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79" r:id="rId2"/>
    <p:sldId id="257" r:id="rId3"/>
    <p:sldId id="258" r:id="rId4"/>
    <p:sldId id="259" r:id="rId5"/>
    <p:sldId id="260" r:id="rId6"/>
    <p:sldId id="261" r:id="rId7"/>
    <p:sldId id="262" r:id="rId8"/>
    <p:sldId id="263" r:id="rId9"/>
    <p:sldId id="264" r:id="rId10"/>
    <p:sldId id="265" r:id="rId11"/>
    <p:sldId id="269" r:id="rId12"/>
    <p:sldId id="280" r:id="rId13"/>
    <p:sldId id="266" r:id="rId14"/>
    <p:sldId id="267" r:id="rId15"/>
    <p:sldId id="268" r:id="rId16"/>
    <p:sldId id="270" r:id="rId17"/>
    <p:sldId id="271" r:id="rId18"/>
    <p:sldId id="272" r:id="rId19"/>
    <p:sldId id="273" r:id="rId20"/>
    <p:sldId id="274"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initials="R" lastIdx="1" clrIdx="0">
    <p:extLst>
      <p:ext uri="{19B8F6BF-5375-455C-9EA6-DF929625EA0E}">
        <p15:presenceInfo xmlns:p15="http://schemas.microsoft.com/office/powerpoint/2012/main" userId="51aaaf6505223b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8BB9-6AC5-F17B-39C9-F94382796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E637BF-70C1-3EE2-22CE-DC33A74DF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2140F1-3DF7-0A0E-E8D7-9DFB88422AF6}"/>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5" name="Footer Placeholder 4">
            <a:extLst>
              <a:ext uri="{FF2B5EF4-FFF2-40B4-BE49-F238E27FC236}">
                <a16:creationId xmlns:a16="http://schemas.microsoft.com/office/drawing/2014/main" id="{F321E2B2-6E32-397B-A1DE-44E88307B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50B97-7BA1-4A15-5BA6-6AFE985D7C02}"/>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175114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13D5-2B78-677D-0B10-ACA10DD96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0AF531-D067-3C12-DFE6-87AFCF53B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4E965-D3E9-E4DA-B531-87D68F2BF9C1}"/>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5" name="Footer Placeholder 4">
            <a:extLst>
              <a:ext uri="{FF2B5EF4-FFF2-40B4-BE49-F238E27FC236}">
                <a16:creationId xmlns:a16="http://schemas.microsoft.com/office/drawing/2014/main" id="{3CCAE054-42BF-0082-6AF9-03985BD15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E8E59-AF99-4C98-5933-55062FFF16F5}"/>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382612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691CC-4206-0FCB-EC63-CFE7EECDBD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65B6CD-A032-4C1B-82B1-0514AC599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177F1-7DF8-6D36-D39E-D8456593F9B5}"/>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5" name="Footer Placeholder 4">
            <a:extLst>
              <a:ext uri="{FF2B5EF4-FFF2-40B4-BE49-F238E27FC236}">
                <a16:creationId xmlns:a16="http://schemas.microsoft.com/office/drawing/2014/main" id="{579056A9-303F-02D7-2598-E6D6D2D20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8FB36-44AB-FC14-58F1-0A684C107EDA}"/>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85380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55C1-2EB0-13BF-5F81-3E97CE5A65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9275B1-E5F3-B775-89E9-170B3E8C5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B5079A-EB43-E522-F964-9B2D9F30B263}"/>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5" name="Footer Placeholder 4">
            <a:extLst>
              <a:ext uri="{FF2B5EF4-FFF2-40B4-BE49-F238E27FC236}">
                <a16:creationId xmlns:a16="http://schemas.microsoft.com/office/drawing/2014/main" id="{47399416-DD5D-9D84-DC28-38DAD154A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A6AE3-92FA-6D64-5529-D93FE5DFF9C4}"/>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210967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9A6B-8C62-B441-3505-581CFF6E14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72F5EE-A3AC-C8FD-1C6F-CAFD6D9F8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B5EB3-E4F7-5A95-3732-B30926CC95E7}"/>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5" name="Footer Placeholder 4">
            <a:extLst>
              <a:ext uri="{FF2B5EF4-FFF2-40B4-BE49-F238E27FC236}">
                <a16:creationId xmlns:a16="http://schemas.microsoft.com/office/drawing/2014/main" id="{3125B7B9-B04D-7AEE-CA3B-C6C0DAC1A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9D9FD-9866-2C2E-8D24-C39FD7C60499}"/>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204666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2BF2-F048-D3E5-7086-A3ED77FBF5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BA884-7E43-880A-BD7B-0D3C1861B1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246BE-3FEC-9C6F-9C30-BB3B8B353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2D2818-B19B-7026-C3CB-03665A58D9C9}"/>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6" name="Footer Placeholder 5">
            <a:extLst>
              <a:ext uri="{FF2B5EF4-FFF2-40B4-BE49-F238E27FC236}">
                <a16:creationId xmlns:a16="http://schemas.microsoft.com/office/drawing/2014/main" id="{D06E5B56-DA8B-BFC9-D115-8C7B37E8E3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5697B-5B20-CF10-B22E-AB7BC83DF711}"/>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358909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1CE3-32F2-5205-8E81-3B419774DF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15B9FA-63AE-374C-E656-1CB637513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42E5FE-339D-5366-ABCC-B6EB77BD1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0DF424-50AA-2D49-AFAE-3C40A4B79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56EE5A-57B4-DCAC-5E22-E703CEFC7C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59C8B5-82C3-0A36-3A6D-FDEC5B61605E}"/>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8" name="Footer Placeholder 7">
            <a:extLst>
              <a:ext uri="{FF2B5EF4-FFF2-40B4-BE49-F238E27FC236}">
                <a16:creationId xmlns:a16="http://schemas.microsoft.com/office/drawing/2014/main" id="{9F1795C1-C676-A221-379D-20A5F59A24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7F1823-6881-EF55-7B4B-85C1AA48EE14}"/>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385777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F7DF-9891-9941-D2B1-0C927D0470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30C48B-5744-7F0B-3CA3-72E4D3A227A4}"/>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4" name="Footer Placeholder 3">
            <a:extLst>
              <a:ext uri="{FF2B5EF4-FFF2-40B4-BE49-F238E27FC236}">
                <a16:creationId xmlns:a16="http://schemas.microsoft.com/office/drawing/2014/main" id="{13B6487E-B891-8109-64D6-E140585E8A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357D08-290F-DAC2-5559-C0AA9BCE9733}"/>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3569523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27CFCD-35EA-205F-D69C-8C64343E03FB}"/>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3" name="Footer Placeholder 2">
            <a:extLst>
              <a:ext uri="{FF2B5EF4-FFF2-40B4-BE49-F238E27FC236}">
                <a16:creationId xmlns:a16="http://schemas.microsoft.com/office/drawing/2014/main" id="{F249BD0E-0D66-B12A-380F-C17CB13CB5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B629EA-6C41-9291-CC97-4D7B95C17ACE}"/>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405431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7183-61D7-14DF-3A79-E58713860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996EE2-1878-A16F-AB9D-4DB88A9CB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A55F49-040D-2AB1-C15F-A1EFB00FD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50BE7-FAA6-D677-371C-B43895F3DE69}"/>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6" name="Footer Placeholder 5">
            <a:extLst>
              <a:ext uri="{FF2B5EF4-FFF2-40B4-BE49-F238E27FC236}">
                <a16:creationId xmlns:a16="http://schemas.microsoft.com/office/drawing/2014/main" id="{51490CE4-3624-34B2-1AF6-3D34DB5AEE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37A2E-4CFE-8FFB-FD81-C6399B103927}"/>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293933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C431-FCEE-1389-23B4-936CC87A0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5918D9-F13E-4EEB-F68F-8A8802A0E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013E1C-B14E-D972-4138-97351BBE9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D7EA4-40D8-1613-9891-3841739DD9C5}"/>
              </a:ext>
            </a:extLst>
          </p:cNvPr>
          <p:cNvSpPr>
            <a:spLocks noGrp="1"/>
          </p:cNvSpPr>
          <p:nvPr>
            <p:ph type="dt" sz="half" idx="10"/>
          </p:nvPr>
        </p:nvSpPr>
        <p:spPr/>
        <p:txBody>
          <a:bodyPr/>
          <a:lstStyle/>
          <a:p>
            <a:fld id="{7D38B10C-2838-46AE-8498-10568D55502E}" type="datetimeFigureOut">
              <a:rPr lang="en-IN" smtClean="0"/>
              <a:t>08-08-2022</a:t>
            </a:fld>
            <a:endParaRPr lang="en-IN"/>
          </a:p>
        </p:txBody>
      </p:sp>
      <p:sp>
        <p:nvSpPr>
          <p:cNvPr id="6" name="Footer Placeholder 5">
            <a:extLst>
              <a:ext uri="{FF2B5EF4-FFF2-40B4-BE49-F238E27FC236}">
                <a16:creationId xmlns:a16="http://schemas.microsoft.com/office/drawing/2014/main" id="{30839A11-4F3B-E4D6-775F-A869A89312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46AAF-1083-1F03-BFCC-3BAB3F79F189}"/>
              </a:ext>
            </a:extLst>
          </p:cNvPr>
          <p:cNvSpPr>
            <a:spLocks noGrp="1"/>
          </p:cNvSpPr>
          <p:nvPr>
            <p:ph type="sldNum" sz="quarter" idx="12"/>
          </p:nvPr>
        </p:nvSpPr>
        <p:spPr/>
        <p:txBody>
          <a:bodyPr/>
          <a:lstStyle/>
          <a:p>
            <a:fld id="{6C6911D4-8BC8-4213-92C6-4FE7F4D97FD0}" type="slidenum">
              <a:rPr lang="en-IN" smtClean="0"/>
              <a:t>‹#›</a:t>
            </a:fld>
            <a:endParaRPr lang="en-IN"/>
          </a:p>
        </p:txBody>
      </p:sp>
    </p:spTree>
    <p:extLst>
      <p:ext uri="{BB962C8B-B14F-4D97-AF65-F5344CB8AC3E}">
        <p14:creationId xmlns:p14="http://schemas.microsoft.com/office/powerpoint/2010/main" val="84629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7754A-1824-D40F-530E-655483C5E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64CD72-7B8C-12F4-713A-2AC107726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F202A8-083C-C64B-954E-95022B2B70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8B10C-2838-46AE-8498-10568D55502E}" type="datetimeFigureOut">
              <a:rPr lang="en-IN" smtClean="0"/>
              <a:t>08-08-2022</a:t>
            </a:fld>
            <a:endParaRPr lang="en-IN"/>
          </a:p>
        </p:txBody>
      </p:sp>
      <p:sp>
        <p:nvSpPr>
          <p:cNvPr id="5" name="Footer Placeholder 4">
            <a:extLst>
              <a:ext uri="{FF2B5EF4-FFF2-40B4-BE49-F238E27FC236}">
                <a16:creationId xmlns:a16="http://schemas.microsoft.com/office/drawing/2014/main" id="{F5DB3A77-21E3-4E5F-7C8E-F13FF59554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267C8E-7222-2F80-94BF-D02F89F3B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911D4-8BC8-4213-92C6-4FE7F4D97FD0}" type="slidenum">
              <a:rPr lang="en-IN" smtClean="0"/>
              <a:t>‹#›</a:t>
            </a:fld>
            <a:endParaRPr lang="en-IN"/>
          </a:p>
        </p:txBody>
      </p:sp>
    </p:spTree>
    <p:extLst>
      <p:ext uri="{BB962C8B-B14F-4D97-AF65-F5344CB8AC3E}">
        <p14:creationId xmlns:p14="http://schemas.microsoft.com/office/powerpoint/2010/main" val="3664501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007/978-981-19-0976-4_3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70705"/>
            <a:ext cx="9144000" cy="1592010"/>
          </a:xfrm>
        </p:spPr>
        <p:txBody>
          <a:bodyPr>
            <a:noAutofit/>
          </a:bodyPr>
          <a:lstStyle/>
          <a:p>
            <a:r>
              <a:rPr lang="en-US" sz="3600" b="1" cap="small" dirty="0"/>
              <a:t> </a:t>
            </a:r>
            <a:br>
              <a:rPr lang="en-GB" sz="3600" b="1" cap="small" dirty="0"/>
            </a:br>
            <a:r>
              <a:rPr lang="en-GB" sz="3600" b="1" cap="small" dirty="0"/>
              <a:t>Monkeypox Disease Detection Using Deep Learning</a:t>
            </a:r>
            <a:br>
              <a:rPr lang="en-GB" sz="3600" b="1" cap="small" dirty="0"/>
            </a:br>
            <a:endParaRPr lang="en-GB" sz="3600" dirty="0"/>
          </a:p>
        </p:txBody>
      </p:sp>
      <p:sp>
        <p:nvSpPr>
          <p:cNvPr id="3" name="Subtitle 2"/>
          <p:cNvSpPr>
            <a:spLocks noGrp="1"/>
          </p:cNvSpPr>
          <p:nvPr>
            <p:ph type="subTitle" idx="1"/>
          </p:nvPr>
        </p:nvSpPr>
        <p:spPr>
          <a:xfrm>
            <a:off x="1524000" y="4063088"/>
            <a:ext cx="9144000" cy="1723724"/>
          </a:xfrm>
        </p:spPr>
        <p:txBody>
          <a:bodyPr>
            <a:normAutofit fontScale="85000" lnSpcReduction="20000"/>
          </a:bodyPr>
          <a:lstStyle/>
          <a:p>
            <a:r>
              <a:rPr lang="en-IN" sz="1800" dirty="0"/>
              <a:t>Submitted by-Rakesh Kumar Jaiswal</a:t>
            </a:r>
          </a:p>
          <a:p>
            <a:r>
              <a:rPr lang="en-IN" sz="1800" dirty="0"/>
              <a:t>Under the supervision of </a:t>
            </a:r>
            <a:r>
              <a:rPr lang="en-IN" sz="1800" dirty="0" err="1"/>
              <a:t>Dr.</a:t>
            </a:r>
            <a:r>
              <a:rPr lang="en-IN" sz="1800" dirty="0"/>
              <a:t> Malaya Kishor Datta</a:t>
            </a:r>
          </a:p>
          <a:p>
            <a:endParaRPr lang="en-IN" sz="1800" dirty="0"/>
          </a:p>
          <a:p>
            <a:r>
              <a:rPr lang="en-IN" sz="1800" dirty="0"/>
              <a:t>Department of Computer Science and Engineering </a:t>
            </a:r>
          </a:p>
          <a:p>
            <a:r>
              <a:rPr lang="en-IN" sz="1800" dirty="0">
                <a:solidFill>
                  <a:srgbClr val="FF0000"/>
                </a:solidFill>
              </a:rPr>
              <a:t>Centre For Advanced Studies</a:t>
            </a:r>
          </a:p>
          <a:p>
            <a:r>
              <a:rPr lang="en-IN" sz="1800" dirty="0"/>
              <a:t>AKTU, Lucknow</a:t>
            </a:r>
            <a:endParaRPr lang="en-GB" sz="1800" dirty="0"/>
          </a:p>
        </p:txBody>
      </p:sp>
      <p:pic>
        <p:nvPicPr>
          <p:cNvPr id="4" name="Picture 3">
            <a:extLst>
              <a:ext uri="{FF2B5EF4-FFF2-40B4-BE49-F238E27FC236}">
                <a16:creationId xmlns:a16="http://schemas.microsoft.com/office/drawing/2014/main" id="{ADC9C49F-E3BE-4ADA-95F5-C0552FC3DC1D}"/>
              </a:ext>
            </a:extLst>
          </p:cNvPr>
          <p:cNvPicPr>
            <a:picLocks noChangeAspect="1"/>
          </p:cNvPicPr>
          <p:nvPr/>
        </p:nvPicPr>
        <p:blipFill>
          <a:blip r:embed="rId2"/>
          <a:stretch>
            <a:fillRect/>
          </a:stretch>
        </p:blipFill>
        <p:spPr>
          <a:xfrm>
            <a:off x="3167315" y="389221"/>
            <a:ext cx="5857369" cy="1706659"/>
          </a:xfrm>
          <a:prstGeom prst="rect">
            <a:avLst/>
          </a:prstGeom>
        </p:spPr>
      </p:pic>
    </p:spTree>
    <p:extLst>
      <p:ext uri="{BB962C8B-B14F-4D97-AF65-F5344CB8AC3E}">
        <p14:creationId xmlns:p14="http://schemas.microsoft.com/office/powerpoint/2010/main" val="304743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F10B-1510-97CD-7571-68596F4B90A1}"/>
              </a:ext>
            </a:extLst>
          </p:cNvPr>
          <p:cNvSpPr>
            <a:spLocks noGrp="1"/>
          </p:cNvSpPr>
          <p:nvPr>
            <p:ph type="title"/>
          </p:nvPr>
        </p:nvSpPr>
        <p:spPr/>
        <p:txBody>
          <a:bodyPr>
            <a:normAutofit/>
          </a:bodyPr>
          <a:lstStyle/>
          <a:p>
            <a:r>
              <a:rPr lang="en-US" b="1" dirty="0"/>
              <a:t>c.</a:t>
            </a:r>
            <a:r>
              <a:rPr lang="en-US" b="1" i="1" u="none" strike="noStrike" dirty="0">
                <a:effectLst/>
                <a:latin typeface="Times New Roman" panose="02020603050405020304" pitchFamily="18" charset="0"/>
              </a:rPr>
              <a:t> Model and </a:t>
            </a:r>
            <a:r>
              <a:rPr lang="en-US" b="1" u="none" strike="noStrike" dirty="0">
                <a:effectLst/>
                <a:latin typeface="Times New Roman" panose="02020603050405020304" pitchFamily="18" charset="0"/>
              </a:rPr>
              <a:t>Methodology</a:t>
            </a:r>
            <a:endParaRPr lang="en-IN" b="1" dirty="0"/>
          </a:p>
        </p:txBody>
      </p:sp>
      <p:sp>
        <p:nvSpPr>
          <p:cNvPr id="3" name="Content Placeholder 2">
            <a:extLst>
              <a:ext uri="{FF2B5EF4-FFF2-40B4-BE49-F238E27FC236}">
                <a16:creationId xmlns:a16="http://schemas.microsoft.com/office/drawing/2014/main" id="{61E466FB-495E-376B-3701-DC0365DA0350}"/>
              </a:ext>
            </a:extLst>
          </p:cNvPr>
          <p:cNvSpPr>
            <a:spLocks noGrp="1"/>
          </p:cNvSpPr>
          <p:nvPr>
            <p:ph idx="1"/>
          </p:nvPr>
        </p:nvSpPr>
        <p:spPr>
          <a:xfrm>
            <a:off x="838200" y="1427747"/>
            <a:ext cx="10515600" cy="4749216"/>
          </a:xfrm>
        </p:spPr>
        <p:txBody>
          <a:bodyPr/>
          <a:lstStyle/>
          <a:p>
            <a:pPr algn="just"/>
            <a:r>
              <a:rPr lang="en-US" sz="1800" dirty="0">
                <a:effectLst/>
                <a:latin typeface="Times New Roman" panose="02020603050405020304" pitchFamily="18" charset="0"/>
                <a:ea typeface="SimSun" panose="02010600030101010101" pitchFamily="2" charset="-122"/>
              </a:rPr>
              <a:t>One of the most effective models that achieves State-of-the-Art accuracy on both </a:t>
            </a:r>
            <a:r>
              <a:rPr lang="en-US" sz="1800" dirty="0" err="1">
                <a:effectLst/>
                <a:latin typeface="Times New Roman" panose="02020603050405020304" pitchFamily="18" charset="0"/>
                <a:ea typeface="SimSun" panose="02010600030101010101" pitchFamily="2" charset="-122"/>
              </a:rPr>
              <a:t>imagenet</a:t>
            </a:r>
            <a:r>
              <a:rPr lang="en-US" sz="1800" dirty="0">
                <a:effectLst/>
                <a:latin typeface="Times New Roman" panose="02020603050405020304" pitchFamily="18" charset="0"/>
                <a:ea typeface="SimSun" panose="02010600030101010101" pitchFamily="2" charset="-122"/>
              </a:rPr>
              <a:t> and typical image classification transfer learning tasks is </a:t>
            </a:r>
            <a:r>
              <a:rPr lang="en-US" sz="1800" dirty="0" err="1">
                <a:effectLst/>
                <a:latin typeface="Times New Roman" panose="02020603050405020304" pitchFamily="18" charset="0"/>
                <a:ea typeface="SimSun" panose="02010600030101010101" pitchFamily="2" charset="-122"/>
              </a:rPr>
              <a:t>EfficientNet</a:t>
            </a:r>
            <a:r>
              <a:rPr lang="en-US" sz="1800" dirty="0">
                <a:effectLst/>
                <a:latin typeface="Times New Roman" panose="02020603050405020304" pitchFamily="18" charset="0"/>
                <a:ea typeface="SimSun" panose="02010600030101010101" pitchFamily="2" charset="-122"/>
              </a:rPr>
              <a:t>, which was initially shown in Tan and Le in 2019.</a:t>
            </a:r>
            <a:endParaRPr lang="en-IN" sz="1800" dirty="0">
              <a:effectLst/>
              <a:latin typeface="Times New Roman" panose="02020603050405020304" pitchFamily="18" charset="0"/>
              <a:ea typeface="SimSun" panose="02010600030101010101" pitchFamily="2" charset="-122"/>
            </a:endParaRPr>
          </a:p>
          <a:p>
            <a:pPr algn="just"/>
            <a:r>
              <a:rPr lang="en-US" sz="1800" dirty="0" err="1">
                <a:effectLst/>
                <a:latin typeface="Times New Roman" panose="02020603050405020304" pitchFamily="18" charset="0"/>
                <a:ea typeface="SimSun" panose="02010600030101010101" pitchFamily="2" charset="-122"/>
              </a:rPr>
              <a:t>EfficientNet</a:t>
            </a:r>
            <a:r>
              <a:rPr lang="en-US" sz="1800" dirty="0">
                <a:effectLst/>
                <a:latin typeface="Times New Roman" panose="02020603050405020304" pitchFamily="18" charset="0"/>
                <a:ea typeface="SimSun" panose="02010600030101010101" pitchFamily="2" charset="-122"/>
              </a:rPr>
              <a:t> is a convolutional neural network design and scaling technique</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that uses a compound coefficient to consistently scale all depth, breadth, and resolution parameters. The </a:t>
            </a:r>
            <a:r>
              <a:rPr lang="en-US" sz="1800" dirty="0" err="1">
                <a:effectLst/>
                <a:latin typeface="Times New Roman" panose="02020603050405020304" pitchFamily="18" charset="0"/>
                <a:ea typeface="SimSun" panose="02010600030101010101" pitchFamily="2" charset="-122"/>
              </a:rPr>
              <a:t>EfficientNet</a:t>
            </a:r>
            <a:r>
              <a:rPr lang="en-US" sz="1800" dirty="0">
                <a:effectLst/>
                <a:latin typeface="Times New Roman" panose="02020603050405020304" pitchFamily="18" charset="0"/>
                <a:ea typeface="SimSun" panose="02010600030101010101" pitchFamily="2" charset="-122"/>
              </a:rPr>
              <a:t> scaling approach evenly scales</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network breadth, depth, and resolution using a set of preset scaling coefficients, in contrast to standard practice, which scales these variables arbitrarily.</a:t>
            </a:r>
            <a:endParaRPr lang="en-IN"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p:txBody>
      </p:sp>
      <p:pic>
        <p:nvPicPr>
          <p:cNvPr id="4" name="Picture 3">
            <a:extLst>
              <a:ext uri="{FF2B5EF4-FFF2-40B4-BE49-F238E27FC236}">
                <a16:creationId xmlns:a16="http://schemas.microsoft.com/office/drawing/2014/main" id="{5D88718D-9901-91F1-A561-996B0711FA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1958" y="3608138"/>
            <a:ext cx="7275970" cy="3017251"/>
          </a:xfrm>
          <a:prstGeom prst="rect">
            <a:avLst/>
          </a:prstGeom>
          <a:noFill/>
          <a:ln>
            <a:noFill/>
          </a:ln>
        </p:spPr>
      </p:pic>
    </p:spTree>
    <p:extLst>
      <p:ext uri="{BB962C8B-B14F-4D97-AF65-F5344CB8AC3E}">
        <p14:creationId xmlns:p14="http://schemas.microsoft.com/office/powerpoint/2010/main" val="76035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F583D8C-A101-0DD7-31E9-316E69641B99}"/>
              </a:ext>
            </a:extLst>
          </p:cNvPr>
          <p:cNvPicPr>
            <a:picLocks noGrp="1" noChangeAspect="1"/>
          </p:cNvPicPr>
          <p:nvPr>
            <p:ph idx="1"/>
          </p:nvPr>
        </p:nvPicPr>
        <p:blipFill>
          <a:blip r:embed="rId2"/>
          <a:stretch>
            <a:fillRect/>
          </a:stretch>
        </p:blipFill>
        <p:spPr>
          <a:xfrm>
            <a:off x="1315453" y="189327"/>
            <a:ext cx="9575532" cy="3963399"/>
          </a:xfrm>
          <a:prstGeom prst="rect">
            <a:avLst/>
          </a:prstGeom>
        </p:spPr>
      </p:pic>
      <p:pic>
        <p:nvPicPr>
          <p:cNvPr id="5" name="Picture 4">
            <a:extLst>
              <a:ext uri="{FF2B5EF4-FFF2-40B4-BE49-F238E27FC236}">
                <a16:creationId xmlns:a16="http://schemas.microsoft.com/office/drawing/2014/main" id="{614E5F92-6FF2-EB61-D519-09ECCA9EF03A}"/>
              </a:ext>
            </a:extLst>
          </p:cNvPr>
          <p:cNvPicPr>
            <a:picLocks noChangeAspect="1"/>
          </p:cNvPicPr>
          <p:nvPr/>
        </p:nvPicPr>
        <p:blipFill>
          <a:blip r:embed="rId3"/>
          <a:stretch>
            <a:fillRect/>
          </a:stretch>
        </p:blipFill>
        <p:spPr>
          <a:xfrm>
            <a:off x="1620253" y="4327090"/>
            <a:ext cx="8884019" cy="1961415"/>
          </a:xfrm>
          <a:prstGeom prst="rect">
            <a:avLst/>
          </a:prstGeom>
        </p:spPr>
      </p:pic>
    </p:spTree>
    <p:extLst>
      <p:ext uri="{BB962C8B-B14F-4D97-AF65-F5344CB8AC3E}">
        <p14:creationId xmlns:p14="http://schemas.microsoft.com/office/powerpoint/2010/main" val="243212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9DE-E741-B7F3-7548-22FCEF20F34A}"/>
              </a:ext>
            </a:extLst>
          </p:cNvPr>
          <p:cNvSpPr>
            <a:spLocks noGrp="1"/>
          </p:cNvSpPr>
          <p:nvPr>
            <p:ph type="title"/>
          </p:nvPr>
        </p:nvSpPr>
        <p:spPr/>
        <p:txBody>
          <a:bodyPr/>
          <a:lstStyle/>
          <a:p>
            <a:r>
              <a:rPr lang="en-IN" b="1" dirty="0"/>
              <a:t>System Architecture</a:t>
            </a:r>
          </a:p>
        </p:txBody>
      </p:sp>
      <p:pic>
        <p:nvPicPr>
          <p:cNvPr id="11" name="Content Placeholder 10">
            <a:extLst>
              <a:ext uri="{FF2B5EF4-FFF2-40B4-BE49-F238E27FC236}">
                <a16:creationId xmlns:a16="http://schemas.microsoft.com/office/drawing/2014/main" id="{19CA8D16-2CB9-F2F4-F6CE-313490DF0FFF}"/>
              </a:ext>
            </a:extLst>
          </p:cNvPr>
          <p:cNvPicPr>
            <a:picLocks noGrp="1" noChangeAspect="1"/>
          </p:cNvPicPr>
          <p:nvPr>
            <p:ph idx="1"/>
          </p:nvPr>
        </p:nvPicPr>
        <p:blipFill>
          <a:blip r:embed="rId2"/>
          <a:stretch>
            <a:fillRect/>
          </a:stretch>
        </p:blipFill>
        <p:spPr>
          <a:xfrm>
            <a:off x="233082" y="1559859"/>
            <a:ext cx="11546542" cy="4831976"/>
          </a:xfrm>
        </p:spPr>
      </p:pic>
    </p:spTree>
    <p:extLst>
      <p:ext uri="{BB962C8B-B14F-4D97-AF65-F5344CB8AC3E}">
        <p14:creationId xmlns:p14="http://schemas.microsoft.com/office/powerpoint/2010/main" val="370039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66DE-9095-2C66-0202-50617FCA3A8E}"/>
              </a:ext>
            </a:extLst>
          </p:cNvPr>
          <p:cNvSpPr>
            <a:spLocks noGrp="1"/>
          </p:cNvSpPr>
          <p:nvPr>
            <p:ph type="title"/>
          </p:nvPr>
        </p:nvSpPr>
        <p:spPr/>
        <p:txBody>
          <a:bodyPr>
            <a:normAutofit/>
          </a:bodyPr>
          <a:lstStyle/>
          <a:p>
            <a:pPr>
              <a:spcBef>
                <a:spcPts val="600"/>
              </a:spcBef>
              <a:spcAft>
                <a:spcPts val="300"/>
              </a:spcAft>
              <a:tabLst>
                <a:tab pos="182880" algn="l"/>
                <a:tab pos="457200" algn="l"/>
              </a:tabLst>
            </a:pPr>
            <a:r>
              <a:rPr lang="en-US" b="1" u="none" strike="noStrike" kern="0" cap="small" dirty="0">
                <a:effectLst/>
                <a:latin typeface="Times New Roman" panose="02020603050405020304" pitchFamily="18" charset="0"/>
              </a:rPr>
              <a:t>Experimental results</a:t>
            </a:r>
            <a:endParaRPr lang="en-IN" dirty="0"/>
          </a:p>
        </p:txBody>
      </p:sp>
      <p:sp>
        <p:nvSpPr>
          <p:cNvPr id="3" name="Content Placeholder 2">
            <a:extLst>
              <a:ext uri="{FF2B5EF4-FFF2-40B4-BE49-F238E27FC236}">
                <a16:creationId xmlns:a16="http://schemas.microsoft.com/office/drawing/2014/main" id="{4F2DB0F5-54DE-C680-2B46-EBB5E614C5E7}"/>
              </a:ext>
            </a:extLst>
          </p:cNvPr>
          <p:cNvSpPr>
            <a:spLocks noGrp="1"/>
          </p:cNvSpPr>
          <p:nvPr>
            <p:ph idx="1"/>
          </p:nvPr>
        </p:nvSpPr>
        <p:spPr/>
        <p:txBody>
          <a:bodyPr/>
          <a:lstStyle/>
          <a:p>
            <a:pPr marL="0" indent="0">
              <a:buNone/>
            </a:pPr>
            <a:r>
              <a:rPr lang="en-US" b="1" dirty="0"/>
              <a:t>Configuration Of System</a:t>
            </a:r>
          </a:p>
          <a:p>
            <a:pPr marL="0" indent="0">
              <a:buNone/>
            </a:pPr>
            <a:r>
              <a:rPr lang="en-US" sz="1800" i="0" dirty="0">
                <a:effectLst/>
                <a:latin typeface="Times New Roman" panose="02020603050405020304" pitchFamily="18" charset="0"/>
              </a:rPr>
              <a:t>models applied (Pretrained and fine-tuned) in this work were tested on a computer with Nvidia K80/T4 GPU, 16 GB GPU memory, .82GHz / 1.59GHz GPU Memory Clock and 4.1 TELOPS / 8.1 TELOPS. The batch size and epochs have been chosen as 32 and 40 respectively. </a:t>
            </a:r>
          </a:p>
          <a:p>
            <a:pPr marL="0" indent="0">
              <a:buNone/>
            </a:pPr>
            <a:r>
              <a:rPr lang="en-US" sz="1800" b="1" dirty="0">
                <a:effectLst/>
                <a:latin typeface="Times New Roman" panose="02020603050405020304" pitchFamily="18" charset="0"/>
                <a:ea typeface="SimSun" panose="02010600030101010101" pitchFamily="2" charset="-122"/>
              </a:rPr>
              <a:t>Confusion Matrix: -</a:t>
            </a:r>
            <a:endParaRPr lang="en-IN" sz="1800" dirty="0">
              <a:effectLst/>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The confusion matrix was used to determine how well the procedures utilized after the classification performed.</a:t>
            </a:r>
            <a:r>
              <a:rPr lang="en-US" sz="1800" dirty="0">
                <a:solidFill>
                  <a:srgbClr val="2E2E2E"/>
                </a:solidFill>
                <a:effectLst/>
                <a:latin typeface="Arial" panose="020B0604020202020204" pitchFamily="34" charset="0"/>
                <a:ea typeface="SimSun" panose="02010600030101010101" pitchFamily="2" charset="-122"/>
              </a:rPr>
              <a:t> </a:t>
            </a:r>
            <a:r>
              <a:rPr lang="en-US" sz="1800" dirty="0">
                <a:effectLst/>
                <a:highlight>
                  <a:srgbClr val="00FFFF"/>
                </a:highlight>
                <a:latin typeface="Times New Roman" panose="02020603050405020304" pitchFamily="18" charset="0"/>
                <a:ea typeface="SimSun" panose="02010600030101010101" pitchFamily="2" charset="-122"/>
              </a:rPr>
              <a:t>The confusion matrix represents the correctly classified TP values, FP values in the relevant class while it should be in another class, and FN values in another class while it should be in the relevant class and the correctly classified TN values in the other class. The most frequently used performance metrics for classification according to these values are accuracy (</a:t>
            </a:r>
            <a:r>
              <a:rPr lang="en-US" sz="1800" i="1" dirty="0">
                <a:effectLst/>
                <a:highlight>
                  <a:srgbClr val="00FFFF"/>
                </a:highlight>
                <a:latin typeface="Times New Roman" panose="02020603050405020304" pitchFamily="18" charset="0"/>
                <a:ea typeface="SimSun" panose="02010600030101010101" pitchFamily="2" charset="-122"/>
              </a:rPr>
              <a:t>ACC</a:t>
            </a:r>
            <a:r>
              <a:rPr lang="en-US" sz="1800" dirty="0">
                <a:effectLst/>
                <a:highlight>
                  <a:srgbClr val="00FFFF"/>
                </a:highlight>
                <a:latin typeface="Times New Roman" panose="02020603050405020304" pitchFamily="18" charset="0"/>
                <a:ea typeface="SimSun" panose="02010600030101010101" pitchFamily="2" charset="-122"/>
              </a:rPr>
              <a:t>), precision (</a:t>
            </a:r>
            <a:r>
              <a:rPr lang="en-US" sz="1800" i="1" dirty="0">
                <a:effectLst/>
                <a:highlight>
                  <a:srgbClr val="00FFFF"/>
                </a:highlight>
                <a:latin typeface="Times New Roman" panose="02020603050405020304" pitchFamily="18" charset="0"/>
                <a:ea typeface="SimSun" panose="02010600030101010101" pitchFamily="2" charset="-122"/>
              </a:rPr>
              <a:t>P</a:t>
            </a:r>
            <a:r>
              <a:rPr lang="en-US" sz="1800" dirty="0">
                <a:effectLst/>
                <a:highlight>
                  <a:srgbClr val="00FFFF"/>
                </a:highlight>
                <a:latin typeface="Times New Roman" panose="02020603050405020304" pitchFamily="18" charset="0"/>
                <a:ea typeface="SimSun" panose="02010600030101010101" pitchFamily="2" charset="-122"/>
              </a:rPr>
              <a:t>), sensitivity (</a:t>
            </a:r>
            <a:r>
              <a:rPr lang="en-US" sz="1800" i="1" dirty="0">
                <a:effectLst/>
                <a:highlight>
                  <a:srgbClr val="00FFFF"/>
                </a:highlight>
                <a:latin typeface="Times New Roman" panose="02020603050405020304" pitchFamily="18" charset="0"/>
                <a:ea typeface="SimSun" panose="02010600030101010101" pitchFamily="2" charset="-122"/>
              </a:rPr>
              <a:t>Sn</a:t>
            </a:r>
            <a:r>
              <a:rPr lang="en-US" sz="1800" dirty="0">
                <a:effectLst/>
                <a:highlight>
                  <a:srgbClr val="00FFFF"/>
                </a:highlight>
                <a:latin typeface="Times New Roman" panose="02020603050405020304" pitchFamily="18" charset="0"/>
                <a:ea typeface="SimSun" panose="02010600030101010101" pitchFamily="2" charset="-122"/>
              </a:rPr>
              <a:t>), specificity (</a:t>
            </a:r>
            <a:r>
              <a:rPr lang="en-US" sz="1800" i="1" dirty="0" err="1">
                <a:effectLst/>
                <a:highlight>
                  <a:srgbClr val="00FFFF"/>
                </a:highlight>
                <a:latin typeface="Times New Roman" panose="02020603050405020304" pitchFamily="18" charset="0"/>
                <a:ea typeface="SimSun" panose="02010600030101010101" pitchFamily="2" charset="-122"/>
              </a:rPr>
              <a:t>Sp</a:t>
            </a:r>
            <a:r>
              <a:rPr lang="en-US" sz="1800" dirty="0">
                <a:effectLst/>
                <a:highlight>
                  <a:srgbClr val="00FFFF"/>
                </a:highlight>
                <a:latin typeface="Times New Roman" panose="02020603050405020304" pitchFamily="18" charset="0"/>
                <a:ea typeface="SimSun" panose="02010600030101010101" pitchFamily="2" charset="-122"/>
              </a:rPr>
              <a:t>), and </a:t>
            </a:r>
            <a:r>
              <a:rPr lang="en-US" sz="1800" i="1" dirty="0">
                <a:effectLst/>
                <a:highlight>
                  <a:srgbClr val="00FFFF"/>
                </a:highlight>
                <a:latin typeface="Times New Roman" panose="02020603050405020304" pitchFamily="18" charset="0"/>
                <a:ea typeface="SimSun" panose="02010600030101010101" pitchFamily="2" charset="-122"/>
              </a:rPr>
              <a:t>F</a:t>
            </a:r>
            <a:r>
              <a:rPr lang="en-US" sz="1800" dirty="0">
                <a:effectLst/>
                <a:highlight>
                  <a:srgbClr val="00FFFF"/>
                </a:highlight>
                <a:latin typeface="Times New Roman" panose="02020603050405020304" pitchFamily="18" charset="0"/>
                <a:ea typeface="SimSun" panose="02010600030101010101" pitchFamily="2" charset="-122"/>
              </a:rPr>
              <a:t>-score values.</a:t>
            </a:r>
            <a:endParaRPr lang="en-IN" sz="1800" dirty="0">
              <a:effectLst/>
              <a:latin typeface="Times New Roman" panose="02020603050405020304" pitchFamily="18" charset="0"/>
              <a:ea typeface="SimSun" panose="02010600030101010101" pitchFamily="2" charset="-122"/>
            </a:endParaRPr>
          </a:p>
          <a:p>
            <a:pPr marL="0" indent="0">
              <a:buNone/>
            </a:pPr>
            <a:endParaRPr lang="en-IN" sz="1800" i="1" dirty="0">
              <a:effectLst/>
              <a:latin typeface="Times New Roman" panose="02020603050405020304" pitchFamily="18" charset="0"/>
            </a:endParaRPr>
          </a:p>
          <a:p>
            <a:pPr marL="0" indent="0">
              <a:buNone/>
            </a:pPr>
            <a:endParaRPr lang="en-IN" b="1"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C52A7EB5-6856-43F2-6828-A66F82F0A48E}"/>
                  </a:ext>
                </a:extLst>
              </p:cNvPr>
              <p:cNvGraphicFramePr>
                <a:graphicFrameLocks noGrp="1"/>
              </p:cNvGraphicFramePr>
              <p:nvPr>
                <p:extLst>
                  <p:ext uri="{D42A27DB-BD31-4B8C-83A1-F6EECF244321}">
                    <p14:modId xmlns:p14="http://schemas.microsoft.com/office/powerpoint/2010/main" val="1328569509"/>
                  </p:ext>
                </p:extLst>
              </p:nvPr>
            </p:nvGraphicFramePr>
            <p:xfrm>
              <a:off x="3375358" y="5044105"/>
              <a:ext cx="2463968" cy="1448770"/>
            </p:xfrm>
            <a:graphic>
              <a:graphicData uri="http://schemas.openxmlformats.org/drawingml/2006/table">
                <a:tbl>
                  <a:tblPr firstRow="1" firstCol="1" bandRow="1">
                    <a:tableStyleId>{5C22544A-7EE6-4342-B048-85BDC9FD1C3A}</a:tableStyleId>
                  </a:tblPr>
                  <a:tblGrid>
                    <a:gridCol w="1231984">
                      <a:extLst>
                        <a:ext uri="{9D8B030D-6E8A-4147-A177-3AD203B41FA5}">
                          <a16:colId xmlns:a16="http://schemas.microsoft.com/office/drawing/2014/main" val="2324716036"/>
                        </a:ext>
                      </a:extLst>
                    </a:gridCol>
                    <a:gridCol w="1231984">
                      <a:extLst>
                        <a:ext uri="{9D8B030D-6E8A-4147-A177-3AD203B41FA5}">
                          <a16:colId xmlns:a16="http://schemas.microsoft.com/office/drawing/2014/main" val="1744216222"/>
                        </a:ext>
                      </a:extLst>
                    </a:gridCol>
                  </a:tblGrid>
                  <a:tr h="689793">
                    <a:tc>
                      <a:txBody>
                        <a:bodyPr/>
                        <a:lstStyle/>
                        <a:p>
                          <a:pPr algn="just"/>
                          <a14:m>
                            <m:oMathPara xmlns:m="http://schemas.openxmlformats.org/officeDocument/2006/math">
                              <m:oMathParaPr>
                                <m:jc m:val="centerGroup"/>
                              </m:oMathParaPr>
                              <m:oMath xmlns:m="http://schemas.openxmlformats.org/officeDocument/2006/math">
                                <m:sSub>
                                  <m:sSubPr>
                                    <m:ctrlPr>
                                      <a:rPr lang="en-IN" sz="1000" i="1">
                                        <a:effectLst/>
                                        <a:latin typeface="Cambria Math" panose="02040503050406030204" pitchFamily="18" charset="0"/>
                                      </a:rPr>
                                    </m:ctrlPr>
                                  </m:sSubPr>
                                  <m:e>
                                    <m:r>
                                      <a:rPr lang="en-US" sz="1000">
                                        <a:effectLst/>
                                        <a:latin typeface="Cambria Math" panose="02040503050406030204" pitchFamily="18" charset="0"/>
                                      </a:rPr>
                                      <m:t>𝑇</m:t>
                                    </m:r>
                                  </m:e>
                                  <m:sub>
                                    <m:r>
                                      <a:rPr lang="en-US" sz="1000">
                                        <a:effectLst/>
                                        <a:latin typeface="Cambria Math" panose="02040503050406030204" pitchFamily="18" charset="0"/>
                                      </a:rPr>
                                      <m:t>𝑡𝑟𝑢𝑒</m:t>
                                    </m:r>
                                  </m:sub>
                                </m:sSub>
                                <m:sSub>
                                  <m:sSubPr>
                                    <m:ctrlPr>
                                      <a:rPr lang="en-IN" sz="1000" i="1">
                                        <a:effectLst/>
                                        <a:latin typeface="Cambria Math" panose="02040503050406030204" pitchFamily="18" charset="0"/>
                                      </a:rPr>
                                    </m:ctrlPr>
                                  </m:sSubPr>
                                  <m:e>
                                    <m:r>
                                      <a:rPr lang="en-US" sz="1000">
                                        <a:effectLst/>
                                        <a:latin typeface="Cambria Math" panose="02040503050406030204" pitchFamily="18" charset="0"/>
                                      </a:rPr>
                                      <m:t>𝑃</m:t>
                                    </m:r>
                                  </m:e>
                                  <m:sub>
                                    <m:r>
                                      <a:rPr lang="en-US" sz="1000">
                                        <a:effectLst/>
                                        <a:latin typeface="Cambria Math" panose="02040503050406030204" pitchFamily="18" charset="0"/>
                                      </a:rPr>
                                      <m:t>𝑝𝑜𝑠𝑖𝑡𝑖𝑣𝑒</m:t>
                                    </m:r>
                                  </m:sub>
                                </m:sSub>
                              </m:oMath>
                            </m:oMathPara>
                          </a14:m>
                          <a:endParaRPr lang="en-IN" sz="1000">
                            <a:effectLst/>
                          </a:endParaRPr>
                        </a:p>
                        <a:p>
                          <a:pPr algn="just"/>
                          <a:r>
                            <a:rPr lang="en-US" sz="1000">
                              <a:effectLst/>
                            </a:rPr>
                            <a:t> </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sSub>
                                  <m:sSubPr>
                                    <m:ctrlPr>
                                      <a:rPr lang="en-IN" sz="1000" i="1">
                                        <a:effectLst/>
                                        <a:latin typeface="Cambria Math" panose="02040503050406030204" pitchFamily="18" charset="0"/>
                                      </a:rPr>
                                    </m:ctrlPr>
                                  </m:sSubPr>
                                  <m:e>
                                    <m:r>
                                      <a:rPr lang="en-US" sz="1000">
                                        <a:effectLst/>
                                        <a:latin typeface="Cambria Math" panose="02040503050406030204" pitchFamily="18" charset="0"/>
                                      </a:rPr>
                                      <m:t>𝐹</m:t>
                                    </m:r>
                                  </m:e>
                                  <m:sub>
                                    <m:r>
                                      <a:rPr lang="en-US" sz="1000">
                                        <a:effectLst/>
                                        <a:latin typeface="Cambria Math" panose="02040503050406030204" pitchFamily="18" charset="0"/>
                                      </a:rPr>
                                      <m:t>𝑓𝑎𝑙𝑠𝑒</m:t>
                                    </m:r>
                                  </m:sub>
                                </m:sSub>
                                <m:sSub>
                                  <m:sSubPr>
                                    <m:ctrlPr>
                                      <a:rPr lang="en-IN" sz="1000" i="1">
                                        <a:effectLst/>
                                        <a:latin typeface="Cambria Math" panose="02040503050406030204" pitchFamily="18" charset="0"/>
                                      </a:rPr>
                                    </m:ctrlPr>
                                  </m:sSubPr>
                                  <m:e>
                                    <m:r>
                                      <a:rPr lang="en-US" sz="1000">
                                        <a:effectLst/>
                                        <a:latin typeface="Cambria Math" panose="02040503050406030204" pitchFamily="18" charset="0"/>
                                      </a:rPr>
                                      <m:t>𝑁</m:t>
                                    </m:r>
                                  </m:e>
                                  <m:sub>
                                    <m:r>
                                      <a:rPr lang="en-US" sz="1000">
                                        <a:effectLst/>
                                        <a:latin typeface="Cambria Math" panose="02040503050406030204" pitchFamily="18" charset="0"/>
                                      </a:rPr>
                                      <m:t>𝑛𝑒𝑔𝑎𝑡𝑖𝑣𝑒</m:t>
                                    </m:r>
                                  </m:sub>
                                </m:sSub>
                              </m:oMath>
                            </m:oMathPara>
                          </a14:m>
                          <a:endParaRPr lang="en-IN" sz="1000">
                            <a:effectLst/>
                          </a:endParaRPr>
                        </a:p>
                        <a:p>
                          <a:pPr algn="just"/>
                          <a:r>
                            <a:rPr lang="en-US" sz="1000">
                              <a:effectLst/>
                            </a:rPr>
                            <a:t> </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77634404"/>
                      </a:ext>
                    </a:extLst>
                  </a:tr>
                  <a:tr h="758977">
                    <a:tc>
                      <a:txBody>
                        <a:bodyPr/>
                        <a:lstStyle/>
                        <a:p>
                          <a:pPr algn="just"/>
                          <a14:m>
                            <m:oMathPara xmlns:m="http://schemas.openxmlformats.org/officeDocument/2006/math">
                              <m:oMathParaPr>
                                <m:jc m:val="centerGroup"/>
                              </m:oMathParaPr>
                              <m:oMath xmlns:m="http://schemas.openxmlformats.org/officeDocument/2006/math">
                                <m:sSub>
                                  <m:sSubPr>
                                    <m:ctrlPr>
                                      <a:rPr lang="en-IN" sz="1000" i="1">
                                        <a:effectLst/>
                                        <a:latin typeface="Cambria Math" panose="02040503050406030204" pitchFamily="18" charset="0"/>
                                      </a:rPr>
                                    </m:ctrlPr>
                                  </m:sSubPr>
                                  <m:e>
                                    <m:r>
                                      <a:rPr lang="en-US" sz="1000">
                                        <a:effectLst/>
                                        <a:latin typeface="Cambria Math" panose="02040503050406030204" pitchFamily="18" charset="0"/>
                                      </a:rPr>
                                      <m:t>𝐹</m:t>
                                    </m:r>
                                  </m:e>
                                  <m:sub>
                                    <m:r>
                                      <a:rPr lang="en-US" sz="1000">
                                        <a:effectLst/>
                                        <a:latin typeface="Cambria Math" panose="02040503050406030204" pitchFamily="18" charset="0"/>
                                      </a:rPr>
                                      <m:t>𝑓𝑎𝑙𝑠𝑒</m:t>
                                    </m:r>
                                  </m:sub>
                                </m:sSub>
                                <m:sSub>
                                  <m:sSubPr>
                                    <m:ctrlPr>
                                      <a:rPr lang="en-IN" sz="1000" i="1">
                                        <a:effectLst/>
                                        <a:latin typeface="Cambria Math" panose="02040503050406030204" pitchFamily="18" charset="0"/>
                                      </a:rPr>
                                    </m:ctrlPr>
                                  </m:sSubPr>
                                  <m:e>
                                    <m:r>
                                      <a:rPr lang="en-US" sz="1000">
                                        <a:effectLst/>
                                        <a:latin typeface="Cambria Math" panose="02040503050406030204" pitchFamily="18" charset="0"/>
                                      </a:rPr>
                                      <m:t>𝑃</m:t>
                                    </m:r>
                                  </m:e>
                                  <m:sub>
                                    <m:r>
                                      <a:rPr lang="en-US" sz="1000">
                                        <a:effectLst/>
                                        <a:latin typeface="Cambria Math" panose="02040503050406030204" pitchFamily="18" charset="0"/>
                                      </a:rPr>
                                      <m:t>𝑝𝑜𝑠𝑖𝑡𝑖𝑣𝑒</m:t>
                                    </m:r>
                                  </m:sub>
                                </m:sSub>
                              </m:oMath>
                            </m:oMathPara>
                          </a14:m>
                          <a:endParaRPr lang="en-IN" sz="1000" dirty="0">
                            <a:effectLst/>
                          </a:endParaRPr>
                        </a:p>
                        <a:p>
                          <a:pPr algn="just"/>
                          <a:r>
                            <a:rPr lang="en-US" sz="1000" dirty="0">
                              <a:effectLst/>
                            </a:rPr>
                            <a:t> </a:t>
                          </a:r>
                          <a:endParaRPr lang="en-IN" sz="1000" dirty="0">
                            <a:effectLst/>
                          </a:endParaRPr>
                        </a:p>
                        <a:p>
                          <a:pPr algn="just"/>
                          <a:r>
                            <a:rPr lang="en-US" sz="1000" dirty="0">
                              <a:effectLst/>
                            </a:rPr>
                            <a:t> </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14:m>
                            <m:oMathPara xmlns:m="http://schemas.openxmlformats.org/officeDocument/2006/math">
                              <m:oMathParaPr>
                                <m:jc m:val="centerGroup"/>
                              </m:oMathParaPr>
                              <m:oMath xmlns:m="http://schemas.openxmlformats.org/officeDocument/2006/math">
                                <m:sSub>
                                  <m:sSubPr>
                                    <m:ctrlPr>
                                      <a:rPr lang="en-IN" sz="1000" i="1">
                                        <a:effectLst/>
                                        <a:latin typeface="Cambria Math" panose="02040503050406030204" pitchFamily="18" charset="0"/>
                                      </a:rPr>
                                    </m:ctrlPr>
                                  </m:sSubPr>
                                  <m:e>
                                    <m:r>
                                      <a:rPr lang="en-US" sz="1000">
                                        <a:effectLst/>
                                        <a:latin typeface="Cambria Math" panose="02040503050406030204" pitchFamily="18" charset="0"/>
                                      </a:rPr>
                                      <m:t>𝑇</m:t>
                                    </m:r>
                                  </m:e>
                                  <m:sub>
                                    <m:r>
                                      <a:rPr lang="en-US" sz="1000">
                                        <a:effectLst/>
                                        <a:latin typeface="Cambria Math" panose="02040503050406030204" pitchFamily="18" charset="0"/>
                                      </a:rPr>
                                      <m:t>𝑡𝑟𝑢𝑒</m:t>
                                    </m:r>
                                  </m:sub>
                                </m:sSub>
                                <m:sSub>
                                  <m:sSubPr>
                                    <m:ctrlPr>
                                      <a:rPr lang="en-IN" sz="1000" i="1">
                                        <a:effectLst/>
                                        <a:latin typeface="Cambria Math" panose="02040503050406030204" pitchFamily="18" charset="0"/>
                                      </a:rPr>
                                    </m:ctrlPr>
                                  </m:sSubPr>
                                  <m:e>
                                    <m:r>
                                      <a:rPr lang="en-US" sz="1000">
                                        <a:effectLst/>
                                        <a:latin typeface="Cambria Math" panose="02040503050406030204" pitchFamily="18" charset="0"/>
                                      </a:rPr>
                                      <m:t>𝑁</m:t>
                                    </m:r>
                                  </m:e>
                                  <m:sub>
                                    <m:r>
                                      <a:rPr lang="en-US" sz="1000">
                                        <a:effectLst/>
                                        <a:latin typeface="Cambria Math" panose="02040503050406030204" pitchFamily="18" charset="0"/>
                                      </a:rPr>
                                      <m:t>𝑛𝑒𝑔𝑎𝑡𝑖𝑣𝑒</m:t>
                                    </m:r>
                                  </m:sub>
                                </m:sSub>
                              </m:oMath>
                            </m:oMathPara>
                          </a14:m>
                          <a:endParaRPr lang="en-IN" sz="1000" dirty="0">
                            <a:effectLst/>
                          </a:endParaRPr>
                        </a:p>
                        <a:p>
                          <a:pPr algn="just"/>
                          <a:r>
                            <a:rPr lang="en-US" sz="1000" dirty="0">
                              <a:effectLst/>
                            </a:rPr>
                            <a:t> </a:t>
                          </a:r>
                          <a:endParaRPr lang="en-IN" sz="1000" dirty="0">
                            <a:effectLst/>
                          </a:endParaRPr>
                        </a:p>
                        <a:p>
                          <a:pPr algn="just"/>
                          <a:r>
                            <a:rPr lang="en-US" sz="1000" dirty="0">
                              <a:effectLst/>
                            </a:rPr>
                            <a:t> </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762967039"/>
                      </a:ext>
                    </a:extLst>
                  </a:tr>
                </a:tbl>
              </a:graphicData>
            </a:graphic>
          </p:graphicFrame>
        </mc:Choice>
        <mc:Fallback xmlns="">
          <p:graphicFrame>
            <p:nvGraphicFramePr>
              <p:cNvPr id="9" name="Table 8">
                <a:extLst>
                  <a:ext uri="{FF2B5EF4-FFF2-40B4-BE49-F238E27FC236}">
                    <a16:creationId xmlns:a16="http://schemas.microsoft.com/office/drawing/2014/main" id="{C52A7EB5-6856-43F2-6828-A66F82F0A48E}"/>
                  </a:ext>
                </a:extLst>
              </p:cNvPr>
              <p:cNvGraphicFramePr>
                <a:graphicFrameLocks noGrp="1"/>
              </p:cNvGraphicFramePr>
              <p:nvPr>
                <p:extLst>
                  <p:ext uri="{D42A27DB-BD31-4B8C-83A1-F6EECF244321}">
                    <p14:modId xmlns:p14="http://schemas.microsoft.com/office/powerpoint/2010/main" val="1328569509"/>
                  </p:ext>
                </p:extLst>
              </p:nvPr>
            </p:nvGraphicFramePr>
            <p:xfrm>
              <a:off x="3375358" y="5044105"/>
              <a:ext cx="2463968" cy="1448770"/>
            </p:xfrm>
            <a:graphic>
              <a:graphicData uri="http://schemas.openxmlformats.org/drawingml/2006/table">
                <a:tbl>
                  <a:tblPr firstRow="1" firstCol="1" bandRow="1">
                    <a:tableStyleId>{5C22544A-7EE6-4342-B048-85BDC9FD1C3A}</a:tableStyleId>
                  </a:tblPr>
                  <a:tblGrid>
                    <a:gridCol w="1231984">
                      <a:extLst>
                        <a:ext uri="{9D8B030D-6E8A-4147-A177-3AD203B41FA5}">
                          <a16:colId xmlns:a16="http://schemas.microsoft.com/office/drawing/2014/main" val="2324716036"/>
                        </a:ext>
                      </a:extLst>
                    </a:gridCol>
                    <a:gridCol w="1231984">
                      <a:extLst>
                        <a:ext uri="{9D8B030D-6E8A-4147-A177-3AD203B41FA5}">
                          <a16:colId xmlns:a16="http://schemas.microsoft.com/office/drawing/2014/main" val="1744216222"/>
                        </a:ext>
                      </a:extLst>
                    </a:gridCol>
                  </a:tblGrid>
                  <a:tr h="689793">
                    <a:tc>
                      <a:txBody>
                        <a:bodyPr/>
                        <a:lstStyle/>
                        <a:p>
                          <a:endParaRPr lang="en-US"/>
                        </a:p>
                      </a:txBody>
                      <a:tcPr marL="68580" marR="68580" marT="0" marB="0">
                        <a:blipFill>
                          <a:blip r:embed="rId2"/>
                          <a:stretch>
                            <a:fillRect l="-493" t="-877" r="-101970" b="-111404"/>
                          </a:stretch>
                        </a:blipFill>
                      </a:tcPr>
                    </a:tc>
                    <a:tc>
                      <a:txBody>
                        <a:bodyPr/>
                        <a:lstStyle/>
                        <a:p>
                          <a:endParaRPr lang="en-US"/>
                        </a:p>
                      </a:txBody>
                      <a:tcPr marL="68580" marR="68580" marT="0" marB="0">
                        <a:blipFill>
                          <a:blip r:embed="rId2"/>
                          <a:stretch>
                            <a:fillRect l="-100990" t="-877" r="-2475" b="-111404"/>
                          </a:stretch>
                        </a:blipFill>
                      </a:tcPr>
                    </a:tc>
                    <a:extLst>
                      <a:ext uri="{0D108BD9-81ED-4DB2-BD59-A6C34878D82A}">
                        <a16:rowId xmlns:a16="http://schemas.microsoft.com/office/drawing/2014/main" val="2377634404"/>
                      </a:ext>
                    </a:extLst>
                  </a:tr>
                  <a:tr h="758977">
                    <a:tc>
                      <a:txBody>
                        <a:bodyPr/>
                        <a:lstStyle/>
                        <a:p>
                          <a:endParaRPr lang="en-US"/>
                        </a:p>
                      </a:txBody>
                      <a:tcPr marL="68580" marR="68580" marT="0" marB="0">
                        <a:blipFill>
                          <a:blip r:embed="rId2"/>
                          <a:stretch>
                            <a:fillRect l="-493" t="-92000" r="-101970" b="-1600"/>
                          </a:stretch>
                        </a:blipFill>
                      </a:tcPr>
                    </a:tc>
                    <a:tc>
                      <a:txBody>
                        <a:bodyPr/>
                        <a:lstStyle/>
                        <a:p>
                          <a:endParaRPr lang="en-US"/>
                        </a:p>
                      </a:txBody>
                      <a:tcPr marL="68580" marR="68580" marT="0" marB="0">
                        <a:blipFill>
                          <a:blip r:embed="rId2"/>
                          <a:stretch>
                            <a:fillRect l="-100990" t="-92000" r="-2475" b="-1600"/>
                          </a:stretch>
                        </a:blipFill>
                      </a:tcPr>
                    </a:tc>
                    <a:extLst>
                      <a:ext uri="{0D108BD9-81ED-4DB2-BD59-A6C34878D82A}">
                        <a16:rowId xmlns:a16="http://schemas.microsoft.com/office/drawing/2014/main" val="2762967039"/>
                      </a:ext>
                    </a:extLst>
                  </a:tr>
                </a:tbl>
              </a:graphicData>
            </a:graphic>
          </p:graphicFrame>
        </mc:Fallback>
      </mc:AlternateContent>
    </p:spTree>
    <p:extLst>
      <p:ext uri="{BB962C8B-B14F-4D97-AF65-F5344CB8AC3E}">
        <p14:creationId xmlns:p14="http://schemas.microsoft.com/office/powerpoint/2010/main" val="308939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216AB8-101D-82DD-C7F1-36CDA6C95319}"/>
              </a:ext>
            </a:extLst>
          </p:cNvPr>
          <p:cNvSpPr>
            <a:spLocks noGrp="1"/>
          </p:cNvSpPr>
          <p:nvPr>
            <p:ph idx="1"/>
          </p:nvPr>
        </p:nvSpPr>
        <p:spPr>
          <a:xfrm>
            <a:off x="838200" y="673768"/>
            <a:ext cx="10515600" cy="5503195"/>
          </a:xfrm>
        </p:spPr>
        <p:txBody>
          <a:bodyPr/>
          <a:lstStyle/>
          <a:p>
            <a:r>
              <a:rPr lang="en-US" sz="2000" b="1" dirty="0">
                <a:effectLst/>
                <a:latin typeface="Times New Roman" panose="02020603050405020304" pitchFamily="18" charset="0"/>
                <a:ea typeface="SimSun" panose="02010600030101010101" pitchFamily="2" charset="-122"/>
              </a:rPr>
              <a:t>Precision: -</a:t>
            </a:r>
            <a:r>
              <a:rPr lang="en-US" sz="2000" dirty="0">
                <a:effectLst/>
                <a:latin typeface="Times New Roman" panose="02020603050405020304" pitchFamily="18" charset="0"/>
                <a:ea typeface="SimSun" panose="02010600030101010101" pitchFamily="2" charset="-122"/>
              </a:rPr>
              <a:t>The percentage of positive values out of all projected positive cases is known as precision or the positive predictive value. In other terms, precision is the percentage of correctly identified positive values:</a:t>
            </a:r>
            <a:endParaRPr lang="en-IN" sz="2000" dirty="0">
              <a:effectLst/>
              <a:latin typeface="Times New Roman" panose="02020603050405020304" pitchFamily="18" charset="0"/>
              <a:ea typeface="SimSun" panose="02010600030101010101" pitchFamily="2" charset="-122"/>
            </a:endParaRPr>
          </a:p>
          <a:p>
            <a:endParaRPr lang="en-IN" dirty="0"/>
          </a:p>
          <a:p>
            <a:pPr marL="342900" lvl="0" indent="-342900" algn="just">
              <a:buFont typeface="+mj-lt"/>
              <a:buAutoNum type="alphaLcPeriod"/>
            </a:pPr>
            <a:r>
              <a:rPr lang="en-US" sz="1800" b="1" dirty="0">
                <a:effectLst/>
                <a:latin typeface="Times New Roman" panose="02020603050405020304" pitchFamily="18" charset="0"/>
                <a:ea typeface="SimSun" panose="02010600030101010101" pitchFamily="2" charset="-122"/>
              </a:rPr>
              <a:t>Recall: -</a:t>
            </a:r>
            <a:endParaRPr lang="en-IN" sz="1800" dirty="0">
              <a:effectLst/>
              <a:latin typeface="Times New Roman" panose="02020603050405020304" pitchFamily="18" charset="0"/>
              <a:ea typeface="SimSun" panose="02010600030101010101" pitchFamily="2" charset="-122"/>
            </a:endParaRPr>
          </a:p>
          <a:p>
            <a:pPr marL="457200" algn="just"/>
            <a:r>
              <a:rPr lang="en-US" sz="1800" dirty="0">
                <a:effectLst/>
                <a:latin typeface="Times New Roman" panose="02020603050405020304" pitchFamily="18" charset="0"/>
                <a:ea typeface="SimSun" panose="02010600030101010101" pitchFamily="2" charset="-122"/>
              </a:rPr>
              <a:t>The proportion of correctly identified positive inputs is used to calculate the recall.</a:t>
            </a:r>
            <a:endParaRPr lang="en-IN" sz="1800" dirty="0">
              <a:effectLst/>
              <a:latin typeface="Times New Roman" panose="02020603050405020304" pitchFamily="18" charset="0"/>
              <a:ea typeface="SimSun" panose="02010600030101010101" pitchFamily="2" charset="-122"/>
            </a:endParaRPr>
          </a:p>
          <a:p>
            <a:endParaRPr lang="en-IN" dirty="0"/>
          </a:p>
          <a:p>
            <a:endParaRPr lang="en-IN" dirty="0"/>
          </a:p>
          <a:p>
            <a:pPr marL="342900" lvl="0" indent="-342900" algn="just">
              <a:buFont typeface="+mj-lt"/>
              <a:buAutoNum type="alphaLcPeriod"/>
            </a:pPr>
            <a:r>
              <a:rPr lang="en-US" sz="1800" b="1" dirty="0">
                <a:effectLst/>
                <a:latin typeface="Times New Roman" panose="02020603050405020304" pitchFamily="18" charset="0"/>
                <a:ea typeface="SimSun" panose="02010600030101010101" pitchFamily="2" charset="-122"/>
              </a:rPr>
              <a:t>F1-score: -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The weighted average of recall and precision is the F1 score. Therefore, both false positives and false negatives are         considered while calculating this score. Although F1 is generally more beneficial than accuracy, especially if you have an uneven class distribution, it is not intuitively as simple to understand as accuracy. When false positives and false negatives cost about the same, accuracy performs best. It is preferable to include both Precision and Recall if the values of false positives and false negatives are significantly varied.</a:t>
            </a:r>
          </a:p>
          <a:p>
            <a:pPr algn="just"/>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11" name="Picture 10" descr="Precision and Recall - Precision">
            <a:extLst>
              <a:ext uri="{FF2B5EF4-FFF2-40B4-BE49-F238E27FC236}">
                <a16:creationId xmlns:a16="http://schemas.microsoft.com/office/drawing/2014/main" id="{21CEC633-FC6F-BC5A-E73E-CDF0CAB9F3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5348" y="1541244"/>
            <a:ext cx="4774921" cy="839081"/>
          </a:xfrm>
          <a:prstGeom prst="rect">
            <a:avLst/>
          </a:prstGeom>
          <a:noFill/>
          <a:ln>
            <a:noFill/>
          </a:ln>
        </p:spPr>
      </p:pic>
      <p:pic>
        <p:nvPicPr>
          <p:cNvPr id="12" name="Picture 11" descr="Recall">
            <a:extLst>
              <a:ext uri="{FF2B5EF4-FFF2-40B4-BE49-F238E27FC236}">
                <a16:creationId xmlns:a16="http://schemas.microsoft.com/office/drawing/2014/main" id="{037F5E51-820A-E45B-5F35-AFE936C287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5348" y="2843350"/>
            <a:ext cx="4379198" cy="937636"/>
          </a:xfrm>
          <a:prstGeom prst="rect">
            <a:avLst/>
          </a:prstGeom>
          <a:noFill/>
          <a:ln>
            <a:noFill/>
          </a:ln>
        </p:spPr>
      </p:pic>
      <p:pic>
        <p:nvPicPr>
          <p:cNvPr id="13" name="Picture 12" descr="F1-Score">
            <a:extLst>
              <a:ext uri="{FF2B5EF4-FFF2-40B4-BE49-F238E27FC236}">
                <a16:creationId xmlns:a16="http://schemas.microsoft.com/office/drawing/2014/main" id="{82D64581-C2DA-33D5-2625-9FBCD783BA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6463" y="5554607"/>
            <a:ext cx="4002358" cy="971330"/>
          </a:xfrm>
          <a:prstGeom prst="rect">
            <a:avLst/>
          </a:prstGeom>
          <a:noFill/>
          <a:ln>
            <a:noFill/>
          </a:ln>
        </p:spPr>
      </p:pic>
    </p:spTree>
    <p:extLst>
      <p:ext uri="{BB962C8B-B14F-4D97-AF65-F5344CB8AC3E}">
        <p14:creationId xmlns:p14="http://schemas.microsoft.com/office/powerpoint/2010/main" val="2474299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3C54-4939-C473-FC3A-F347417459D4}"/>
              </a:ext>
            </a:extLst>
          </p:cNvPr>
          <p:cNvSpPr>
            <a:spLocks noGrp="1"/>
          </p:cNvSpPr>
          <p:nvPr>
            <p:ph type="title"/>
          </p:nvPr>
        </p:nvSpPr>
        <p:spPr/>
        <p:txBody>
          <a:bodyPr/>
          <a:lstStyle/>
          <a:p>
            <a:r>
              <a:rPr lang="en-US" b="1" dirty="0"/>
              <a:t>Hyperparameter</a:t>
            </a:r>
            <a:endParaRPr lang="en-IN"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6FB474-E26D-071B-95C0-F58B27076B66}"/>
                  </a:ext>
                </a:extLst>
              </p:cNvPr>
              <p:cNvSpPr>
                <a:spLocks noGrp="1"/>
              </p:cNvSpPr>
              <p:nvPr>
                <p:ph idx="1"/>
              </p:nvPr>
            </p:nvSpPr>
            <p:spPr/>
            <p:txBody>
              <a:bodyPr>
                <a:normAutofit lnSpcReduction="10000"/>
              </a:bodyPr>
              <a:lstStyle/>
              <a:p>
                <a:pPr marL="342900" lvl="0" indent="-342900" algn="just">
                  <a:buFont typeface="+mj-lt"/>
                  <a:buAutoNum type="alphaLcPeriod"/>
                </a:pPr>
                <a:r>
                  <a:rPr lang="en-US" sz="1800" dirty="0">
                    <a:effectLst/>
                    <a:latin typeface="Times New Roman" panose="02020603050405020304" pitchFamily="18" charset="0"/>
                    <a:ea typeface="SimSun" panose="02010600030101010101" pitchFamily="2" charset="-122"/>
                  </a:rPr>
                  <a:t>Learning Rate: - 0.001</a:t>
                </a:r>
                <a:endParaRPr lang="en-IN" sz="1800" dirty="0">
                  <a:effectLst/>
                  <a:latin typeface="Times New Roman" panose="02020603050405020304" pitchFamily="18" charset="0"/>
                  <a:ea typeface="SimSun" panose="02010600030101010101" pitchFamily="2" charset="-122"/>
                </a:endParaRPr>
              </a:p>
              <a:p>
                <a:pPr marL="342900" lvl="0" indent="-342900" algn="just">
                  <a:buFont typeface="+mj-lt"/>
                  <a:buAutoNum type="alphaLcPeriod"/>
                </a:pPr>
                <a:r>
                  <a:rPr lang="en-US" sz="1800" dirty="0">
                    <a:effectLst/>
                    <a:latin typeface="Times New Roman" panose="02020603050405020304" pitchFamily="18" charset="0"/>
                    <a:ea typeface="SimSun" panose="02010600030101010101" pitchFamily="2" charset="-122"/>
                  </a:rPr>
                  <a:t>Image size: - </a:t>
                </a:r>
                <a14:m>
                  <m:oMath xmlns:m="http://schemas.openxmlformats.org/officeDocument/2006/math">
                    <m:r>
                      <a:rPr lang="en-US" sz="1800" i="1">
                        <a:effectLst/>
                        <a:latin typeface="Cambria Math" panose="02040503050406030204" pitchFamily="18" charset="0"/>
                        <a:ea typeface="SimSun" panose="02010600030101010101" pitchFamily="2" charset="-122"/>
                      </a:rPr>
                      <m:t>224×224×3</m:t>
                    </m:r>
                  </m:oMath>
                </a14:m>
                <a:endParaRPr lang="en-IN" sz="1800" dirty="0">
                  <a:effectLst/>
                  <a:latin typeface="Times New Roman" panose="02020603050405020304" pitchFamily="18" charset="0"/>
                  <a:ea typeface="SimSun" panose="02010600030101010101" pitchFamily="2" charset="-122"/>
                </a:endParaRPr>
              </a:p>
              <a:p>
                <a:pPr marL="342900" lvl="0" indent="-342900" algn="just">
                  <a:buFont typeface="+mj-lt"/>
                  <a:buAutoNum type="alphaLcPeriod"/>
                </a:pPr>
                <a:r>
                  <a:rPr lang="en-US" sz="1800" dirty="0">
                    <a:effectLst/>
                    <a:latin typeface="Times New Roman" panose="02020603050405020304" pitchFamily="18" charset="0"/>
                    <a:ea typeface="SimSun" panose="02010600030101010101" pitchFamily="2" charset="-122"/>
                  </a:rPr>
                  <a:t>Activation Function: - SoftMax, </a:t>
                </a:r>
                <a:r>
                  <a:rPr lang="en-US" sz="1800" dirty="0" err="1">
                    <a:effectLst/>
                    <a:latin typeface="Times New Roman" panose="02020603050405020304" pitchFamily="18" charset="0"/>
                    <a:ea typeface="SimSun" panose="02010600030101010101" pitchFamily="2" charset="-122"/>
                  </a:rPr>
                  <a:t>ReLU</a:t>
                </a:r>
                <a:endParaRPr lang="en-IN" sz="1800" dirty="0">
                  <a:effectLst/>
                  <a:latin typeface="Times New Roman" panose="02020603050405020304" pitchFamily="18" charset="0"/>
                  <a:ea typeface="SimSun" panose="02010600030101010101" pitchFamily="2" charset="-122"/>
                </a:endParaRPr>
              </a:p>
              <a:p>
                <a:pPr marL="342900" lvl="0" indent="-342900" algn="just">
                  <a:buFont typeface="+mj-lt"/>
                  <a:buAutoNum type="alphaLcPeriod"/>
                </a:pPr>
                <a:r>
                  <a:rPr lang="en-US" sz="1800" dirty="0">
                    <a:effectLst/>
                    <a:latin typeface="Times New Roman" panose="02020603050405020304" pitchFamily="18" charset="0"/>
                    <a:ea typeface="SimSun" panose="02010600030101010101" pitchFamily="2" charset="-122"/>
                  </a:rPr>
                  <a:t>Loss function: -Categorical Cross entropy</a:t>
                </a:r>
                <a:endParaRPr lang="en-IN" sz="1800" dirty="0">
                  <a:effectLst/>
                  <a:latin typeface="Times New Roman" panose="02020603050405020304" pitchFamily="18" charset="0"/>
                  <a:ea typeface="SimSun" panose="02010600030101010101" pitchFamily="2" charset="-122"/>
                </a:endParaRPr>
              </a:p>
              <a:p>
                <a:pPr marL="342900" lvl="0" indent="-342900" algn="just">
                  <a:buFont typeface="+mj-lt"/>
                  <a:buAutoNum type="alphaLcPeriod"/>
                </a:pPr>
                <a:r>
                  <a:rPr lang="en-US" sz="1800" dirty="0">
                    <a:effectLst/>
                    <a:latin typeface="Times New Roman" panose="02020603050405020304" pitchFamily="18" charset="0"/>
                    <a:ea typeface="SimSun" panose="02010600030101010101" pitchFamily="2" charset="-122"/>
                  </a:rPr>
                  <a:t>Number of epochs: -40</a:t>
                </a:r>
                <a:endParaRPr lang="en-IN" sz="1800" dirty="0">
                  <a:effectLst/>
                  <a:latin typeface="Times New Roman" panose="02020603050405020304" pitchFamily="18" charset="0"/>
                  <a:ea typeface="SimSun" panose="02010600030101010101" pitchFamily="2" charset="-122"/>
                </a:endParaRPr>
              </a:p>
              <a:p>
                <a:pPr marL="342900" lvl="0" indent="-342900" algn="just">
                  <a:buFont typeface="+mj-lt"/>
                  <a:buAutoNum type="alphaLcPeriod"/>
                </a:pPr>
                <a:r>
                  <a:rPr lang="en-US" sz="1800" dirty="0">
                    <a:effectLst/>
                    <a:latin typeface="Times New Roman" panose="02020603050405020304" pitchFamily="18" charset="0"/>
                    <a:ea typeface="SimSun" panose="02010600030101010101" pitchFamily="2" charset="-122"/>
                  </a:rPr>
                  <a:t>Batch size:32</a:t>
                </a:r>
                <a:endParaRPr lang="en-IN" sz="1800" dirty="0">
                  <a:effectLst/>
                  <a:latin typeface="Times New Roman" panose="02020603050405020304" pitchFamily="18" charset="0"/>
                  <a:ea typeface="SimSun" panose="02010600030101010101" pitchFamily="2" charset="-122"/>
                </a:endParaRPr>
              </a:p>
              <a:p>
                <a:pPr marL="0" indent="0" algn="just">
                  <a:buNone/>
                </a:pPr>
                <a:r>
                  <a:rPr lang="en-US" sz="1800" b="1" dirty="0" err="1">
                    <a:effectLst/>
                    <a:latin typeface="Times New Roman" panose="02020603050405020304" pitchFamily="18" charset="0"/>
                    <a:ea typeface="SimSun" panose="02010600030101010101" pitchFamily="2" charset="-122"/>
                  </a:rPr>
                  <a:t>ReLU</a:t>
                </a:r>
                <a:r>
                  <a:rPr lang="en-US" sz="1800" b="1" dirty="0">
                    <a:effectLst/>
                    <a:latin typeface="Times New Roman" panose="02020603050405020304" pitchFamily="18" charset="0"/>
                    <a:ea typeface="SimSun" panose="02010600030101010101" pitchFamily="2" charset="-122"/>
                  </a:rPr>
                  <a:t> Function: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Another non-linear activation function that has grown in prominence in the deep learning field is the </a:t>
                </a:r>
                <a:r>
                  <a:rPr lang="en-US" sz="1800" dirty="0" err="1">
                    <a:effectLst/>
                    <a:latin typeface="Times New Roman" panose="02020603050405020304" pitchFamily="18" charset="0"/>
                    <a:ea typeface="SimSun" panose="02010600030101010101" pitchFamily="2" charset="-122"/>
                  </a:rPr>
                  <a:t>ReLU</a:t>
                </a:r>
                <a:r>
                  <a:rPr lang="en-US" sz="1800" dirty="0">
                    <a:effectLst/>
                    <a:latin typeface="Times New Roman" panose="02020603050405020304" pitchFamily="18" charset="0"/>
                    <a:ea typeface="SimSun" panose="02010600030101010101" pitchFamily="2" charset="-122"/>
                  </a:rPr>
                  <a:t> function. Rectified Linear Unit is referred to as </a:t>
                </a:r>
                <a:r>
                  <a:rPr lang="en-US" sz="1800" dirty="0" err="1">
                    <a:effectLst/>
                    <a:latin typeface="Times New Roman" panose="02020603050405020304" pitchFamily="18" charset="0"/>
                    <a:ea typeface="SimSun" panose="02010600030101010101" pitchFamily="2" charset="-122"/>
                  </a:rPr>
                  <a:t>ReLU</a:t>
                </a:r>
                <a:r>
                  <a:rPr lang="en-US" sz="1800" dirty="0">
                    <a:effectLst/>
                    <a:latin typeface="Times New Roman" panose="02020603050405020304" pitchFamily="18" charset="0"/>
                    <a:ea typeface="SimSun" panose="02010600030101010101" pitchFamily="2" charset="-122"/>
                  </a:rPr>
                  <a:t>. The primary advantage of </a:t>
                </a:r>
                <a:r>
                  <a:rPr lang="en-US" sz="1800" dirty="0" err="1">
                    <a:effectLst/>
                    <a:latin typeface="Times New Roman" panose="02020603050405020304" pitchFamily="18" charset="0"/>
                    <a:ea typeface="SimSun" panose="02010600030101010101" pitchFamily="2" charset="-122"/>
                  </a:rPr>
                  <a:t>ReLU</a:t>
                </a:r>
                <a:r>
                  <a:rPr lang="en-US" sz="1800" dirty="0">
                    <a:effectLst/>
                    <a:latin typeface="Times New Roman" panose="02020603050405020304" pitchFamily="18" charset="0"/>
                    <a:ea typeface="SimSun" panose="02010600030101010101" pitchFamily="2" charset="-122"/>
                  </a:rPr>
                  <a:t> function over other activation functions is that it does not simultaneously fire all of the neurons.</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This signifies that the neurons will not stop firing unless the result of linear transformation is less than 0. This will be easier to grasp if you look at the plot below:</a:t>
                </a:r>
                <a:endParaRPr lang="en-IN" sz="1800" dirty="0">
                  <a:effectLst/>
                  <a:latin typeface="Times New Roman" panose="02020603050405020304" pitchFamily="18" charset="0"/>
                  <a:ea typeface="SimSun" panose="02010600030101010101" pitchFamily="2" charset="-122"/>
                </a:endParaRPr>
              </a:p>
              <a:p>
                <a:pPr marL="0" indent="0" algn="just">
                  <a:buNone/>
                </a:pPr>
                <a:r>
                  <a:rPr lang="en-US" sz="1800" b="1" dirty="0">
                    <a:effectLst/>
                    <a:latin typeface="Times New Roman" panose="02020603050405020304" pitchFamily="18" charset="0"/>
                    <a:ea typeface="SimSun" panose="02010600030101010101" pitchFamily="2" charset="-122"/>
                  </a:rPr>
                  <a:t>                                                         f(x)=max (0, x)</a:t>
                </a:r>
                <a:endParaRPr lang="en-IN" sz="1800" dirty="0">
                  <a:effectLst/>
                  <a:latin typeface="Times New Roman" panose="02020603050405020304" pitchFamily="18" charset="0"/>
                  <a:ea typeface="SimSun" panose="02010600030101010101" pitchFamily="2" charset="-122"/>
                </a:endParaRPr>
              </a:p>
              <a:p>
                <a:endParaRPr lang="en-IN" dirty="0"/>
              </a:p>
            </p:txBody>
          </p:sp>
        </mc:Choice>
        <mc:Fallback xmlns="">
          <p:sp>
            <p:nvSpPr>
              <p:cNvPr id="3" name="Content Placeholder 2">
                <a:extLst>
                  <a:ext uri="{FF2B5EF4-FFF2-40B4-BE49-F238E27FC236}">
                    <a16:creationId xmlns:a16="http://schemas.microsoft.com/office/drawing/2014/main" id="{966FB474-E26D-071B-95C0-F58B27076B66}"/>
                  </a:ext>
                </a:extLst>
              </p:cNvPr>
              <p:cNvSpPr>
                <a:spLocks noGrp="1" noRot="1" noChangeAspect="1" noMove="1" noResize="1" noEditPoints="1" noAdjustHandles="1" noChangeArrowheads="1" noChangeShapeType="1" noTextEdit="1"/>
              </p:cNvSpPr>
              <p:nvPr>
                <p:ph idx="1"/>
              </p:nvPr>
            </p:nvSpPr>
            <p:spPr>
              <a:blipFill>
                <a:blip r:embed="rId2"/>
                <a:stretch>
                  <a:fillRect l="-522" t="-1961" r="-464"/>
                </a:stretch>
              </a:blipFill>
            </p:spPr>
            <p:txBody>
              <a:bodyPr/>
              <a:lstStyle/>
              <a:p>
                <a:r>
                  <a:rPr lang="en-IN">
                    <a:noFill/>
                  </a:rPr>
                  <a:t> </a:t>
                </a:r>
              </a:p>
            </p:txBody>
          </p:sp>
        </mc:Fallback>
      </mc:AlternateContent>
    </p:spTree>
    <p:extLst>
      <p:ext uri="{BB962C8B-B14F-4D97-AF65-F5344CB8AC3E}">
        <p14:creationId xmlns:p14="http://schemas.microsoft.com/office/powerpoint/2010/main" val="375476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27A51-55B0-AEA5-6C32-7F273DB09A53}"/>
              </a:ext>
            </a:extLst>
          </p:cNvPr>
          <p:cNvSpPr>
            <a:spLocks noGrp="1"/>
          </p:cNvSpPr>
          <p:nvPr>
            <p:ph idx="1"/>
          </p:nvPr>
        </p:nvSpPr>
        <p:spPr>
          <a:xfrm>
            <a:off x="838200" y="513347"/>
            <a:ext cx="10515600" cy="5663616"/>
          </a:xfrm>
        </p:spPr>
        <p:txBody>
          <a:bodyPr/>
          <a:lstStyle/>
          <a:p>
            <a:pPr marL="0" indent="0" algn="just">
              <a:buNone/>
            </a:pPr>
            <a:r>
              <a:rPr lang="en-US" sz="1800" b="1" dirty="0">
                <a:effectLst/>
                <a:latin typeface="Times New Roman" panose="02020603050405020304" pitchFamily="18" charset="0"/>
                <a:ea typeface="SimSun" panose="02010600030101010101" pitchFamily="2" charset="-122"/>
              </a:rPr>
              <a:t>SoftMax Function: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The SoftMax function normalizes a vector z of K real numbers into a probability distribution with K probabilities proportional to the exponentials of the input values. It accepts this vector as an input. This means that some vector components before applying SoftMax might be negative or greater than one, and they might not add up to 1, but after applying SoftMax, each component will be in the range display style (0,1)(0,1), and the components will add up to 1, so they can be interpreted as probabilities. Additionally, higher probabilities will follow from greater input components</a:t>
            </a:r>
            <a:r>
              <a:rPr lang="en-US" sz="1800" b="1" dirty="0">
                <a:effectLst/>
                <a:latin typeface="Times New Roman" panose="02020603050405020304" pitchFamily="18" charset="0"/>
                <a:ea typeface="SimSun" panose="02010600030101010101" pitchFamily="2" charset="-122"/>
              </a:rPr>
              <a:t>.</a:t>
            </a:r>
          </a:p>
          <a:p>
            <a:pPr algn="just"/>
            <a:endParaRPr lang="en-US" sz="1800" b="1" dirty="0">
              <a:latin typeface="Times New Roman" panose="02020603050405020304" pitchFamily="18" charset="0"/>
              <a:ea typeface="SimSun" panose="02010600030101010101" pitchFamily="2" charset="-122"/>
            </a:endParaRPr>
          </a:p>
          <a:p>
            <a:pPr algn="just"/>
            <a:endParaRPr lang="en-US" sz="1800" b="1" dirty="0">
              <a:effectLst/>
              <a:latin typeface="Times New Roman" panose="02020603050405020304" pitchFamily="18" charset="0"/>
              <a:ea typeface="SimSun" panose="02010600030101010101" pitchFamily="2" charset="-122"/>
            </a:endParaRPr>
          </a:p>
          <a:p>
            <a:pPr algn="just"/>
            <a:endParaRPr lang="en-US" sz="1800" b="1" dirty="0">
              <a:latin typeface="Times New Roman" panose="02020603050405020304" pitchFamily="18" charset="0"/>
              <a:ea typeface="SimSun" panose="02010600030101010101" pitchFamily="2" charset="-122"/>
            </a:endParaRPr>
          </a:p>
          <a:p>
            <a:pPr marL="0" indent="0" algn="just">
              <a:buNone/>
            </a:pPr>
            <a:r>
              <a:rPr lang="en-US" sz="1800" b="1" dirty="0">
                <a:effectLst/>
                <a:latin typeface="Times New Roman" panose="02020603050405020304" pitchFamily="18" charset="0"/>
                <a:ea typeface="SimSun" panose="02010600030101010101" pitchFamily="2" charset="-122"/>
              </a:rPr>
              <a:t>Categorical Cross entropy: -</a:t>
            </a:r>
            <a:endParaRPr lang="en-IN" sz="1800" dirty="0">
              <a:effectLst/>
              <a:latin typeface="Times New Roman" panose="02020603050405020304" pitchFamily="18" charset="0"/>
              <a:ea typeface="SimSun" panose="02010600030101010101" pitchFamily="2" charset="-122"/>
            </a:endParaRPr>
          </a:p>
          <a:p>
            <a:r>
              <a:rPr lang="en-US" sz="1800" dirty="0">
                <a:solidFill>
                  <a:srgbClr val="252525"/>
                </a:solidFill>
                <a:effectLst/>
                <a:highlight>
                  <a:srgbClr val="00FFFF"/>
                </a:highlight>
                <a:latin typeface="Open Sans" panose="020B0606030504020204" pitchFamily="34" charset="0"/>
                <a:ea typeface="SimSun" panose="02010600030101010101" pitchFamily="2" charset="-122"/>
              </a:rPr>
              <a:t>Categorical cross entropy is a loss function that is used in multi-class classification tasks</a:t>
            </a:r>
            <a:r>
              <a:rPr lang="en-US" sz="1800" b="1" dirty="0">
                <a:solidFill>
                  <a:srgbClr val="252525"/>
                </a:solidFill>
                <a:effectLst/>
                <a:highlight>
                  <a:srgbClr val="00FFFF"/>
                </a:highlight>
                <a:latin typeface="Times New Roman" panose="02020603050405020304" pitchFamily="18" charset="0"/>
                <a:ea typeface="SimSun" panose="02010600030101010101" pitchFamily="2" charset="-122"/>
              </a:rPr>
              <a:t>.</a:t>
            </a:r>
          </a:p>
          <a:p>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pic>
        <p:nvPicPr>
          <p:cNvPr id="4" name="Picture 3" descr="SoftMax Activation formula">
            <a:extLst>
              <a:ext uri="{FF2B5EF4-FFF2-40B4-BE49-F238E27FC236}">
                <a16:creationId xmlns:a16="http://schemas.microsoft.com/office/drawing/2014/main" id="{565F3FD4-DAD1-0D80-5A50-81EF4CDFC0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4425" y="2522369"/>
            <a:ext cx="3335769" cy="1052198"/>
          </a:xfrm>
          <a:prstGeom prst="rect">
            <a:avLst/>
          </a:prstGeom>
          <a:noFill/>
          <a:ln>
            <a:noFill/>
          </a:ln>
        </p:spPr>
      </p:pic>
      <p:pic>
        <p:nvPicPr>
          <p:cNvPr id="5" name="Picture 4">
            <a:extLst>
              <a:ext uri="{FF2B5EF4-FFF2-40B4-BE49-F238E27FC236}">
                <a16:creationId xmlns:a16="http://schemas.microsoft.com/office/drawing/2014/main" id="{B21AEA91-62DE-B040-B348-93DD258C66AF}"/>
              </a:ext>
            </a:extLst>
          </p:cNvPr>
          <p:cNvPicPr>
            <a:picLocks noChangeAspect="1"/>
          </p:cNvPicPr>
          <p:nvPr/>
        </p:nvPicPr>
        <p:blipFill>
          <a:blip r:embed="rId3"/>
          <a:stretch>
            <a:fillRect/>
          </a:stretch>
        </p:blipFill>
        <p:spPr>
          <a:xfrm>
            <a:off x="3654425" y="4403519"/>
            <a:ext cx="3036106" cy="1052198"/>
          </a:xfrm>
          <a:prstGeom prst="rect">
            <a:avLst/>
          </a:prstGeom>
        </p:spPr>
      </p:pic>
    </p:spTree>
    <p:extLst>
      <p:ext uri="{BB962C8B-B14F-4D97-AF65-F5344CB8AC3E}">
        <p14:creationId xmlns:p14="http://schemas.microsoft.com/office/powerpoint/2010/main" val="164617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F57A-6265-DDB5-3C45-2A73C2847CE3}"/>
              </a:ext>
            </a:extLst>
          </p:cNvPr>
          <p:cNvSpPr>
            <a:spLocks noGrp="1"/>
          </p:cNvSpPr>
          <p:nvPr>
            <p:ph type="title"/>
          </p:nvPr>
        </p:nvSpPr>
        <p:spPr/>
        <p:txBody>
          <a:bodyPr>
            <a:normAutofit/>
          </a:bodyPr>
          <a:lstStyle/>
          <a:p>
            <a:r>
              <a:rPr lang="en-US" b="1" dirty="0">
                <a:effectLst/>
                <a:latin typeface="Times New Roman" panose="02020603050405020304" pitchFamily="18" charset="0"/>
                <a:ea typeface="SimSun" panose="02010600030101010101" pitchFamily="2" charset="-122"/>
              </a:rPr>
              <a:t>EfficientNetB3 with fine Tuning (Proposed Model): -</a:t>
            </a:r>
            <a:endParaRPr lang="en-IN" dirty="0"/>
          </a:p>
        </p:txBody>
      </p:sp>
      <p:sp>
        <p:nvSpPr>
          <p:cNvPr id="3" name="Content Placeholder 2">
            <a:extLst>
              <a:ext uri="{FF2B5EF4-FFF2-40B4-BE49-F238E27FC236}">
                <a16:creationId xmlns:a16="http://schemas.microsoft.com/office/drawing/2014/main" id="{33D9E3E9-8111-56D6-F12B-862363366EA4}"/>
              </a:ext>
            </a:extLst>
          </p:cNvPr>
          <p:cNvSpPr>
            <a:spLocks noGrp="1"/>
          </p:cNvSpPr>
          <p:nvPr>
            <p:ph idx="1"/>
          </p:nvPr>
        </p:nvSpPr>
        <p:spPr/>
        <p:txBody>
          <a:bodyPr/>
          <a:lstStyle/>
          <a:p>
            <a:pPr marL="0" indent="0">
              <a:buNone/>
            </a:pPr>
            <a:r>
              <a:rPr lang="en-US" sz="1800" b="1" dirty="0">
                <a:effectLst/>
                <a:latin typeface="Times New Roman" panose="02020603050405020304" pitchFamily="18" charset="0"/>
                <a:ea typeface="SimSun" panose="02010600030101010101" pitchFamily="2" charset="-122"/>
              </a:rPr>
              <a:t>Confusion matrix of proposed model                                                    Classification Report: -</a:t>
            </a:r>
          </a:p>
          <a:p>
            <a:pPr marL="0" indent="0">
              <a:buNone/>
            </a:pPr>
            <a:r>
              <a:rPr lang="en-US" sz="1800" b="1" dirty="0">
                <a:latin typeface="Times New Roman" panose="02020603050405020304" pitchFamily="18" charset="0"/>
                <a:ea typeface="SimSun" panose="02010600030101010101" pitchFamily="2" charset="-122"/>
              </a:rPr>
              <a:t>                                                                                                              </a:t>
            </a:r>
            <a:endParaRPr lang="en-US" sz="1800" b="1" dirty="0">
              <a:effectLst/>
              <a:latin typeface="Times New Roman" panose="02020603050405020304" pitchFamily="18" charset="0"/>
              <a:ea typeface="SimSun" panose="02010600030101010101" pitchFamily="2" charset="-122"/>
            </a:endParaRPr>
          </a:p>
          <a:p>
            <a:pPr marL="0" indent="0">
              <a:buNone/>
            </a:pPr>
            <a:endParaRPr lang="en-IN" dirty="0"/>
          </a:p>
        </p:txBody>
      </p:sp>
      <p:pic>
        <p:nvPicPr>
          <p:cNvPr id="4" name="Picture 3">
            <a:extLst>
              <a:ext uri="{FF2B5EF4-FFF2-40B4-BE49-F238E27FC236}">
                <a16:creationId xmlns:a16="http://schemas.microsoft.com/office/drawing/2014/main" id="{ECD5CD26-B42D-DD05-75A6-8873C597E1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21229"/>
            <a:ext cx="4197184" cy="3377465"/>
          </a:xfrm>
          <a:prstGeom prst="rect">
            <a:avLst/>
          </a:prstGeom>
          <a:noFill/>
          <a:ln>
            <a:noFill/>
          </a:ln>
        </p:spPr>
      </p:pic>
      <p:pic>
        <p:nvPicPr>
          <p:cNvPr id="5" name="Picture 4">
            <a:extLst>
              <a:ext uri="{FF2B5EF4-FFF2-40B4-BE49-F238E27FC236}">
                <a16:creationId xmlns:a16="http://schemas.microsoft.com/office/drawing/2014/main" id="{82A7B92D-A338-DA05-201C-82D0CDA37A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384" y="2221230"/>
            <a:ext cx="6777202" cy="2880159"/>
          </a:xfrm>
          <a:prstGeom prst="rect">
            <a:avLst/>
          </a:prstGeom>
          <a:noFill/>
          <a:ln>
            <a:noFill/>
          </a:ln>
        </p:spPr>
      </p:pic>
    </p:spTree>
    <p:extLst>
      <p:ext uri="{BB962C8B-B14F-4D97-AF65-F5344CB8AC3E}">
        <p14:creationId xmlns:p14="http://schemas.microsoft.com/office/powerpoint/2010/main" val="188434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ACD74-F55C-0232-7C42-63E929B24670}"/>
              </a:ext>
            </a:extLst>
          </p:cNvPr>
          <p:cNvSpPr>
            <a:spLocks noGrp="1"/>
          </p:cNvSpPr>
          <p:nvPr>
            <p:ph idx="1"/>
          </p:nvPr>
        </p:nvSpPr>
        <p:spPr>
          <a:xfrm>
            <a:off x="838200" y="561474"/>
            <a:ext cx="10515600" cy="5615489"/>
          </a:xfrm>
        </p:spPr>
        <p:txBody>
          <a:bodyPr/>
          <a:lstStyle/>
          <a:p>
            <a:pPr marL="0" indent="0">
              <a:buNone/>
            </a:pPr>
            <a:r>
              <a:rPr lang="en-US" sz="1800" b="1" dirty="0">
                <a:effectLst/>
                <a:latin typeface="Times New Roman" panose="02020603050405020304" pitchFamily="18" charset="0"/>
                <a:ea typeface="SimSun" panose="02010600030101010101" pitchFamily="2" charset="-122"/>
              </a:rPr>
              <a:t>Accuracy Curve and Loss Curve: -</a:t>
            </a:r>
          </a:p>
          <a:p>
            <a:pPr marL="0" indent="0">
              <a:buNone/>
            </a:pPr>
            <a:endParaRPr lang="en-IN" dirty="0"/>
          </a:p>
        </p:txBody>
      </p:sp>
      <p:pic>
        <p:nvPicPr>
          <p:cNvPr id="4" name="Picture 3">
            <a:extLst>
              <a:ext uri="{FF2B5EF4-FFF2-40B4-BE49-F238E27FC236}">
                <a16:creationId xmlns:a16="http://schemas.microsoft.com/office/drawing/2014/main" id="{C16F31CF-EB0A-BC0C-D88D-0E78175EBB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21844"/>
            <a:ext cx="5728685" cy="4172051"/>
          </a:xfrm>
          <a:prstGeom prst="rect">
            <a:avLst/>
          </a:prstGeom>
          <a:noFill/>
          <a:ln>
            <a:noFill/>
          </a:ln>
        </p:spPr>
      </p:pic>
      <p:pic>
        <p:nvPicPr>
          <p:cNvPr id="5" name="Picture 4">
            <a:extLst>
              <a:ext uri="{FF2B5EF4-FFF2-40B4-BE49-F238E27FC236}">
                <a16:creationId xmlns:a16="http://schemas.microsoft.com/office/drawing/2014/main" id="{94420281-A198-538C-1300-C2C234DCF9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2674" y="1121844"/>
            <a:ext cx="5610086" cy="4172051"/>
          </a:xfrm>
          <a:prstGeom prst="rect">
            <a:avLst/>
          </a:prstGeom>
          <a:noFill/>
          <a:ln>
            <a:noFill/>
          </a:ln>
        </p:spPr>
      </p:pic>
    </p:spTree>
    <p:extLst>
      <p:ext uri="{BB962C8B-B14F-4D97-AF65-F5344CB8AC3E}">
        <p14:creationId xmlns:p14="http://schemas.microsoft.com/office/powerpoint/2010/main" val="364918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804E-7C90-CC6F-EF3A-C9567FF42A11}"/>
              </a:ext>
            </a:extLst>
          </p:cNvPr>
          <p:cNvSpPr>
            <a:spLocks noGrp="1"/>
          </p:cNvSpPr>
          <p:nvPr>
            <p:ph type="title"/>
          </p:nvPr>
        </p:nvSpPr>
        <p:spPr/>
        <p:txBody>
          <a:bodyPr/>
          <a:lstStyle/>
          <a:p>
            <a:r>
              <a:rPr lang="en-IN" b="1" dirty="0"/>
              <a:t>Accuracy (Before Augmentation)</a:t>
            </a:r>
          </a:p>
        </p:txBody>
      </p:sp>
      <p:graphicFrame>
        <p:nvGraphicFramePr>
          <p:cNvPr id="4" name="Content Placeholder 3">
            <a:extLst>
              <a:ext uri="{FF2B5EF4-FFF2-40B4-BE49-F238E27FC236}">
                <a16:creationId xmlns:a16="http://schemas.microsoft.com/office/drawing/2014/main" id="{CED8933A-3EA1-7503-2D6E-FB9CE94873D5}"/>
              </a:ext>
            </a:extLst>
          </p:cNvPr>
          <p:cNvGraphicFramePr>
            <a:graphicFrameLocks noGrp="1"/>
          </p:cNvGraphicFramePr>
          <p:nvPr>
            <p:ph idx="1"/>
            <p:extLst>
              <p:ext uri="{D42A27DB-BD31-4B8C-83A1-F6EECF244321}">
                <p14:modId xmlns:p14="http://schemas.microsoft.com/office/powerpoint/2010/main" val="2899512135"/>
              </p:ext>
            </p:extLst>
          </p:nvPr>
        </p:nvGraphicFramePr>
        <p:xfrm>
          <a:off x="1139791" y="1690687"/>
          <a:ext cx="9351746" cy="4325100"/>
        </p:xfrm>
        <a:graphic>
          <a:graphicData uri="http://schemas.openxmlformats.org/drawingml/2006/table">
            <a:tbl>
              <a:tblPr>
                <a:tableStyleId>{5C22544A-7EE6-4342-B048-85BDC9FD1C3A}</a:tableStyleId>
              </a:tblPr>
              <a:tblGrid>
                <a:gridCol w="1800160">
                  <a:extLst>
                    <a:ext uri="{9D8B030D-6E8A-4147-A177-3AD203B41FA5}">
                      <a16:colId xmlns:a16="http://schemas.microsoft.com/office/drawing/2014/main" val="319669887"/>
                    </a:ext>
                  </a:extLst>
                </a:gridCol>
                <a:gridCol w="2576594">
                  <a:extLst>
                    <a:ext uri="{9D8B030D-6E8A-4147-A177-3AD203B41FA5}">
                      <a16:colId xmlns:a16="http://schemas.microsoft.com/office/drawing/2014/main" val="3478027614"/>
                    </a:ext>
                  </a:extLst>
                </a:gridCol>
                <a:gridCol w="2576594">
                  <a:extLst>
                    <a:ext uri="{9D8B030D-6E8A-4147-A177-3AD203B41FA5}">
                      <a16:colId xmlns:a16="http://schemas.microsoft.com/office/drawing/2014/main" val="4070513597"/>
                    </a:ext>
                  </a:extLst>
                </a:gridCol>
                <a:gridCol w="2398398">
                  <a:extLst>
                    <a:ext uri="{9D8B030D-6E8A-4147-A177-3AD203B41FA5}">
                      <a16:colId xmlns:a16="http://schemas.microsoft.com/office/drawing/2014/main" val="2365687257"/>
                    </a:ext>
                  </a:extLst>
                </a:gridCol>
              </a:tblGrid>
              <a:tr h="470120">
                <a:tc rowSpan="2">
                  <a:txBody>
                    <a:bodyPr/>
                    <a:lstStyle/>
                    <a:p>
                      <a:pPr algn="ctr"/>
                      <a:r>
                        <a:rPr lang="en-US" sz="2000" dirty="0">
                          <a:effectLst/>
                        </a:rPr>
                        <a:t>Model</a:t>
                      </a:r>
                      <a:endParaRPr lang="en-IN" sz="2000" b="1" dirty="0">
                        <a:effectLst/>
                        <a:latin typeface="Times New Roman" panose="02020603050405020304" pitchFamily="18" charset="0"/>
                        <a:ea typeface="SimSun" panose="02010600030101010101" pitchFamily="2" charset="-122"/>
                      </a:endParaRPr>
                    </a:p>
                  </a:txBody>
                  <a:tcPr marL="68580" marR="68580" marT="0" marB="0" anchor="ctr"/>
                </a:tc>
                <a:tc gridSpan="3">
                  <a:txBody>
                    <a:bodyPr/>
                    <a:lstStyle/>
                    <a:p>
                      <a:pPr algn="ctr"/>
                      <a:r>
                        <a:rPr lang="en-US" sz="2000">
                          <a:effectLst/>
                        </a:rPr>
                        <a:t>Accuracy</a:t>
                      </a:r>
                      <a:endParaRPr lang="en-IN" sz="2000" b="1">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73056632"/>
                  </a:ext>
                </a:extLst>
              </a:tr>
              <a:tr h="470120">
                <a:tc vMerge="1">
                  <a:txBody>
                    <a:bodyPr/>
                    <a:lstStyle/>
                    <a:p>
                      <a:endParaRPr lang="en-IN"/>
                    </a:p>
                  </a:txBody>
                  <a:tcPr/>
                </a:tc>
                <a:tc>
                  <a:txBody>
                    <a:bodyPr/>
                    <a:lstStyle/>
                    <a:p>
                      <a:pPr algn="ctr"/>
                      <a:r>
                        <a:rPr lang="en-US" sz="2000">
                          <a:effectLst/>
                        </a:rPr>
                        <a:t>Train</a:t>
                      </a:r>
                      <a:endParaRPr lang="en-IN" sz="20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Test</a:t>
                      </a:r>
                      <a:endParaRPr lang="en-IN" sz="20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Validation</a:t>
                      </a:r>
                      <a:endParaRPr lang="en-IN" sz="2000" b="1" i="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70113674"/>
                  </a:ext>
                </a:extLst>
              </a:tr>
              <a:tr h="752191">
                <a:tc>
                  <a:txBody>
                    <a:bodyPr/>
                    <a:lstStyle/>
                    <a:p>
                      <a:pPr algn="just"/>
                      <a:r>
                        <a:rPr lang="en-US" sz="2000" dirty="0">
                          <a:effectLst/>
                        </a:rPr>
                        <a:t>InceptionV3</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000">
                          <a:effectLst/>
                        </a:rPr>
                        <a:t>99.25</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70</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73.33</a:t>
                      </a:r>
                      <a:endParaRPr lang="en-IN" sz="2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942187116"/>
                  </a:ext>
                </a:extLst>
              </a:tr>
              <a:tr h="752191">
                <a:tc>
                  <a:txBody>
                    <a:bodyPr/>
                    <a:lstStyle/>
                    <a:p>
                      <a:pPr algn="just"/>
                      <a:r>
                        <a:rPr lang="en-US" sz="2000">
                          <a:effectLst/>
                        </a:rPr>
                        <a:t>Mobilenet</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000" dirty="0">
                          <a:effectLst/>
                        </a:rPr>
                        <a:t>99.84</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75</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78.67</a:t>
                      </a:r>
                      <a:endParaRPr lang="en-IN" sz="2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75245311"/>
                  </a:ext>
                </a:extLst>
              </a:tr>
              <a:tr h="376096">
                <a:tc>
                  <a:txBody>
                    <a:bodyPr/>
                    <a:lstStyle/>
                    <a:p>
                      <a:pPr algn="just"/>
                      <a:r>
                        <a:rPr lang="en-US" sz="2000">
                          <a:effectLst/>
                        </a:rPr>
                        <a:t>VGG16</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000" dirty="0">
                          <a:effectLst/>
                        </a:rPr>
                        <a:t>100</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79</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85.33</a:t>
                      </a:r>
                      <a:endParaRPr lang="en-IN" sz="2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570057265"/>
                  </a:ext>
                </a:extLst>
              </a:tr>
              <a:tr h="752191">
                <a:tc>
                  <a:txBody>
                    <a:bodyPr/>
                    <a:lstStyle/>
                    <a:p>
                      <a:pPr algn="just"/>
                      <a:r>
                        <a:rPr lang="en-US" sz="2000">
                          <a:effectLst/>
                        </a:rPr>
                        <a:t>Resnet50</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000">
                          <a:effectLst/>
                        </a:rPr>
                        <a:t>100</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86</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85.33</a:t>
                      </a:r>
                      <a:endParaRPr lang="en-IN"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635514696"/>
                  </a:ext>
                </a:extLst>
              </a:tr>
              <a:tr h="752191">
                <a:tc>
                  <a:txBody>
                    <a:bodyPr/>
                    <a:lstStyle/>
                    <a:p>
                      <a:pPr algn="just"/>
                      <a:r>
                        <a:rPr lang="en-US" sz="2000">
                          <a:effectLst/>
                        </a:rPr>
                        <a:t>EfficientNetB3</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000">
                          <a:effectLst/>
                        </a:rPr>
                        <a:t>99.84</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85</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86.67</a:t>
                      </a:r>
                      <a:endParaRPr lang="en-IN"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37886859"/>
                  </a:ext>
                </a:extLst>
              </a:tr>
            </a:tbl>
          </a:graphicData>
        </a:graphic>
      </p:graphicFrame>
    </p:spTree>
    <p:extLst>
      <p:ext uri="{BB962C8B-B14F-4D97-AF65-F5344CB8AC3E}">
        <p14:creationId xmlns:p14="http://schemas.microsoft.com/office/powerpoint/2010/main" val="54663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B5DA-731E-E520-9947-1B0067E9C430}"/>
              </a:ext>
            </a:extLst>
          </p:cNvPr>
          <p:cNvSpPr>
            <a:spLocks noGrp="1"/>
          </p:cNvSpPr>
          <p:nvPr>
            <p:ph type="title"/>
          </p:nvPr>
        </p:nvSpPr>
        <p:spPr/>
        <p:txBody>
          <a:bodyPr/>
          <a:lstStyle/>
          <a:p>
            <a:r>
              <a:rPr lang="en-US" sz="4400" b="1" dirty="0">
                <a:effectLst/>
                <a:latin typeface="Times New Roman" panose="02020603050405020304" pitchFamily="18" charset="0"/>
                <a:ea typeface="SimSun" panose="02010600030101010101" pitchFamily="2" charset="-122"/>
              </a:rPr>
              <a:t>Introduction</a:t>
            </a:r>
            <a:endParaRPr lang="en-IN" b="1" dirty="0"/>
          </a:p>
        </p:txBody>
      </p:sp>
      <p:sp>
        <p:nvSpPr>
          <p:cNvPr id="3" name="Content Placeholder 2">
            <a:extLst>
              <a:ext uri="{FF2B5EF4-FFF2-40B4-BE49-F238E27FC236}">
                <a16:creationId xmlns:a16="http://schemas.microsoft.com/office/drawing/2014/main" id="{4F57E6FB-6FE4-902A-D010-D61233C66557}"/>
              </a:ext>
            </a:extLst>
          </p:cNvPr>
          <p:cNvSpPr>
            <a:spLocks noGrp="1"/>
          </p:cNvSpPr>
          <p:nvPr>
            <p:ph idx="1"/>
          </p:nvPr>
        </p:nvSpPr>
        <p:spPr/>
        <p:txBody>
          <a:bodyPr>
            <a:noAutofit/>
          </a:bodyPr>
          <a:lstStyle/>
          <a:p>
            <a:pPr algn="just"/>
            <a:r>
              <a:rPr lang="en-US" sz="1800" dirty="0">
                <a:effectLst/>
                <a:highlight>
                  <a:srgbClr val="00FFFF"/>
                </a:highlight>
                <a:latin typeface="Times New Roman" panose="02020603050405020304" pitchFamily="18" charset="0"/>
                <a:ea typeface="SimSun" panose="02010600030101010101" pitchFamily="2" charset="-122"/>
              </a:rPr>
              <a:t>Monkeypox is an emerging infectious disease caused by a virus transmitted to humans from infected animals, most commonly rodents.</a:t>
            </a:r>
            <a:r>
              <a:rPr lang="en-US" sz="1800" dirty="0">
                <a:solidFill>
                  <a:srgbClr val="3C4245"/>
                </a:solidFill>
                <a:effectLst/>
                <a:highlight>
                  <a:srgbClr val="00FFFF"/>
                </a:highlight>
                <a:latin typeface="Times New Roman" panose="02020603050405020304" pitchFamily="18" charset="0"/>
                <a:ea typeface="SimSun" panose="02010600030101010101" pitchFamily="2" charset="-122"/>
              </a:rPr>
              <a:t> The most common symptoms of monkeypox include fever, headache, muscle aches, back pain, low energy, and swollen lymph nodes</a:t>
            </a:r>
            <a:endParaRPr lang="en-IN" sz="1800" dirty="0">
              <a:effectLst/>
              <a:latin typeface="Times New Roman" panose="02020603050405020304" pitchFamily="18" charset="0"/>
              <a:ea typeface="SimSun" panose="02010600030101010101" pitchFamily="2" charset="-122"/>
            </a:endParaRPr>
          </a:p>
          <a:p>
            <a:pPr algn="just"/>
            <a:r>
              <a:rPr lang="en-US" sz="1800" dirty="0">
                <a:solidFill>
                  <a:srgbClr val="3C4245"/>
                </a:solidFill>
                <a:effectLst/>
                <a:latin typeface="Times New Roman" panose="02020603050405020304" pitchFamily="18" charset="0"/>
                <a:ea typeface="SimSun" panose="02010600030101010101" pitchFamily="2" charset="-122"/>
              </a:rPr>
              <a:t>In the Democratic Republic of the Congo, where smallpox had been eradicated in 1968, a 9-month-old boy was the first person to contract monkeypox [2] in 1970. Since then, human cases have progressively been recorded from central and west Africa, with the majority of cases coming from the rural, rain forest parts of the Congo Basin, mainly in the Democratic Republic of the Congo.</a:t>
            </a:r>
            <a:r>
              <a:rPr lang="en-US" sz="1800" dirty="0">
                <a:effectLst/>
                <a:latin typeface="Times New Roman" panose="02020603050405020304" pitchFamily="18" charset="0"/>
                <a:ea typeface="SimSun" panose="02010600030101010101" pitchFamily="2" charset="-122"/>
              </a:rPr>
              <a:t> Monkeypox is a zoonotic virus disease similar to smallpox which belongs to </a:t>
            </a:r>
            <a:r>
              <a:rPr lang="en-US" sz="1800" dirty="0" err="1">
                <a:effectLst/>
                <a:latin typeface="Times New Roman" panose="02020603050405020304" pitchFamily="18" charset="0"/>
                <a:ea typeface="SimSun" panose="02010600030101010101" pitchFamily="2" charset="-122"/>
              </a:rPr>
              <a:t>orthopoxvirus</a:t>
            </a:r>
            <a:r>
              <a:rPr lang="en-US" sz="1800" dirty="0">
                <a:effectLst/>
                <a:latin typeface="Times New Roman" panose="02020603050405020304" pitchFamily="18" charset="0"/>
                <a:ea typeface="SimSun" panose="02010600030101010101" pitchFamily="2" charset="-122"/>
              </a:rPr>
              <a:t> family.</a:t>
            </a:r>
            <a:endParaRPr lang="en-IN"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Diagnosis of Monkeypox from an image is difficult problem as there exist many similar skin diseases like monkeypox like chickenpox, smallpox, measles. If monkeypox disease is detected early of an infected person then it can be treated well for that purpose an expert or a doctor is required. </a:t>
            </a:r>
            <a:r>
              <a:rPr lang="en-US" sz="1800" dirty="0">
                <a:effectLst/>
                <a:highlight>
                  <a:srgbClr val="00FFFF"/>
                </a:highlight>
                <a:latin typeface="Times New Roman" panose="02020603050405020304" pitchFamily="18" charset="0"/>
                <a:ea typeface="SimSun" panose="02010600030101010101" pitchFamily="2" charset="-122"/>
              </a:rPr>
              <a:t>Manual diagnosis of skin diseases by visiting and consulting dermatologists is time consuming. Most rural areas do not have this option. These rural people need to travel to a nearby city for advice and diagnosis. This takes a lot of human effort.</a:t>
            </a:r>
            <a:r>
              <a:rPr lang="en-US" sz="1800" dirty="0">
                <a:effectLst/>
                <a:latin typeface="Times New Roman" panose="02020603050405020304" pitchFamily="18" charset="0"/>
                <a:ea typeface="SimSun" panose="02010600030101010101" pitchFamily="2" charset="-122"/>
              </a:rPr>
              <a:t> Although for a common person the payable fees for doctors and specialists are not affordable. The precise identification of monkeypox from the image will enhance the diagnosis, shorten the diagnostic process, and result in better and more affordable patient care. The results of skin biopsies and the expertise of medical professionals play a crucial role in the lengthy process of diagnosing monkeypox.</a:t>
            </a:r>
            <a:endParaRPr lang="en-IN" sz="1800" dirty="0"/>
          </a:p>
        </p:txBody>
      </p:sp>
    </p:spTree>
    <p:extLst>
      <p:ext uri="{BB962C8B-B14F-4D97-AF65-F5344CB8AC3E}">
        <p14:creationId xmlns:p14="http://schemas.microsoft.com/office/powerpoint/2010/main" val="667929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8EBE-4212-6F7E-7136-C2651BF8A106}"/>
              </a:ext>
            </a:extLst>
          </p:cNvPr>
          <p:cNvSpPr>
            <a:spLocks noGrp="1"/>
          </p:cNvSpPr>
          <p:nvPr>
            <p:ph type="title"/>
          </p:nvPr>
        </p:nvSpPr>
        <p:spPr>
          <a:xfrm>
            <a:off x="838200" y="338230"/>
            <a:ext cx="10515600" cy="1325563"/>
          </a:xfrm>
        </p:spPr>
        <p:txBody>
          <a:bodyPr/>
          <a:lstStyle/>
          <a:p>
            <a:r>
              <a:rPr lang="en-IN" b="1" dirty="0"/>
              <a:t>Accuracy (After Augmentation)</a:t>
            </a:r>
          </a:p>
        </p:txBody>
      </p:sp>
      <p:graphicFrame>
        <p:nvGraphicFramePr>
          <p:cNvPr id="4" name="Content Placeholder 3">
            <a:extLst>
              <a:ext uri="{FF2B5EF4-FFF2-40B4-BE49-F238E27FC236}">
                <a16:creationId xmlns:a16="http://schemas.microsoft.com/office/drawing/2014/main" id="{B67E34DC-7415-7BCD-E39B-952AD8CC1B13}"/>
              </a:ext>
            </a:extLst>
          </p:cNvPr>
          <p:cNvGraphicFramePr>
            <a:graphicFrameLocks noGrp="1"/>
          </p:cNvGraphicFramePr>
          <p:nvPr>
            <p:ph idx="1"/>
            <p:extLst>
              <p:ext uri="{D42A27DB-BD31-4B8C-83A1-F6EECF244321}">
                <p14:modId xmlns:p14="http://schemas.microsoft.com/office/powerpoint/2010/main" val="2626386724"/>
              </p:ext>
            </p:extLst>
          </p:nvPr>
        </p:nvGraphicFramePr>
        <p:xfrm>
          <a:off x="1091665" y="1690687"/>
          <a:ext cx="3913472" cy="4447310"/>
        </p:xfrm>
        <a:graphic>
          <a:graphicData uri="http://schemas.openxmlformats.org/drawingml/2006/table">
            <a:tbl>
              <a:tblPr>
                <a:tableStyleId>{5C22544A-7EE6-4342-B048-85BDC9FD1C3A}</a:tableStyleId>
              </a:tblPr>
              <a:tblGrid>
                <a:gridCol w="753322">
                  <a:extLst>
                    <a:ext uri="{9D8B030D-6E8A-4147-A177-3AD203B41FA5}">
                      <a16:colId xmlns:a16="http://schemas.microsoft.com/office/drawing/2014/main" val="300354360"/>
                    </a:ext>
                  </a:extLst>
                </a:gridCol>
                <a:gridCol w="1078240">
                  <a:extLst>
                    <a:ext uri="{9D8B030D-6E8A-4147-A177-3AD203B41FA5}">
                      <a16:colId xmlns:a16="http://schemas.microsoft.com/office/drawing/2014/main" val="3407336607"/>
                    </a:ext>
                  </a:extLst>
                </a:gridCol>
                <a:gridCol w="1078240">
                  <a:extLst>
                    <a:ext uri="{9D8B030D-6E8A-4147-A177-3AD203B41FA5}">
                      <a16:colId xmlns:a16="http://schemas.microsoft.com/office/drawing/2014/main" val="3613406228"/>
                    </a:ext>
                  </a:extLst>
                </a:gridCol>
                <a:gridCol w="1003670">
                  <a:extLst>
                    <a:ext uri="{9D8B030D-6E8A-4147-A177-3AD203B41FA5}">
                      <a16:colId xmlns:a16="http://schemas.microsoft.com/office/drawing/2014/main" val="3971006286"/>
                    </a:ext>
                  </a:extLst>
                </a:gridCol>
              </a:tblGrid>
              <a:tr h="431174">
                <a:tc rowSpan="2">
                  <a:txBody>
                    <a:bodyPr/>
                    <a:lstStyle/>
                    <a:p>
                      <a:pPr algn="ctr"/>
                      <a:r>
                        <a:rPr lang="en-US" sz="1800" dirty="0">
                          <a:effectLst/>
                        </a:rPr>
                        <a:t>Model</a:t>
                      </a:r>
                      <a:endParaRPr lang="en-IN" sz="1800" b="1" dirty="0">
                        <a:effectLst/>
                        <a:latin typeface="Times New Roman" panose="02020603050405020304" pitchFamily="18" charset="0"/>
                        <a:ea typeface="SimSun" panose="02010600030101010101" pitchFamily="2" charset="-122"/>
                      </a:endParaRPr>
                    </a:p>
                  </a:txBody>
                  <a:tcPr marL="68580" marR="68580" marT="0" marB="0" anchor="ctr"/>
                </a:tc>
                <a:tc gridSpan="3">
                  <a:txBody>
                    <a:bodyPr/>
                    <a:lstStyle/>
                    <a:p>
                      <a:pPr algn="ctr"/>
                      <a:r>
                        <a:rPr lang="en-US" sz="1800">
                          <a:effectLst/>
                        </a:rPr>
                        <a:t>Accuracy</a:t>
                      </a:r>
                      <a:endParaRPr lang="en-IN" sz="1800" b="1">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43815969"/>
                  </a:ext>
                </a:extLst>
              </a:tr>
              <a:tr h="431174">
                <a:tc vMerge="1">
                  <a:txBody>
                    <a:bodyPr/>
                    <a:lstStyle/>
                    <a:p>
                      <a:endParaRPr lang="en-IN"/>
                    </a:p>
                  </a:txBody>
                  <a:tcPr/>
                </a:tc>
                <a:tc>
                  <a:txBody>
                    <a:bodyPr/>
                    <a:lstStyle/>
                    <a:p>
                      <a:pPr algn="ctr"/>
                      <a:r>
                        <a:rPr lang="en-US" sz="1800">
                          <a:effectLst/>
                        </a:rPr>
                        <a:t>Train</a:t>
                      </a:r>
                      <a:endParaRPr lang="en-IN" sz="18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Test</a:t>
                      </a:r>
                      <a:endParaRPr lang="en-IN" sz="18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Validation</a:t>
                      </a:r>
                      <a:endParaRPr lang="en-IN" sz="1800" b="1" i="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70111889"/>
                  </a:ext>
                </a:extLst>
              </a:tr>
              <a:tr h="689879">
                <a:tc>
                  <a:txBody>
                    <a:bodyPr/>
                    <a:lstStyle/>
                    <a:p>
                      <a:pPr algn="just"/>
                      <a:r>
                        <a:rPr lang="en-US" sz="1800" dirty="0">
                          <a:effectLst/>
                        </a:rPr>
                        <a:t>InceptionV3</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dirty="0">
                          <a:effectLst/>
                        </a:rPr>
                        <a:t>94.88</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59</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74.60</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37132260"/>
                  </a:ext>
                </a:extLst>
              </a:tr>
              <a:tr h="689879">
                <a:tc>
                  <a:txBody>
                    <a:bodyPr/>
                    <a:lstStyle/>
                    <a:p>
                      <a:pPr algn="just"/>
                      <a:r>
                        <a:rPr lang="en-US" sz="1800">
                          <a:effectLst/>
                        </a:rPr>
                        <a:t>Mobilenet</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dirty="0">
                          <a:effectLst/>
                        </a:rPr>
                        <a:t>100</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80</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77.49</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61930238"/>
                  </a:ext>
                </a:extLst>
              </a:tr>
              <a:tr h="574899">
                <a:tc>
                  <a:txBody>
                    <a:bodyPr/>
                    <a:lstStyle/>
                    <a:p>
                      <a:pPr algn="just"/>
                      <a:r>
                        <a:rPr lang="en-US" sz="1800" dirty="0">
                          <a:effectLst/>
                        </a:rPr>
                        <a:t>VGG16</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a:effectLst/>
                        </a:rPr>
                        <a:t>100</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82</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92.77</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44047982"/>
                  </a:ext>
                </a:extLst>
              </a:tr>
              <a:tr h="689879">
                <a:tc>
                  <a:txBody>
                    <a:bodyPr/>
                    <a:lstStyle/>
                    <a:p>
                      <a:pPr algn="just"/>
                      <a:r>
                        <a:rPr lang="en-US" sz="1800">
                          <a:effectLst/>
                        </a:rPr>
                        <a:t>Resnet50</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a:effectLst/>
                        </a:rPr>
                        <a:t>100</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91</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92.77</a:t>
                      </a:r>
                      <a:endParaRPr lang="en-IN"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21094140"/>
                  </a:ext>
                </a:extLst>
              </a:tr>
              <a:tr h="689879">
                <a:tc>
                  <a:txBody>
                    <a:bodyPr/>
                    <a:lstStyle/>
                    <a:p>
                      <a:pPr algn="just"/>
                      <a:r>
                        <a:rPr lang="en-US" sz="1800">
                          <a:effectLst/>
                        </a:rPr>
                        <a:t>EfficientNetB3</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a:effectLst/>
                        </a:rPr>
                        <a:t>99.56</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95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96.14</a:t>
                      </a:r>
                      <a:endParaRPr lang="en-IN"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83056311"/>
                  </a:ext>
                </a:extLst>
              </a:tr>
            </a:tbl>
          </a:graphicData>
        </a:graphic>
      </p:graphicFrame>
      <p:graphicFrame>
        <p:nvGraphicFramePr>
          <p:cNvPr id="5" name="Table 4">
            <a:extLst>
              <a:ext uri="{FF2B5EF4-FFF2-40B4-BE49-F238E27FC236}">
                <a16:creationId xmlns:a16="http://schemas.microsoft.com/office/drawing/2014/main" id="{F2FA2C8F-BD75-150F-0741-F3D5A0E495A5}"/>
              </a:ext>
            </a:extLst>
          </p:cNvPr>
          <p:cNvGraphicFramePr>
            <a:graphicFrameLocks noGrp="1"/>
          </p:cNvGraphicFramePr>
          <p:nvPr>
            <p:extLst>
              <p:ext uri="{D42A27DB-BD31-4B8C-83A1-F6EECF244321}">
                <p14:modId xmlns:p14="http://schemas.microsoft.com/office/powerpoint/2010/main" val="4000478245"/>
              </p:ext>
            </p:extLst>
          </p:nvPr>
        </p:nvGraphicFramePr>
        <p:xfrm>
          <a:off x="5842536" y="1690687"/>
          <a:ext cx="5257799" cy="4802184"/>
        </p:xfrm>
        <a:graphic>
          <a:graphicData uri="http://schemas.openxmlformats.org/drawingml/2006/table">
            <a:tbl>
              <a:tblPr>
                <a:tableStyleId>{5C22544A-7EE6-4342-B048-85BDC9FD1C3A}</a:tableStyleId>
              </a:tblPr>
              <a:tblGrid>
                <a:gridCol w="1012098">
                  <a:extLst>
                    <a:ext uri="{9D8B030D-6E8A-4147-A177-3AD203B41FA5}">
                      <a16:colId xmlns:a16="http://schemas.microsoft.com/office/drawing/2014/main" val="1270973946"/>
                    </a:ext>
                  </a:extLst>
                </a:gridCol>
                <a:gridCol w="1448629">
                  <a:extLst>
                    <a:ext uri="{9D8B030D-6E8A-4147-A177-3AD203B41FA5}">
                      <a16:colId xmlns:a16="http://schemas.microsoft.com/office/drawing/2014/main" val="79705522"/>
                    </a:ext>
                  </a:extLst>
                </a:gridCol>
                <a:gridCol w="1448629">
                  <a:extLst>
                    <a:ext uri="{9D8B030D-6E8A-4147-A177-3AD203B41FA5}">
                      <a16:colId xmlns:a16="http://schemas.microsoft.com/office/drawing/2014/main" val="1722972345"/>
                    </a:ext>
                  </a:extLst>
                </a:gridCol>
                <a:gridCol w="1348443">
                  <a:extLst>
                    <a:ext uri="{9D8B030D-6E8A-4147-A177-3AD203B41FA5}">
                      <a16:colId xmlns:a16="http://schemas.microsoft.com/office/drawing/2014/main" val="888052391"/>
                    </a:ext>
                  </a:extLst>
                </a:gridCol>
              </a:tblGrid>
              <a:tr h="343013">
                <a:tc rowSpan="2">
                  <a:txBody>
                    <a:bodyPr/>
                    <a:lstStyle/>
                    <a:p>
                      <a:pPr algn="just"/>
                      <a:r>
                        <a:rPr lang="en-US" sz="1800" dirty="0">
                          <a:effectLst/>
                        </a:rPr>
                        <a:t>Model Name</a:t>
                      </a:r>
                      <a:endParaRPr lang="en-IN" sz="1800" b="1" dirty="0">
                        <a:effectLst/>
                        <a:latin typeface="Times New Roman" panose="02020603050405020304" pitchFamily="18" charset="0"/>
                        <a:ea typeface="SimSun" panose="02010600030101010101" pitchFamily="2" charset="-122"/>
                      </a:endParaRPr>
                    </a:p>
                  </a:txBody>
                  <a:tcPr marL="68580" marR="68580" marT="0" marB="0" anchor="ctr"/>
                </a:tc>
                <a:tc gridSpan="3">
                  <a:txBody>
                    <a:bodyPr/>
                    <a:lstStyle/>
                    <a:p>
                      <a:pPr algn="ctr"/>
                      <a:r>
                        <a:rPr lang="en-US" sz="1800">
                          <a:effectLst/>
                        </a:rPr>
                        <a:t>Accuracy</a:t>
                      </a:r>
                      <a:endParaRPr lang="en-IN" sz="1800" b="1">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50394290"/>
                  </a:ext>
                </a:extLst>
              </a:tr>
              <a:tr h="343013">
                <a:tc vMerge="1">
                  <a:txBody>
                    <a:bodyPr/>
                    <a:lstStyle/>
                    <a:p>
                      <a:endParaRPr lang="en-IN"/>
                    </a:p>
                  </a:txBody>
                  <a:tcPr/>
                </a:tc>
                <a:tc>
                  <a:txBody>
                    <a:bodyPr/>
                    <a:lstStyle/>
                    <a:p>
                      <a:pPr algn="ctr"/>
                      <a:r>
                        <a:rPr lang="en-US" sz="1800">
                          <a:effectLst/>
                        </a:rPr>
                        <a:t>Train</a:t>
                      </a:r>
                      <a:endParaRPr lang="en-IN" sz="18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Test</a:t>
                      </a:r>
                      <a:endParaRPr lang="en-IN" sz="18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Validation</a:t>
                      </a:r>
                      <a:endParaRPr lang="en-IN" sz="1800" b="1" i="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156812331"/>
                  </a:ext>
                </a:extLst>
              </a:tr>
              <a:tr h="823232">
                <a:tc>
                  <a:txBody>
                    <a:bodyPr/>
                    <a:lstStyle/>
                    <a:p>
                      <a:pPr algn="just"/>
                      <a:r>
                        <a:rPr lang="en-US" sz="1800" dirty="0">
                          <a:effectLst/>
                        </a:rPr>
                        <a:t>EfficieentNetB0</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a:effectLst/>
                        </a:rPr>
                        <a:t>99.48</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92.41</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97.43</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803650739"/>
                  </a:ext>
                </a:extLst>
              </a:tr>
              <a:tr h="548821">
                <a:tc>
                  <a:txBody>
                    <a:bodyPr/>
                    <a:lstStyle/>
                    <a:p>
                      <a:pPr algn="just"/>
                      <a:r>
                        <a:rPr lang="en-US" sz="1800" dirty="0">
                          <a:effectLst/>
                        </a:rPr>
                        <a:t>EfficientNetB1</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a:effectLst/>
                        </a:rPr>
                        <a:t>99.03</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83.54</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95.66</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18147286"/>
                  </a:ext>
                </a:extLst>
              </a:tr>
              <a:tr h="548821">
                <a:tc>
                  <a:txBody>
                    <a:bodyPr/>
                    <a:lstStyle/>
                    <a:p>
                      <a:pPr algn="just"/>
                      <a:r>
                        <a:rPr lang="en-US" sz="1800" dirty="0">
                          <a:effectLst/>
                        </a:rPr>
                        <a:t>EfficientNetB3</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dirty="0">
                          <a:effectLst/>
                        </a:rPr>
                        <a:t>99.56</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95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96.30</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25755612"/>
                  </a:ext>
                </a:extLst>
              </a:tr>
              <a:tr h="548821">
                <a:tc>
                  <a:txBody>
                    <a:bodyPr/>
                    <a:lstStyle/>
                    <a:p>
                      <a:pPr algn="just"/>
                      <a:r>
                        <a:rPr lang="en-US" sz="1800">
                          <a:effectLst/>
                        </a:rPr>
                        <a:t>EfficientNetB4</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dirty="0">
                          <a:effectLst/>
                        </a:rPr>
                        <a:t>99.52</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88.61</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96.30</a:t>
                      </a:r>
                      <a:endParaRPr lang="en-IN" sz="1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62536995"/>
                  </a:ext>
                </a:extLst>
              </a:tr>
              <a:tr h="548821">
                <a:tc>
                  <a:txBody>
                    <a:bodyPr/>
                    <a:lstStyle/>
                    <a:p>
                      <a:pPr algn="just"/>
                      <a:r>
                        <a:rPr lang="en-US" sz="1800">
                          <a:effectLst/>
                        </a:rPr>
                        <a:t>EfficientNetB5</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a:effectLst/>
                        </a:rPr>
                        <a:t>98.43</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84.81</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94.86</a:t>
                      </a:r>
                      <a:endParaRPr lang="en-IN"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447558351"/>
                  </a:ext>
                </a:extLst>
              </a:tr>
              <a:tr h="548821">
                <a:tc>
                  <a:txBody>
                    <a:bodyPr/>
                    <a:lstStyle/>
                    <a:p>
                      <a:pPr algn="just"/>
                      <a:r>
                        <a:rPr lang="en-US" sz="1800">
                          <a:effectLst/>
                        </a:rPr>
                        <a:t>EfficientNetB6</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a:effectLst/>
                        </a:rPr>
                        <a:t>99.03</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86.08</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94.53</a:t>
                      </a:r>
                      <a:endParaRPr lang="en-IN"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808671308"/>
                  </a:ext>
                </a:extLst>
              </a:tr>
              <a:tr h="548821">
                <a:tc>
                  <a:txBody>
                    <a:bodyPr/>
                    <a:lstStyle/>
                    <a:p>
                      <a:pPr algn="just"/>
                      <a:r>
                        <a:rPr lang="en-US" sz="1800">
                          <a:effectLst/>
                        </a:rPr>
                        <a:t>EfficientNetB7</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1800" dirty="0">
                          <a:effectLst/>
                        </a:rPr>
                        <a:t> </a:t>
                      </a:r>
                      <a:endParaRPr lang="en-IN"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 </a:t>
                      </a:r>
                      <a:endParaRPr lang="en-IN"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 </a:t>
                      </a:r>
                      <a:endParaRPr lang="en-IN"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296695987"/>
                  </a:ext>
                </a:extLst>
              </a:tr>
            </a:tbl>
          </a:graphicData>
        </a:graphic>
      </p:graphicFrame>
    </p:spTree>
    <p:extLst>
      <p:ext uri="{BB962C8B-B14F-4D97-AF65-F5344CB8AC3E}">
        <p14:creationId xmlns:p14="http://schemas.microsoft.com/office/powerpoint/2010/main" val="3868069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E668-DBA7-DBB6-E08D-4133C0D1AE2E}"/>
              </a:ext>
            </a:extLst>
          </p:cNvPr>
          <p:cNvSpPr>
            <a:spLocks noGrp="1"/>
          </p:cNvSpPr>
          <p:nvPr>
            <p:ph type="title"/>
          </p:nvPr>
        </p:nvSpPr>
        <p:spPr/>
        <p:txBody>
          <a:bodyPr>
            <a:normAutofit/>
          </a:bodyPr>
          <a:lstStyle/>
          <a:p>
            <a:r>
              <a:rPr lang="en-US" b="1" dirty="0">
                <a:effectLst/>
                <a:latin typeface="Times New Roman" panose="02020603050405020304" pitchFamily="18" charset="0"/>
                <a:ea typeface="SimSun" panose="02010600030101010101" pitchFamily="2" charset="-122"/>
              </a:rPr>
              <a:t>Precision, Recall, F1-Score</a:t>
            </a:r>
            <a:endParaRPr lang="en-IN" dirty="0"/>
          </a:p>
        </p:txBody>
      </p:sp>
      <p:graphicFrame>
        <p:nvGraphicFramePr>
          <p:cNvPr id="4" name="Content Placeholder 3">
            <a:extLst>
              <a:ext uri="{FF2B5EF4-FFF2-40B4-BE49-F238E27FC236}">
                <a16:creationId xmlns:a16="http://schemas.microsoft.com/office/drawing/2014/main" id="{5A0C3C16-E09C-84F1-309D-E564DAC0201D}"/>
              </a:ext>
            </a:extLst>
          </p:cNvPr>
          <p:cNvGraphicFramePr>
            <a:graphicFrameLocks noGrp="1"/>
          </p:cNvGraphicFramePr>
          <p:nvPr>
            <p:ph idx="1"/>
            <p:extLst>
              <p:ext uri="{D42A27DB-BD31-4B8C-83A1-F6EECF244321}">
                <p14:modId xmlns:p14="http://schemas.microsoft.com/office/powerpoint/2010/main" val="1717715984"/>
              </p:ext>
            </p:extLst>
          </p:nvPr>
        </p:nvGraphicFramePr>
        <p:xfrm>
          <a:off x="1588168" y="1690688"/>
          <a:ext cx="8518358" cy="4389269"/>
        </p:xfrm>
        <a:graphic>
          <a:graphicData uri="http://schemas.openxmlformats.org/drawingml/2006/table">
            <a:tbl>
              <a:tblPr>
                <a:tableStyleId>{5C22544A-7EE6-4342-B048-85BDC9FD1C3A}</a:tableStyleId>
              </a:tblPr>
              <a:tblGrid>
                <a:gridCol w="1826783">
                  <a:extLst>
                    <a:ext uri="{9D8B030D-6E8A-4147-A177-3AD203B41FA5}">
                      <a16:colId xmlns:a16="http://schemas.microsoft.com/office/drawing/2014/main" val="610134331"/>
                    </a:ext>
                  </a:extLst>
                </a:gridCol>
                <a:gridCol w="2283125">
                  <a:extLst>
                    <a:ext uri="{9D8B030D-6E8A-4147-A177-3AD203B41FA5}">
                      <a16:colId xmlns:a16="http://schemas.microsoft.com/office/drawing/2014/main" val="2401109182"/>
                    </a:ext>
                  </a:extLst>
                </a:gridCol>
                <a:gridCol w="2283125">
                  <a:extLst>
                    <a:ext uri="{9D8B030D-6E8A-4147-A177-3AD203B41FA5}">
                      <a16:colId xmlns:a16="http://schemas.microsoft.com/office/drawing/2014/main" val="2428389520"/>
                    </a:ext>
                  </a:extLst>
                </a:gridCol>
                <a:gridCol w="2125325">
                  <a:extLst>
                    <a:ext uri="{9D8B030D-6E8A-4147-A177-3AD203B41FA5}">
                      <a16:colId xmlns:a16="http://schemas.microsoft.com/office/drawing/2014/main" val="3915201935"/>
                    </a:ext>
                  </a:extLst>
                </a:gridCol>
              </a:tblGrid>
              <a:tr h="529680">
                <a:tc rowSpan="2">
                  <a:txBody>
                    <a:bodyPr/>
                    <a:lstStyle/>
                    <a:p>
                      <a:pPr algn="ctr"/>
                      <a:r>
                        <a:rPr lang="en-US" sz="2000" dirty="0">
                          <a:effectLst/>
                        </a:rPr>
                        <a:t>Class Name</a:t>
                      </a:r>
                      <a:endParaRPr lang="en-IN" sz="2000" b="1" dirty="0">
                        <a:effectLst/>
                        <a:latin typeface="Times New Roman" panose="02020603050405020304" pitchFamily="18" charset="0"/>
                        <a:ea typeface="SimSun" panose="02010600030101010101" pitchFamily="2" charset="-122"/>
                      </a:endParaRPr>
                    </a:p>
                  </a:txBody>
                  <a:tcPr marL="68580" marR="68580" marT="0" marB="0" anchor="ctr"/>
                </a:tc>
                <a:tc gridSpan="3">
                  <a:txBody>
                    <a:bodyPr/>
                    <a:lstStyle/>
                    <a:p>
                      <a:pPr algn="ctr"/>
                      <a:r>
                        <a:rPr lang="en-US" sz="2000" dirty="0">
                          <a:effectLst/>
                        </a:rPr>
                        <a:t>Accuracy</a:t>
                      </a:r>
                      <a:endParaRPr lang="en-IN" sz="2000" b="1"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38029037"/>
                  </a:ext>
                </a:extLst>
              </a:tr>
              <a:tr h="899011">
                <a:tc vMerge="1">
                  <a:txBody>
                    <a:bodyPr/>
                    <a:lstStyle/>
                    <a:p>
                      <a:endParaRPr lang="en-IN"/>
                    </a:p>
                  </a:txBody>
                  <a:tcPr/>
                </a:tc>
                <a:tc>
                  <a:txBody>
                    <a:bodyPr/>
                    <a:lstStyle/>
                    <a:p>
                      <a:pPr algn="ctr"/>
                      <a:r>
                        <a:rPr lang="en-US" sz="2000" dirty="0">
                          <a:effectLst/>
                        </a:rPr>
                        <a:t>Precision</a:t>
                      </a:r>
                      <a:endParaRPr lang="en-IN" sz="20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Recall</a:t>
                      </a:r>
                      <a:endParaRPr lang="en-IN" sz="20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F1 Score</a:t>
                      </a:r>
                      <a:endParaRPr lang="en-IN" sz="2000" b="1" i="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235266603"/>
                  </a:ext>
                </a:extLst>
              </a:tr>
              <a:tr h="773375">
                <a:tc>
                  <a:txBody>
                    <a:bodyPr/>
                    <a:lstStyle/>
                    <a:p>
                      <a:pPr algn="just"/>
                      <a:r>
                        <a:rPr lang="en-US" sz="2000" dirty="0">
                          <a:effectLst/>
                        </a:rPr>
                        <a:t>Monkeypox</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000">
                          <a:effectLst/>
                        </a:rPr>
                        <a:t>0.96</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0.93</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0.955</a:t>
                      </a:r>
                      <a:endParaRPr lang="en-IN"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30619390"/>
                  </a:ext>
                </a:extLst>
              </a:tr>
              <a:tr h="706914">
                <a:tc>
                  <a:txBody>
                    <a:bodyPr/>
                    <a:lstStyle/>
                    <a:p>
                      <a:pPr algn="just"/>
                      <a:r>
                        <a:rPr lang="en-US" sz="2000" dirty="0">
                          <a:effectLst/>
                        </a:rPr>
                        <a:t>Measles</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000">
                          <a:effectLst/>
                        </a:rPr>
                        <a:t>1.00</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0.90</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0.95</a:t>
                      </a:r>
                      <a:endParaRPr lang="en-IN"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41732566"/>
                  </a:ext>
                </a:extLst>
              </a:tr>
              <a:tr h="773375">
                <a:tc>
                  <a:txBody>
                    <a:bodyPr/>
                    <a:lstStyle/>
                    <a:p>
                      <a:pPr algn="just"/>
                      <a:r>
                        <a:rPr lang="en-US" sz="2000">
                          <a:effectLst/>
                        </a:rPr>
                        <a:t>Chickenpox</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000" dirty="0">
                          <a:effectLst/>
                        </a:rPr>
                        <a:t>0.92</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a:effectLst/>
                        </a:rPr>
                        <a:t>1.00</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0.96</a:t>
                      </a:r>
                      <a:endParaRPr lang="en-IN"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736439741"/>
                  </a:ext>
                </a:extLst>
              </a:tr>
              <a:tr h="706914">
                <a:tc>
                  <a:txBody>
                    <a:bodyPr/>
                    <a:lstStyle/>
                    <a:p>
                      <a:pPr algn="just"/>
                      <a:r>
                        <a:rPr lang="en-US" sz="2000">
                          <a:effectLst/>
                        </a:rPr>
                        <a:t>Normal</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000">
                          <a:effectLst/>
                        </a:rPr>
                        <a:t>0.94</a:t>
                      </a:r>
                      <a:endParaRPr lang="en-IN" sz="2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0.97</a:t>
                      </a:r>
                      <a:endParaRPr lang="en-IN" sz="2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000" dirty="0">
                          <a:effectLst/>
                        </a:rPr>
                        <a:t>0.95</a:t>
                      </a:r>
                      <a:endParaRPr lang="en-IN" sz="2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03212117"/>
                  </a:ext>
                </a:extLst>
              </a:tr>
            </a:tbl>
          </a:graphicData>
        </a:graphic>
      </p:graphicFrame>
    </p:spTree>
    <p:extLst>
      <p:ext uri="{BB962C8B-B14F-4D97-AF65-F5344CB8AC3E}">
        <p14:creationId xmlns:p14="http://schemas.microsoft.com/office/powerpoint/2010/main" val="364416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06F1-288E-EAEE-9A92-5B267D307C2B}"/>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BA9389E1-192A-1E07-6BF7-2C9CFC37EAD8}"/>
              </a:ext>
            </a:extLst>
          </p:cNvPr>
          <p:cNvSpPr>
            <a:spLocks noGrp="1"/>
          </p:cNvSpPr>
          <p:nvPr>
            <p:ph idx="1"/>
          </p:nvPr>
        </p:nvSpPr>
        <p:spPr/>
        <p:txBody>
          <a:bodyPr>
            <a:normAutofit/>
          </a:bodyPr>
          <a:lstStyle/>
          <a:p>
            <a:r>
              <a:rPr lang="en-IN" dirty="0"/>
              <a:t>The propose model is for Monkeypox disease detection from the images. An extensive experiments on five deep learning methods has been conducted. </a:t>
            </a:r>
            <a:r>
              <a:rPr lang="en-US" dirty="0">
                <a:effectLst/>
                <a:latin typeface="Times New Roman" panose="02020603050405020304" pitchFamily="18" charset="0"/>
                <a:ea typeface="SimSun" panose="02010600030101010101" pitchFamily="2" charset="-122"/>
              </a:rPr>
              <a:t>The experimental results, in general, proved the validity of the datasets and classification algorithms. </a:t>
            </a:r>
          </a:p>
          <a:p>
            <a:r>
              <a:rPr lang="en-US" dirty="0">
                <a:effectLst/>
                <a:latin typeface="Times New Roman" panose="02020603050405020304" pitchFamily="18" charset="0"/>
                <a:ea typeface="SimSun" panose="02010600030101010101" pitchFamily="2" charset="-122"/>
              </a:rPr>
              <a:t>The best results are obtained from the EfficientnetB3 with fine tuning , with an </a:t>
            </a:r>
            <a:r>
              <a:rPr lang="en-US" dirty="0">
                <a:latin typeface="Times New Roman" panose="02020603050405020304" pitchFamily="18" charset="0"/>
                <a:ea typeface="SimSun" panose="02010600030101010101" pitchFamily="2" charset="-122"/>
              </a:rPr>
              <a:t> accurate test accuracy of 95</a:t>
            </a:r>
            <a:r>
              <a:rPr lang="en-US" dirty="0">
                <a:effectLst/>
                <a:latin typeface="Times New Roman" panose="02020603050405020304" pitchFamily="18" charset="0"/>
                <a:ea typeface="SimSun" panose="02010600030101010101" pitchFamily="2" charset="-122"/>
              </a:rPr>
              <a:t>%. It is believe that the proposed model can classify </a:t>
            </a:r>
            <a:r>
              <a:rPr lang="en-US" dirty="0">
                <a:latin typeface="Times New Roman" panose="02020603050405020304" pitchFamily="18" charset="0"/>
                <a:ea typeface="SimSun" panose="02010600030101010101" pitchFamily="2" charset="-122"/>
              </a:rPr>
              <a:t>the Monkeypox with other skin disease classes like Chickenpox, Measles and Normal</a:t>
            </a:r>
            <a:r>
              <a:rPr lang="en-US" dirty="0">
                <a:effectLst/>
                <a:latin typeface="Times New Roman" panose="02020603050405020304" pitchFamily="18" charset="0"/>
                <a:ea typeface="SimSun" panose="02010600030101010101" pitchFamily="2" charset="-122"/>
              </a:rPr>
              <a:t>. In the future, we plan to improve the performance by integrating more datasets. Also, we plan to experiment with transfer learning or few-shot learning models.</a:t>
            </a:r>
            <a:endParaRPr lang="en-IN"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608572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DA69-A35E-3EBB-5674-2EC28593E7C6}"/>
              </a:ext>
            </a:extLst>
          </p:cNvPr>
          <p:cNvSpPr>
            <a:spLocks noGrp="1"/>
          </p:cNvSpPr>
          <p:nvPr>
            <p:ph type="title"/>
          </p:nvPr>
        </p:nvSpPr>
        <p:spPr/>
        <p:txBody>
          <a:bodyPr/>
          <a:lstStyle/>
          <a:p>
            <a:r>
              <a:rPr lang="en-IN" b="1" dirty="0"/>
              <a:t>REFERENCE</a:t>
            </a:r>
          </a:p>
        </p:txBody>
      </p:sp>
      <p:sp>
        <p:nvSpPr>
          <p:cNvPr id="3" name="Content Placeholder 2">
            <a:extLst>
              <a:ext uri="{FF2B5EF4-FFF2-40B4-BE49-F238E27FC236}">
                <a16:creationId xmlns:a16="http://schemas.microsoft.com/office/drawing/2014/main" id="{B88DA093-810B-5835-89C2-7F6127153FE1}"/>
              </a:ext>
            </a:extLst>
          </p:cNvPr>
          <p:cNvSpPr>
            <a:spLocks noGrp="1"/>
          </p:cNvSpPr>
          <p:nvPr>
            <p:ph idx="1"/>
          </p:nvPr>
        </p:nvSpPr>
        <p:spPr/>
        <p:txBody>
          <a:bodyPr>
            <a:normAutofit/>
          </a:bodyPr>
          <a:lstStyle/>
          <a:p>
            <a:pPr marL="0" indent="0">
              <a:buNone/>
            </a:pPr>
            <a:r>
              <a:rPr lang="en-IN" dirty="0"/>
              <a:t>[1]    Sandeep, R., Vishal, K.P., </a:t>
            </a:r>
            <a:r>
              <a:rPr lang="en-IN" dirty="0" err="1"/>
              <a:t>Shamanth</a:t>
            </a:r>
            <a:r>
              <a:rPr lang="en-IN" dirty="0"/>
              <a:t>, M.S., </a:t>
            </a:r>
            <a:r>
              <a:rPr lang="en-IN" dirty="0" err="1"/>
              <a:t>Chethan</a:t>
            </a:r>
            <a:r>
              <a:rPr lang="en-IN" dirty="0"/>
              <a:t>, K. (2022). Diagnosis of Visible Diseases Using CNNs. In: Goyal, V., Gupta, M., </a:t>
            </a:r>
            <a:r>
              <a:rPr lang="en-IN" dirty="0" err="1"/>
              <a:t>Mirjalili</a:t>
            </a:r>
            <a:r>
              <a:rPr lang="en-IN" dirty="0"/>
              <a:t>, S., Trivedi, A. (eds) Proceedings of International Conference on Communication and Artificial Intelligence. Lecture Notes in Networks and Systems, vol 435. Springer, Singapore. </a:t>
            </a:r>
            <a:r>
              <a:rPr lang="en-IN" dirty="0">
                <a:hlinkClick r:id="rId2"/>
              </a:rPr>
              <a:t>https://doi.org/10.1007/978-981-19-0976-4_38</a:t>
            </a:r>
            <a:r>
              <a:rPr lang="en-IN" dirty="0"/>
              <a:t>.</a:t>
            </a:r>
          </a:p>
          <a:p>
            <a:pPr marL="0" indent="0">
              <a:buNone/>
            </a:pPr>
            <a:r>
              <a:rPr lang="en-IN" dirty="0"/>
              <a:t>[2]	</a:t>
            </a:r>
            <a:r>
              <a:rPr lang="en-IN" dirty="0" err="1"/>
              <a:t>Sklenovská</a:t>
            </a:r>
            <a:r>
              <a:rPr lang="en-IN" dirty="0"/>
              <a:t> N, Van </a:t>
            </a:r>
            <a:r>
              <a:rPr lang="en-IN" dirty="0" err="1"/>
              <a:t>Ranst</a:t>
            </a:r>
            <a:r>
              <a:rPr lang="en-IN" dirty="0"/>
              <a:t> M. Emergence of Monkeypox as the Most Important </a:t>
            </a:r>
            <a:r>
              <a:rPr lang="en-IN" dirty="0" err="1"/>
              <a:t>Orthopoxvirus</a:t>
            </a:r>
            <a:r>
              <a:rPr lang="en-IN" dirty="0"/>
              <a:t> Infection in Humans. Front Public Health. 2018 Sep 4;6:241. </a:t>
            </a:r>
            <a:r>
              <a:rPr lang="en-IN" dirty="0" err="1"/>
              <a:t>doi</a:t>
            </a:r>
            <a:r>
              <a:rPr lang="en-IN" dirty="0"/>
              <a:t>: 10.3389/fpubh.2018.00241. PMID: 30234087; PMCID: PMC6131633.</a:t>
            </a:r>
          </a:p>
          <a:p>
            <a:endParaRPr lang="en-IN" dirty="0"/>
          </a:p>
        </p:txBody>
      </p:sp>
    </p:spTree>
    <p:extLst>
      <p:ext uri="{BB962C8B-B14F-4D97-AF65-F5344CB8AC3E}">
        <p14:creationId xmlns:p14="http://schemas.microsoft.com/office/powerpoint/2010/main" val="134946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54D0D-0043-DB49-267B-EA5698DF5C3A}"/>
              </a:ext>
            </a:extLst>
          </p:cNvPr>
          <p:cNvSpPr>
            <a:spLocks noGrp="1"/>
          </p:cNvSpPr>
          <p:nvPr>
            <p:ph idx="1"/>
          </p:nvPr>
        </p:nvSpPr>
        <p:spPr/>
        <p:txBody>
          <a:bodyPr>
            <a:normAutofit lnSpcReduction="10000"/>
          </a:bodyPr>
          <a:lstStyle/>
          <a:p>
            <a:pPr algn="just"/>
            <a:r>
              <a:rPr lang="en-US" sz="1800" dirty="0">
                <a:effectLst/>
                <a:latin typeface="Times New Roman" panose="02020603050405020304" pitchFamily="18" charset="0"/>
                <a:ea typeface="SimSun" panose="02010600030101010101" pitchFamily="2" charset="-122"/>
              </a:rPr>
              <a:t>Deep learning is a type of machine learning technique that takes inspiration from the structure and operation of human neural networks. Convolution Neural Networks (CNNs) are a subclass of deep learning algorithms that are typically employed for the analysis of visual content, such as images and videos. Numerous classification-based issues in medical image analysis have dramatically improved with the development of CNN.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A model is trained and developed for one task using the machine learning process and it is then applied to a second, related task known as transfer learning.  It describes the situation in which what has been discovered in one context is used to enhance optimization in another context. When a fresh dataset that was used to train the pre-trained model is smaller than the original dataset, transfer learning is typically used.</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r>
              <a:rPr lang="en-US" sz="1800" b="1" dirty="0">
                <a:effectLst/>
                <a:latin typeface="Times New Roman" panose="02020603050405020304" pitchFamily="18" charset="0"/>
                <a:ea typeface="SimSun" panose="02010600030101010101" pitchFamily="2" charset="-122"/>
              </a:rPr>
              <a:t> Research Gap</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1) There is not sufficient work done on classification of monkeypox with other skin diseases in the research field.</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2) monkeypox disease is similar to smallpox, chickenpox, Measle which comes under </a:t>
            </a:r>
            <a:r>
              <a:rPr lang="en-US" sz="1800" dirty="0" err="1">
                <a:effectLst/>
                <a:latin typeface="Times New Roman" panose="02020603050405020304" pitchFamily="18" charset="0"/>
                <a:ea typeface="SimSun" panose="02010600030101010101" pitchFamily="2" charset="-122"/>
              </a:rPr>
              <a:t>orthopoxvirus</a:t>
            </a:r>
            <a:r>
              <a:rPr lang="en-US" sz="1800" dirty="0">
                <a:effectLst/>
                <a:latin typeface="Times New Roman" panose="02020603050405020304" pitchFamily="18" charset="0"/>
                <a:ea typeface="SimSun" panose="02010600030101010101" pitchFamily="2" charset="-122"/>
              </a:rPr>
              <a:t> family and they have nearly same features and symptoms so classification of these diseases become tedious task from images.</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3)  the main objective of this research is to focus monkeypox detection.</a:t>
            </a:r>
            <a:endParaRPr lang="en-IN" sz="1800" dirty="0">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79049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6237D-AFE2-5C59-9BE2-47F121629C03}"/>
              </a:ext>
            </a:extLst>
          </p:cNvPr>
          <p:cNvSpPr>
            <a:spLocks noGrp="1"/>
          </p:cNvSpPr>
          <p:nvPr>
            <p:ph idx="1"/>
          </p:nvPr>
        </p:nvSpPr>
        <p:spPr>
          <a:xfrm>
            <a:off x="838200" y="545432"/>
            <a:ext cx="10515600" cy="5631531"/>
          </a:xfrm>
        </p:spPr>
        <p:txBody>
          <a:bodyPr>
            <a:normAutofit/>
          </a:bodyPr>
          <a:lstStyle/>
          <a:p>
            <a:pPr marL="0" indent="0" algn="just">
              <a:buNone/>
            </a:pPr>
            <a:r>
              <a:rPr lang="en-US" sz="2000" b="1" dirty="0">
                <a:effectLst/>
                <a:latin typeface="Times New Roman" panose="02020603050405020304" pitchFamily="18" charset="0"/>
                <a:ea typeface="SimSun" panose="02010600030101010101" pitchFamily="2" charset="-122"/>
              </a:rPr>
              <a:t>Main Contribution (design, Challenges, proposed, Results)</a:t>
            </a:r>
            <a:endParaRPr lang="en-IN" sz="2000" dirty="0">
              <a:effectLst/>
              <a:latin typeface="Times New Roman" panose="02020603050405020304" pitchFamily="18" charset="0"/>
              <a:ea typeface="SimSun" panose="02010600030101010101" pitchFamily="2" charset="-122"/>
            </a:endParaRPr>
          </a:p>
          <a:p>
            <a:pPr algn="just"/>
            <a:r>
              <a:rPr lang="en-US" sz="2000" dirty="0">
                <a:effectLst/>
                <a:latin typeface="Times New Roman" panose="02020603050405020304" pitchFamily="18" charset="0"/>
                <a:ea typeface="SimSun" panose="02010600030101010101" pitchFamily="2" charset="-122"/>
              </a:rPr>
              <a:t>A deep study has been done on traditional machine learning and deep learning techniques for the classification purpose of monkeypox from the other skin disease images like chickenpox, measles and normal. A deep learning-based model, EfficientBetB3 with fine tuning has been proposed for classification of monkeypox images from the others skin disease images like chickenpox, measles and normal. </a:t>
            </a:r>
            <a:r>
              <a:rPr lang="en-US" sz="2000" dirty="0">
                <a:effectLst/>
                <a:highlight>
                  <a:srgbClr val="00FFFF"/>
                </a:highlight>
                <a:latin typeface="Times New Roman" panose="02020603050405020304" pitchFamily="18" charset="0"/>
                <a:ea typeface="SimSun" panose="02010600030101010101" pitchFamily="2" charset="-122"/>
              </a:rPr>
              <a:t>the proposed model consisting of three main modules, including data pre-processing, model learning, and model prediction, to perform the monkeypox disease classification based on the skin images.</a:t>
            </a:r>
            <a:endParaRPr lang="en-IN" sz="2000" dirty="0">
              <a:effectLs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Data Pre-Processing: -</a:t>
            </a:r>
            <a:endParaRPr lang="en-IN" sz="1800" dirty="0">
              <a:effectLs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   </a:t>
            </a:r>
            <a:r>
              <a:rPr lang="en-US" sz="1800" b="1" dirty="0">
                <a:effectLst/>
                <a:highlight>
                  <a:srgbClr val="00FFFF"/>
                </a:highlight>
                <a:latin typeface="Times New Roman" panose="02020603050405020304" pitchFamily="18" charset="0"/>
                <a:ea typeface="SimSun" panose="02010600030101010101" pitchFamily="2" charset="-122"/>
              </a:rPr>
              <a:t>Noise filtering:</a:t>
            </a:r>
            <a:r>
              <a:rPr lang="en-US" sz="1800" dirty="0">
                <a:effectLst/>
                <a:highlight>
                  <a:srgbClr val="00FFFF"/>
                </a:highlight>
                <a:latin typeface="Times New Roman" panose="02020603050405020304" pitchFamily="18" charset="0"/>
                <a:ea typeface="SimSun" panose="02010600030101010101" pitchFamily="2" charset="-122"/>
              </a:rPr>
              <a:t> in this process, the repeated images are manually filter out in the same class and across the classes. The irrelevant images are also removed. Finally, the selected four classes are selected (monkeypox, chickenpox, measles, normal) with</a:t>
            </a:r>
            <a:r>
              <a:rPr lang="en-US" sz="1800" dirty="0">
                <a:solidFill>
                  <a:srgbClr val="000000"/>
                </a:solidFill>
                <a:effectLst/>
                <a:highlight>
                  <a:srgbClr val="00FFFF"/>
                </a:highlight>
                <a:latin typeface="Times New Roman" panose="02020603050405020304" pitchFamily="18" charset="0"/>
                <a:ea typeface="SimSun" panose="02010600030101010101" pitchFamily="2" charset="-122"/>
              </a:rPr>
              <a:t> 279, 107, 91 and 293 images respectively.</a:t>
            </a:r>
            <a:endParaRPr lang="en-IN" sz="1800" dirty="0">
              <a:effectLst/>
              <a:latin typeface="Times New Roman" panose="02020603050405020304" pitchFamily="18" charset="0"/>
              <a:ea typeface="SimSun" panose="02010600030101010101" pitchFamily="2" charset="-122"/>
            </a:endParaRPr>
          </a:p>
          <a:p>
            <a:pPr algn="just"/>
            <a:r>
              <a:rPr lang="en-US" sz="1800" dirty="0">
                <a:solidFill>
                  <a:srgbClr val="000000"/>
                </a:solidFill>
                <a:effectLst/>
                <a:latin typeface="Times New Roman" panose="02020603050405020304" pitchFamily="18" charset="0"/>
                <a:ea typeface="SimSun" panose="02010600030101010101" pitchFamily="2" charset="-122"/>
              </a:rPr>
              <a:t>  </a:t>
            </a:r>
            <a:r>
              <a:rPr lang="en-US" sz="1800" b="1" dirty="0">
                <a:solidFill>
                  <a:srgbClr val="000000"/>
                </a:solidFill>
                <a:effectLst/>
                <a:latin typeface="Times New Roman" panose="02020603050405020304" pitchFamily="18" charset="0"/>
                <a:ea typeface="SimSun" panose="02010600030101010101" pitchFamily="2" charset="-122"/>
              </a:rPr>
              <a:t>Image Resizing: -</a:t>
            </a:r>
            <a:endParaRPr lang="en-IN" sz="1800" dirty="0">
              <a:effectLst/>
              <a:latin typeface="Times New Roman" panose="02020603050405020304" pitchFamily="18" charset="0"/>
              <a:ea typeface="SimSun" panose="02010600030101010101" pitchFamily="2" charset="-122"/>
            </a:endParaRPr>
          </a:p>
          <a:p>
            <a:pPr algn="just"/>
            <a:r>
              <a:rPr lang="en-US" sz="1800" b="1" dirty="0">
                <a:solidFill>
                  <a:srgbClr val="000000"/>
                </a:solidFill>
                <a:effectLst/>
                <a:latin typeface="Times New Roman" panose="02020603050405020304" pitchFamily="18" charset="0"/>
                <a:ea typeface="SimSun" panose="02010600030101010101" pitchFamily="2" charset="-122"/>
              </a:rPr>
              <a:t>  Image Augmentation: -</a:t>
            </a:r>
            <a:r>
              <a:rPr lang="en-US" sz="1800" dirty="0">
                <a:effectLst/>
                <a:latin typeface="Times New Roman" panose="02020603050405020304" pitchFamily="18" charset="0"/>
                <a:ea typeface="SimSun" panose="02010600030101010101" pitchFamily="2" charset="-122"/>
              </a:rPr>
              <a:t> in order to improve the model performance and reduce the risk of model overfitting, images are augmented.</a:t>
            </a:r>
            <a:endParaRPr lang="en-IN" sz="1800" dirty="0">
              <a:effectLs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  Model Learning: - </a:t>
            </a:r>
            <a:r>
              <a:rPr lang="en-US" sz="1800" dirty="0">
                <a:effectLst/>
                <a:latin typeface="Times New Roman" panose="02020603050405020304" pitchFamily="18" charset="0"/>
                <a:ea typeface="SimSun" panose="02010600030101010101" pitchFamily="2" charset="-122"/>
              </a:rPr>
              <a:t>Different- Different pretrained model and proposed model are applied on Augmented images</a:t>
            </a:r>
            <a:r>
              <a:rPr lang="en-US" sz="1800" b="1" dirty="0">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360635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6BDB-3D6B-64D1-7DBB-1A19ACE134A0}"/>
              </a:ext>
            </a:extLst>
          </p:cNvPr>
          <p:cNvSpPr>
            <a:spLocks noGrp="1"/>
          </p:cNvSpPr>
          <p:nvPr>
            <p:ph type="title"/>
          </p:nvPr>
        </p:nvSpPr>
        <p:spPr/>
        <p:txBody>
          <a:bodyPr/>
          <a:lstStyle/>
          <a:p>
            <a:r>
              <a:rPr lang="en-US" b="1" dirty="0"/>
              <a:t>Methodology</a:t>
            </a:r>
            <a:endParaRPr lang="en-IN" b="1" dirty="0"/>
          </a:p>
        </p:txBody>
      </p:sp>
      <p:sp>
        <p:nvSpPr>
          <p:cNvPr id="3" name="Content Placeholder 2">
            <a:extLst>
              <a:ext uri="{FF2B5EF4-FFF2-40B4-BE49-F238E27FC236}">
                <a16:creationId xmlns:a16="http://schemas.microsoft.com/office/drawing/2014/main" id="{8CDB3D6B-9183-7683-55D3-F652B4E8377F}"/>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rPr>
              <a:t>a. </a:t>
            </a:r>
            <a:r>
              <a:rPr lang="en-US" b="1" u="none" strike="noStrike" dirty="0">
                <a:effectLst/>
                <a:latin typeface="Times New Roman" panose="02020603050405020304" pitchFamily="18" charset="0"/>
              </a:rPr>
              <a:t>Dataset</a:t>
            </a:r>
          </a:p>
          <a:p>
            <a:pPr marL="0" indent="0">
              <a:buNone/>
            </a:pPr>
            <a:r>
              <a:rPr lang="en-US" sz="1800" dirty="0">
                <a:effectLst/>
                <a:latin typeface="Times New Roman" panose="02020603050405020304" pitchFamily="18" charset="0"/>
                <a:ea typeface="SimSun" panose="02010600030101010101" pitchFamily="2" charset="-122"/>
              </a:rPr>
              <a:t>In the proposed work, a 4-class </a:t>
            </a:r>
            <a:r>
              <a:rPr lang="en-US" sz="1800" dirty="0" err="1">
                <a:effectLst/>
                <a:latin typeface="Times New Roman" panose="02020603050405020304" pitchFamily="18" charset="0"/>
                <a:ea typeface="SimSun" panose="02010600030101010101" pitchFamily="2" charset="-122"/>
              </a:rPr>
              <a:t>Dermoscopy</a:t>
            </a:r>
            <a:r>
              <a:rPr lang="en-US" sz="1800" dirty="0">
                <a:effectLst/>
                <a:latin typeface="Times New Roman" panose="02020603050405020304" pitchFamily="18" charset="0"/>
                <a:ea typeface="SimSun" panose="02010600030101010101" pitchFamily="2" charset="-122"/>
              </a:rPr>
              <a:t> image dataset is used, which contains skin images. </a:t>
            </a:r>
            <a:r>
              <a:rPr lang="en-US" sz="1800" dirty="0">
                <a:solidFill>
                  <a:srgbClr val="000000"/>
                </a:solidFill>
                <a:effectLst/>
                <a:highlight>
                  <a:srgbClr val="00FFFF"/>
                </a:highlight>
                <a:latin typeface="Times New Roman" panose="02020603050405020304" pitchFamily="18" charset="0"/>
                <a:ea typeface="SimSun" panose="02010600030101010101" pitchFamily="2" charset="-122"/>
              </a:rPr>
              <a:t>dataset consists of four classes: Monkeypox, Chickenpox [1], Measles, and Normal. All the image classes are collected from internet-based sources by a research team of Department of Computer Science and Engineering, Islamic University, Kushtia-7003, Bangladesh</a:t>
            </a:r>
            <a:r>
              <a:rPr lang="en-US" sz="1800" dirty="0">
                <a:solidFill>
                  <a:srgbClr val="000000"/>
                </a:solidFill>
                <a:effectLst/>
                <a:latin typeface="Times New Roman" panose="02020603050405020304" pitchFamily="18" charset="0"/>
                <a:ea typeface="SimSun" panose="02010600030101010101" pitchFamily="2" charset="-122"/>
              </a:rPr>
              <a:t>. The number of images in Monkeypox, Chickenpox, Measles, and Normal are 279, 107, 91 and 293 respectively. However, in dataset, the number of images is less so to increase the number of images data augmentation has been performed. After augmentation the number of images has increased. The dataset is divided in three-part name train, test and validation.</a:t>
            </a:r>
            <a:endParaRPr lang="en-IN" sz="1800" dirty="0">
              <a:effectLst/>
              <a:latin typeface="Times New Roman" panose="02020603050405020304" pitchFamily="18" charset="0"/>
              <a:ea typeface="SimSun" panose="02010600030101010101" pitchFamily="2" charset="-122"/>
            </a:endParaRPr>
          </a:p>
          <a:p>
            <a:pPr marL="0" indent="0">
              <a:buNone/>
            </a:pPr>
            <a:endParaRPr lang="en-IN" b="1" dirty="0">
              <a:latin typeface="Times New Roman" panose="02020603050405020304" pitchFamily="18" charset="0"/>
            </a:endParaRPr>
          </a:p>
          <a:p>
            <a:pPr marL="0" indent="0">
              <a:buNone/>
            </a:pPr>
            <a:endParaRPr lang="en-IN" b="1" u="none" strike="noStrike" dirty="0">
              <a:effectLst/>
              <a:latin typeface="Times New Roman" panose="02020603050405020304" pitchFamily="18" charset="0"/>
            </a:endParaRPr>
          </a:p>
          <a:p>
            <a:pPr marL="0" indent="0">
              <a:buNone/>
            </a:pPr>
            <a:endParaRPr lang="en-IN" b="1" u="none" strike="noStrike" dirty="0">
              <a:effectLst/>
              <a:latin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216504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69EC-4E4F-EE9F-7D83-F443C818E338}"/>
              </a:ext>
            </a:extLst>
          </p:cNvPr>
          <p:cNvSpPr>
            <a:spLocks noGrp="1"/>
          </p:cNvSpPr>
          <p:nvPr>
            <p:ph type="title"/>
          </p:nvPr>
        </p:nvSpPr>
        <p:spPr/>
        <p:txBody>
          <a:bodyPr/>
          <a:lstStyle/>
          <a:p>
            <a:r>
              <a:rPr lang="en-IN" b="1" u="none" strike="noStrike" dirty="0">
                <a:effectLst/>
                <a:latin typeface="Times New Roman" panose="02020603050405020304" pitchFamily="18" charset="0"/>
              </a:rPr>
              <a:t>Sample Images:</a:t>
            </a:r>
            <a:endParaRPr lang="en-IN" dirty="0"/>
          </a:p>
        </p:txBody>
      </p:sp>
      <p:sp>
        <p:nvSpPr>
          <p:cNvPr id="14" name="Content Placeholder 13">
            <a:extLst>
              <a:ext uri="{FF2B5EF4-FFF2-40B4-BE49-F238E27FC236}">
                <a16:creationId xmlns:a16="http://schemas.microsoft.com/office/drawing/2014/main" id="{FAFB436B-8D4E-DAA1-2BE7-BC0935340626}"/>
              </a:ext>
            </a:extLst>
          </p:cNvPr>
          <p:cNvSpPr>
            <a:spLocks noGrp="1"/>
          </p:cNvSpPr>
          <p:nvPr>
            <p:ph idx="1"/>
          </p:nvPr>
        </p:nvSpPr>
        <p:spPr/>
        <p:txBody>
          <a:bodyPr/>
          <a:lstStyle/>
          <a:p>
            <a:endParaRPr lang="en-US" dirty="0"/>
          </a:p>
          <a:p>
            <a:endParaRPr lang="en-IN" dirty="0"/>
          </a:p>
          <a:p>
            <a:endParaRPr lang="en-IN" dirty="0"/>
          </a:p>
          <a:p>
            <a:endParaRPr lang="en-IN" dirty="0"/>
          </a:p>
          <a:p>
            <a:pPr marL="0" indent="0">
              <a:buNone/>
            </a:pPr>
            <a:r>
              <a:rPr lang="en-IN" b="1" dirty="0"/>
              <a:t>       (a)                              (b)                              (c)                            (d)</a:t>
            </a:r>
          </a:p>
          <a:p>
            <a:r>
              <a:rPr lang="en-IN" b="1" dirty="0"/>
              <a:t>a - </a:t>
            </a:r>
            <a:r>
              <a:rPr lang="en-IN" dirty="0"/>
              <a:t>Monkeypox,</a:t>
            </a:r>
            <a:r>
              <a:rPr lang="en-IN" b="1" dirty="0"/>
              <a:t> b- </a:t>
            </a:r>
            <a:r>
              <a:rPr lang="en-IN" dirty="0"/>
              <a:t>Chickenpox,</a:t>
            </a:r>
            <a:r>
              <a:rPr lang="en-IN" b="1" dirty="0"/>
              <a:t> c- </a:t>
            </a:r>
            <a:r>
              <a:rPr lang="en-IN" dirty="0"/>
              <a:t>Measles, </a:t>
            </a:r>
            <a:r>
              <a:rPr lang="en-IN" b="1" dirty="0"/>
              <a:t>d-</a:t>
            </a:r>
            <a:r>
              <a:rPr lang="en-IN" dirty="0"/>
              <a:t>Normal</a:t>
            </a:r>
          </a:p>
        </p:txBody>
      </p:sp>
      <p:pic>
        <p:nvPicPr>
          <p:cNvPr id="15" name="Content Placeholder 8">
            <a:extLst>
              <a:ext uri="{FF2B5EF4-FFF2-40B4-BE49-F238E27FC236}">
                <a16:creationId xmlns:a16="http://schemas.microsoft.com/office/drawing/2014/main" id="{146F19A2-C98E-A6D0-4BFD-B854844999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8688" y="1690688"/>
            <a:ext cx="2133600" cy="2133600"/>
          </a:xfrm>
          <a:prstGeom prst="rect">
            <a:avLst/>
          </a:prstGeom>
          <a:noFill/>
          <a:ln>
            <a:noFill/>
          </a:ln>
        </p:spPr>
      </p:pic>
      <p:pic>
        <p:nvPicPr>
          <p:cNvPr id="16" name="Picture 15">
            <a:extLst>
              <a:ext uri="{FF2B5EF4-FFF2-40B4-BE49-F238E27FC236}">
                <a16:creationId xmlns:a16="http://schemas.microsoft.com/office/drawing/2014/main" id="{FF8402DD-713C-9624-0E38-2F4053FA76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rot="10800000" flipV="1">
            <a:off x="3596766" y="1690688"/>
            <a:ext cx="2133598" cy="2133598"/>
          </a:xfrm>
          <a:prstGeom prst="rect">
            <a:avLst/>
          </a:prstGeom>
          <a:noFill/>
          <a:ln>
            <a:noFill/>
          </a:ln>
        </p:spPr>
      </p:pic>
      <p:pic>
        <p:nvPicPr>
          <p:cNvPr id="17" name="Picture 16">
            <a:extLst>
              <a:ext uri="{FF2B5EF4-FFF2-40B4-BE49-F238E27FC236}">
                <a16:creationId xmlns:a16="http://schemas.microsoft.com/office/drawing/2014/main" id="{7D3721D6-FB02-CC04-60A3-9EDB7E5A0E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6263473" y="1690688"/>
            <a:ext cx="2133598" cy="2133598"/>
          </a:xfrm>
          <a:prstGeom prst="rect">
            <a:avLst/>
          </a:prstGeom>
          <a:noFill/>
          <a:ln>
            <a:noFill/>
          </a:ln>
        </p:spPr>
      </p:pic>
      <p:pic>
        <p:nvPicPr>
          <p:cNvPr id="18" name="Picture 17">
            <a:extLst>
              <a:ext uri="{FF2B5EF4-FFF2-40B4-BE49-F238E27FC236}">
                <a16:creationId xmlns:a16="http://schemas.microsoft.com/office/drawing/2014/main" id="{E21883E9-510B-94BD-2FAE-C33169D9B3E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91550" y="1690688"/>
            <a:ext cx="2133600" cy="2133598"/>
          </a:xfrm>
          <a:prstGeom prst="rect">
            <a:avLst/>
          </a:prstGeom>
          <a:noFill/>
          <a:ln>
            <a:noFill/>
          </a:ln>
        </p:spPr>
      </p:pic>
    </p:spTree>
    <p:extLst>
      <p:ext uri="{BB962C8B-B14F-4D97-AF65-F5344CB8AC3E}">
        <p14:creationId xmlns:p14="http://schemas.microsoft.com/office/powerpoint/2010/main" val="177755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C4E0-3CC9-07E6-813E-15012B439771}"/>
              </a:ext>
            </a:extLst>
          </p:cNvPr>
          <p:cNvSpPr>
            <a:spLocks noGrp="1"/>
          </p:cNvSpPr>
          <p:nvPr>
            <p:ph type="title"/>
          </p:nvPr>
        </p:nvSpPr>
        <p:spPr/>
        <p:txBody>
          <a:bodyPr/>
          <a:lstStyle/>
          <a:p>
            <a:r>
              <a:rPr lang="en-US" b="1" dirty="0"/>
              <a:t> Before Augmentation</a:t>
            </a:r>
            <a:endParaRPr lang="en-IN" b="1" dirty="0"/>
          </a:p>
        </p:txBody>
      </p:sp>
      <p:graphicFrame>
        <p:nvGraphicFramePr>
          <p:cNvPr id="12" name="Content Placeholder 11">
            <a:extLst>
              <a:ext uri="{FF2B5EF4-FFF2-40B4-BE49-F238E27FC236}">
                <a16:creationId xmlns:a16="http://schemas.microsoft.com/office/drawing/2014/main" id="{5C9F11B3-B616-EB99-2867-C9BCC5C56A22}"/>
              </a:ext>
            </a:extLst>
          </p:cNvPr>
          <p:cNvGraphicFramePr>
            <a:graphicFrameLocks noGrp="1"/>
          </p:cNvGraphicFramePr>
          <p:nvPr>
            <p:ph idx="1"/>
            <p:extLst>
              <p:ext uri="{D42A27DB-BD31-4B8C-83A1-F6EECF244321}">
                <p14:modId xmlns:p14="http://schemas.microsoft.com/office/powerpoint/2010/main" val="3322928374"/>
              </p:ext>
            </p:extLst>
          </p:nvPr>
        </p:nvGraphicFramePr>
        <p:xfrm>
          <a:off x="1203157" y="1690688"/>
          <a:ext cx="9946104" cy="4405312"/>
        </p:xfrm>
        <a:graphic>
          <a:graphicData uri="http://schemas.openxmlformats.org/drawingml/2006/table">
            <a:tbl>
              <a:tblPr>
                <a:tableStyleId>{5C22544A-7EE6-4342-B048-85BDC9FD1C3A}</a:tableStyleId>
              </a:tblPr>
              <a:tblGrid>
                <a:gridCol w="1914572">
                  <a:extLst>
                    <a:ext uri="{9D8B030D-6E8A-4147-A177-3AD203B41FA5}">
                      <a16:colId xmlns:a16="http://schemas.microsoft.com/office/drawing/2014/main" val="665053412"/>
                    </a:ext>
                  </a:extLst>
                </a:gridCol>
                <a:gridCol w="2740351">
                  <a:extLst>
                    <a:ext uri="{9D8B030D-6E8A-4147-A177-3AD203B41FA5}">
                      <a16:colId xmlns:a16="http://schemas.microsoft.com/office/drawing/2014/main" val="2429495907"/>
                    </a:ext>
                  </a:extLst>
                </a:gridCol>
                <a:gridCol w="2740351">
                  <a:extLst>
                    <a:ext uri="{9D8B030D-6E8A-4147-A177-3AD203B41FA5}">
                      <a16:colId xmlns:a16="http://schemas.microsoft.com/office/drawing/2014/main" val="1688317892"/>
                    </a:ext>
                  </a:extLst>
                </a:gridCol>
                <a:gridCol w="2550830">
                  <a:extLst>
                    <a:ext uri="{9D8B030D-6E8A-4147-A177-3AD203B41FA5}">
                      <a16:colId xmlns:a16="http://schemas.microsoft.com/office/drawing/2014/main" val="3043692233"/>
                    </a:ext>
                  </a:extLst>
                </a:gridCol>
              </a:tblGrid>
              <a:tr h="559997">
                <a:tc rowSpan="2">
                  <a:txBody>
                    <a:bodyPr/>
                    <a:lstStyle/>
                    <a:p>
                      <a:pPr algn="just"/>
                      <a:r>
                        <a:rPr lang="en-US" sz="2400" dirty="0">
                          <a:effectLst/>
                        </a:rPr>
                        <a:t>Class Name</a:t>
                      </a:r>
                      <a:endParaRPr lang="en-IN" sz="2400" b="1" dirty="0">
                        <a:effectLst/>
                        <a:latin typeface="Times New Roman" panose="02020603050405020304" pitchFamily="18" charset="0"/>
                        <a:ea typeface="SimSun" panose="02010600030101010101" pitchFamily="2" charset="-122"/>
                      </a:endParaRPr>
                    </a:p>
                  </a:txBody>
                  <a:tcPr marL="68580" marR="68580" marT="0" marB="0" anchor="ctr"/>
                </a:tc>
                <a:tc gridSpan="3">
                  <a:txBody>
                    <a:bodyPr/>
                    <a:lstStyle/>
                    <a:p>
                      <a:pPr algn="ctr"/>
                      <a:r>
                        <a:rPr lang="en-US" sz="2400">
                          <a:effectLst/>
                        </a:rPr>
                        <a:t>Number of images</a:t>
                      </a:r>
                      <a:endParaRPr lang="en-IN" sz="2400" b="1">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61514160"/>
                  </a:ext>
                </a:extLst>
              </a:tr>
              <a:tr h="559997">
                <a:tc vMerge="1">
                  <a:txBody>
                    <a:bodyPr/>
                    <a:lstStyle/>
                    <a:p>
                      <a:endParaRPr lang="en-IN"/>
                    </a:p>
                  </a:txBody>
                  <a:tcPr/>
                </a:tc>
                <a:tc>
                  <a:txBody>
                    <a:bodyPr/>
                    <a:lstStyle/>
                    <a:p>
                      <a:pPr algn="ctr"/>
                      <a:r>
                        <a:rPr lang="en-US" sz="2400">
                          <a:effectLst/>
                        </a:rPr>
                        <a:t>Train</a:t>
                      </a:r>
                      <a:endParaRPr lang="en-IN" sz="24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Test</a:t>
                      </a:r>
                      <a:endParaRPr lang="en-IN" sz="24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Validation</a:t>
                      </a:r>
                      <a:endParaRPr lang="en-IN" sz="2400" b="1" i="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689271712"/>
                  </a:ext>
                </a:extLst>
              </a:tr>
              <a:tr h="895996">
                <a:tc>
                  <a:txBody>
                    <a:bodyPr/>
                    <a:lstStyle/>
                    <a:p>
                      <a:pPr algn="just"/>
                      <a:r>
                        <a:rPr lang="en-US" sz="2400" dirty="0">
                          <a:effectLst/>
                        </a:rPr>
                        <a:t>Monkeypox</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400">
                          <a:effectLst/>
                        </a:rPr>
                        <a:t>223</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28</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27</a:t>
                      </a:r>
                      <a:endParaRPr lang="en-IN" sz="24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183290666"/>
                  </a:ext>
                </a:extLst>
              </a:tr>
              <a:tr h="746663">
                <a:tc>
                  <a:txBody>
                    <a:bodyPr/>
                    <a:lstStyle/>
                    <a:p>
                      <a:pPr algn="just"/>
                      <a:r>
                        <a:rPr lang="en-US" sz="2400" dirty="0">
                          <a:effectLst/>
                        </a:rPr>
                        <a:t>Measles</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400" dirty="0">
                          <a:effectLst/>
                        </a:rPr>
                        <a:t>72</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10</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9</a:t>
                      </a:r>
                      <a:endParaRPr lang="en-IN" sz="24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015593944"/>
                  </a:ext>
                </a:extLst>
              </a:tr>
              <a:tr h="895996">
                <a:tc>
                  <a:txBody>
                    <a:bodyPr/>
                    <a:lstStyle/>
                    <a:p>
                      <a:pPr algn="just"/>
                      <a:r>
                        <a:rPr lang="en-US" sz="2400" dirty="0">
                          <a:effectLst/>
                        </a:rPr>
                        <a:t>Chickenpox</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400">
                          <a:effectLst/>
                        </a:rPr>
                        <a:t>85</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dirty="0">
                          <a:effectLst/>
                        </a:rPr>
                        <a:t>11</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10</a:t>
                      </a:r>
                      <a:endParaRPr lang="en-IN" sz="24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920368905"/>
                  </a:ext>
                </a:extLst>
              </a:tr>
              <a:tr h="746663">
                <a:tc>
                  <a:txBody>
                    <a:bodyPr/>
                    <a:lstStyle/>
                    <a:p>
                      <a:pPr algn="just"/>
                      <a:r>
                        <a:rPr lang="en-US" sz="2400" dirty="0">
                          <a:effectLst/>
                        </a:rPr>
                        <a:t>Normal</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400">
                          <a:effectLst/>
                        </a:rPr>
                        <a:t>234</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30</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dirty="0">
                          <a:effectLst/>
                        </a:rPr>
                        <a:t>29</a:t>
                      </a:r>
                      <a:endParaRPr lang="en-IN" sz="24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95733880"/>
                  </a:ext>
                </a:extLst>
              </a:tr>
            </a:tbl>
          </a:graphicData>
        </a:graphic>
      </p:graphicFrame>
    </p:spTree>
    <p:extLst>
      <p:ext uri="{BB962C8B-B14F-4D97-AF65-F5344CB8AC3E}">
        <p14:creationId xmlns:p14="http://schemas.microsoft.com/office/powerpoint/2010/main" val="157583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16FC-7AFF-7FCA-59B6-4F24EEB5F2C1}"/>
              </a:ext>
            </a:extLst>
          </p:cNvPr>
          <p:cNvSpPr>
            <a:spLocks noGrp="1"/>
          </p:cNvSpPr>
          <p:nvPr>
            <p:ph type="title"/>
          </p:nvPr>
        </p:nvSpPr>
        <p:spPr/>
        <p:txBody>
          <a:bodyPr/>
          <a:lstStyle/>
          <a:p>
            <a:r>
              <a:rPr lang="en-US" b="1" dirty="0"/>
              <a:t>After Augmentation </a:t>
            </a:r>
            <a:endParaRPr lang="en-IN" b="1" dirty="0"/>
          </a:p>
        </p:txBody>
      </p:sp>
      <p:graphicFrame>
        <p:nvGraphicFramePr>
          <p:cNvPr id="4" name="Content Placeholder 3">
            <a:extLst>
              <a:ext uri="{FF2B5EF4-FFF2-40B4-BE49-F238E27FC236}">
                <a16:creationId xmlns:a16="http://schemas.microsoft.com/office/drawing/2014/main" id="{C24A87C2-A83E-3723-5FBE-EF1B51856A50}"/>
              </a:ext>
            </a:extLst>
          </p:cNvPr>
          <p:cNvGraphicFramePr>
            <a:graphicFrameLocks noGrp="1"/>
          </p:cNvGraphicFramePr>
          <p:nvPr>
            <p:ph idx="1"/>
            <p:extLst>
              <p:ext uri="{D42A27DB-BD31-4B8C-83A1-F6EECF244321}">
                <p14:modId xmlns:p14="http://schemas.microsoft.com/office/powerpoint/2010/main" val="513911657"/>
              </p:ext>
            </p:extLst>
          </p:nvPr>
        </p:nvGraphicFramePr>
        <p:xfrm>
          <a:off x="1106904" y="2053388"/>
          <a:ext cx="9932153" cy="3978442"/>
        </p:xfrm>
        <a:graphic>
          <a:graphicData uri="http://schemas.openxmlformats.org/drawingml/2006/table">
            <a:tbl>
              <a:tblPr>
                <a:tableStyleId>{5C22544A-7EE6-4342-B048-85BDC9FD1C3A}</a:tableStyleId>
              </a:tblPr>
              <a:tblGrid>
                <a:gridCol w="1657731">
                  <a:extLst>
                    <a:ext uri="{9D8B030D-6E8A-4147-A177-3AD203B41FA5}">
                      <a16:colId xmlns:a16="http://schemas.microsoft.com/office/drawing/2014/main" val="634688189"/>
                    </a:ext>
                  </a:extLst>
                </a:gridCol>
                <a:gridCol w="2823225">
                  <a:extLst>
                    <a:ext uri="{9D8B030D-6E8A-4147-A177-3AD203B41FA5}">
                      <a16:colId xmlns:a16="http://schemas.microsoft.com/office/drawing/2014/main" val="3692203925"/>
                    </a:ext>
                  </a:extLst>
                </a:gridCol>
                <a:gridCol w="2823225">
                  <a:extLst>
                    <a:ext uri="{9D8B030D-6E8A-4147-A177-3AD203B41FA5}">
                      <a16:colId xmlns:a16="http://schemas.microsoft.com/office/drawing/2014/main" val="2719424039"/>
                    </a:ext>
                  </a:extLst>
                </a:gridCol>
                <a:gridCol w="2627972">
                  <a:extLst>
                    <a:ext uri="{9D8B030D-6E8A-4147-A177-3AD203B41FA5}">
                      <a16:colId xmlns:a16="http://schemas.microsoft.com/office/drawing/2014/main" val="2935710490"/>
                    </a:ext>
                  </a:extLst>
                </a:gridCol>
              </a:tblGrid>
              <a:tr h="505734">
                <a:tc rowSpan="2">
                  <a:txBody>
                    <a:bodyPr/>
                    <a:lstStyle/>
                    <a:p>
                      <a:pPr algn="just"/>
                      <a:r>
                        <a:rPr lang="en-US" sz="2400">
                          <a:effectLst/>
                        </a:rPr>
                        <a:t>Class Name</a:t>
                      </a:r>
                      <a:endParaRPr lang="en-IN" sz="2400" b="1">
                        <a:effectLst/>
                        <a:latin typeface="Times New Roman" panose="02020603050405020304" pitchFamily="18" charset="0"/>
                        <a:ea typeface="SimSun" panose="02010600030101010101" pitchFamily="2" charset="-122"/>
                      </a:endParaRPr>
                    </a:p>
                  </a:txBody>
                  <a:tcPr marL="68580" marR="68580" marT="0" marB="0" anchor="ctr"/>
                </a:tc>
                <a:tc gridSpan="3">
                  <a:txBody>
                    <a:bodyPr/>
                    <a:lstStyle/>
                    <a:p>
                      <a:pPr algn="ctr"/>
                      <a:r>
                        <a:rPr lang="en-US" sz="2400">
                          <a:effectLst/>
                        </a:rPr>
                        <a:t>Number of images</a:t>
                      </a:r>
                      <a:endParaRPr lang="en-IN" sz="2400" b="1">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27797634"/>
                  </a:ext>
                </a:extLst>
              </a:tr>
              <a:tr h="505734">
                <a:tc vMerge="1">
                  <a:txBody>
                    <a:bodyPr/>
                    <a:lstStyle/>
                    <a:p>
                      <a:endParaRPr lang="en-IN"/>
                    </a:p>
                  </a:txBody>
                  <a:tcPr/>
                </a:tc>
                <a:tc>
                  <a:txBody>
                    <a:bodyPr/>
                    <a:lstStyle/>
                    <a:p>
                      <a:pPr algn="ctr"/>
                      <a:r>
                        <a:rPr lang="en-US" sz="2400">
                          <a:effectLst/>
                        </a:rPr>
                        <a:t>Train</a:t>
                      </a:r>
                      <a:endParaRPr lang="en-IN" sz="24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Test</a:t>
                      </a:r>
                      <a:endParaRPr lang="en-IN" sz="24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Validation</a:t>
                      </a:r>
                      <a:endParaRPr lang="en-IN" sz="2400" b="1" i="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67105291"/>
                  </a:ext>
                </a:extLst>
              </a:tr>
              <a:tr h="809175">
                <a:tc>
                  <a:txBody>
                    <a:bodyPr/>
                    <a:lstStyle/>
                    <a:p>
                      <a:pPr algn="just"/>
                      <a:r>
                        <a:rPr lang="en-US" sz="2400" dirty="0">
                          <a:effectLst/>
                        </a:rPr>
                        <a:t>Monkeypox</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400">
                          <a:effectLst/>
                        </a:rPr>
                        <a:t>640</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28</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161</a:t>
                      </a:r>
                      <a:endParaRPr lang="en-IN" sz="24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067458258"/>
                  </a:ext>
                </a:extLst>
              </a:tr>
              <a:tr h="674312">
                <a:tc>
                  <a:txBody>
                    <a:bodyPr/>
                    <a:lstStyle/>
                    <a:p>
                      <a:pPr algn="just"/>
                      <a:r>
                        <a:rPr lang="en-US" sz="2400" dirty="0">
                          <a:effectLst/>
                        </a:rPr>
                        <a:t>Measles</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400" dirty="0">
                          <a:effectLst/>
                        </a:rPr>
                        <a:t>556</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10</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139</a:t>
                      </a:r>
                      <a:endParaRPr lang="en-IN" sz="24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426483376"/>
                  </a:ext>
                </a:extLst>
              </a:tr>
              <a:tr h="809175">
                <a:tc>
                  <a:txBody>
                    <a:bodyPr/>
                    <a:lstStyle/>
                    <a:p>
                      <a:pPr algn="just"/>
                      <a:r>
                        <a:rPr lang="en-US" sz="2400" dirty="0">
                          <a:effectLst/>
                        </a:rPr>
                        <a:t>Chickenpox</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400" dirty="0">
                          <a:effectLst/>
                        </a:rPr>
                        <a:t>652</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11</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dirty="0">
                          <a:effectLst/>
                        </a:rPr>
                        <a:t>164</a:t>
                      </a:r>
                      <a:endParaRPr lang="en-IN" sz="24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438465569"/>
                  </a:ext>
                </a:extLst>
              </a:tr>
              <a:tr h="674312">
                <a:tc>
                  <a:txBody>
                    <a:bodyPr/>
                    <a:lstStyle/>
                    <a:p>
                      <a:pPr algn="just"/>
                      <a:r>
                        <a:rPr lang="en-US" sz="2400" dirty="0">
                          <a:effectLst/>
                        </a:rPr>
                        <a:t>Normal</a:t>
                      </a:r>
                      <a:endParaRPr lang="en-IN" sz="2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r>
                        <a:rPr lang="en-US" sz="2400">
                          <a:effectLst/>
                        </a:rPr>
                        <a:t>631</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a:effectLst/>
                        </a:rPr>
                        <a:t>30</a:t>
                      </a:r>
                      <a:endParaRPr lang="en-IN" sz="2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2400" dirty="0">
                          <a:effectLst/>
                        </a:rPr>
                        <a:t>158</a:t>
                      </a:r>
                      <a:endParaRPr lang="en-IN" sz="24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44724025"/>
                  </a:ext>
                </a:extLst>
              </a:tr>
            </a:tbl>
          </a:graphicData>
        </a:graphic>
      </p:graphicFrame>
    </p:spTree>
    <p:extLst>
      <p:ext uri="{BB962C8B-B14F-4D97-AF65-F5344CB8AC3E}">
        <p14:creationId xmlns:p14="http://schemas.microsoft.com/office/powerpoint/2010/main" val="252449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4B65-EDFA-47F1-6B7B-76109E62F4C1}"/>
              </a:ext>
            </a:extLst>
          </p:cNvPr>
          <p:cNvSpPr>
            <a:spLocks noGrp="1"/>
          </p:cNvSpPr>
          <p:nvPr>
            <p:ph type="title"/>
          </p:nvPr>
        </p:nvSpPr>
        <p:spPr/>
        <p:txBody>
          <a:bodyPr/>
          <a:lstStyle/>
          <a:p>
            <a:r>
              <a:rPr lang="en-US" b="1" dirty="0"/>
              <a:t>b. Steps</a:t>
            </a:r>
            <a:endParaRPr lang="en-IN" b="1" dirty="0"/>
          </a:p>
        </p:txBody>
      </p:sp>
      <p:sp>
        <p:nvSpPr>
          <p:cNvPr id="3" name="Content Placeholder 2">
            <a:extLst>
              <a:ext uri="{FF2B5EF4-FFF2-40B4-BE49-F238E27FC236}">
                <a16:creationId xmlns:a16="http://schemas.microsoft.com/office/drawing/2014/main" id="{21248BD5-AB8F-2C46-7BEA-797F5C03F237}"/>
              </a:ext>
            </a:extLst>
          </p:cNvPr>
          <p:cNvSpPr>
            <a:spLocks noGrp="1"/>
          </p:cNvSpPr>
          <p:nvPr>
            <p:ph idx="1"/>
          </p:nvPr>
        </p:nvSpPr>
        <p:spPr/>
        <p:txBody>
          <a:bodyPr/>
          <a:lstStyle/>
          <a:p>
            <a:pPr algn="just"/>
            <a:r>
              <a:rPr lang="en-US" sz="1800" dirty="0">
                <a:effectLst/>
                <a:latin typeface="Times New Roman" panose="02020603050405020304" pitchFamily="18" charset="0"/>
                <a:ea typeface="SimSun" panose="02010600030101010101" pitchFamily="2" charset="-122"/>
              </a:rPr>
              <a:t> 1)  Image-Acquisition</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2)  Preprocessing of images(resizing)</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2)  Divide Dataset in Two Part (.9, .1)</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3)  Augmentation of Dataset (.9) after that Divide further in Train and Val (.8, .2)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4) Create Train, Test and Validation generators</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5) Create a function to show Training image sample</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6) Create Model and train the Model</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7)  Make prediction on test set, create Confusion Matrix and Classification Report</a:t>
            </a:r>
            <a:endParaRPr lang="en-IN" dirty="0"/>
          </a:p>
        </p:txBody>
      </p:sp>
    </p:spTree>
    <p:extLst>
      <p:ext uri="{BB962C8B-B14F-4D97-AF65-F5344CB8AC3E}">
        <p14:creationId xmlns:p14="http://schemas.microsoft.com/office/powerpoint/2010/main" val="81524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2176</Words>
  <Application>Microsoft Office PowerPoint</Application>
  <PresentationFormat>Widescreen</PresentationFormat>
  <Paragraphs>253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Open Sans</vt:lpstr>
      <vt:lpstr>Times New Roman</vt:lpstr>
      <vt:lpstr>Office Theme</vt:lpstr>
      <vt:lpstr>  Monkeypox Disease Detection Using Deep Learning </vt:lpstr>
      <vt:lpstr>Introduction</vt:lpstr>
      <vt:lpstr>PowerPoint Presentation</vt:lpstr>
      <vt:lpstr>PowerPoint Presentation</vt:lpstr>
      <vt:lpstr>Methodology</vt:lpstr>
      <vt:lpstr>Sample Images:</vt:lpstr>
      <vt:lpstr> Before Augmentation</vt:lpstr>
      <vt:lpstr>After Augmentation </vt:lpstr>
      <vt:lpstr>b. Steps</vt:lpstr>
      <vt:lpstr>c. Model and Methodology</vt:lpstr>
      <vt:lpstr>PowerPoint Presentation</vt:lpstr>
      <vt:lpstr>System Architecture</vt:lpstr>
      <vt:lpstr>Experimental results</vt:lpstr>
      <vt:lpstr>PowerPoint Presentation</vt:lpstr>
      <vt:lpstr>Hyperparameter</vt:lpstr>
      <vt:lpstr>PowerPoint Presentation</vt:lpstr>
      <vt:lpstr>EfficientNetB3 with fine Tuning (Proposed Model): -</vt:lpstr>
      <vt:lpstr>PowerPoint Presentation</vt:lpstr>
      <vt:lpstr>Accuracy (Before Augmentation)</vt:lpstr>
      <vt:lpstr>Accuracy (After Augmentation)</vt:lpstr>
      <vt:lpstr>Precision, Recall, F1-Score</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RAKESH</dc:creator>
  <cp:lastModifiedBy>RAKESH</cp:lastModifiedBy>
  <cp:revision>2</cp:revision>
  <dcterms:created xsi:type="dcterms:W3CDTF">2022-08-07T20:32:37Z</dcterms:created>
  <dcterms:modified xsi:type="dcterms:W3CDTF">2022-08-08T10:10:37Z</dcterms:modified>
</cp:coreProperties>
</file>