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65" r:id="rId4"/>
    <p:sldId id="266" r:id="rId5"/>
    <p:sldId id="267" r:id="rId6"/>
    <p:sldId id="26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DEC37-C060-4683-92CA-6DD00F6584A8}" type="datetimeFigureOut">
              <a:rPr lang="en-GB" smtClean="0"/>
              <a:t>17/01/2020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4A0A9-7AEB-4CB4-856F-0799590C9E3D}" type="slidenum">
              <a:rPr lang="en-GB" smtClean="0"/>
              <a:t>‹#›</a:t>
            </a:fld>
            <a:endParaRPr lang="en-GB"/>
          </a:p>
        </p:txBody>
      </p:sp>
    </p:spTree>
    <p:extLst>
      <p:ext uri="{BB962C8B-B14F-4D97-AF65-F5344CB8AC3E}">
        <p14:creationId xmlns:p14="http://schemas.microsoft.com/office/powerpoint/2010/main" val="387313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98C-BDBC-4B14-8DA4-D552B802A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C23530-D278-42EF-A7F2-1F2581C17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05B1CE8-5948-4609-AD92-DE22BF1CC4C8}"/>
              </a:ext>
            </a:extLst>
          </p:cNvPr>
          <p:cNvSpPr>
            <a:spLocks noGrp="1"/>
          </p:cNvSpPr>
          <p:nvPr>
            <p:ph type="dt" sz="half" idx="10"/>
          </p:nvPr>
        </p:nvSpPr>
        <p:spPr/>
        <p:txBody>
          <a:bodyPr/>
          <a:lstStyle/>
          <a:p>
            <a:fld id="{78904953-0F82-4EFA-B652-17389370FD75}" type="datetime1">
              <a:rPr lang="en-GB" smtClean="0"/>
              <a:t>17/01/2020</a:t>
            </a:fld>
            <a:endParaRPr lang="en-GB"/>
          </a:p>
        </p:txBody>
      </p:sp>
      <p:sp>
        <p:nvSpPr>
          <p:cNvPr id="5" name="Footer Placeholder 4">
            <a:extLst>
              <a:ext uri="{FF2B5EF4-FFF2-40B4-BE49-F238E27FC236}">
                <a16:creationId xmlns:a16="http://schemas.microsoft.com/office/drawing/2014/main" id="{1AD29EB4-D85D-432C-BFAE-B41217C238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1DFE87-C286-4A76-9D08-0BCFE087F6BF}"/>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42872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D03C-63B3-417B-8EA6-D609FB2FF43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DA180B-E4FB-4F07-985B-D1968344E7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560150-2F5E-4C7F-9979-1725F56C2D27}"/>
              </a:ext>
            </a:extLst>
          </p:cNvPr>
          <p:cNvSpPr>
            <a:spLocks noGrp="1"/>
          </p:cNvSpPr>
          <p:nvPr>
            <p:ph type="dt" sz="half" idx="10"/>
          </p:nvPr>
        </p:nvSpPr>
        <p:spPr/>
        <p:txBody>
          <a:bodyPr/>
          <a:lstStyle/>
          <a:p>
            <a:fld id="{2C3EC86C-5DFB-489E-8073-2D935293E45C}" type="datetime1">
              <a:rPr lang="en-GB" smtClean="0"/>
              <a:t>17/01/2020</a:t>
            </a:fld>
            <a:endParaRPr lang="en-GB"/>
          </a:p>
        </p:txBody>
      </p:sp>
      <p:sp>
        <p:nvSpPr>
          <p:cNvPr id="5" name="Footer Placeholder 4">
            <a:extLst>
              <a:ext uri="{FF2B5EF4-FFF2-40B4-BE49-F238E27FC236}">
                <a16:creationId xmlns:a16="http://schemas.microsoft.com/office/drawing/2014/main" id="{89B4A1D7-A1E6-4FDA-9632-A05EC4852B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AC0795-0FD6-4340-A803-0C4AEDE10687}"/>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47596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A1849-AAC0-44CA-B7BF-40A9B88212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6C7FC3-13BD-4884-B4EC-5F3C0699F3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C21046-ABCB-4B1F-812C-27637182024E}"/>
              </a:ext>
            </a:extLst>
          </p:cNvPr>
          <p:cNvSpPr>
            <a:spLocks noGrp="1"/>
          </p:cNvSpPr>
          <p:nvPr>
            <p:ph type="dt" sz="half" idx="10"/>
          </p:nvPr>
        </p:nvSpPr>
        <p:spPr/>
        <p:txBody>
          <a:bodyPr/>
          <a:lstStyle/>
          <a:p>
            <a:fld id="{A9106968-04E9-4989-8009-3C80D11797C9}" type="datetime1">
              <a:rPr lang="en-GB" smtClean="0"/>
              <a:t>17/01/2020</a:t>
            </a:fld>
            <a:endParaRPr lang="en-GB"/>
          </a:p>
        </p:txBody>
      </p:sp>
      <p:sp>
        <p:nvSpPr>
          <p:cNvPr id="5" name="Footer Placeholder 4">
            <a:extLst>
              <a:ext uri="{FF2B5EF4-FFF2-40B4-BE49-F238E27FC236}">
                <a16:creationId xmlns:a16="http://schemas.microsoft.com/office/drawing/2014/main" id="{D9D622F9-124C-409B-8584-1036DDCA99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850669-9469-49CF-AF89-26A863A6CD5B}"/>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38929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2348-F93A-48A9-B30A-AB45DE4074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C7F49B-74F5-4029-84F8-E6C82E8EBA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ACF2FA-5679-4122-8AD3-DB01A35FA3A1}"/>
              </a:ext>
            </a:extLst>
          </p:cNvPr>
          <p:cNvSpPr>
            <a:spLocks noGrp="1"/>
          </p:cNvSpPr>
          <p:nvPr>
            <p:ph type="dt" sz="half" idx="10"/>
          </p:nvPr>
        </p:nvSpPr>
        <p:spPr/>
        <p:txBody>
          <a:bodyPr/>
          <a:lstStyle/>
          <a:p>
            <a:fld id="{45CFBBD8-BA6C-47D7-A337-3F68E165E436}" type="datetime1">
              <a:rPr lang="en-GB" smtClean="0"/>
              <a:t>17/01/2020</a:t>
            </a:fld>
            <a:endParaRPr lang="en-GB"/>
          </a:p>
        </p:txBody>
      </p:sp>
      <p:sp>
        <p:nvSpPr>
          <p:cNvPr id="5" name="Footer Placeholder 4">
            <a:extLst>
              <a:ext uri="{FF2B5EF4-FFF2-40B4-BE49-F238E27FC236}">
                <a16:creationId xmlns:a16="http://schemas.microsoft.com/office/drawing/2014/main" id="{391345B3-A2B2-4124-98D7-F10C0B929C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7A8818-B222-4C8E-B1D7-35CB7DAC2EAA}"/>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340992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C3BC-649C-4EF7-B82D-DB05FA033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81A665-171E-48F0-A633-225486B275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8CA4FB-5D30-4547-B61C-0BE00482057E}"/>
              </a:ext>
            </a:extLst>
          </p:cNvPr>
          <p:cNvSpPr>
            <a:spLocks noGrp="1"/>
          </p:cNvSpPr>
          <p:nvPr>
            <p:ph type="dt" sz="half" idx="10"/>
          </p:nvPr>
        </p:nvSpPr>
        <p:spPr/>
        <p:txBody>
          <a:bodyPr/>
          <a:lstStyle/>
          <a:p>
            <a:fld id="{57B75FCD-2DC2-404A-838D-02F6F07A382A}" type="datetime1">
              <a:rPr lang="en-GB" smtClean="0"/>
              <a:t>17/01/2020</a:t>
            </a:fld>
            <a:endParaRPr lang="en-GB"/>
          </a:p>
        </p:txBody>
      </p:sp>
      <p:sp>
        <p:nvSpPr>
          <p:cNvPr id="5" name="Footer Placeholder 4">
            <a:extLst>
              <a:ext uri="{FF2B5EF4-FFF2-40B4-BE49-F238E27FC236}">
                <a16:creationId xmlns:a16="http://schemas.microsoft.com/office/drawing/2014/main" id="{7F5CF051-70BC-4CE2-8928-BA6C1D30A4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AA5E77-5FD7-4F5B-847E-20060349BA89}"/>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63903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F6E5-80F1-4EAE-9AD3-F4016B6C3A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040005-AF76-4948-9286-5EFFB63679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0CD530F-5AEF-48E5-9FDC-0E1897EBA7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D576EC-CB0C-47B1-8377-CB12A27708BF}"/>
              </a:ext>
            </a:extLst>
          </p:cNvPr>
          <p:cNvSpPr>
            <a:spLocks noGrp="1"/>
          </p:cNvSpPr>
          <p:nvPr>
            <p:ph type="dt" sz="half" idx="10"/>
          </p:nvPr>
        </p:nvSpPr>
        <p:spPr/>
        <p:txBody>
          <a:bodyPr/>
          <a:lstStyle/>
          <a:p>
            <a:fld id="{C9CA3DFA-7610-46CE-9383-9B31E7BEDB2E}" type="datetime1">
              <a:rPr lang="en-GB" smtClean="0"/>
              <a:t>17/01/2020</a:t>
            </a:fld>
            <a:endParaRPr lang="en-GB"/>
          </a:p>
        </p:txBody>
      </p:sp>
      <p:sp>
        <p:nvSpPr>
          <p:cNvPr id="6" name="Footer Placeholder 5">
            <a:extLst>
              <a:ext uri="{FF2B5EF4-FFF2-40B4-BE49-F238E27FC236}">
                <a16:creationId xmlns:a16="http://schemas.microsoft.com/office/drawing/2014/main" id="{6FAEE1F6-93EB-4DDB-9567-8DAD23FF0D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EDBCC5-5069-4B69-9D8B-3177CA7FE674}"/>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329245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F7F9-820D-4D45-9B56-F965CD3A711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01843C5-1CCD-418F-9EF3-D6173BFE3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647EF4-6F2D-485E-BF45-DAEC8914C9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84F1862-21DF-4D4A-8EDC-ECB59DC64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B99375-7260-41C8-87DE-55AFD9418A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639B10C-5908-4679-BED1-98117E4C264D}"/>
              </a:ext>
            </a:extLst>
          </p:cNvPr>
          <p:cNvSpPr>
            <a:spLocks noGrp="1"/>
          </p:cNvSpPr>
          <p:nvPr>
            <p:ph type="dt" sz="half" idx="10"/>
          </p:nvPr>
        </p:nvSpPr>
        <p:spPr/>
        <p:txBody>
          <a:bodyPr/>
          <a:lstStyle/>
          <a:p>
            <a:fld id="{053C48F7-A2C3-4097-A839-846571667F3E}" type="datetime1">
              <a:rPr lang="en-GB" smtClean="0"/>
              <a:t>17/01/2020</a:t>
            </a:fld>
            <a:endParaRPr lang="en-GB"/>
          </a:p>
        </p:txBody>
      </p:sp>
      <p:sp>
        <p:nvSpPr>
          <p:cNvPr id="8" name="Footer Placeholder 7">
            <a:extLst>
              <a:ext uri="{FF2B5EF4-FFF2-40B4-BE49-F238E27FC236}">
                <a16:creationId xmlns:a16="http://schemas.microsoft.com/office/drawing/2014/main" id="{A04B9D27-76E2-4545-AA74-07C2669380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9FB6C4-3565-4E1B-B4B2-909214E83833}"/>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94830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DE2A-D3BE-41D1-A0EE-9959DBB64B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7B450AA-ADBE-4C1B-9999-546E65D372BB}"/>
              </a:ext>
            </a:extLst>
          </p:cNvPr>
          <p:cNvSpPr>
            <a:spLocks noGrp="1"/>
          </p:cNvSpPr>
          <p:nvPr>
            <p:ph type="dt" sz="half" idx="10"/>
          </p:nvPr>
        </p:nvSpPr>
        <p:spPr/>
        <p:txBody>
          <a:bodyPr/>
          <a:lstStyle/>
          <a:p>
            <a:fld id="{13DE627D-B481-4218-8A59-8F31624E92F8}" type="datetime1">
              <a:rPr lang="en-GB" smtClean="0"/>
              <a:t>17/01/2020</a:t>
            </a:fld>
            <a:endParaRPr lang="en-GB"/>
          </a:p>
        </p:txBody>
      </p:sp>
      <p:sp>
        <p:nvSpPr>
          <p:cNvPr id="4" name="Footer Placeholder 3">
            <a:extLst>
              <a:ext uri="{FF2B5EF4-FFF2-40B4-BE49-F238E27FC236}">
                <a16:creationId xmlns:a16="http://schemas.microsoft.com/office/drawing/2014/main" id="{00B3644C-EE26-46E5-AB15-9B718E5476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8206632-F536-42D4-B42A-ECB427A35996}"/>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82232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EC8F1-CB19-499F-AC42-22A018320F7D}"/>
              </a:ext>
            </a:extLst>
          </p:cNvPr>
          <p:cNvSpPr>
            <a:spLocks noGrp="1"/>
          </p:cNvSpPr>
          <p:nvPr>
            <p:ph type="dt" sz="half" idx="10"/>
          </p:nvPr>
        </p:nvSpPr>
        <p:spPr/>
        <p:txBody>
          <a:bodyPr/>
          <a:lstStyle/>
          <a:p>
            <a:fld id="{A221EA96-079A-420C-91CA-6448416921EB}" type="datetime1">
              <a:rPr lang="en-GB" smtClean="0"/>
              <a:t>17/01/2020</a:t>
            </a:fld>
            <a:endParaRPr lang="en-GB"/>
          </a:p>
        </p:txBody>
      </p:sp>
      <p:sp>
        <p:nvSpPr>
          <p:cNvPr id="3" name="Footer Placeholder 2">
            <a:extLst>
              <a:ext uri="{FF2B5EF4-FFF2-40B4-BE49-F238E27FC236}">
                <a16:creationId xmlns:a16="http://schemas.microsoft.com/office/drawing/2014/main" id="{F88A6C3F-7B81-48EF-A0F5-5E60D5780AE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7AAB84E-B055-425E-B6D6-C3294B66FA97}"/>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42372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D769-D526-4BC6-9199-811D4A215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374C0D5-9BC3-4367-876C-AFC5A8D84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A5707B6-A5C3-4B7A-9F2C-DDE5E9754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86B6A1-C289-434C-BA3A-01CE1E711992}"/>
              </a:ext>
            </a:extLst>
          </p:cNvPr>
          <p:cNvSpPr>
            <a:spLocks noGrp="1"/>
          </p:cNvSpPr>
          <p:nvPr>
            <p:ph type="dt" sz="half" idx="10"/>
          </p:nvPr>
        </p:nvSpPr>
        <p:spPr/>
        <p:txBody>
          <a:bodyPr/>
          <a:lstStyle/>
          <a:p>
            <a:fld id="{0FF81595-78D8-4C77-9FFE-D69AA55012B6}" type="datetime1">
              <a:rPr lang="en-GB" smtClean="0"/>
              <a:t>17/01/2020</a:t>
            </a:fld>
            <a:endParaRPr lang="en-GB"/>
          </a:p>
        </p:txBody>
      </p:sp>
      <p:sp>
        <p:nvSpPr>
          <p:cNvPr id="6" name="Footer Placeholder 5">
            <a:extLst>
              <a:ext uri="{FF2B5EF4-FFF2-40B4-BE49-F238E27FC236}">
                <a16:creationId xmlns:a16="http://schemas.microsoft.com/office/drawing/2014/main" id="{AF93299A-4252-4CEC-83EF-60846CAEA5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7C27BE-7DB2-4000-AC86-F931FC969D22}"/>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55699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D9A3-DB41-402D-91C1-BC4F783CD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49AEBEE-54C1-4F6D-898E-F5A4FB71E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5382538-7034-4696-85A4-146ADAF19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716FF6-4996-4609-8FF1-2C4D4EAF0401}"/>
              </a:ext>
            </a:extLst>
          </p:cNvPr>
          <p:cNvSpPr>
            <a:spLocks noGrp="1"/>
          </p:cNvSpPr>
          <p:nvPr>
            <p:ph type="dt" sz="half" idx="10"/>
          </p:nvPr>
        </p:nvSpPr>
        <p:spPr/>
        <p:txBody>
          <a:bodyPr/>
          <a:lstStyle/>
          <a:p>
            <a:fld id="{7C9E5CA4-DE47-4846-9190-C39A7C3D69F9}" type="datetime1">
              <a:rPr lang="en-GB" smtClean="0"/>
              <a:t>17/01/2020</a:t>
            </a:fld>
            <a:endParaRPr lang="en-GB"/>
          </a:p>
        </p:txBody>
      </p:sp>
      <p:sp>
        <p:nvSpPr>
          <p:cNvPr id="6" name="Footer Placeholder 5">
            <a:extLst>
              <a:ext uri="{FF2B5EF4-FFF2-40B4-BE49-F238E27FC236}">
                <a16:creationId xmlns:a16="http://schemas.microsoft.com/office/drawing/2014/main" id="{B7FD5615-A6FE-4010-892B-A4EBF3F770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9B1E21-0313-4E07-8D10-F94E9763E9CB}"/>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58411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E3B75-BE52-44F3-8979-7620DAA4F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2D1836-A067-44AD-9CC1-87BDA4A12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8540F0-4E1C-4E6A-A7CA-75913AC31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E5E88-2267-4AEA-8709-1D0DA60DAFD8}" type="datetime1">
              <a:rPr lang="en-GB" smtClean="0"/>
              <a:t>17/01/2020</a:t>
            </a:fld>
            <a:endParaRPr lang="en-GB"/>
          </a:p>
        </p:txBody>
      </p:sp>
      <p:sp>
        <p:nvSpPr>
          <p:cNvPr id="5" name="Footer Placeholder 4">
            <a:extLst>
              <a:ext uri="{FF2B5EF4-FFF2-40B4-BE49-F238E27FC236}">
                <a16:creationId xmlns:a16="http://schemas.microsoft.com/office/drawing/2014/main" id="{5AEDAB8E-278E-4C40-8C40-DACC6D1D3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E800A4-0BCD-4E58-919C-61B8897BAE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73102-264E-4143-93C9-CE1B59A831B7}" type="slidenum">
              <a:rPr lang="en-GB" smtClean="0"/>
              <a:t>‹#›</a:t>
            </a:fld>
            <a:endParaRPr lang="en-GB"/>
          </a:p>
        </p:txBody>
      </p:sp>
    </p:spTree>
    <p:extLst>
      <p:ext uri="{BB962C8B-B14F-4D97-AF65-F5344CB8AC3E}">
        <p14:creationId xmlns:p14="http://schemas.microsoft.com/office/powerpoint/2010/main" val="174014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databank.worldbank.org/data/home.asp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E:\Masters\Semester_3\LAB\Project\Latest\gdp_energy_co2.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15">
            <a:extLst>
              <a:ext uri="{FF2B5EF4-FFF2-40B4-BE49-F238E27FC236}">
                <a16:creationId xmlns:a16="http://schemas.microsoft.com/office/drawing/2014/main" id="{A085B63A-2D2F-4B09-9BFB-E2080686C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4">
            <a:extLst>
              <a:ext uri="{FF2B5EF4-FFF2-40B4-BE49-F238E27FC236}">
                <a16:creationId xmlns:a16="http://schemas.microsoft.com/office/drawing/2014/main" id="{3D4697C8-4A0D-4493-B526-7CC15E0EE5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679901D-58DE-48E1-9865-F41D2FFF0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810" y="594806"/>
            <a:ext cx="5410840" cy="1535595"/>
          </a:xfrm>
          <a:prstGeom prst="rect">
            <a:avLst/>
          </a:prstGeom>
        </p:spPr>
      </p:pic>
      <p:sp>
        <p:nvSpPr>
          <p:cNvPr id="2" name="Title 1">
            <a:extLst>
              <a:ext uri="{FF2B5EF4-FFF2-40B4-BE49-F238E27FC236}">
                <a16:creationId xmlns:a16="http://schemas.microsoft.com/office/drawing/2014/main" id="{5A7FA12A-10AD-438B-9D53-4696079ECD2F}"/>
              </a:ext>
            </a:extLst>
          </p:cNvPr>
          <p:cNvSpPr>
            <a:spLocks noGrp="1"/>
          </p:cNvSpPr>
          <p:nvPr>
            <p:ph type="ctrTitle"/>
          </p:nvPr>
        </p:nvSpPr>
        <p:spPr>
          <a:xfrm>
            <a:off x="57574" y="3016220"/>
            <a:ext cx="6618051" cy="1535594"/>
          </a:xfrm>
        </p:spPr>
        <p:txBody>
          <a:bodyPr>
            <a:normAutofit fontScale="90000"/>
          </a:bodyPr>
          <a:lstStyle/>
          <a:p>
            <a:pPr algn="l"/>
            <a:r>
              <a:rPr lang="de-DE" sz="5400" b="1" dirty="0"/>
              <a:t>Data Visualization &amp; Analysis</a:t>
            </a:r>
            <a:endParaRPr lang="en-GB" sz="5400" b="1" dirty="0"/>
          </a:p>
        </p:txBody>
      </p:sp>
      <p:sp>
        <p:nvSpPr>
          <p:cNvPr id="3" name="Subtitle 2">
            <a:extLst>
              <a:ext uri="{FF2B5EF4-FFF2-40B4-BE49-F238E27FC236}">
                <a16:creationId xmlns:a16="http://schemas.microsoft.com/office/drawing/2014/main" id="{34560B70-5178-4B32-89FB-AC653A6FA2A9}"/>
              </a:ext>
            </a:extLst>
          </p:cNvPr>
          <p:cNvSpPr>
            <a:spLocks noGrp="1"/>
          </p:cNvSpPr>
          <p:nvPr>
            <p:ph type="subTitle" idx="1"/>
          </p:nvPr>
        </p:nvSpPr>
        <p:spPr>
          <a:xfrm>
            <a:off x="57573" y="4671776"/>
            <a:ext cx="6618051" cy="911117"/>
          </a:xfrm>
        </p:spPr>
        <p:txBody>
          <a:bodyPr>
            <a:normAutofit/>
          </a:bodyPr>
          <a:lstStyle/>
          <a:p>
            <a:pPr algn="l"/>
            <a:r>
              <a:rPr lang="de-DE" dirty="0"/>
              <a:t>GROUP A</a:t>
            </a:r>
            <a:endParaRPr lang="en-GB" dirty="0"/>
          </a:p>
        </p:txBody>
      </p:sp>
      <p:sp>
        <p:nvSpPr>
          <p:cNvPr id="4" name="Rectangle 3">
            <a:extLst>
              <a:ext uri="{FF2B5EF4-FFF2-40B4-BE49-F238E27FC236}">
                <a16:creationId xmlns:a16="http://schemas.microsoft.com/office/drawing/2014/main" id="{D0E21380-6CFF-41F0-BA34-DBA60763C3CA}"/>
              </a:ext>
            </a:extLst>
          </p:cNvPr>
          <p:cNvSpPr/>
          <p:nvPr/>
        </p:nvSpPr>
        <p:spPr>
          <a:xfrm>
            <a:off x="10292969" y="5486771"/>
            <a:ext cx="1825436" cy="369332"/>
          </a:xfrm>
          <a:prstGeom prst="rect">
            <a:avLst/>
          </a:prstGeom>
        </p:spPr>
        <p:txBody>
          <a:bodyPr wrap="none">
            <a:spAutoFit/>
          </a:bodyPr>
          <a:lstStyle/>
          <a:p>
            <a:r>
              <a:rPr lang="en-IN" dirty="0">
                <a:solidFill>
                  <a:schemeClr val="bg1"/>
                </a:solidFill>
              </a:rPr>
              <a:t>Chandan Acharya</a:t>
            </a:r>
            <a:endParaRPr lang="en-GB" dirty="0">
              <a:solidFill>
                <a:schemeClr val="bg1"/>
              </a:solidFill>
            </a:endParaRPr>
          </a:p>
        </p:txBody>
      </p:sp>
      <p:sp>
        <p:nvSpPr>
          <p:cNvPr id="6" name="Rectangle 5">
            <a:extLst>
              <a:ext uri="{FF2B5EF4-FFF2-40B4-BE49-F238E27FC236}">
                <a16:creationId xmlns:a16="http://schemas.microsoft.com/office/drawing/2014/main" id="{02F7DC46-2198-4C3A-A211-B0B3DD0BFE6D}"/>
              </a:ext>
            </a:extLst>
          </p:cNvPr>
          <p:cNvSpPr/>
          <p:nvPr/>
        </p:nvSpPr>
        <p:spPr>
          <a:xfrm>
            <a:off x="10455899" y="5783981"/>
            <a:ext cx="1662506" cy="369332"/>
          </a:xfrm>
          <a:prstGeom prst="rect">
            <a:avLst/>
          </a:prstGeom>
        </p:spPr>
        <p:txBody>
          <a:bodyPr wrap="none">
            <a:spAutoFit/>
          </a:bodyPr>
          <a:lstStyle/>
          <a:p>
            <a:r>
              <a:rPr lang="en-IN" dirty="0">
                <a:solidFill>
                  <a:schemeClr val="bg1"/>
                </a:solidFill>
              </a:rPr>
              <a:t>Devendra Hupri</a:t>
            </a:r>
            <a:endParaRPr lang="en-GB" dirty="0">
              <a:solidFill>
                <a:schemeClr val="bg1"/>
              </a:solidFill>
            </a:endParaRPr>
          </a:p>
        </p:txBody>
      </p:sp>
      <p:sp>
        <p:nvSpPr>
          <p:cNvPr id="7" name="Rectangle 6">
            <a:extLst>
              <a:ext uri="{FF2B5EF4-FFF2-40B4-BE49-F238E27FC236}">
                <a16:creationId xmlns:a16="http://schemas.microsoft.com/office/drawing/2014/main" id="{8AE66481-CE25-46D5-8220-0B4C6CCA9088}"/>
              </a:ext>
            </a:extLst>
          </p:cNvPr>
          <p:cNvSpPr/>
          <p:nvPr/>
        </p:nvSpPr>
        <p:spPr>
          <a:xfrm>
            <a:off x="10605170" y="6090038"/>
            <a:ext cx="1513235" cy="369332"/>
          </a:xfrm>
          <a:prstGeom prst="rect">
            <a:avLst/>
          </a:prstGeom>
        </p:spPr>
        <p:txBody>
          <a:bodyPr wrap="none">
            <a:spAutoFit/>
          </a:bodyPr>
          <a:lstStyle/>
          <a:p>
            <a:r>
              <a:rPr lang="de-DE" dirty="0">
                <a:solidFill>
                  <a:schemeClr val="bg1"/>
                </a:solidFill>
              </a:rPr>
              <a:t>Rakesh Lagare</a:t>
            </a:r>
            <a:endParaRPr lang="en-GB" dirty="0">
              <a:solidFill>
                <a:schemeClr val="bg1"/>
              </a:solidFill>
            </a:endParaRPr>
          </a:p>
        </p:txBody>
      </p:sp>
      <p:sp>
        <p:nvSpPr>
          <p:cNvPr id="8" name="Rectangle 7">
            <a:extLst>
              <a:ext uri="{FF2B5EF4-FFF2-40B4-BE49-F238E27FC236}">
                <a16:creationId xmlns:a16="http://schemas.microsoft.com/office/drawing/2014/main" id="{063ACA78-5E98-49B5-BEF4-26F186A55C07}"/>
              </a:ext>
            </a:extLst>
          </p:cNvPr>
          <p:cNvSpPr/>
          <p:nvPr/>
        </p:nvSpPr>
        <p:spPr>
          <a:xfrm>
            <a:off x="10949815" y="6396095"/>
            <a:ext cx="1168590" cy="369332"/>
          </a:xfrm>
          <a:prstGeom prst="rect">
            <a:avLst/>
          </a:prstGeom>
        </p:spPr>
        <p:txBody>
          <a:bodyPr wrap="none">
            <a:spAutoFit/>
          </a:bodyPr>
          <a:lstStyle/>
          <a:p>
            <a:r>
              <a:rPr lang="en-IN" dirty="0">
                <a:solidFill>
                  <a:schemeClr val="bg1"/>
                </a:solidFill>
              </a:rPr>
              <a:t>Nagesh TR</a:t>
            </a:r>
            <a:endParaRPr lang="en-GB" dirty="0">
              <a:solidFill>
                <a:schemeClr val="bg1"/>
              </a:solidFill>
            </a:endParaRPr>
          </a:p>
        </p:txBody>
      </p:sp>
    </p:spTree>
    <p:extLst>
      <p:ext uri="{BB962C8B-B14F-4D97-AF65-F5344CB8AC3E}">
        <p14:creationId xmlns:p14="http://schemas.microsoft.com/office/powerpoint/2010/main" val="261972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Arrow Connector 20">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93776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7" name="Picture 6" descr="A close up of a sign&#10;&#10;Description generated with very high confidence">
            <a:extLst>
              <a:ext uri="{FF2B5EF4-FFF2-40B4-BE49-F238E27FC236}">
                <a16:creationId xmlns:a16="http://schemas.microsoft.com/office/drawing/2014/main" id="{DAC0AA83-8FFE-444D-974A-AFB855180D7D}"/>
              </a:ext>
            </a:extLst>
          </p:cNvPr>
          <p:cNvPicPr>
            <a:picLocks noChangeAspect="1"/>
          </p:cNvPicPr>
          <p:nvPr/>
        </p:nvPicPr>
        <p:blipFill rotWithShape="1">
          <a:blip r:embed="rId2">
            <a:extLst>
              <a:ext uri="{28A0092B-C50C-407E-A947-70E740481C1C}">
                <a14:useLocalDpi xmlns:a14="http://schemas.microsoft.com/office/drawing/2010/main" val="0"/>
              </a:ext>
            </a:extLst>
          </a:blip>
          <a:srcRect l="3152" r="77516"/>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655320" y="365125"/>
            <a:ext cx="5120114" cy="1692794"/>
          </a:xfrm>
        </p:spPr>
        <p:txBody>
          <a:bodyPr vert="horz" lIns="91440" tIns="45720" rIns="91440" bIns="45720" rtlCol="0" anchor="ctr">
            <a:normAutofit/>
          </a:bodyPr>
          <a:lstStyle/>
          <a:p>
            <a:r>
              <a:rPr lang="en-US"/>
              <a:t>Dataset used</a:t>
            </a: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655320" y="6037262"/>
            <a:ext cx="2743200" cy="365125"/>
          </a:xfrm>
        </p:spPr>
        <p:txBody>
          <a:bodyPr vert="horz" lIns="91440" tIns="45720" rIns="91440" bIns="45720" rtlCol="0" anchor="ctr">
            <a:normAutofit/>
          </a:bodyPr>
          <a:lstStyle/>
          <a:p>
            <a:pPr>
              <a:spcAft>
                <a:spcPts val="600"/>
              </a:spcAft>
              <a:defRPr/>
            </a:pPr>
            <a:fld id="{45CFBBD8-BA6C-47D7-A337-3F68E165E436}" type="datetime1">
              <a:rPr lang="en-US">
                <a:solidFill>
                  <a:prstClr val="black">
                    <a:tint val="75000"/>
                  </a:prstClr>
                </a:solidFill>
                <a:latin typeface="Calibri" panose="020F0502020204030204"/>
              </a:rPr>
              <a:pPr>
                <a:spcAft>
                  <a:spcPts val="600"/>
                </a:spcAft>
                <a:defRPr/>
              </a:pPr>
              <a:t>1/17/2020</a:t>
            </a:fld>
            <a:endParaRPr lang="en-US">
              <a:solidFill>
                <a:prstClr val="black">
                  <a:tint val="75000"/>
                </a:prstClr>
              </a:solidFill>
              <a:latin typeface="Calibri" panose="020F0502020204030204"/>
            </a:endParaRPr>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6941820" y="6356350"/>
            <a:ext cx="1165860" cy="365125"/>
          </a:xfrm>
        </p:spPr>
        <p:txBody>
          <a:bodyPr vert="horz" lIns="91440" tIns="45720" rIns="91440" bIns="45720" rtlCol="0" anchor="ctr">
            <a:normAutofit/>
          </a:bodyPr>
          <a:lstStyle/>
          <a:p>
            <a:pPr>
              <a:spcAft>
                <a:spcPts val="600"/>
              </a:spcAft>
              <a:defRPr/>
            </a:pPr>
            <a:fld id="{93F73102-264E-4143-93C9-CE1B59A831B7}" type="slidenum">
              <a:rPr lang="en-US">
                <a:solidFill>
                  <a:prstClr val="black">
                    <a:tint val="75000"/>
                  </a:prstClr>
                </a:solidFill>
                <a:latin typeface="Calibri" panose="020F0502020204030204"/>
              </a:rPr>
              <a:pPr>
                <a:spcAft>
                  <a:spcPts val="600"/>
                </a:spcAft>
                <a:defRPr/>
              </a:pPr>
              <a:t>2</a:t>
            </a:fld>
            <a:endParaRPr lang="en-US">
              <a:solidFill>
                <a:prstClr val="black">
                  <a:tint val="75000"/>
                </a:prstClr>
              </a:solidFill>
              <a:latin typeface="Calibri" panose="020F0502020204030204"/>
            </a:endParaRPr>
          </a:p>
        </p:txBody>
      </p:sp>
      <p:sp>
        <p:nvSpPr>
          <p:cNvPr id="3" name="TextBox 2">
            <a:extLst>
              <a:ext uri="{FF2B5EF4-FFF2-40B4-BE49-F238E27FC236}">
                <a16:creationId xmlns:a16="http://schemas.microsoft.com/office/drawing/2014/main" id="{BDA80923-D7A0-4003-BA70-9424B06F245D}"/>
              </a:ext>
            </a:extLst>
          </p:cNvPr>
          <p:cNvSpPr txBox="1"/>
          <p:nvPr/>
        </p:nvSpPr>
        <p:spPr>
          <a:xfrm>
            <a:off x="655321" y="2575034"/>
            <a:ext cx="5120113" cy="34622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World Data Bank</a:t>
            </a:r>
          </a:p>
          <a:p>
            <a:pPr marL="285750" indent="-228600">
              <a:lnSpc>
                <a:spcPct val="90000"/>
              </a:lnSpc>
              <a:spcAft>
                <a:spcPts val="600"/>
              </a:spcAft>
              <a:buFont typeface="Arial" panose="020B0604020202020204" pitchFamily="34" charset="0"/>
              <a:buChar char="•"/>
            </a:pPr>
            <a:r>
              <a:rPr lang="en-US"/>
              <a:t>It  is the primary World Bank collection of development indicators, compiled from officially recognized international sources. It presents the most current and accurate global development data available, and includes national, regional and global estimates.</a:t>
            </a:r>
            <a:br>
              <a:rPr lang="en-US"/>
            </a:br>
            <a:endParaRPr lang="en-US"/>
          </a:p>
          <a:p>
            <a:pPr marL="285750" indent="-228600">
              <a:lnSpc>
                <a:spcPct val="90000"/>
              </a:lnSpc>
              <a:spcAft>
                <a:spcPts val="600"/>
              </a:spcAft>
              <a:buFont typeface="Arial" panose="020B0604020202020204" pitchFamily="34" charset="0"/>
              <a:buChar char="•"/>
            </a:pPr>
            <a:r>
              <a:rPr lang="en-US"/>
              <a:t>Link: </a:t>
            </a:r>
            <a:r>
              <a:rPr lang="en-US">
                <a:hlinkClick r:id="rId3"/>
              </a:rPr>
              <a:t>http://databank.worldbank.org/data/home.aspx</a:t>
            </a:r>
            <a:endParaRPr lang="en-US"/>
          </a:p>
        </p:txBody>
      </p:sp>
    </p:spTree>
    <p:extLst>
      <p:ext uri="{BB962C8B-B14F-4D97-AF65-F5344CB8AC3E}">
        <p14:creationId xmlns:p14="http://schemas.microsoft.com/office/powerpoint/2010/main" val="319259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generated with very high confidence">
            <a:extLst>
              <a:ext uri="{FF2B5EF4-FFF2-40B4-BE49-F238E27FC236}">
                <a16:creationId xmlns:a16="http://schemas.microsoft.com/office/drawing/2014/main" id="{1E09E9E6-5990-4107-BB45-1BCDC5D4C63B}"/>
              </a:ext>
            </a:extLst>
          </p:cNvPr>
          <p:cNvPicPr>
            <a:picLocks noChangeAspect="1"/>
          </p:cNvPicPr>
          <p:nvPr/>
        </p:nvPicPr>
        <p:blipFill>
          <a:blip r:embed="rId2"/>
          <a:stretch>
            <a:fillRect/>
          </a:stretch>
        </p:blipFill>
        <p:spPr>
          <a:xfrm>
            <a:off x="1008809" y="1675227"/>
            <a:ext cx="10174381" cy="4394199"/>
          </a:xfrm>
          <a:prstGeom prst="rect">
            <a:avLst/>
          </a:prstGeom>
        </p:spPr>
      </p:pic>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Variables</a:t>
            </a: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1/17/2020</a:t>
            </a:fld>
            <a:endParaRPr lang="en-US"/>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3</a:t>
            </a:fld>
            <a:endParaRPr lang="en-US"/>
          </a:p>
        </p:txBody>
      </p:sp>
    </p:spTree>
    <p:extLst>
      <p:ext uri="{BB962C8B-B14F-4D97-AF65-F5344CB8AC3E}">
        <p14:creationId xmlns:p14="http://schemas.microsoft.com/office/powerpoint/2010/main" val="47741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generated with very high confidence">
            <a:extLst>
              <a:ext uri="{FF2B5EF4-FFF2-40B4-BE49-F238E27FC236}">
                <a16:creationId xmlns:a16="http://schemas.microsoft.com/office/drawing/2014/main" id="{575D177A-4736-491C-8BD0-6C03D75BFD23}"/>
              </a:ext>
            </a:extLst>
          </p:cNvPr>
          <p:cNvPicPr>
            <a:picLocks noChangeAspect="1"/>
          </p:cNvPicPr>
          <p:nvPr/>
        </p:nvPicPr>
        <p:blipFill>
          <a:blip r:embed="rId2"/>
          <a:stretch>
            <a:fillRect/>
          </a:stretch>
        </p:blipFill>
        <p:spPr>
          <a:xfrm>
            <a:off x="2229105" y="1675227"/>
            <a:ext cx="7733790" cy="4394199"/>
          </a:xfrm>
          <a:prstGeom prst="rect">
            <a:avLst/>
          </a:prstGeom>
        </p:spPr>
      </p:pic>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Variables</a:t>
            </a: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1/17/2020</a:t>
            </a:fld>
            <a:endParaRPr lang="en-US"/>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4</a:t>
            </a:fld>
            <a:endParaRPr lang="en-US"/>
          </a:p>
        </p:txBody>
      </p:sp>
    </p:spTree>
    <p:extLst>
      <p:ext uri="{BB962C8B-B14F-4D97-AF65-F5344CB8AC3E}">
        <p14:creationId xmlns:p14="http://schemas.microsoft.com/office/powerpoint/2010/main" val="28204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Problem Addressed</a:t>
            </a: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1/17/2020</a:t>
            </a:fld>
            <a:endParaRPr lang="en-US"/>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5</a:t>
            </a:fld>
            <a:endParaRPr lang="en-US"/>
          </a:p>
        </p:txBody>
      </p:sp>
      <p:sp>
        <p:nvSpPr>
          <p:cNvPr id="5" name="TextBox 4">
            <a:extLst>
              <a:ext uri="{FF2B5EF4-FFF2-40B4-BE49-F238E27FC236}">
                <a16:creationId xmlns:a16="http://schemas.microsoft.com/office/drawing/2014/main" id="{1D647821-8458-43AD-A2B4-3667125D720E}"/>
              </a:ext>
            </a:extLst>
          </p:cNvPr>
          <p:cNvSpPr txBox="1"/>
          <p:nvPr/>
        </p:nvSpPr>
        <p:spPr>
          <a:xfrm>
            <a:off x="2783619" y="2918219"/>
            <a:ext cx="7293215" cy="954107"/>
          </a:xfrm>
          <a:prstGeom prst="rect">
            <a:avLst/>
          </a:prstGeom>
          <a:noFill/>
        </p:spPr>
        <p:txBody>
          <a:bodyPr wrap="none" rtlCol="0">
            <a:spAutoFit/>
          </a:bodyPr>
          <a:lstStyle/>
          <a:p>
            <a:pPr algn="ctr"/>
            <a:r>
              <a:rPr lang="en-IN" sz="2800" dirty="0"/>
              <a:t>Impact of GDP and  Transport Fuel Consumption </a:t>
            </a:r>
          </a:p>
          <a:p>
            <a:pPr algn="ctr"/>
            <a:r>
              <a:rPr lang="en-IN" sz="2800" dirty="0"/>
              <a:t>on </a:t>
            </a:r>
            <a:r>
              <a:rPr lang="en-GB" sz="2800" dirty="0"/>
              <a:t>CO2</a:t>
            </a:r>
            <a:r>
              <a:rPr lang="en-IN" sz="2800" dirty="0"/>
              <a:t> Emission</a:t>
            </a:r>
            <a:endParaRPr lang="en-GB" sz="2800" dirty="0"/>
          </a:p>
        </p:txBody>
      </p:sp>
    </p:spTree>
    <p:extLst>
      <p:ext uri="{BB962C8B-B14F-4D97-AF65-F5344CB8AC3E}">
        <p14:creationId xmlns:p14="http://schemas.microsoft.com/office/powerpoint/2010/main" val="148666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Method used</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1/17/2020</a:t>
            </a:fld>
            <a:endParaRPr lang="en-US"/>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6</a:t>
            </a:fld>
            <a:endParaRPr lang="en-US"/>
          </a:p>
        </p:txBody>
      </p:sp>
      <p:sp>
        <p:nvSpPr>
          <p:cNvPr id="5" name="TextBox 4">
            <a:extLst>
              <a:ext uri="{FF2B5EF4-FFF2-40B4-BE49-F238E27FC236}">
                <a16:creationId xmlns:a16="http://schemas.microsoft.com/office/drawing/2014/main" id="{1D647821-8458-43AD-A2B4-3667125D720E}"/>
              </a:ext>
            </a:extLst>
          </p:cNvPr>
          <p:cNvSpPr txBox="1"/>
          <p:nvPr/>
        </p:nvSpPr>
        <p:spPr>
          <a:xfrm>
            <a:off x="3705808" y="2509047"/>
            <a:ext cx="4912371" cy="584775"/>
          </a:xfrm>
          <a:prstGeom prst="rect">
            <a:avLst/>
          </a:prstGeom>
          <a:noFill/>
        </p:spPr>
        <p:txBody>
          <a:bodyPr wrap="none" rtlCol="0">
            <a:spAutoFit/>
          </a:bodyPr>
          <a:lstStyle/>
          <a:p>
            <a:pPr algn="ctr"/>
            <a:r>
              <a:rPr lang="en-IN" sz="3200" dirty="0">
                <a:solidFill>
                  <a:srgbClr val="FF0000"/>
                </a:solidFill>
              </a:rPr>
              <a:t>ANOVA: Analysis of Variance</a:t>
            </a:r>
          </a:p>
        </p:txBody>
      </p:sp>
      <p:sp>
        <p:nvSpPr>
          <p:cNvPr id="7" name="TextBox 6">
            <a:extLst>
              <a:ext uri="{FF2B5EF4-FFF2-40B4-BE49-F238E27FC236}">
                <a16:creationId xmlns:a16="http://schemas.microsoft.com/office/drawing/2014/main" id="{BE185B53-B63B-4DBA-8C8D-B3DA92FB0C5A}"/>
              </a:ext>
            </a:extLst>
          </p:cNvPr>
          <p:cNvSpPr txBox="1"/>
          <p:nvPr/>
        </p:nvSpPr>
        <p:spPr>
          <a:xfrm>
            <a:off x="2372068" y="3912131"/>
            <a:ext cx="8116325" cy="1384995"/>
          </a:xfrm>
          <a:prstGeom prst="rect">
            <a:avLst/>
          </a:prstGeom>
          <a:noFill/>
        </p:spPr>
        <p:txBody>
          <a:bodyPr wrap="square" rtlCol="0">
            <a:spAutoFit/>
          </a:bodyPr>
          <a:lstStyle/>
          <a:p>
            <a:r>
              <a:rPr lang="en-GB" sz="2800" dirty="0"/>
              <a:t>Analysis of variance (ANOVA) is a collection of statistical models used to analyse the differences among group means and their associated procedures</a:t>
            </a:r>
            <a:endParaRPr lang="en-IN" sz="4000" dirty="0"/>
          </a:p>
        </p:txBody>
      </p:sp>
    </p:spTree>
    <p:extLst>
      <p:ext uri="{BB962C8B-B14F-4D97-AF65-F5344CB8AC3E}">
        <p14:creationId xmlns:p14="http://schemas.microsoft.com/office/powerpoint/2010/main" val="331279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a:solidFill>
                  <a:schemeClr val="bg1"/>
                </a:solidFill>
              </a:rPr>
              <a:t>DEMONSTRATION</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1/17/2020</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7</a:t>
            </a:fld>
            <a:endParaRPr lang="en-US"/>
          </a:p>
        </p:txBody>
      </p:sp>
      <p:sp>
        <p:nvSpPr>
          <p:cNvPr id="3" name="TextBox 2">
            <a:extLst>
              <a:ext uri="{FF2B5EF4-FFF2-40B4-BE49-F238E27FC236}">
                <a16:creationId xmlns:a16="http://schemas.microsoft.com/office/drawing/2014/main" id="{DAFD99B3-6857-40F2-90BE-B935EA9F0D93}"/>
              </a:ext>
            </a:extLst>
          </p:cNvPr>
          <p:cNvSpPr txBox="1"/>
          <p:nvPr/>
        </p:nvSpPr>
        <p:spPr>
          <a:xfrm>
            <a:off x="2250831" y="2549769"/>
            <a:ext cx="7007239" cy="646331"/>
          </a:xfrm>
          <a:prstGeom prst="rect">
            <a:avLst/>
          </a:prstGeom>
          <a:noFill/>
        </p:spPr>
        <p:txBody>
          <a:bodyPr wrap="none" rtlCol="0">
            <a:spAutoFit/>
          </a:bodyPr>
          <a:lstStyle/>
          <a:p>
            <a:r>
              <a:rPr lang="en-GB" dirty="0">
                <a:hlinkClick r:id="rId2" action="ppaction://hlinkfile"/>
              </a:rPr>
              <a:t>file:///E:/Masters/Semester_3/LAB/Project/Latest/gdp_energy_co2</a:t>
            </a:r>
            <a:r>
              <a:rPr lang="en-GB">
                <a:hlinkClick r:id="rId2" action="ppaction://hlinkfile"/>
              </a:rPr>
              <a:t>.html</a:t>
            </a:r>
            <a:br>
              <a:rPr lang="en-GB"/>
            </a:br>
            <a:endParaRPr lang="de-DE" dirty="0"/>
          </a:p>
        </p:txBody>
      </p:sp>
    </p:spTree>
    <p:extLst>
      <p:ext uri="{BB962C8B-B14F-4D97-AF65-F5344CB8AC3E}">
        <p14:creationId xmlns:p14="http://schemas.microsoft.com/office/powerpoint/2010/main" val="1373484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101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 Visualization &amp; Analysis</vt:lpstr>
      <vt:lpstr>Dataset used</vt:lpstr>
      <vt:lpstr>Variables</vt:lpstr>
      <vt:lpstr>Variables</vt:lpstr>
      <vt:lpstr>Problem Addressed</vt:lpstr>
      <vt:lpstr>Method used</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&amp; Analysis</dc:title>
  <dc:creator>Deadly</dc:creator>
  <cp:lastModifiedBy>Meagatron</cp:lastModifiedBy>
  <cp:revision>20</cp:revision>
  <dcterms:created xsi:type="dcterms:W3CDTF">2017-11-23T23:14:40Z</dcterms:created>
  <dcterms:modified xsi:type="dcterms:W3CDTF">2020-01-17T12:24:53Z</dcterms:modified>
</cp:coreProperties>
</file>