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c87f6cc1b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9c87f6cc1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c87f6cc1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9c87f6cc1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c87f6cc1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9c87f6cc1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c87f6cc1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9c87f6cc1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c9516879f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9c9516879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c87f6cc1b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9c87f6cc1b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c87f6cc1b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9c87f6cc1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c87f6cc1b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9c87f6cc1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lvl1pPr lvl="0">
              <a:spcBef>
                <a:spcPts val="0"/>
              </a:spcBef>
              <a:spcAft>
                <a:spcPts val="0"/>
              </a:spcAft>
              <a:buClr>
                <a:schemeClr val="dk1"/>
              </a:buClr>
              <a:buSzPts val="1800"/>
              <a:buNone/>
              <a:defRPr b="1">
                <a:solidFill>
                  <a:schemeClr val="lt1"/>
                </a:solidFill>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prd.nic.in/WriteReadData/userfiles/file/201608021151299298011AutomatedTrafficMonitoringSystem.pdf" TargetMode="External"/><Relationship Id="rId4" Type="http://schemas.openxmlformats.org/officeDocument/2006/relationships/hyperlink" Target="https://ieeexplore.ieee.org/document/8343528" TargetMode="External"/><Relationship Id="rId5" Type="http://schemas.openxmlformats.org/officeDocument/2006/relationships/hyperlink" Target="http://www.jetir.org/papers/JETIR1703020.pdf" TargetMode="External"/><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 y="690637"/>
            <a:ext cx="12192000" cy="91382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4400"/>
              <a:buFont typeface="Calibri"/>
              <a:buNone/>
            </a:pPr>
            <a:r>
              <a:rPr b="1" lang="en-IN" sz="4400">
                <a:solidFill>
                  <a:srgbClr val="C00000"/>
                </a:solidFill>
              </a:rPr>
              <a:t>SAI VIDYA INSTITUTE OF TECHNOLOGY</a:t>
            </a:r>
            <a:endParaRPr/>
          </a:p>
        </p:txBody>
      </p:sp>
      <p:sp>
        <p:nvSpPr>
          <p:cNvPr id="89" name="Google Shape;89;p13"/>
          <p:cNvSpPr txBox="1"/>
          <p:nvPr>
            <p:ph idx="1" type="subTitle"/>
          </p:nvPr>
        </p:nvSpPr>
        <p:spPr>
          <a:xfrm>
            <a:off x="1523998" y="1571090"/>
            <a:ext cx="9144000" cy="46149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1" lang="en-IN"/>
              <a:t>Rajanukunte, Bengaluru - 560064</a:t>
            </a:r>
            <a:endParaRPr/>
          </a:p>
        </p:txBody>
      </p:sp>
      <p:pic>
        <p:nvPicPr>
          <p:cNvPr id="90" name="Google Shape;90;p13"/>
          <p:cNvPicPr preferRelativeResize="0"/>
          <p:nvPr/>
        </p:nvPicPr>
        <p:blipFill rotWithShape="1">
          <a:blip r:embed="rId3">
            <a:alphaModFix/>
          </a:blip>
          <a:srcRect b="0" l="0" r="0" t="0"/>
          <a:stretch/>
        </p:blipFill>
        <p:spPr>
          <a:xfrm>
            <a:off x="5333999" y="2090165"/>
            <a:ext cx="1523999" cy="1523999"/>
          </a:xfrm>
          <a:prstGeom prst="rect">
            <a:avLst/>
          </a:prstGeom>
          <a:noFill/>
          <a:ln>
            <a:noFill/>
          </a:ln>
        </p:spPr>
      </p:pic>
      <p:sp>
        <p:nvSpPr>
          <p:cNvPr id="91" name="Google Shape;91;p13"/>
          <p:cNvSpPr txBox="1"/>
          <p:nvPr/>
        </p:nvSpPr>
        <p:spPr>
          <a:xfrm>
            <a:off x="903550" y="3671750"/>
            <a:ext cx="107388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800">
                <a:solidFill>
                  <a:srgbClr val="002060"/>
                </a:solidFill>
                <a:latin typeface="Calibri"/>
                <a:ea typeface="Calibri"/>
                <a:cs typeface="Calibri"/>
                <a:sym typeface="Calibri"/>
              </a:rPr>
              <a:t>Traffic rule violation detection and reporting system</a:t>
            </a:r>
            <a:endParaRPr sz="800"/>
          </a:p>
        </p:txBody>
      </p:sp>
      <p:sp>
        <p:nvSpPr>
          <p:cNvPr id="92" name="Google Shape;92;p13"/>
          <p:cNvSpPr txBox="1"/>
          <p:nvPr/>
        </p:nvSpPr>
        <p:spPr>
          <a:xfrm>
            <a:off x="188536" y="4642009"/>
            <a:ext cx="4506012" cy="22159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2400" u="none" cap="none" strike="noStrike">
                <a:solidFill>
                  <a:srgbClr val="002060"/>
                </a:solidFill>
                <a:latin typeface="Calibri"/>
                <a:ea typeface="Calibri"/>
                <a:cs typeface="Calibri"/>
                <a:sym typeface="Calibri"/>
              </a:rPr>
              <a:t>By</a:t>
            </a:r>
            <a:endParaRPr/>
          </a:p>
          <a:p>
            <a:pPr indent="0" lvl="0" marL="0" marR="0" rtl="0" algn="ctr">
              <a:spcBef>
                <a:spcPts val="0"/>
              </a:spcBef>
              <a:spcAft>
                <a:spcPts val="0"/>
              </a:spcAft>
              <a:buNone/>
            </a:pPr>
            <a:r>
              <a:rPr b="1" lang="en-IN" sz="2400">
                <a:solidFill>
                  <a:srgbClr val="002060"/>
                </a:solidFill>
                <a:latin typeface="Calibri"/>
                <a:ea typeface="Calibri"/>
                <a:cs typeface="Calibri"/>
                <a:sym typeface="Calibri"/>
              </a:rPr>
              <a:t>Rakesh M R</a:t>
            </a:r>
            <a:r>
              <a:rPr b="1" i="0" lang="en-IN" sz="2400" u="none" cap="none" strike="noStrike">
                <a:solidFill>
                  <a:srgbClr val="002060"/>
                </a:solidFill>
                <a:latin typeface="Calibri"/>
                <a:ea typeface="Calibri"/>
                <a:cs typeface="Calibri"/>
                <a:sym typeface="Calibri"/>
              </a:rPr>
              <a:t>   </a:t>
            </a:r>
            <a:r>
              <a:rPr b="1" lang="en-IN" sz="2400">
                <a:solidFill>
                  <a:srgbClr val="002060"/>
                </a:solidFill>
                <a:latin typeface="Calibri"/>
                <a:ea typeface="Calibri"/>
                <a:cs typeface="Calibri"/>
                <a:sym typeface="Calibri"/>
              </a:rPr>
              <a:t>1VA17CS040</a:t>
            </a:r>
            <a:endParaRPr/>
          </a:p>
          <a:p>
            <a:pPr indent="0" lvl="0" marL="0" marR="0" rtl="0" algn="ctr">
              <a:spcBef>
                <a:spcPts val="0"/>
              </a:spcBef>
              <a:spcAft>
                <a:spcPts val="0"/>
              </a:spcAft>
              <a:buNone/>
            </a:pPr>
            <a:r>
              <a:rPr b="1" lang="en-IN" sz="2400">
                <a:solidFill>
                  <a:srgbClr val="002060"/>
                </a:solidFill>
                <a:latin typeface="Calibri"/>
                <a:ea typeface="Calibri"/>
                <a:cs typeface="Calibri"/>
                <a:sym typeface="Calibri"/>
              </a:rPr>
              <a:t>B G Vinayak</a:t>
            </a:r>
            <a:r>
              <a:rPr b="1" i="0" lang="en-IN" sz="2400" u="none" cap="none" strike="noStrike">
                <a:solidFill>
                  <a:srgbClr val="002060"/>
                </a:solidFill>
                <a:latin typeface="Calibri"/>
                <a:ea typeface="Calibri"/>
                <a:cs typeface="Calibri"/>
                <a:sym typeface="Calibri"/>
              </a:rPr>
              <a:t>   </a:t>
            </a:r>
            <a:r>
              <a:rPr b="1" lang="en-IN" sz="2400">
                <a:solidFill>
                  <a:srgbClr val="002060"/>
                </a:solidFill>
                <a:latin typeface="Calibri"/>
                <a:ea typeface="Calibri"/>
                <a:cs typeface="Calibri"/>
                <a:sym typeface="Calibri"/>
              </a:rPr>
              <a:t>1VA17CS010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3"/>
          <p:cNvSpPr txBox="1"/>
          <p:nvPr/>
        </p:nvSpPr>
        <p:spPr>
          <a:xfrm>
            <a:off x="7767687" y="4902680"/>
            <a:ext cx="414779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400">
                <a:solidFill>
                  <a:srgbClr val="002060"/>
                </a:solidFill>
                <a:latin typeface="Calibri"/>
                <a:ea typeface="Calibri"/>
                <a:cs typeface="Calibri"/>
                <a:sym typeface="Calibri"/>
              </a:rPr>
              <a:t>Under the guidance of</a:t>
            </a:r>
            <a:endParaRPr/>
          </a:p>
          <a:p>
            <a:pPr indent="0" lvl="0" marL="0" marR="0" rtl="0" algn="ctr">
              <a:spcBef>
                <a:spcPts val="0"/>
              </a:spcBef>
              <a:spcAft>
                <a:spcPts val="0"/>
              </a:spcAft>
              <a:buNone/>
            </a:pPr>
            <a:r>
              <a:rPr b="1" lang="en-IN" sz="2400">
                <a:solidFill>
                  <a:srgbClr val="002060"/>
                </a:solidFill>
                <a:latin typeface="Calibri"/>
                <a:ea typeface="Calibri"/>
                <a:cs typeface="Calibri"/>
                <a:sym typeface="Calibri"/>
              </a:rPr>
              <a:t>Prof. Santhosh Reddy P</a:t>
            </a:r>
            <a:endParaRPr b="1" sz="2400">
              <a:solidFill>
                <a:srgbClr val="002060"/>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en-IN" sz="2400">
                <a:solidFill>
                  <a:srgbClr val="002060"/>
                </a:solidFill>
                <a:latin typeface="Calibri"/>
                <a:ea typeface="Calibri"/>
                <a:cs typeface="Calibri"/>
                <a:sym typeface="Calibri"/>
              </a:rPr>
              <a:t>Assistant Professor</a:t>
            </a:r>
            <a:endParaRPr/>
          </a:p>
          <a:p>
            <a:pPr indent="0" lvl="0" marL="0" marR="0" rtl="0" algn="ctr">
              <a:spcBef>
                <a:spcPts val="0"/>
              </a:spcBef>
              <a:spcAft>
                <a:spcPts val="0"/>
              </a:spcAft>
              <a:buNone/>
            </a:pPr>
            <a:r>
              <a:rPr b="1" lang="en-IN" sz="2400">
                <a:solidFill>
                  <a:srgbClr val="002060"/>
                </a:solidFill>
                <a:latin typeface="Calibri"/>
                <a:ea typeface="Calibri"/>
                <a:cs typeface="Calibri"/>
                <a:sym typeface="Calibri"/>
              </a:rPr>
              <a:t>Dept. of CSE</a:t>
            </a:r>
            <a:endParaRPr/>
          </a:p>
        </p:txBody>
      </p:sp>
      <p:sp>
        <p:nvSpPr>
          <p:cNvPr id="94" name="Google Shape;94;p13"/>
          <p:cNvSpPr txBox="1"/>
          <p:nvPr/>
        </p:nvSpPr>
        <p:spPr>
          <a:xfrm>
            <a:off x="188536" y="194222"/>
            <a:ext cx="1184949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200">
                <a:solidFill>
                  <a:srgbClr val="002060"/>
                </a:solidFill>
                <a:latin typeface="Calibri"/>
                <a:ea typeface="Calibri"/>
                <a:cs typeface="Calibri"/>
                <a:sym typeface="Calibri"/>
              </a:rPr>
              <a:t>Department of Computer Science and Engineering</a:t>
            </a:r>
            <a:endParaRPr b="1" sz="3200">
              <a:solidFill>
                <a:srgbClr val="00206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References</a:t>
            </a:r>
            <a:endParaRPr>
              <a:solidFill>
                <a:schemeClr val="lt1"/>
              </a:solidFill>
            </a:endParaRPr>
          </a:p>
        </p:txBody>
      </p:sp>
      <p:sp>
        <p:nvSpPr>
          <p:cNvPr id="169" name="Google Shape;169;p22"/>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Nunito"/>
              <a:buChar char="•"/>
            </a:pPr>
            <a:r>
              <a:rPr lang="en-IN">
                <a:latin typeface="Nunito"/>
                <a:ea typeface="Nunito"/>
                <a:cs typeface="Nunito"/>
                <a:sym typeface="Nunito"/>
              </a:rPr>
              <a:t>en.wikipedia.org/wiki/Traffic</a:t>
            </a:r>
            <a:endParaRPr>
              <a:latin typeface="Nunito"/>
              <a:ea typeface="Nunito"/>
              <a:cs typeface="Nunito"/>
              <a:sym typeface="Nunito"/>
            </a:endParaRPr>
          </a:p>
          <a:p>
            <a:pPr indent="-342900" lvl="0" marL="457200" rtl="0" algn="l">
              <a:lnSpc>
                <a:spcPct val="90000"/>
              </a:lnSpc>
              <a:spcBef>
                <a:spcPts val="0"/>
              </a:spcBef>
              <a:spcAft>
                <a:spcPts val="0"/>
              </a:spcAft>
              <a:buSzPts val="1800"/>
              <a:buFont typeface="Nunito"/>
              <a:buChar char="•"/>
            </a:pPr>
            <a:r>
              <a:rPr lang="en-IN" sz="2850" u="sng">
                <a:solidFill>
                  <a:schemeClr val="hlink"/>
                </a:solidFill>
                <a:latin typeface="Nunito"/>
                <a:ea typeface="Nunito"/>
                <a:cs typeface="Nunito"/>
                <a:sym typeface="Nunito"/>
                <a:hlinkClick r:id="rId3"/>
              </a:rPr>
              <a:t>Ministry of Home Affairs,Govt. of India</a:t>
            </a:r>
            <a:endParaRPr>
              <a:latin typeface="Nunito"/>
              <a:ea typeface="Nunito"/>
              <a:cs typeface="Nunito"/>
              <a:sym typeface="Nunito"/>
            </a:endParaRPr>
          </a:p>
          <a:p>
            <a:pPr indent="-342900" lvl="0" marL="457200" rtl="0" algn="l">
              <a:lnSpc>
                <a:spcPct val="90000"/>
              </a:lnSpc>
              <a:spcBef>
                <a:spcPts val="0"/>
              </a:spcBef>
              <a:spcAft>
                <a:spcPts val="0"/>
              </a:spcAft>
              <a:buSzPts val="1800"/>
              <a:buFont typeface="Nunito"/>
              <a:buChar char="•"/>
            </a:pPr>
            <a:r>
              <a:rPr lang="en-IN" u="sng">
                <a:solidFill>
                  <a:schemeClr val="hlink"/>
                </a:solidFill>
                <a:latin typeface="Nunito"/>
                <a:ea typeface="Nunito"/>
                <a:cs typeface="Nunito"/>
                <a:sym typeface="Nunito"/>
                <a:hlinkClick r:id="rId4"/>
              </a:rPr>
              <a:t>https://ieeexplore.ieee.org/document/8343528</a:t>
            </a:r>
            <a:endParaRPr>
              <a:latin typeface="Nunito"/>
              <a:ea typeface="Nunito"/>
              <a:cs typeface="Nunito"/>
              <a:sym typeface="Nunito"/>
            </a:endParaRPr>
          </a:p>
          <a:p>
            <a:pPr indent="-342900" lvl="0" marL="457200" rtl="0" algn="l">
              <a:lnSpc>
                <a:spcPct val="90000"/>
              </a:lnSpc>
              <a:spcBef>
                <a:spcPts val="0"/>
              </a:spcBef>
              <a:spcAft>
                <a:spcPts val="0"/>
              </a:spcAft>
              <a:buSzPts val="1800"/>
              <a:buFont typeface="Nunito"/>
              <a:buChar char="•"/>
            </a:pPr>
            <a:r>
              <a:rPr lang="en-IN" u="sng">
                <a:solidFill>
                  <a:schemeClr val="hlink"/>
                </a:solidFill>
                <a:latin typeface="Nunito"/>
                <a:ea typeface="Nunito"/>
                <a:cs typeface="Nunito"/>
                <a:sym typeface="Nunito"/>
                <a:hlinkClick r:id="rId5"/>
              </a:rPr>
              <a:t>http://www.jetir.org/papers/JETIR1703020.pdf</a:t>
            </a:r>
            <a:endParaRPr>
              <a:latin typeface="Nunito"/>
              <a:ea typeface="Nunito"/>
              <a:cs typeface="Nunito"/>
              <a:sym typeface="Nunito"/>
            </a:endParaRPr>
          </a:p>
        </p:txBody>
      </p:sp>
      <p:pic>
        <p:nvPicPr>
          <p:cNvPr id="170" name="Google Shape;170;p22"/>
          <p:cNvPicPr preferRelativeResize="0"/>
          <p:nvPr/>
        </p:nvPicPr>
        <p:blipFill rotWithShape="1">
          <a:blip r:embed="rId6">
            <a:alphaModFix/>
          </a:blip>
          <a:srcRect b="0" l="0" r="0" t="0"/>
          <a:stretch/>
        </p:blipFill>
        <p:spPr>
          <a:xfrm>
            <a:off x="10746735" y="242584"/>
            <a:ext cx="1074965" cy="1074965"/>
          </a:xfrm>
          <a:prstGeom prst="rect">
            <a:avLst/>
          </a:prstGeom>
          <a:noFill/>
          <a:ln>
            <a:noFill/>
          </a:ln>
        </p:spPr>
      </p:pic>
      <p:sp>
        <p:nvSpPr>
          <p:cNvPr id="171" name="Google Shape;171;p22"/>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0" y="242577"/>
            <a:ext cx="9879291" cy="844197"/>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IN">
                <a:solidFill>
                  <a:schemeClr val="lt1"/>
                </a:solidFill>
                <a:latin typeface="Nunito"/>
                <a:ea typeface="Nunito"/>
                <a:cs typeface="Nunito"/>
                <a:sym typeface="Nunito"/>
              </a:rPr>
              <a:t>Presentation Outline</a:t>
            </a:r>
            <a:endParaRPr b="1">
              <a:solidFill>
                <a:schemeClr val="lt1"/>
              </a:solidFill>
              <a:latin typeface="Nunito"/>
              <a:ea typeface="Nunito"/>
              <a:cs typeface="Nunito"/>
              <a:sym typeface="Nunito"/>
            </a:endParaRPr>
          </a:p>
        </p:txBody>
      </p:sp>
      <p:sp>
        <p:nvSpPr>
          <p:cNvPr id="100" name="Google Shape;100;p14"/>
          <p:cNvSpPr txBox="1"/>
          <p:nvPr>
            <p:ph idx="1" type="body"/>
          </p:nvPr>
        </p:nvSpPr>
        <p:spPr>
          <a:xfrm>
            <a:off x="395141" y="1449019"/>
            <a:ext cx="11265816" cy="47205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Nunito"/>
              <a:buChar char="•"/>
            </a:pPr>
            <a:r>
              <a:rPr lang="en-IN">
                <a:latin typeface="Nunito"/>
                <a:ea typeface="Nunito"/>
                <a:cs typeface="Nunito"/>
                <a:sym typeface="Nunito"/>
              </a:rPr>
              <a:t>Introduction</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Problem Statement</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Existing System </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Proposed System </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Methodology </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Applications</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Conclusion</a:t>
            </a:r>
            <a:endParaRPr>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Nunito"/>
              <a:buChar char="•"/>
            </a:pPr>
            <a:r>
              <a:rPr lang="en-IN">
                <a:latin typeface="Nunito"/>
                <a:ea typeface="Nunito"/>
                <a:cs typeface="Nunito"/>
                <a:sym typeface="Nunito"/>
              </a:rPr>
              <a:t>References</a:t>
            </a:r>
            <a:endParaRPr>
              <a:latin typeface="Nunito"/>
              <a:ea typeface="Nunito"/>
              <a:cs typeface="Nunito"/>
              <a:sym typeface="Nunito"/>
            </a:endParaRPr>
          </a:p>
          <a:p>
            <a:pPr indent="-50800" lvl="0" marL="228600" rtl="0" algn="l">
              <a:lnSpc>
                <a:spcPct val="90000"/>
              </a:lnSpc>
              <a:spcBef>
                <a:spcPts val="1000"/>
              </a:spcBef>
              <a:spcAft>
                <a:spcPts val="0"/>
              </a:spcAft>
              <a:buClr>
                <a:schemeClr val="dk1"/>
              </a:buClr>
              <a:buSzPts val="2800"/>
              <a:buNone/>
            </a:pPr>
            <a:r>
              <a:t/>
            </a:r>
            <a:endParaRPr>
              <a:latin typeface="Nunito"/>
              <a:ea typeface="Nunito"/>
              <a:cs typeface="Nunito"/>
              <a:sym typeface="Nunito"/>
            </a:endParaRPr>
          </a:p>
        </p:txBody>
      </p:sp>
      <p:pic>
        <p:nvPicPr>
          <p:cNvPr id="101" name="Google Shape;101;p14"/>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02" name="Google Shape;102;p14"/>
          <p:cNvSpPr txBox="1"/>
          <p:nvPr/>
        </p:nvSpPr>
        <p:spPr>
          <a:xfrm>
            <a:off x="0" y="6538912"/>
            <a:ext cx="12192000" cy="369332"/>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0" y="242577"/>
            <a:ext cx="9879300" cy="84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400"/>
              <a:buFont typeface="Calibri"/>
              <a:buNone/>
            </a:pPr>
            <a:r>
              <a:rPr lang="en-IN"/>
              <a:t>Introduction</a:t>
            </a:r>
            <a:endParaRPr/>
          </a:p>
        </p:txBody>
      </p:sp>
      <p:sp>
        <p:nvSpPr>
          <p:cNvPr id="108" name="Google Shape;108;p15"/>
          <p:cNvSpPr txBox="1"/>
          <p:nvPr>
            <p:ph idx="1" type="body"/>
          </p:nvPr>
        </p:nvSpPr>
        <p:spPr>
          <a:xfrm>
            <a:off x="0" y="1086776"/>
            <a:ext cx="11661000" cy="5082900"/>
          </a:xfrm>
          <a:prstGeom prst="rect">
            <a:avLst/>
          </a:prstGeom>
          <a:noFill/>
          <a:ln>
            <a:noFill/>
          </a:ln>
        </p:spPr>
        <p:txBody>
          <a:bodyPr anchorCtr="0" anchor="t" bIns="45700" lIns="91425" spcFirstLastPara="1" rIns="91425" wrap="square" tIns="45700">
            <a:noAutofit/>
          </a:bodyPr>
          <a:lstStyle/>
          <a:p>
            <a:pPr indent="0" lvl="0" marL="177800" rtl="0" algn="just">
              <a:lnSpc>
                <a:spcPct val="90000"/>
              </a:lnSpc>
              <a:spcBef>
                <a:spcPts val="1000"/>
              </a:spcBef>
              <a:spcAft>
                <a:spcPts val="0"/>
              </a:spcAft>
              <a:buClr>
                <a:schemeClr val="dk1"/>
              </a:buClr>
              <a:buSzPts val="1100"/>
              <a:buFont typeface="Arial"/>
              <a:buNone/>
            </a:pPr>
            <a:r>
              <a:rPr lang="en-IN" sz="2400">
                <a:latin typeface="Nunito"/>
                <a:ea typeface="Nunito"/>
                <a:cs typeface="Nunito"/>
                <a:sym typeface="Nunito"/>
              </a:rPr>
              <a:t>The increasing number of cars in cities can cause high volume of traffic, and implies that traffic violations become more critical nowadays in India and also around the world. This causes severe destruction of property and more accidents that may endanger the lives of the people. To solve the alarming problem and prevent such unfathomable consequences, traffic violation detection systems are needed. For which the system enforces proper traffic regulations at all times, and apprehends those who do not comply.  </a:t>
            </a:r>
            <a:endParaRPr sz="2400">
              <a:latin typeface="Nunito"/>
              <a:ea typeface="Nunito"/>
              <a:cs typeface="Nunito"/>
              <a:sym typeface="Nunito"/>
            </a:endParaRPr>
          </a:p>
          <a:p>
            <a:pPr indent="0" lvl="0" marL="177800" rtl="0" algn="just">
              <a:lnSpc>
                <a:spcPct val="90000"/>
              </a:lnSpc>
              <a:spcBef>
                <a:spcPts val="1000"/>
              </a:spcBef>
              <a:spcAft>
                <a:spcPts val="0"/>
              </a:spcAft>
              <a:buClr>
                <a:schemeClr val="dk1"/>
              </a:buClr>
              <a:buSzPts val="1100"/>
              <a:buFont typeface="Arial"/>
              <a:buNone/>
            </a:pPr>
            <a:r>
              <a:rPr lang="en-IN" sz="2400">
                <a:latin typeface="Nunito"/>
                <a:ea typeface="Nunito"/>
                <a:cs typeface="Nunito"/>
                <a:sym typeface="Nunito"/>
              </a:rPr>
              <a:t>A traffic violation detection system must be realized in real-time as the authorities track the roads all the time. Hence, traffic enforcers will not only be at ease in implementing safe roads accurately, but also efficiently; as the traffic detection system detects violations faster than humans. A user friendly graphical interface is associated with the system to make it simple for the user to operate the system, monitor traffic and take action against the violations of traffic rules.</a:t>
            </a:r>
            <a:endParaRPr sz="2400">
              <a:latin typeface="Nunito"/>
              <a:ea typeface="Nunito"/>
              <a:cs typeface="Nunito"/>
              <a:sym typeface="Nunito"/>
            </a:endParaRPr>
          </a:p>
          <a:p>
            <a:pPr indent="0" lvl="0" marL="177800" rtl="0" algn="l">
              <a:lnSpc>
                <a:spcPct val="90000"/>
              </a:lnSpc>
              <a:spcBef>
                <a:spcPts val="1000"/>
              </a:spcBef>
              <a:spcAft>
                <a:spcPts val="0"/>
              </a:spcAft>
              <a:buClr>
                <a:schemeClr val="dk1"/>
              </a:buClr>
              <a:buSzPts val="2800"/>
              <a:buNone/>
            </a:pPr>
            <a:r>
              <a:t/>
            </a:r>
            <a:endParaRPr sz="2300">
              <a:latin typeface="Nunito"/>
              <a:ea typeface="Nunito"/>
              <a:cs typeface="Nunito"/>
              <a:sym typeface="Nunito"/>
            </a:endParaRPr>
          </a:p>
        </p:txBody>
      </p:sp>
      <p:pic>
        <p:nvPicPr>
          <p:cNvPr id="109" name="Google Shape;109;p15"/>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10" name="Google Shape;110;p15"/>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Problem Statement</a:t>
            </a:r>
            <a:endParaRPr>
              <a:solidFill>
                <a:schemeClr val="lt1"/>
              </a:solidFill>
            </a:endParaRPr>
          </a:p>
        </p:txBody>
      </p:sp>
      <p:sp>
        <p:nvSpPr>
          <p:cNvPr id="116" name="Google Shape;116;p16"/>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a:latin typeface="Nunito"/>
                <a:ea typeface="Nunito"/>
                <a:cs typeface="Nunito"/>
                <a:sym typeface="Nunito"/>
              </a:rPr>
              <a:t>To develop an efficient and accurate solution for automating the detection of violation of traffic rules and reporting the victim in a minimal amount of time.</a:t>
            </a:r>
            <a:endParaRPr>
              <a:latin typeface="Nunito"/>
              <a:ea typeface="Nunito"/>
              <a:cs typeface="Nunito"/>
              <a:sym typeface="Nunito"/>
            </a:endParaRPr>
          </a:p>
          <a:p>
            <a:pPr indent="0" lvl="0" marL="22860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7" name="Google Shape;117;p16"/>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18" name="Google Shape;118;p16"/>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19" name="Google Shape;119;p16"/>
          <p:cNvPicPr preferRelativeResize="0"/>
          <p:nvPr/>
        </p:nvPicPr>
        <p:blipFill>
          <a:blip r:embed="rId4">
            <a:alphaModFix/>
          </a:blip>
          <a:stretch>
            <a:fillRect/>
          </a:stretch>
        </p:blipFill>
        <p:spPr>
          <a:xfrm>
            <a:off x="395150" y="3229325"/>
            <a:ext cx="5219277" cy="2940199"/>
          </a:xfrm>
          <a:prstGeom prst="rect">
            <a:avLst/>
          </a:prstGeom>
          <a:noFill/>
          <a:ln>
            <a:noFill/>
          </a:ln>
        </p:spPr>
      </p:pic>
      <p:pic>
        <p:nvPicPr>
          <p:cNvPr id="120" name="Google Shape;120;p16"/>
          <p:cNvPicPr preferRelativeResize="0"/>
          <p:nvPr/>
        </p:nvPicPr>
        <p:blipFill>
          <a:blip r:embed="rId5">
            <a:alphaModFix/>
          </a:blip>
          <a:stretch>
            <a:fillRect/>
          </a:stretch>
        </p:blipFill>
        <p:spPr>
          <a:xfrm>
            <a:off x="6838750" y="3229325"/>
            <a:ext cx="4982950" cy="2940199"/>
          </a:xfrm>
          <a:prstGeom prst="rect">
            <a:avLst/>
          </a:prstGeom>
          <a:noFill/>
          <a:ln>
            <a:noFill/>
          </a:ln>
        </p:spPr>
      </p:pic>
      <p:sp>
        <p:nvSpPr>
          <p:cNvPr id="121" name="Google Shape;121;p16"/>
          <p:cNvSpPr/>
          <p:nvPr/>
        </p:nvSpPr>
        <p:spPr>
          <a:xfrm>
            <a:off x="5848875" y="4458450"/>
            <a:ext cx="742500" cy="369300"/>
          </a:xfrm>
          <a:prstGeom prst="rightArrow">
            <a:avLst>
              <a:gd fmla="val 50000" name="adj1"/>
              <a:gd fmla="val 50000" name="adj2"/>
            </a:avLst>
          </a:prstGeom>
          <a:solidFill>
            <a:srgbClr val="0020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IN">
                <a:solidFill>
                  <a:schemeClr val="lt1"/>
                </a:solidFill>
              </a:rPr>
              <a:t>Existing System</a:t>
            </a:r>
            <a:endParaRPr>
              <a:solidFill>
                <a:schemeClr val="lt1"/>
              </a:solidFill>
            </a:endParaRPr>
          </a:p>
        </p:txBody>
      </p:sp>
      <p:sp>
        <p:nvSpPr>
          <p:cNvPr id="127" name="Google Shape;127;p17"/>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323850" lvl="0" marL="457200" rtl="0" algn="l">
              <a:spcBef>
                <a:spcPts val="1000"/>
              </a:spcBef>
              <a:spcAft>
                <a:spcPts val="0"/>
              </a:spcAft>
              <a:buSzPts val="1500"/>
              <a:buFont typeface="Nunito"/>
              <a:buChar char="•"/>
            </a:pPr>
            <a:r>
              <a:rPr lang="en-IN" sz="2500">
                <a:latin typeface="Nunito"/>
                <a:ea typeface="Nunito"/>
                <a:cs typeface="Nunito"/>
                <a:sym typeface="Nunito"/>
              </a:rPr>
              <a:t>Existing system  of  manual  booking  of  traffic  violation  cases  consumes lot of time and energy.</a:t>
            </a:r>
            <a:endParaRPr sz="2500">
              <a:latin typeface="Nunito"/>
              <a:ea typeface="Nunito"/>
              <a:cs typeface="Nunito"/>
              <a:sym typeface="Nunito"/>
            </a:endParaRPr>
          </a:p>
          <a:p>
            <a:pPr indent="-323850" lvl="0" marL="457200" rtl="0" algn="l">
              <a:spcBef>
                <a:spcPts val="0"/>
              </a:spcBef>
              <a:spcAft>
                <a:spcPts val="0"/>
              </a:spcAft>
              <a:buSzPts val="1500"/>
              <a:buFont typeface="Nunito"/>
              <a:buChar char="•"/>
            </a:pPr>
            <a:r>
              <a:rPr lang="en-IN" sz="2500">
                <a:latin typeface="Nunito"/>
                <a:ea typeface="Nunito"/>
                <a:cs typeface="Nunito"/>
                <a:sym typeface="Nunito"/>
              </a:rPr>
              <a:t>As   enormous   time   is   required   for   manually challaning   the   traffic violators,  Traffic  Police  officers  do  not  give  adequate  time  for  traffic regulation and clearing traffic jams.</a:t>
            </a:r>
            <a:endParaRPr sz="2500">
              <a:latin typeface="Nunito"/>
              <a:ea typeface="Nunito"/>
              <a:cs typeface="Nunito"/>
              <a:sym typeface="Nunito"/>
            </a:endParaRPr>
          </a:p>
          <a:p>
            <a:pPr indent="-323850" lvl="0" marL="457200" rtl="0" algn="l">
              <a:spcBef>
                <a:spcPts val="0"/>
              </a:spcBef>
              <a:spcAft>
                <a:spcPts val="0"/>
              </a:spcAft>
              <a:buSzPts val="1500"/>
              <a:buFont typeface="Nunito"/>
              <a:buChar char="•"/>
            </a:pPr>
            <a:r>
              <a:rPr lang="en-IN" sz="2500">
                <a:latin typeface="Nunito"/>
                <a:ea typeface="Nunito"/>
                <a:cs typeface="Nunito"/>
                <a:sym typeface="Nunito"/>
              </a:rPr>
              <a:t>Manual system of booking of traffic violation case is not transparent.  It facilitates corrupt practices.</a:t>
            </a:r>
            <a:endParaRPr sz="2500">
              <a:latin typeface="Nunito"/>
              <a:ea typeface="Nunito"/>
              <a:cs typeface="Nunito"/>
              <a:sym typeface="Nunito"/>
            </a:endParaRPr>
          </a:p>
          <a:p>
            <a:pPr indent="-323850" lvl="0" marL="457200" rtl="0" algn="l">
              <a:spcBef>
                <a:spcPts val="0"/>
              </a:spcBef>
              <a:spcAft>
                <a:spcPts val="0"/>
              </a:spcAft>
              <a:buSzPts val="1500"/>
              <a:buFont typeface="Nunito"/>
              <a:buChar char="•"/>
            </a:pPr>
            <a:r>
              <a:rPr lang="en-IN" sz="2500">
                <a:latin typeface="Nunito"/>
                <a:ea typeface="Nunito"/>
                <a:cs typeface="Nunito"/>
                <a:sym typeface="Nunito"/>
              </a:rPr>
              <a:t>In manual system, there is no record of previous traffic violations by the vehicle.  Due to this,repeat offenders escape higher penalties. </a:t>
            </a:r>
            <a:endParaRPr sz="2500">
              <a:latin typeface="Nunito"/>
              <a:ea typeface="Nunito"/>
              <a:cs typeface="Nunito"/>
              <a:sym typeface="Nunito"/>
            </a:endParaRPr>
          </a:p>
          <a:p>
            <a:pPr indent="-323850" lvl="0" marL="457200" rtl="0" algn="l">
              <a:spcBef>
                <a:spcPts val="0"/>
              </a:spcBef>
              <a:spcAft>
                <a:spcPts val="0"/>
              </a:spcAft>
              <a:buSzPts val="1500"/>
              <a:buFont typeface="Nunito"/>
              <a:buChar char="•"/>
            </a:pPr>
            <a:r>
              <a:rPr lang="en-IN" sz="2500">
                <a:latin typeface="Nunito"/>
                <a:ea typeface="Nunito"/>
                <a:cs typeface="Nunito"/>
                <a:sym typeface="Nunito"/>
              </a:rPr>
              <a:t>There  is  a  scope of pilferage  and  misappropriation  of  fine  amount collected by Traffic Police.  Many times,unscrupulous police officers use duplicate receipt books.</a:t>
            </a:r>
            <a:endParaRPr sz="2500">
              <a:latin typeface="Nunito"/>
              <a:ea typeface="Nunito"/>
              <a:cs typeface="Nunito"/>
              <a:sym typeface="Nunito"/>
            </a:endParaRPr>
          </a:p>
          <a:p>
            <a:pPr indent="0" lvl="0" marL="228600" rtl="0" algn="l">
              <a:lnSpc>
                <a:spcPct val="90000"/>
              </a:lnSpc>
              <a:spcBef>
                <a:spcPts val="1000"/>
              </a:spcBef>
              <a:spcAft>
                <a:spcPts val="0"/>
              </a:spcAft>
              <a:buNone/>
            </a:pPr>
            <a:r>
              <a:t/>
            </a:r>
            <a:endParaRPr sz="2500">
              <a:latin typeface="Nunito"/>
              <a:ea typeface="Nunito"/>
              <a:cs typeface="Nunito"/>
              <a:sym typeface="Nunito"/>
            </a:endParaRPr>
          </a:p>
          <a:p>
            <a:pPr indent="-50800" lvl="0" marL="228600" rtl="0" algn="l">
              <a:lnSpc>
                <a:spcPct val="90000"/>
              </a:lnSpc>
              <a:spcBef>
                <a:spcPts val="1000"/>
              </a:spcBef>
              <a:spcAft>
                <a:spcPts val="0"/>
              </a:spcAft>
              <a:buClr>
                <a:schemeClr val="dk1"/>
              </a:buClr>
              <a:buSzPts val="2800"/>
              <a:buNone/>
            </a:pPr>
            <a:r>
              <a:t/>
            </a:r>
            <a:endParaRPr sz="2500">
              <a:latin typeface="Nunito"/>
              <a:ea typeface="Nunito"/>
              <a:cs typeface="Nunito"/>
              <a:sym typeface="Nunito"/>
            </a:endParaRPr>
          </a:p>
        </p:txBody>
      </p:sp>
      <p:pic>
        <p:nvPicPr>
          <p:cNvPr id="128" name="Google Shape;128;p17"/>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29" name="Google Shape;129;p17"/>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Proposed system</a:t>
            </a:r>
            <a:endParaRPr>
              <a:solidFill>
                <a:schemeClr val="lt1"/>
              </a:solidFill>
            </a:endParaRPr>
          </a:p>
        </p:txBody>
      </p:sp>
      <p:sp>
        <p:nvSpPr>
          <p:cNvPr id="135" name="Google Shape;135;p18"/>
          <p:cNvSpPr txBox="1"/>
          <p:nvPr>
            <p:ph idx="1" type="body"/>
          </p:nvPr>
        </p:nvSpPr>
        <p:spPr>
          <a:xfrm>
            <a:off x="5658225" y="1449025"/>
            <a:ext cx="6002700" cy="47205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SzPts val="1800"/>
              <a:buFont typeface="Nunito"/>
              <a:buChar char="•"/>
            </a:pPr>
            <a:r>
              <a:rPr lang="en-IN">
                <a:latin typeface="Nunito"/>
                <a:ea typeface="Nunito"/>
                <a:cs typeface="Nunito"/>
                <a:sym typeface="Nunito"/>
              </a:rPr>
              <a:t>Easy and efficient.</a:t>
            </a:r>
            <a:endParaRPr>
              <a:latin typeface="Nunito"/>
              <a:ea typeface="Nunito"/>
              <a:cs typeface="Nunito"/>
              <a:sym typeface="Nunito"/>
            </a:endParaRPr>
          </a:p>
          <a:p>
            <a:pPr indent="-342900" lvl="0" marL="457200" rtl="0" algn="just">
              <a:spcBef>
                <a:spcPts val="0"/>
              </a:spcBef>
              <a:spcAft>
                <a:spcPts val="0"/>
              </a:spcAft>
              <a:buSzPts val="1800"/>
              <a:buFont typeface="Nunito"/>
              <a:buChar char="•"/>
            </a:pPr>
            <a:r>
              <a:rPr lang="en-IN">
                <a:latin typeface="Nunito"/>
                <a:ea typeface="Nunito"/>
                <a:cs typeface="Nunito"/>
                <a:sym typeface="Nunito"/>
              </a:rPr>
              <a:t>Real time monitoring and reporting.</a:t>
            </a:r>
            <a:endParaRPr>
              <a:latin typeface="Nunito"/>
              <a:ea typeface="Nunito"/>
              <a:cs typeface="Nunito"/>
              <a:sym typeface="Nunito"/>
            </a:endParaRPr>
          </a:p>
          <a:p>
            <a:pPr indent="-342900" lvl="0" marL="457200" rtl="0" algn="just">
              <a:lnSpc>
                <a:spcPct val="90000"/>
              </a:lnSpc>
              <a:spcBef>
                <a:spcPts val="0"/>
              </a:spcBef>
              <a:spcAft>
                <a:spcPts val="0"/>
              </a:spcAft>
              <a:buSzPts val="1800"/>
              <a:buFont typeface="Nunito"/>
              <a:buChar char="•"/>
            </a:pPr>
            <a:r>
              <a:rPr lang="en-IN">
                <a:latin typeface="Nunito"/>
                <a:ea typeface="Nunito"/>
                <a:cs typeface="Nunito"/>
                <a:sym typeface="Nunito"/>
              </a:rPr>
              <a:t>User friendly.</a:t>
            </a:r>
            <a:endParaRPr>
              <a:latin typeface="Nunito"/>
              <a:ea typeface="Nunito"/>
              <a:cs typeface="Nunito"/>
              <a:sym typeface="Nunito"/>
            </a:endParaRPr>
          </a:p>
          <a:p>
            <a:pPr indent="-342900" lvl="0" marL="457200" rtl="0" algn="just">
              <a:lnSpc>
                <a:spcPct val="90000"/>
              </a:lnSpc>
              <a:spcBef>
                <a:spcPts val="0"/>
              </a:spcBef>
              <a:spcAft>
                <a:spcPts val="0"/>
              </a:spcAft>
              <a:buSzPts val="1800"/>
              <a:buFont typeface="Nunito"/>
              <a:buChar char="•"/>
            </a:pPr>
            <a:r>
              <a:rPr lang="en-IN">
                <a:latin typeface="Nunito"/>
                <a:ea typeface="Nunito"/>
                <a:cs typeface="Nunito"/>
                <a:sym typeface="Nunito"/>
              </a:rPr>
              <a:t>Easily accessible from anywhere.</a:t>
            </a:r>
            <a:endParaRPr>
              <a:latin typeface="Nunito"/>
              <a:ea typeface="Nunito"/>
              <a:cs typeface="Nunito"/>
              <a:sym typeface="Nunito"/>
            </a:endParaRPr>
          </a:p>
          <a:p>
            <a:pPr indent="-342900" lvl="0" marL="457200" rtl="0" algn="just">
              <a:lnSpc>
                <a:spcPct val="90000"/>
              </a:lnSpc>
              <a:spcBef>
                <a:spcPts val="0"/>
              </a:spcBef>
              <a:spcAft>
                <a:spcPts val="0"/>
              </a:spcAft>
              <a:buSzPts val="1800"/>
              <a:buFont typeface="Nunito"/>
              <a:buChar char="•"/>
            </a:pPr>
            <a:r>
              <a:rPr lang="en-IN">
                <a:latin typeface="Nunito"/>
                <a:ea typeface="Nunito"/>
                <a:cs typeface="Nunito"/>
                <a:sym typeface="Nunito"/>
              </a:rPr>
              <a:t>Easy to access the vehicle history.</a:t>
            </a:r>
            <a:endParaRPr>
              <a:latin typeface="Nunito"/>
              <a:ea typeface="Nunito"/>
              <a:cs typeface="Nunito"/>
              <a:sym typeface="Nunito"/>
            </a:endParaRPr>
          </a:p>
        </p:txBody>
      </p:sp>
      <p:pic>
        <p:nvPicPr>
          <p:cNvPr id="136" name="Google Shape;136;p18"/>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37" name="Google Shape;137;p18"/>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38" name="Google Shape;138;p18"/>
          <p:cNvPicPr preferRelativeResize="0"/>
          <p:nvPr/>
        </p:nvPicPr>
        <p:blipFill>
          <a:blip r:embed="rId4">
            <a:alphaModFix/>
          </a:blip>
          <a:stretch>
            <a:fillRect/>
          </a:stretch>
        </p:blipFill>
        <p:spPr>
          <a:xfrm>
            <a:off x="861525" y="1596863"/>
            <a:ext cx="3791176" cy="443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Methodology</a:t>
            </a:r>
            <a:endParaRPr>
              <a:solidFill>
                <a:schemeClr val="lt1"/>
              </a:solidFill>
            </a:endParaRPr>
          </a:p>
        </p:txBody>
      </p:sp>
      <p:sp>
        <p:nvSpPr>
          <p:cNvPr id="144" name="Google Shape;144;p19"/>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dk1"/>
              </a:buClr>
              <a:buSzPts val="1100"/>
              <a:buFont typeface="Arial"/>
              <a:buNone/>
            </a:pPr>
            <a:r>
              <a:rPr lang="en-IN">
                <a:latin typeface="Nunito"/>
                <a:ea typeface="Nunito"/>
                <a:cs typeface="Nunito"/>
                <a:sym typeface="Nunito"/>
              </a:rPr>
              <a:t>The project is based on Machine Learning and is implemented using python.</a:t>
            </a:r>
            <a:endParaRPr>
              <a:latin typeface="Nunito"/>
              <a:ea typeface="Nunito"/>
              <a:cs typeface="Nunito"/>
              <a:sym typeface="Nunito"/>
            </a:endParaRPr>
          </a:p>
          <a:p>
            <a:pPr indent="-50800" lvl="0" marL="228600" rtl="0" algn="l">
              <a:lnSpc>
                <a:spcPct val="90000"/>
              </a:lnSpc>
              <a:spcBef>
                <a:spcPts val="1000"/>
              </a:spcBef>
              <a:spcAft>
                <a:spcPts val="0"/>
              </a:spcAft>
              <a:buClr>
                <a:schemeClr val="dk1"/>
              </a:buClr>
              <a:buSzPts val="1100"/>
              <a:buFont typeface="Arial"/>
              <a:buNone/>
            </a:pPr>
            <a:r>
              <a:t/>
            </a:r>
            <a:endParaRPr>
              <a:latin typeface="Nunito"/>
              <a:ea typeface="Nunito"/>
              <a:cs typeface="Nunito"/>
              <a:sym typeface="Nunito"/>
            </a:endParaRPr>
          </a:p>
          <a:p>
            <a:pPr indent="-50800" lvl="0" marL="228600" rtl="0" algn="l">
              <a:lnSpc>
                <a:spcPct val="90000"/>
              </a:lnSpc>
              <a:spcBef>
                <a:spcPts val="1000"/>
              </a:spcBef>
              <a:spcAft>
                <a:spcPts val="0"/>
              </a:spcAft>
              <a:buClr>
                <a:schemeClr val="dk1"/>
              </a:buClr>
              <a:buSzPts val="1100"/>
              <a:buNone/>
            </a:pPr>
            <a:r>
              <a:rPr lang="en-IN">
                <a:latin typeface="Nunito"/>
                <a:ea typeface="Nunito"/>
                <a:cs typeface="Nunito"/>
                <a:sym typeface="Nunito"/>
              </a:rPr>
              <a:t>OpenCV (Open Source Computer Vision Library) is an open source computer vision and machine learning software library.</a:t>
            </a:r>
            <a:endParaRPr>
              <a:latin typeface="Nunito"/>
              <a:ea typeface="Nunito"/>
              <a:cs typeface="Nunito"/>
              <a:sym typeface="Nunito"/>
            </a:endParaRPr>
          </a:p>
        </p:txBody>
      </p:sp>
      <p:pic>
        <p:nvPicPr>
          <p:cNvPr id="145" name="Google Shape;145;p19"/>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46" name="Google Shape;146;p19"/>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IN">
                <a:solidFill>
                  <a:schemeClr val="lt1"/>
                </a:solidFill>
              </a:rPr>
              <a:t>Applications</a:t>
            </a:r>
            <a:endParaRPr b="1">
              <a:solidFill>
                <a:schemeClr val="lt1"/>
              </a:solidFill>
            </a:endParaRPr>
          </a:p>
        </p:txBody>
      </p:sp>
      <p:sp>
        <p:nvSpPr>
          <p:cNvPr id="152" name="Google Shape;152;p20"/>
          <p:cNvSpPr txBox="1"/>
          <p:nvPr>
            <p:ph idx="1" type="body"/>
          </p:nvPr>
        </p:nvSpPr>
        <p:spPr>
          <a:xfrm>
            <a:off x="395141" y="1449019"/>
            <a:ext cx="11265900" cy="4720500"/>
          </a:xfrm>
          <a:prstGeom prst="rect">
            <a:avLst/>
          </a:prstGeom>
          <a:noFill/>
          <a:ln>
            <a:noFill/>
          </a:ln>
        </p:spPr>
        <p:txBody>
          <a:bodyPr anchorCtr="0" anchor="t" bIns="45700" lIns="91425" spcFirstLastPara="1" rIns="91425" wrap="square" tIns="45700">
            <a:noAutofit/>
          </a:bodyPr>
          <a:lstStyle/>
          <a:p>
            <a:pPr indent="-342900" lvl="0" marL="457200" rtl="0" algn="l">
              <a:spcBef>
                <a:spcPts val="1000"/>
              </a:spcBef>
              <a:spcAft>
                <a:spcPts val="0"/>
              </a:spcAft>
              <a:buSzPts val="1800"/>
              <a:buFont typeface="Nunito"/>
              <a:buChar char="•"/>
            </a:pPr>
            <a:r>
              <a:rPr lang="en-IN">
                <a:latin typeface="Nunito"/>
                <a:ea typeface="Nunito"/>
                <a:cs typeface="Nunito"/>
                <a:sym typeface="Nunito"/>
              </a:rPr>
              <a:t>Will reduce processing and disposal time of traffic violations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IN">
                <a:latin typeface="Nunito"/>
                <a:ea typeface="Nunito"/>
                <a:cs typeface="Nunito"/>
                <a:sym typeface="Nunito"/>
              </a:rPr>
              <a:t>Will bring transparency in enforcement of traffic laws and rules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IN">
                <a:latin typeface="Nunito"/>
                <a:ea typeface="Nunito"/>
                <a:cs typeface="Nunito"/>
                <a:sym typeface="Nunito"/>
              </a:rPr>
              <a:t>Will help in bringing more safety on roads</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IN">
                <a:latin typeface="Nunito"/>
                <a:ea typeface="Nunito"/>
                <a:cs typeface="Nunito"/>
                <a:sym typeface="Nunito"/>
              </a:rPr>
              <a:t>Will result in reduction of rash and negligent driving</a:t>
            </a:r>
            <a:endParaRPr>
              <a:latin typeface="Nunito"/>
              <a:ea typeface="Nunito"/>
              <a:cs typeface="Nunito"/>
              <a:sym typeface="Nunito"/>
            </a:endParaRPr>
          </a:p>
          <a:p>
            <a:pPr indent="-342900" lvl="0" marL="457200" rtl="0" algn="l">
              <a:spcBef>
                <a:spcPts val="0"/>
              </a:spcBef>
              <a:spcAft>
                <a:spcPts val="0"/>
              </a:spcAft>
              <a:buSzPts val="1800"/>
              <a:buFont typeface="Nunito"/>
              <a:buChar char="•"/>
            </a:pPr>
            <a:r>
              <a:rPr lang="en-IN">
                <a:latin typeface="Nunito"/>
                <a:ea typeface="Nunito"/>
                <a:cs typeface="Nunito"/>
                <a:sym typeface="Nunito"/>
              </a:rPr>
              <a:t>Will avoids conflicts between police and public</a:t>
            </a:r>
            <a:endParaRPr>
              <a:latin typeface="Nunito"/>
              <a:ea typeface="Nunito"/>
              <a:cs typeface="Nunito"/>
              <a:sym typeface="Nunito"/>
            </a:endParaRPr>
          </a:p>
        </p:txBody>
      </p:sp>
      <p:pic>
        <p:nvPicPr>
          <p:cNvPr id="153" name="Google Shape;153;p20"/>
          <p:cNvPicPr preferRelativeResize="0"/>
          <p:nvPr/>
        </p:nvPicPr>
        <p:blipFill rotWithShape="1">
          <a:blip r:embed="rId3">
            <a:alphaModFix/>
          </a:blip>
          <a:srcRect b="0" l="0" r="0" t="0"/>
          <a:stretch/>
        </p:blipFill>
        <p:spPr>
          <a:xfrm>
            <a:off x="10746735" y="242584"/>
            <a:ext cx="1074965" cy="1074965"/>
          </a:xfrm>
          <a:prstGeom prst="rect">
            <a:avLst/>
          </a:prstGeom>
          <a:noFill/>
          <a:ln>
            <a:noFill/>
          </a:ln>
        </p:spPr>
      </p:pic>
      <p:sp>
        <p:nvSpPr>
          <p:cNvPr id="154" name="Google Shape;154;p20"/>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0" y="242577"/>
            <a:ext cx="9879300" cy="844200"/>
          </a:xfrm>
          <a:prstGeom prst="rect">
            <a:avLst/>
          </a:prstGeom>
          <a:solidFill>
            <a:srgbClr val="002060"/>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IN">
                <a:solidFill>
                  <a:schemeClr val="lt1"/>
                </a:solidFill>
              </a:rPr>
              <a:t>Conclusion</a:t>
            </a:r>
            <a:endParaRPr>
              <a:solidFill>
                <a:schemeClr val="lt1"/>
              </a:solidFill>
            </a:endParaRPr>
          </a:p>
        </p:txBody>
      </p:sp>
      <p:sp>
        <p:nvSpPr>
          <p:cNvPr id="160" name="Google Shape;160;p21"/>
          <p:cNvSpPr txBox="1"/>
          <p:nvPr>
            <p:ph idx="1" type="body"/>
          </p:nvPr>
        </p:nvSpPr>
        <p:spPr>
          <a:xfrm>
            <a:off x="395145" y="1449025"/>
            <a:ext cx="5455500" cy="4720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dk1"/>
              </a:buClr>
              <a:buSzPts val="2800"/>
              <a:buNone/>
            </a:pPr>
            <a:r>
              <a:rPr lang="en-IN" sz="2500">
                <a:latin typeface="Nunito"/>
                <a:ea typeface="Nunito"/>
                <a:cs typeface="Nunito"/>
                <a:sym typeface="Nunito"/>
              </a:rPr>
              <a:t>The  Traffic Monitoring System is  one  of  the  effective tools for enforcement of traffic rules on Indian roads in a transparent manner.  The system aims  at  harnessing  strength  of  technology  and  minimise  human intervention  to  bring  about  the  speed  and  transparency  in  the  whole  process of  traffic  regulation.</a:t>
            </a:r>
            <a:endParaRPr sz="2500">
              <a:latin typeface="Nunito"/>
              <a:ea typeface="Nunito"/>
              <a:cs typeface="Nunito"/>
              <a:sym typeface="Nunito"/>
            </a:endParaRPr>
          </a:p>
          <a:p>
            <a:pPr indent="0" lvl="0" marL="457200" rtl="0" algn="l">
              <a:lnSpc>
                <a:spcPct val="90000"/>
              </a:lnSpc>
              <a:spcBef>
                <a:spcPts val="1000"/>
              </a:spcBef>
              <a:spcAft>
                <a:spcPts val="0"/>
              </a:spcAft>
              <a:buNone/>
            </a:pPr>
            <a:r>
              <a:t/>
            </a:r>
            <a:endParaRPr/>
          </a:p>
        </p:txBody>
      </p:sp>
      <p:pic>
        <p:nvPicPr>
          <p:cNvPr id="161" name="Google Shape;161;p21"/>
          <p:cNvPicPr preferRelativeResize="0"/>
          <p:nvPr/>
        </p:nvPicPr>
        <p:blipFill rotWithShape="1">
          <a:blip r:embed="rId3">
            <a:alphaModFix/>
          </a:blip>
          <a:srcRect b="0" l="0" r="0" t="0"/>
          <a:stretch/>
        </p:blipFill>
        <p:spPr>
          <a:xfrm>
            <a:off x="10643035" y="127197"/>
            <a:ext cx="1074965" cy="1074965"/>
          </a:xfrm>
          <a:prstGeom prst="rect">
            <a:avLst/>
          </a:prstGeom>
          <a:noFill/>
          <a:ln>
            <a:noFill/>
          </a:ln>
        </p:spPr>
      </p:pic>
      <p:sp>
        <p:nvSpPr>
          <p:cNvPr id="162" name="Google Shape;162;p21"/>
          <p:cNvSpPr txBox="1"/>
          <p:nvPr/>
        </p:nvSpPr>
        <p:spPr>
          <a:xfrm>
            <a:off x="0" y="6538912"/>
            <a:ext cx="12192000" cy="36930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Dept. of CSE, SVIT                                                                                                                                                                                     </a:t>
            </a:r>
            <a:fld id="{00000000-1234-1234-1234-123412341234}" type="slidenum">
              <a:rPr lang="en-IN" sz="1800">
                <a:solidFill>
                  <a:schemeClr val="lt1"/>
                </a:solidFill>
                <a:latin typeface="Calibri"/>
                <a:ea typeface="Calibri"/>
                <a:cs typeface="Calibri"/>
                <a:sym typeface="Calibri"/>
              </a:rPr>
              <a:t>‹#›</a:t>
            </a:fld>
            <a:endParaRPr sz="1800">
              <a:solidFill>
                <a:schemeClr val="lt1"/>
              </a:solidFill>
              <a:latin typeface="Calibri"/>
              <a:ea typeface="Calibri"/>
              <a:cs typeface="Calibri"/>
              <a:sym typeface="Calibri"/>
            </a:endParaRPr>
          </a:p>
        </p:txBody>
      </p:sp>
      <p:pic>
        <p:nvPicPr>
          <p:cNvPr id="163" name="Google Shape;163;p21"/>
          <p:cNvPicPr preferRelativeResize="0"/>
          <p:nvPr/>
        </p:nvPicPr>
        <p:blipFill>
          <a:blip r:embed="rId4">
            <a:alphaModFix/>
          </a:blip>
          <a:stretch>
            <a:fillRect/>
          </a:stretch>
        </p:blipFill>
        <p:spPr>
          <a:xfrm>
            <a:off x="5785150" y="1449025"/>
            <a:ext cx="6036550" cy="4431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I VIDYA INSTITUTE OF TECHNOLOGY">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