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C63657-456D-4B4F-BF15-040E46D5538B}">
  <a:tblStyle styleId="{7AC63657-456D-4B4F-BF15-040E46D5538B}"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f5595731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9f5595731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f5595738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9f5595738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f5595738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9f5595738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5595738c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9f5595738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f5595738c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9f5595738c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f5595738c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9f5595738c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f5595738c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9f5595738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f5595738c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9f5595738c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ieeexplore.ieee.org/document/8343528" TargetMode="External"/><Relationship Id="rId4" Type="http://schemas.openxmlformats.org/officeDocument/2006/relationships/hyperlink" Target="http://www.jetir.org/papers/JETIR1703020.pdf"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2" y="690637"/>
            <a:ext cx="12192000" cy="91382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4400"/>
              <a:buFont typeface="Calibri"/>
              <a:buNone/>
            </a:pPr>
            <a:r>
              <a:rPr b="1" lang="en-IN" sz="4400">
                <a:solidFill>
                  <a:srgbClr val="C00000"/>
                </a:solidFill>
              </a:rPr>
              <a:t>SAI VIDYA INSTITUTE OF TECHNOLOGY</a:t>
            </a:r>
            <a:endParaRPr/>
          </a:p>
        </p:txBody>
      </p:sp>
      <p:sp>
        <p:nvSpPr>
          <p:cNvPr id="89" name="Google Shape;89;p13"/>
          <p:cNvSpPr txBox="1"/>
          <p:nvPr>
            <p:ph idx="1" type="subTitle"/>
          </p:nvPr>
        </p:nvSpPr>
        <p:spPr>
          <a:xfrm>
            <a:off x="1523998" y="1571090"/>
            <a:ext cx="9144000" cy="46149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n-IN"/>
              <a:t>Rajanukunte, Bengaluru - 560064</a:t>
            </a:r>
            <a:endParaRPr/>
          </a:p>
        </p:txBody>
      </p:sp>
      <p:pic>
        <p:nvPicPr>
          <p:cNvPr id="90" name="Google Shape;90;p13"/>
          <p:cNvPicPr preferRelativeResize="0"/>
          <p:nvPr/>
        </p:nvPicPr>
        <p:blipFill rotWithShape="1">
          <a:blip r:embed="rId3">
            <a:alphaModFix/>
          </a:blip>
          <a:srcRect b="0" l="0" r="0" t="0"/>
          <a:stretch/>
        </p:blipFill>
        <p:spPr>
          <a:xfrm>
            <a:off x="5334000" y="1981201"/>
            <a:ext cx="1523999" cy="1523999"/>
          </a:xfrm>
          <a:prstGeom prst="rect">
            <a:avLst/>
          </a:prstGeom>
          <a:noFill/>
          <a:ln>
            <a:noFill/>
          </a:ln>
        </p:spPr>
      </p:pic>
      <p:sp>
        <p:nvSpPr>
          <p:cNvPr id="91" name="Google Shape;91;p13"/>
          <p:cNvSpPr txBox="1"/>
          <p:nvPr/>
        </p:nvSpPr>
        <p:spPr>
          <a:xfrm>
            <a:off x="993600" y="3388425"/>
            <a:ext cx="109218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800" u="none" cap="none" strike="noStrike">
                <a:solidFill>
                  <a:srgbClr val="002060"/>
                </a:solidFill>
                <a:latin typeface="Calibri"/>
                <a:ea typeface="Calibri"/>
                <a:cs typeface="Calibri"/>
                <a:sym typeface="Calibri"/>
              </a:rPr>
              <a:t>Project Phase -1 Intermediate Seminar 2020-21</a:t>
            </a:r>
            <a:endParaRPr b="1" i="0" sz="2800" u="none" cap="none" strike="noStrike">
              <a:solidFill>
                <a:srgbClr val="002060"/>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IN" sz="3800">
                <a:solidFill>
                  <a:srgbClr val="002060"/>
                </a:solidFill>
                <a:latin typeface="Calibri"/>
                <a:ea typeface="Calibri"/>
                <a:cs typeface="Calibri"/>
                <a:sym typeface="Calibri"/>
              </a:rPr>
              <a:t>Traffic rule violation detection and reporting system</a:t>
            </a:r>
            <a:endParaRPr sz="800">
              <a:solidFill>
                <a:schemeClr val="dk1"/>
              </a:solidFill>
            </a:endParaRPr>
          </a:p>
          <a:p>
            <a:pPr indent="0" lvl="0" marL="0" marR="0" rtl="0" algn="ctr">
              <a:spcBef>
                <a:spcPts val="0"/>
              </a:spcBef>
              <a:spcAft>
                <a:spcPts val="0"/>
              </a:spcAft>
              <a:buNone/>
            </a:pPr>
            <a:r>
              <a:t/>
            </a:r>
            <a:endParaRPr b="1" sz="4400">
              <a:solidFill>
                <a:srgbClr val="002060"/>
              </a:solidFill>
              <a:latin typeface="Calibri"/>
              <a:ea typeface="Calibri"/>
              <a:cs typeface="Calibri"/>
              <a:sym typeface="Calibri"/>
            </a:endParaRPr>
          </a:p>
        </p:txBody>
      </p:sp>
      <p:sp>
        <p:nvSpPr>
          <p:cNvPr id="92" name="Google Shape;92;p13"/>
          <p:cNvSpPr txBox="1"/>
          <p:nvPr/>
        </p:nvSpPr>
        <p:spPr>
          <a:xfrm>
            <a:off x="188536" y="4642009"/>
            <a:ext cx="4506012" cy="221599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By</a:t>
            </a:r>
            <a:endParaRPr>
              <a:solidFill>
                <a:schemeClr val="dk1"/>
              </a:solidFill>
            </a:endParaRPr>
          </a:p>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Rakesh M R   1VA17CS040</a:t>
            </a:r>
            <a:endParaRPr>
              <a:solidFill>
                <a:schemeClr val="dk1"/>
              </a:solidFill>
            </a:endParaRPr>
          </a:p>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B G Vinayak   1VA17CS010</a:t>
            </a:r>
            <a:endParaRPr>
              <a:solidFill>
                <a:schemeClr val="dk1"/>
              </a:solidFill>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2060"/>
              </a:solidFill>
              <a:latin typeface="Calibri"/>
              <a:ea typeface="Calibri"/>
              <a:cs typeface="Calibri"/>
              <a:sym typeface="Calibri"/>
            </a:endParaRPr>
          </a:p>
        </p:txBody>
      </p:sp>
      <p:sp>
        <p:nvSpPr>
          <p:cNvPr id="93" name="Google Shape;93;p13"/>
          <p:cNvSpPr txBox="1"/>
          <p:nvPr/>
        </p:nvSpPr>
        <p:spPr>
          <a:xfrm>
            <a:off x="7767687" y="4902680"/>
            <a:ext cx="4147794" cy="15696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Under the guidance of</a:t>
            </a:r>
            <a:endParaRPr>
              <a:solidFill>
                <a:schemeClr val="dk1"/>
              </a:solidFill>
            </a:endParaRPr>
          </a:p>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Prof. Santhosh Reddy P</a:t>
            </a:r>
            <a:endParaRPr b="1" sz="2400">
              <a:solidFill>
                <a:srgbClr val="002060"/>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Assistant Professor</a:t>
            </a:r>
            <a:endParaRPr>
              <a:solidFill>
                <a:schemeClr val="dk1"/>
              </a:solidFill>
            </a:endParaRPr>
          </a:p>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Dept. of CSE</a:t>
            </a:r>
            <a:endParaRPr>
              <a:solidFill>
                <a:schemeClr val="dk1"/>
              </a:solidFill>
            </a:endParaRPr>
          </a:p>
          <a:p>
            <a:pPr indent="0" lvl="0" marL="0" marR="0" rtl="0" algn="ctr">
              <a:spcBef>
                <a:spcPts val="0"/>
              </a:spcBef>
              <a:spcAft>
                <a:spcPts val="0"/>
              </a:spcAft>
              <a:buNone/>
            </a:pPr>
            <a:r>
              <a:t/>
            </a:r>
            <a:endParaRPr b="1" sz="2400">
              <a:solidFill>
                <a:srgbClr val="002060"/>
              </a:solidFill>
              <a:latin typeface="Calibri"/>
              <a:ea typeface="Calibri"/>
              <a:cs typeface="Calibri"/>
              <a:sym typeface="Calibri"/>
            </a:endParaRPr>
          </a:p>
        </p:txBody>
      </p:sp>
      <p:sp>
        <p:nvSpPr>
          <p:cNvPr id="94" name="Google Shape;94;p13"/>
          <p:cNvSpPr txBox="1"/>
          <p:nvPr/>
        </p:nvSpPr>
        <p:spPr>
          <a:xfrm>
            <a:off x="188536" y="194222"/>
            <a:ext cx="1184949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200">
                <a:solidFill>
                  <a:srgbClr val="002060"/>
                </a:solidFill>
                <a:latin typeface="Calibri"/>
                <a:ea typeface="Calibri"/>
                <a:cs typeface="Calibri"/>
                <a:sym typeface="Calibri"/>
              </a:rPr>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Introduction</a:t>
            </a:r>
            <a:endParaRPr b="1">
              <a:solidFill>
                <a:schemeClr val="lt1"/>
              </a:solidFill>
            </a:endParaRPr>
          </a:p>
        </p:txBody>
      </p:sp>
      <p:sp>
        <p:nvSpPr>
          <p:cNvPr id="100" name="Google Shape;100;p14"/>
          <p:cNvSpPr txBox="1"/>
          <p:nvPr>
            <p:ph idx="1" type="body"/>
          </p:nvPr>
        </p:nvSpPr>
        <p:spPr>
          <a:xfrm>
            <a:off x="269466" y="1354807"/>
            <a:ext cx="11265900" cy="4720500"/>
          </a:xfrm>
          <a:prstGeom prst="rect">
            <a:avLst/>
          </a:prstGeom>
          <a:noFill/>
          <a:ln>
            <a:noFill/>
          </a:ln>
        </p:spPr>
        <p:txBody>
          <a:bodyPr anchorCtr="0" anchor="t" bIns="45700" lIns="91425" spcFirstLastPara="1" rIns="91425" wrap="square" tIns="45700">
            <a:noAutofit/>
          </a:bodyPr>
          <a:lstStyle/>
          <a:p>
            <a:pPr indent="0" lvl="0" marL="177800" rtl="0" algn="just">
              <a:spcBef>
                <a:spcPts val="1000"/>
              </a:spcBef>
              <a:spcAft>
                <a:spcPts val="0"/>
              </a:spcAft>
              <a:buClr>
                <a:schemeClr val="dk1"/>
              </a:buClr>
              <a:buSzPts val="1100"/>
              <a:buFont typeface="Arial"/>
              <a:buNone/>
            </a:pPr>
            <a:r>
              <a:rPr lang="en-IN" sz="2400">
                <a:latin typeface="Nunito"/>
                <a:ea typeface="Nunito"/>
                <a:cs typeface="Nunito"/>
                <a:sym typeface="Nunito"/>
              </a:rPr>
              <a:t>The increasing number of cars in cities can cause high volume of traffic, and implies that traffic violations become more critical nowadays in India and also around the world. This causes severe destruction of property and more accidents that may endanger the lives of the people. To solve the alarming problem and prevent such unfathomable consequences, traffic violation detection systems are needed. For which the system enforces proper traffic regulations at all times, and apprehends those who do not comply.  </a:t>
            </a:r>
            <a:endParaRPr sz="2400">
              <a:latin typeface="Nunito"/>
              <a:ea typeface="Nunito"/>
              <a:cs typeface="Nunito"/>
              <a:sym typeface="Nunito"/>
            </a:endParaRPr>
          </a:p>
          <a:p>
            <a:pPr indent="0" lvl="0" marL="177800" rtl="0" algn="just">
              <a:spcBef>
                <a:spcPts val="1000"/>
              </a:spcBef>
              <a:spcAft>
                <a:spcPts val="0"/>
              </a:spcAft>
              <a:buClr>
                <a:schemeClr val="dk1"/>
              </a:buClr>
              <a:buSzPts val="1100"/>
              <a:buFont typeface="Arial"/>
              <a:buNone/>
            </a:pPr>
            <a:r>
              <a:rPr lang="en-IN" sz="2400">
                <a:latin typeface="Nunito"/>
                <a:ea typeface="Nunito"/>
                <a:cs typeface="Nunito"/>
                <a:sym typeface="Nunito"/>
              </a:rPr>
              <a:t>A traffic violation detection system must be realized in real-time as the authorities track the roads all the time. Hence, traffic enforcers will not only be at ease in implementing safe roads accurately, but also efficiently; as the traffic detection system detects violations faster than humans. A user friendly graphical interface is associated with the system to make it simple for the user to operate the system, monitor traffic and take action against the violations of traffic rules.</a:t>
            </a:r>
            <a:endParaRPr/>
          </a:p>
        </p:txBody>
      </p:sp>
      <p:pic>
        <p:nvPicPr>
          <p:cNvPr id="101" name="Google Shape;101;p14"/>
          <p:cNvPicPr preferRelativeResize="0"/>
          <p:nvPr/>
        </p:nvPicPr>
        <p:blipFill rotWithShape="1">
          <a:blip r:embed="rId3">
            <a:alphaModFix/>
          </a:blip>
          <a:srcRect b="0" l="0" r="0" t="0"/>
          <a:stretch/>
        </p:blipFill>
        <p:spPr>
          <a:xfrm>
            <a:off x="11117035" y="11809"/>
            <a:ext cx="1074965" cy="1074965"/>
          </a:xfrm>
          <a:prstGeom prst="rect">
            <a:avLst/>
          </a:prstGeom>
          <a:noFill/>
          <a:ln>
            <a:noFill/>
          </a:ln>
        </p:spPr>
      </p:pic>
      <p:sp>
        <p:nvSpPr>
          <p:cNvPr id="102" name="Google Shape;102;p14"/>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Problem Statement</a:t>
            </a:r>
            <a:endParaRPr b="1">
              <a:solidFill>
                <a:schemeClr val="lt1"/>
              </a:solidFill>
            </a:endParaRPr>
          </a:p>
        </p:txBody>
      </p:sp>
      <p:pic>
        <p:nvPicPr>
          <p:cNvPr id="108" name="Google Shape;108;p15"/>
          <p:cNvPicPr preferRelativeResize="0"/>
          <p:nvPr/>
        </p:nvPicPr>
        <p:blipFill rotWithShape="1">
          <a:blip r:embed="rId3">
            <a:alphaModFix/>
          </a:blip>
          <a:srcRect b="0" l="0" r="0" t="0"/>
          <a:stretch/>
        </p:blipFill>
        <p:spPr>
          <a:xfrm>
            <a:off x="11117035" y="11809"/>
            <a:ext cx="1074965" cy="1074965"/>
          </a:xfrm>
          <a:prstGeom prst="rect">
            <a:avLst/>
          </a:prstGeom>
          <a:noFill/>
          <a:ln>
            <a:noFill/>
          </a:ln>
        </p:spPr>
      </p:pic>
      <p:sp>
        <p:nvSpPr>
          <p:cNvPr id="109" name="Google Shape;109;p15"/>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
        <p:nvSpPr>
          <p:cNvPr id="110" name="Google Shape;110;p15"/>
          <p:cNvSpPr txBox="1"/>
          <p:nvPr/>
        </p:nvSpPr>
        <p:spPr>
          <a:xfrm>
            <a:off x="463041" y="1351244"/>
            <a:ext cx="11265900" cy="4720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IN" sz="2800">
                <a:solidFill>
                  <a:srgbClr val="000000"/>
                </a:solidFill>
                <a:latin typeface="Nunito"/>
                <a:ea typeface="Nunito"/>
                <a:cs typeface="Nunito"/>
                <a:sym typeface="Nunito"/>
              </a:rPr>
              <a:t>To develop an efficient and accurate solution for automating the detection of violation of traffic rules and reporting the victim in a minimal amount of time.</a:t>
            </a:r>
            <a:endParaRPr sz="2800">
              <a:solidFill>
                <a:srgbClr val="000000"/>
              </a:solidFill>
              <a:latin typeface="Nunito"/>
              <a:ea typeface="Nunito"/>
              <a:cs typeface="Nunito"/>
              <a:sym typeface="Nunito"/>
            </a:endParaRPr>
          </a:p>
          <a:p>
            <a:pPr indent="0" lvl="0" marL="2286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a:p>
            <a:pPr indent="0" lvl="0" marL="1778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pic>
        <p:nvPicPr>
          <p:cNvPr id="111" name="Google Shape;111;p15"/>
          <p:cNvPicPr preferRelativeResize="0"/>
          <p:nvPr/>
        </p:nvPicPr>
        <p:blipFill>
          <a:blip r:embed="rId4">
            <a:alphaModFix/>
          </a:blip>
          <a:stretch>
            <a:fillRect/>
          </a:stretch>
        </p:blipFill>
        <p:spPr>
          <a:xfrm>
            <a:off x="604675" y="3341075"/>
            <a:ext cx="5219277" cy="2940199"/>
          </a:xfrm>
          <a:prstGeom prst="rect">
            <a:avLst/>
          </a:prstGeom>
          <a:noFill/>
          <a:ln>
            <a:noFill/>
          </a:ln>
        </p:spPr>
      </p:pic>
      <p:pic>
        <p:nvPicPr>
          <p:cNvPr id="112" name="Google Shape;112;p15"/>
          <p:cNvPicPr preferRelativeResize="0"/>
          <p:nvPr/>
        </p:nvPicPr>
        <p:blipFill>
          <a:blip r:embed="rId5">
            <a:alphaModFix/>
          </a:blip>
          <a:stretch>
            <a:fillRect/>
          </a:stretch>
        </p:blipFill>
        <p:spPr>
          <a:xfrm>
            <a:off x="6908575" y="3285200"/>
            <a:ext cx="4982950" cy="2940199"/>
          </a:xfrm>
          <a:prstGeom prst="rect">
            <a:avLst/>
          </a:prstGeom>
          <a:noFill/>
          <a:ln>
            <a:noFill/>
          </a:ln>
        </p:spPr>
      </p:pic>
      <p:sp>
        <p:nvSpPr>
          <p:cNvPr id="113" name="Google Shape;113;p15"/>
          <p:cNvSpPr/>
          <p:nvPr/>
        </p:nvSpPr>
        <p:spPr>
          <a:xfrm>
            <a:off x="5995013" y="4570650"/>
            <a:ext cx="742500" cy="369300"/>
          </a:xfrm>
          <a:prstGeom prst="rightArrow">
            <a:avLst>
              <a:gd fmla="val 50000" name="adj1"/>
              <a:gd fmla="val 50000" name="adj2"/>
            </a:avLst>
          </a:prstGeom>
          <a:solidFill>
            <a:srgbClr val="002060"/>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Literature Survey</a:t>
            </a:r>
            <a:endParaRPr b="1">
              <a:solidFill>
                <a:schemeClr val="lt1"/>
              </a:solidFill>
            </a:endParaRPr>
          </a:p>
        </p:txBody>
      </p:sp>
      <p:pic>
        <p:nvPicPr>
          <p:cNvPr id="119" name="Google Shape;119;p16"/>
          <p:cNvPicPr preferRelativeResize="0"/>
          <p:nvPr/>
        </p:nvPicPr>
        <p:blipFill rotWithShape="1">
          <a:blip r:embed="rId3">
            <a:alphaModFix/>
          </a:blip>
          <a:srcRect b="0" l="0" r="0" t="0"/>
          <a:stretch/>
        </p:blipFill>
        <p:spPr>
          <a:xfrm>
            <a:off x="11117035" y="11809"/>
            <a:ext cx="1074965" cy="1074965"/>
          </a:xfrm>
          <a:prstGeom prst="rect">
            <a:avLst/>
          </a:prstGeom>
          <a:noFill/>
          <a:ln>
            <a:noFill/>
          </a:ln>
        </p:spPr>
      </p:pic>
      <p:sp>
        <p:nvSpPr>
          <p:cNvPr id="120" name="Google Shape;120;p16"/>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graphicFrame>
        <p:nvGraphicFramePr>
          <p:cNvPr id="121" name="Google Shape;121;p16"/>
          <p:cNvGraphicFramePr/>
          <p:nvPr/>
        </p:nvGraphicFramePr>
        <p:xfrm>
          <a:off x="518463" y="1415263"/>
          <a:ext cx="3000000" cy="3000000"/>
        </p:xfrm>
        <a:graphic>
          <a:graphicData uri="http://schemas.openxmlformats.org/drawingml/2006/table">
            <a:tbl>
              <a:tblPr bandRow="1" firstRow="1">
                <a:noFill/>
                <a:tableStyleId>{7AC63657-456D-4B4F-BF15-040E46D5538B}</a:tableStyleId>
              </a:tblPr>
              <a:tblGrid>
                <a:gridCol w="3754975"/>
                <a:gridCol w="3754975"/>
                <a:gridCol w="3754975"/>
              </a:tblGrid>
              <a:tr h="370850">
                <a:tc>
                  <a:txBody>
                    <a:bodyPr/>
                    <a:lstStyle/>
                    <a:p>
                      <a:pPr indent="0" lvl="0" marL="0" marR="0" rtl="0" algn="ctr">
                        <a:spcBef>
                          <a:spcPts val="0"/>
                        </a:spcBef>
                        <a:spcAft>
                          <a:spcPts val="0"/>
                        </a:spcAft>
                        <a:buNone/>
                      </a:pPr>
                      <a:r>
                        <a:rPr lang="en-IN" sz="1800"/>
                        <a:t>Paper title</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What it Does?</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Limitations</a:t>
                      </a:r>
                      <a:endParaRPr/>
                    </a:p>
                  </a:txBody>
                  <a:tcPr marT="45725" marB="45725" marR="91450" marL="91450"/>
                </a:tc>
              </a:tr>
              <a:tr h="370850">
                <a:tc>
                  <a:txBody>
                    <a:bodyPr/>
                    <a:lstStyle/>
                    <a:p>
                      <a:pPr indent="0" lvl="0" marL="0" marR="0" rtl="0" algn="ctr">
                        <a:spcBef>
                          <a:spcPts val="0"/>
                        </a:spcBef>
                        <a:spcAft>
                          <a:spcPts val="0"/>
                        </a:spcAft>
                        <a:buNone/>
                      </a:pPr>
                      <a:r>
                        <a:rPr lang="en-IN" sz="1800"/>
                        <a:t>Traffic Rules Violation Detection System</a:t>
                      </a:r>
                      <a:endParaRPr/>
                    </a:p>
                    <a:p>
                      <a:pPr indent="0" lvl="0" marL="0" marR="0" rtl="0" algn="ctr">
                        <a:spcBef>
                          <a:spcPts val="0"/>
                        </a:spcBef>
                        <a:spcAft>
                          <a:spcPts val="0"/>
                        </a:spcAft>
                        <a:buNone/>
                      </a:pPr>
                      <a:r>
                        <a:t/>
                      </a:r>
                      <a:endParaRPr sz="1800" u="none" cap="none" strike="noStrike"/>
                    </a:p>
                  </a:txBody>
                  <a:tcPr marT="45725" marB="45725" marR="91450" marL="91450" anchor="ctr"/>
                </a:tc>
                <a:tc>
                  <a:txBody>
                    <a:bodyPr/>
                    <a:lstStyle/>
                    <a:p>
                      <a:pPr indent="-285750" lvl="0" marL="285750" marR="0" rtl="0" algn="l">
                        <a:lnSpc>
                          <a:spcPct val="100000"/>
                        </a:lnSpc>
                        <a:spcBef>
                          <a:spcPts val="0"/>
                        </a:spcBef>
                        <a:spcAft>
                          <a:spcPts val="0"/>
                        </a:spcAft>
                        <a:buClr>
                          <a:srgbClr val="000000"/>
                        </a:buClr>
                        <a:buSzPts val="1800"/>
                        <a:buFont typeface="Arial"/>
                        <a:buChar char="•"/>
                      </a:pPr>
                      <a:r>
                        <a:rPr lang="en-IN" sz="1800"/>
                        <a:t>Signal violation detection</a:t>
                      </a:r>
                      <a:endParaRPr sz="1800"/>
                    </a:p>
                    <a:p>
                      <a:pPr indent="-285750" lvl="0" marL="285750" marR="0" rtl="0" algn="l">
                        <a:lnSpc>
                          <a:spcPct val="100000"/>
                        </a:lnSpc>
                        <a:spcBef>
                          <a:spcPts val="0"/>
                        </a:spcBef>
                        <a:spcAft>
                          <a:spcPts val="0"/>
                        </a:spcAft>
                        <a:buSzPts val="1800"/>
                        <a:buChar char="•"/>
                      </a:pPr>
                      <a:r>
                        <a:rPr lang="en-IN" sz="1800"/>
                        <a:t>Parking violation </a:t>
                      </a:r>
                      <a:r>
                        <a:rPr lang="en-IN" sz="1800">
                          <a:solidFill>
                            <a:schemeClr val="dk1"/>
                          </a:solidFill>
                        </a:rPr>
                        <a:t>d</a:t>
                      </a:r>
                      <a:r>
                        <a:rPr lang="en-IN" sz="1800">
                          <a:solidFill>
                            <a:schemeClr val="dk1"/>
                          </a:solidFill>
                        </a:rPr>
                        <a:t>etection</a:t>
                      </a:r>
                      <a:endParaRPr sz="1800"/>
                    </a:p>
                    <a:p>
                      <a:pPr indent="-285750" lvl="0" marL="285750" marR="0" rtl="0" algn="l">
                        <a:lnSpc>
                          <a:spcPct val="100000"/>
                        </a:lnSpc>
                        <a:spcBef>
                          <a:spcPts val="0"/>
                        </a:spcBef>
                        <a:spcAft>
                          <a:spcPts val="0"/>
                        </a:spcAft>
                        <a:buSzPts val="1800"/>
                        <a:buChar char="•"/>
                      </a:pPr>
                      <a:r>
                        <a:rPr lang="en-IN" sz="1800"/>
                        <a:t>Direction violation </a:t>
                      </a:r>
                      <a:r>
                        <a:rPr lang="en-IN" sz="1800">
                          <a:solidFill>
                            <a:schemeClr val="dk1"/>
                          </a:solidFill>
                        </a:rPr>
                        <a:t>d</a:t>
                      </a:r>
                      <a:r>
                        <a:rPr lang="en-IN" sz="1800">
                          <a:solidFill>
                            <a:schemeClr val="dk1"/>
                          </a:solidFill>
                        </a:rPr>
                        <a:t>etection</a:t>
                      </a:r>
                      <a:endParaRPr sz="1800"/>
                    </a:p>
                    <a:p>
                      <a:pPr indent="0" lvl="0" marL="0" marR="0" rtl="0" algn="l">
                        <a:lnSpc>
                          <a:spcPct val="100000"/>
                        </a:lnSpc>
                        <a:spcBef>
                          <a:spcPts val="0"/>
                        </a:spcBef>
                        <a:spcAft>
                          <a:spcPts val="0"/>
                        </a:spcAft>
                        <a:buNone/>
                      </a:pPr>
                      <a:r>
                        <a:t/>
                      </a:r>
                      <a:endParaRPr sz="1800" u="none" cap="none" strike="noStrike">
                        <a:solidFill>
                          <a:srgbClr val="000000"/>
                        </a:solidFill>
                        <a:latin typeface="Calibri"/>
                        <a:ea typeface="Calibri"/>
                        <a:cs typeface="Calibri"/>
                        <a:sym typeface="Calibri"/>
                      </a:endParaRPr>
                    </a:p>
                  </a:txBody>
                  <a:tcPr marT="45725" marB="45725" marR="91450" marL="91450" anchor="ctr"/>
                </a:tc>
                <a:tc>
                  <a:txBody>
                    <a:bodyPr/>
                    <a:lstStyle/>
                    <a:p>
                      <a:pPr indent="-285750" lvl="0" marL="285750" marR="0" rtl="0" algn="l">
                        <a:spcBef>
                          <a:spcPts val="0"/>
                        </a:spcBef>
                        <a:spcAft>
                          <a:spcPts val="0"/>
                        </a:spcAft>
                        <a:buClr>
                          <a:srgbClr val="000000"/>
                        </a:buClr>
                        <a:buSzPts val="1800"/>
                        <a:buFont typeface="Arial"/>
                        <a:buChar char="•"/>
                      </a:pPr>
                      <a:r>
                        <a:rPr lang="en-IN" sz="1800"/>
                        <a:t> </a:t>
                      </a:r>
                      <a:r>
                        <a:rPr lang="en-IN" sz="1800"/>
                        <a:t>The system is able to process one data at a time</a:t>
                      </a:r>
                      <a:endParaRPr sz="1800"/>
                    </a:p>
                    <a:p>
                      <a:pPr indent="-285750" lvl="0" marL="285750" marR="0" rtl="0" algn="l">
                        <a:spcBef>
                          <a:spcPts val="0"/>
                        </a:spcBef>
                        <a:spcAft>
                          <a:spcPts val="0"/>
                        </a:spcAft>
                        <a:buSzPts val="1800"/>
                        <a:buChar char="•"/>
                      </a:pPr>
                      <a:r>
                        <a:rPr lang="en-IN" sz="1800"/>
                        <a:t> Program runtime is  slow</a:t>
                      </a:r>
                      <a:endParaRPr sz="1800"/>
                    </a:p>
                    <a:p>
                      <a:pPr indent="-285750" lvl="0" marL="285750" marR="0" rtl="0" algn="l">
                        <a:spcBef>
                          <a:spcPts val="0"/>
                        </a:spcBef>
                        <a:spcAft>
                          <a:spcPts val="0"/>
                        </a:spcAft>
                        <a:buSzPts val="1800"/>
                        <a:buChar char="•"/>
                      </a:pPr>
                      <a:r>
                        <a:rPr lang="en-IN" sz="1800"/>
                        <a:t>Lack of number plate detection</a:t>
                      </a:r>
                      <a:endParaRPr sz="1800"/>
                    </a:p>
                    <a:p>
                      <a:pPr indent="0" lvl="0" marL="0" marR="0" rtl="0" algn="l">
                        <a:spcBef>
                          <a:spcPts val="0"/>
                        </a:spcBef>
                        <a:spcAft>
                          <a:spcPts val="0"/>
                        </a:spcAft>
                        <a:buNone/>
                      </a:pPr>
                      <a:r>
                        <a:t/>
                      </a:r>
                      <a:endParaRPr sz="1800"/>
                    </a:p>
                  </a:txBody>
                  <a:tcPr marT="45725" marB="45725" marR="91450" marL="91450" anchor="ctr"/>
                </a:tc>
              </a:tr>
            </a:tbl>
          </a:graphicData>
        </a:graphic>
      </p:graphicFrame>
      <p:graphicFrame>
        <p:nvGraphicFramePr>
          <p:cNvPr id="122" name="Google Shape;122;p16"/>
          <p:cNvGraphicFramePr/>
          <p:nvPr/>
        </p:nvGraphicFramePr>
        <p:xfrm>
          <a:off x="518463" y="3663388"/>
          <a:ext cx="3000000" cy="3000000"/>
        </p:xfrm>
        <a:graphic>
          <a:graphicData uri="http://schemas.openxmlformats.org/drawingml/2006/table">
            <a:tbl>
              <a:tblPr bandRow="1" firstRow="1">
                <a:noFill/>
                <a:tableStyleId>{7AC63657-456D-4B4F-BF15-040E46D5538B}</a:tableStyleId>
              </a:tblPr>
              <a:tblGrid>
                <a:gridCol w="3754975"/>
                <a:gridCol w="3754975"/>
                <a:gridCol w="3754975"/>
              </a:tblGrid>
              <a:tr h="370850">
                <a:tc>
                  <a:txBody>
                    <a:bodyPr/>
                    <a:lstStyle/>
                    <a:p>
                      <a:pPr indent="0" lvl="0" marL="0" rtl="0" algn="ctr">
                        <a:spcBef>
                          <a:spcPts val="0"/>
                        </a:spcBef>
                        <a:spcAft>
                          <a:spcPts val="0"/>
                        </a:spcAft>
                        <a:buClr>
                          <a:schemeClr val="dk1"/>
                        </a:buClr>
                        <a:buFont typeface="Arial"/>
                        <a:buNone/>
                      </a:pPr>
                      <a:r>
                        <a:rPr lang="en-IN" sz="1800">
                          <a:solidFill>
                            <a:schemeClr val="lt1"/>
                          </a:solidFill>
                        </a:rPr>
                        <a:t>Paper title</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What it Does?</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Limitations</a:t>
                      </a:r>
                      <a:endParaRPr/>
                    </a:p>
                  </a:txBody>
                  <a:tcPr marT="45725" marB="45725" marR="91450" marL="91450"/>
                </a:tc>
              </a:tr>
              <a:tr h="370850">
                <a:tc>
                  <a:txBody>
                    <a:bodyPr/>
                    <a:lstStyle/>
                    <a:p>
                      <a:pPr indent="0" lvl="0" marL="0" marR="0" rtl="0" algn="ctr">
                        <a:spcBef>
                          <a:spcPts val="0"/>
                        </a:spcBef>
                        <a:spcAft>
                          <a:spcPts val="0"/>
                        </a:spcAft>
                        <a:buSzPts val="1100"/>
                        <a:buNone/>
                      </a:pPr>
                      <a:r>
                        <a:rPr lang="en-IN" sz="1800"/>
                        <a:t>Automatic Traffic Rule Violation Detection and Number Plate Recognition</a:t>
                      </a:r>
                      <a:endParaRPr sz="1800"/>
                    </a:p>
                    <a:p>
                      <a:pPr indent="0" lvl="0" marL="0" marR="0" rtl="0" algn="ctr">
                        <a:spcBef>
                          <a:spcPts val="0"/>
                        </a:spcBef>
                        <a:spcAft>
                          <a:spcPts val="0"/>
                        </a:spcAft>
                        <a:buNone/>
                      </a:pPr>
                      <a:r>
                        <a:t/>
                      </a:r>
                      <a:endParaRPr sz="1800" u="none" cap="none" strike="noStrike"/>
                    </a:p>
                  </a:txBody>
                  <a:tcPr marT="45725" marB="45725" marR="91450" marL="91450" anchor="ctr"/>
                </a:tc>
                <a:tc>
                  <a:txBody>
                    <a:bodyPr/>
                    <a:lstStyle/>
                    <a:p>
                      <a:pPr indent="-285750" lvl="0" marL="285750" marR="0" rtl="0" algn="l">
                        <a:lnSpc>
                          <a:spcPct val="100000"/>
                        </a:lnSpc>
                        <a:spcBef>
                          <a:spcPts val="0"/>
                        </a:spcBef>
                        <a:spcAft>
                          <a:spcPts val="0"/>
                        </a:spcAft>
                        <a:buClr>
                          <a:srgbClr val="000000"/>
                        </a:buClr>
                        <a:buSzPts val="1800"/>
                        <a:buFont typeface="Arial"/>
                        <a:buChar char="•"/>
                      </a:pPr>
                      <a:r>
                        <a:rPr lang="en-IN" sz="1800"/>
                        <a:t>Signal violation detection</a:t>
                      </a:r>
                      <a:endParaRPr sz="1800"/>
                    </a:p>
                    <a:p>
                      <a:pPr indent="-285750" lvl="0" marL="285750" marR="0" rtl="0" algn="l">
                        <a:lnSpc>
                          <a:spcPct val="100000"/>
                        </a:lnSpc>
                        <a:spcBef>
                          <a:spcPts val="0"/>
                        </a:spcBef>
                        <a:spcAft>
                          <a:spcPts val="0"/>
                        </a:spcAft>
                        <a:buSzPts val="1800"/>
                        <a:buChar char="•"/>
                      </a:pPr>
                      <a:r>
                        <a:rPr lang="en-IN" sz="1800">
                          <a:solidFill>
                            <a:schemeClr val="dk1"/>
                          </a:solidFill>
                        </a:rPr>
                        <a:t>Reporting the victim</a:t>
                      </a:r>
                      <a:endParaRPr sz="1800"/>
                    </a:p>
                    <a:p>
                      <a:pPr indent="0" lvl="0" marL="0" marR="0" rtl="0" algn="l">
                        <a:lnSpc>
                          <a:spcPct val="100000"/>
                        </a:lnSpc>
                        <a:spcBef>
                          <a:spcPts val="0"/>
                        </a:spcBef>
                        <a:spcAft>
                          <a:spcPts val="0"/>
                        </a:spcAft>
                        <a:buNone/>
                      </a:pPr>
                      <a:r>
                        <a:t/>
                      </a:r>
                      <a:endParaRPr sz="1800" u="none" cap="none" strike="noStrike">
                        <a:solidFill>
                          <a:srgbClr val="000000"/>
                        </a:solidFill>
                        <a:latin typeface="Calibri"/>
                        <a:ea typeface="Calibri"/>
                        <a:cs typeface="Calibri"/>
                        <a:sym typeface="Calibri"/>
                      </a:endParaRPr>
                    </a:p>
                  </a:txBody>
                  <a:tcPr marT="45725" marB="45725" marR="91450" marL="91450" anchor="ctr"/>
                </a:tc>
                <a:tc>
                  <a:txBody>
                    <a:bodyPr/>
                    <a:lstStyle/>
                    <a:p>
                      <a:pPr indent="-285750" lvl="0" marL="285750" marR="0" rtl="0" algn="l">
                        <a:spcBef>
                          <a:spcPts val="0"/>
                        </a:spcBef>
                        <a:spcAft>
                          <a:spcPts val="0"/>
                        </a:spcAft>
                        <a:buClr>
                          <a:srgbClr val="000000"/>
                        </a:buClr>
                        <a:buSzPts val="1800"/>
                        <a:buFont typeface="Arial"/>
                        <a:buChar char="•"/>
                      </a:pPr>
                      <a:r>
                        <a:rPr lang="en-IN" sz="1800"/>
                        <a:t> The system is able to process one data at a time</a:t>
                      </a:r>
                      <a:endParaRPr sz="1800"/>
                    </a:p>
                    <a:p>
                      <a:pPr indent="-285750" lvl="0" marL="285750" marR="0" rtl="0" algn="l">
                        <a:spcBef>
                          <a:spcPts val="0"/>
                        </a:spcBef>
                        <a:spcAft>
                          <a:spcPts val="0"/>
                        </a:spcAft>
                        <a:buSzPts val="1800"/>
                        <a:buChar char="•"/>
                      </a:pPr>
                      <a:r>
                        <a:rPr lang="en-IN" sz="1800"/>
                        <a:t> Program runtime is  slow</a:t>
                      </a:r>
                      <a:endParaRPr sz="1800"/>
                    </a:p>
                    <a:p>
                      <a:pPr indent="-285750" lvl="0" marL="285750" marR="0" rtl="0" algn="l">
                        <a:spcBef>
                          <a:spcPts val="0"/>
                        </a:spcBef>
                        <a:spcAft>
                          <a:spcPts val="0"/>
                        </a:spcAft>
                        <a:buSzPts val="1800"/>
                        <a:buChar char="•"/>
                      </a:pPr>
                      <a:r>
                        <a:rPr lang="en-IN" sz="1800"/>
                        <a:t>Project is </a:t>
                      </a:r>
                      <a:r>
                        <a:rPr lang="en-IN" sz="1800"/>
                        <a:t>sensitive to vibration and fast changing targets due to the long shutter time</a:t>
                      </a:r>
                      <a:endParaRPr sz="1800"/>
                    </a:p>
                    <a:p>
                      <a:pPr indent="0" lvl="0" marL="0" marR="0" rtl="0" algn="l">
                        <a:spcBef>
                          <a:spcPts val="0"/>
                        </a:spcBef>
                        <a:spcAft>
                          <a:spcPts val="0"/>
                        </a:spcAft>
                        <a:buNone/>
                      </a:pPr>
                      <a:r>
                        <a:t/>
                      </a:r>
                      <a:endParaRPr sz="1800"/>
                    </a:p>
                  </a:txBody>
                  <a:tcPr marT="45725" marB="45725" marR="91450" marL="914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System Requirement Specification</a:t>
            </a:r>
            <a:endParaRPr b="1">
              <a:solidFill>
                <a:schemeClr val="lt1"/>
              </a:solidFill>
            </a:endParaRPr>
          </a:p>
        </p:txBody>
      </p:sp>
      <p:sp>
        <p:nvSpPr>
          <p:cNvPr id="128" name="Google Shape;128;p17"/>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228600" lvl="0" marL="685800" rtl="0" algn="l">
              <a:lnSpc>
                <a:spcPct val="140000"/>
              </a:lnSpc>
              <a:spcBef>
                <a:spcPts val="0"/>
              </a:spcBef>
              <a:spcAft>
                <a:spcPts val="0"/>
              </a:spcAft>
              <a:buSzPts val="2800"/>
              <a:buChar char="❖"/>
            </a:pPr>
            <a:r>
              <a:rPr b="1" lang="en-IN"/>
              <a:t>Software Requirements:</a:t>
            </a:r>
            <a:endParaRPr/>
          </a:p>
          <a:p>
            <a:pPr indent="-355600" lvl="0" marL="914400" rtl="0" algn="l">
              <a:lnSpc>
                <a:spcPct val="140000"/>
              </a:lnSpc>
              <a:spcBef>
                <a:spcPts val="0"/>
              </a:spcBef>
              <a:spcAft>
                <a:spcPts val="0"/>
              </a:spcAft>
              <a:buSzPts val="2000"/>
              <a:buChar char="❖"/>
            </a:pPr>
            <a:r>
              <a:rPr lang="en-IN" sz="2000"/>
              <a:t>Operating System: Windows, Linux or Mac OS</a:t>
            </a:r>
            <a:endParaRPr sz="2000"/>
          </a:p>
          <a:p>
            <a:pPr indent="-355600" lvl="0" marL="914400" rtl="0" algn="l">
              <a:lnSpc>
                <a:spcPct val="140000"/>
              </a:lnSpc>
              <a:spcBef>
                <a:spcPts val="0"/>
              </a:spcBef>
              <a:spcAft>
                <a:spcPts val="0"/>
              </a:spcAft>
              <a:buSzPts val="2000"/>
              <a:buChar char="❖"/>
            </a:pPr>
            <a:r>
              <a:rPr lang="en-IN" sz="2000"/>
              <a:t>Browsers: Chorme or Firefox or Edge</a:t>
            </a:r>
            <a:endParaRPr sz="2000"/>
          </a:p>
          <a:p>
            <a:pPr indent="-355600" lvl="0" marL="914400" rtl="0" algn="l">
              <a:lnSpc>
                <a:spcPct val="140000"/>
              </a:lnSpc>
              <a:spcBef>
                <a:spcPts val="0"/>
              </a:spcBef>
              <a:spcAft>
                <a:spcPts val="0"/>
              </a:spcAft>
              <a:buSzPts val="2000"/>
              <a:buChar char="❖"/>
            </a:pPr>
            <a:r>
              <a:rPr lang="en-IN" sz="2000"/>
              <a:t>Front-End Design Tool:  Figma</a:t>
            </a:r>
            <a:endParaRPr/>
          </a:p>
          <a:p>
            <a:pPr indent="-355600" lvl="0" marL="914400" rtl="0" algn="l">
              <a:lnSpc>
                <a:spcPct val="140000"/>
              </a:lnSpc>
              <a:spcBef>
                <a:spcPts val="0"/>
              </a:spcBef>
              <a:spcAft>
                <a:spcPts val="0"/>
              </a:spcAft>
              <a:buSzPts val="2000"/>
              <a:buChar char="❖"/>
            </a:pPr>
            <a:r>
              <a:rPr lang="en-IN" sz="2000"/>
              <a:t>Programming Tool: Open CV, Python, Django, and a Database</a:t>
            </a:r>
            <a:endParaRPr/>
          </a:p>
          <a:p>
            <a:pPr indent="-228600" lvl="0" marL="685800" rtl="0" algn="l">
              <a:lnSpc>
                <a:spcPct val="80000"/>
              </a:lnSpc>
              <a:spcBef>
                <a:spcPts val="3000"/>
              </a:spcBef>
              <a:spcAft>
                <a:spcPts val="0"/>
              </a:spcAft>
              <a:buSzPts val="2800"/>
              <a:buChar char="❖"/>
            </a:pPr>
            <a:r>
              <a:rPr b="1" lang="en-IN"/>
              <a:t>Hardware Requirements:</a:t>
            </a:r>
            <a:endParaRPr/>
          </a:p>
          <a:p>
            <a:pPr indent="0" lvl="0" marL="685800" rtl="0" algn="l">
              <a:lnSpc>
                <a:spcPct val="100000"/>
              </a:lnSpc>
              <a:spcBef>
                <a:spcPts val="3000"/>
              </a:spcBef>
              <a:spcAft>
                <a:spcPts val="0"/>
              </a:spcAft>
              <a:buNone/>
            </a:pPr>
            <a:r>
              <a:rPr lang="en-IN" sz="2000"/>
              <a:t>High end Processor and GPUs</a:t>
            </a:r>
            <a:endParaRPr sz="2000"/>
          </a:p>
          <a:p>
            <a:pPr indent="0" lvl="0" marL="685800" rtl="0" algn="l">
              <a:lnSpc>
                <a:spcPct val="100000"/>
              </a:lnSpc>
              <a:spcBef>
                <a:spcPts val="3000"/>
              </a:spcBef>
              <a:spcAft>
                <a:spcPts val="0"/>
              </a:spcAft>
              <a:buNone/>
            </a:pPr>
            <a:r>
              <a:rPr lang="en-IN" sz="2000"/>
              <a:t>RAM: 8GB or Higher</a:t>
            </a:r>
            <a:endParaRPr sz="2000"/>
          </a:p>
        </p:txBody>
      </p:sp>
      <p:pic>
        <p:nvPicPr>
          <p:cNvPr id="129" name="Google Shape;129;p17"/>
          <p:cNvPicPr preferRelativeResize="0"/>
          <p:nvPr/>
        </p:nvPicPr>
        <p:blipFill rotWithShape="1">
          <a:blip r:embed="rId3">
            <a:alphaModFix/>
          </a:blip>
          <a:srcRect b="0" l="0" r="0" t="0"/>
          <a:stretch/>
        </p:blipFill>
        <p:spPr>
          <a:xfrm>
            <a:off x="11117035" y="11809"/>
            <a:ext cx="1074965" cy="1074965"/>
          </a:xfrm>
          <a:prstGeom prst="rect">
            <a:avLst/>
          </a:prstGeom>
          <a:noFill/>
          <a:ln>
            <a:noFill/>
          </a:ln>
        </p:spPr>
      </p:pic>
      <p:sp>
        <p:nvSpPr>
          <p:cNvPr id="130" name="Google Shape;130;p17"/>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System Requirement Specification</a:t>
            </a:r>
            <a:endParaRPr b="1">
              <a:solidFill>
                <a:schemeClr val="lt1"/>
              </a:solidFill>
            </a:endParaRPr>
          </a:p>
        </p:txBody>
      </p:sp>
      <p:sp>
        <p:nvSpPr>
          <p:cNvPr id="136" name="Google Shape;136;p18"/>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Functional Requirements:</a:t>
            </a:r>
            <a:endParaRPr b="1"/>
          </a:p>
          <a:p>
            <a:pPr indent="0" lvl="0" marL="0" rtl="0" algn="l">
              <a:spcBef>
                <a:spcPts val="0"/>
              </a:spcBef>
              <a:spcAft>
                <a:spcPts val="0"/>
              </a:spcAft>
              <a:buNone/>
            </a:pPr>
            <a:r>
              <a:t/>
            </a:r>
            <a:endParaRPr b="1"/>
          </a:p>
          <a:p>
            <a:pPr indent="-381000" lvl="0" marL="457200" rtl="0" algn="l">
              <a:spcBef>
                <a:spcPts val="0"/>
              </a:spcBef>
              <a:spcAft>
                <a:spcPts val="0"/>
              </a:spcAft>
              <a:buSzPts val="2400"/>
              <a:buFont typeface="Arial"/>
              <a:buChar char="•"/>
            </a:pPr>
            <a:r>
              <a:rPr lang="en-IN" sz="2400">
                <a:latin typeface="Arial"/>
                <a:ea typeface="Arial"/>
                <a:cs typeface="Arial"/>
                <a:sym typeface="Arial"/>
              </a:rPr>
              <a:t>A computer with high speed processor specifications or GPU will increase the efficiency.</a:t>
            </a:r>
            <a:endParaRPr sz="2400">
              <a:latin typeface="Arial"/>
              <a:ea typeface="Arial"/>
              <a:cs typeface="Arial"/>
              <a:sym typeface="Arial"/>
            </a:endParaRPr>
          </a:p>
          <a:p>
            <a:pPr indent="0" lvl="0" marL="914400" rtl="0" algn="l">
              <a:spcBef>
                <a:spcPts val="0"/>
              </a:spcBef>
              <a:spcAft>
                <a:spcPts val="0"/>
              </a:spcAft>
              <a:buNone/>
            </a:pPr>
            <a:r>
              <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IN" sz="2400"/>
              <a:t>Creating an enhanced UI for faster and easy to use web application.</a:t>
            </a:r>
            <a:endParaRPr sz="2400"/>
          </a:p>
          <a:p>
            <a:pPr indent="0" lvl="0" marL="914400" rtl="0" algn="l">
              <a:spcBef>
                <a:spcPts val="0"/>
              </a:spcBef>
              <a:spcAft>
                <a:spcPts val="0"/>
              </a:spcAft>
              <a:buNone/>
            </a:pPr>
            <a:r>
              <a:t/>
            </a:r>
            <a:endParaRPr sz="2400"/>
          </a:p>
          <a:p>
            <a:pPr indent="-381000" lvl="0" marL="457200" rtl="0" algn="l">
              <a:spcBef>
                <a:spcPts val="0"/>
              </a:spcBef>
              <a:spcAft>
                <a:spcPts val="0"/>
              </a:spcAft>
              <a:buSzPts val="2400"/>
              <a:buChar char="•"/>
            </a:pPr>
            <a:r>
              <a:rPr lang="en-IN" sz="2400"/>
              <a:t>Nice GUI will increase the usability. </a:t>
            </a:r>
            <a:endParaRPr sz="2400"/>
          </a:p>
          <a:p>
            <a:pPr indent="0" lvl="2" marL="914400" rtl="0" algn="l">
              <a:spcBef>
                <a:spcPts val="500"/>
              </a:spcBef>
              <a:spcAft>
                <a:spcPts val="0"/>
              </a:spcAft>
              <a:buNone/>
            </a:pPr>
            <a:r>
              <a:t/>
            </a:r>
            <a:endParaRPr/>
          </a:p>
          <a:p>
            <a:pPr indent="0" lvl="0" marL="685800" rtl="0" algn="l">
              <a:lnSpc>
                <a:spcPct val="100000"/>
              </a:lnSpc>
              <a:spcBef>
                <a:spcPts val="3000"/>
              </a:spcBef>
              <a:spcAft>
                <a:spcPts val="0"/>
              </a:spcAft>
              <a:buNone/>
            </a:pPr>
            <a:r>
              <a:t/>
            </a:r>
            <a:endParaRPr b="1"/>
          </a:p>
        </p:txBody>
      </p:sp>
      <p:pic>
        <p:nvPicPr>
          <p:cNvPr id="137" name="Google Shape;137;p18"/>
          <p:cNvPicPr preferRelativeResize="0"/>
          <p:nvPr/>
        </p:nvPicPr>
        <p:blipFill rotWithShape="1">
          <a:blip r:embed="rId3">
            <a:alphaModFix/>
          </a:blip>
          <a:srcRect b="0" l="0" r="0" t="0"/>
          <a:stretch/>
        </p:blipFill>
        <p:spPr>
          <a:xfrm>
            <a:off x="11117035" y="11809"/>
            <a:ext cx="1074965" cy="1074965"/>
          </a:xfrm>
          <a:prstGeom prst="rect">
            <a:avLst/>
          </a:prstGeom>
          <a:noFill/>
          <a:ln>
            <a:noFill/>
          </a:ln>
        </p:spPr>
      </p:pic>
      <p:sp>
        <p:nvSpPr>
          <p:cNvPr id="138" name="Google Shape;138;p18"/>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System Requirement Specification</a:t>
            </a:r>
            <a:endParaRPr b="1">
              <a:solidFill>
                <a:schemeClr val="lt1"/>
              </a:solidFill>
            </a:endParaRPr>
          </a:p>
        </p:txBody>
      </p:sp>
      <p:sp>
        <p:nvSpPr>
          <p:cNvPr id="144" name="Google Shape;144;p19"/>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380"/>
              <a:buFont typeface="Arial"/>
              <a:buNone/>
            </a:pPr>
            <a:r>
              <a:rPr b="1" lang="en-IN" sz="2380"/>
              <a:t>Non Functional Requirements:</a:t>
            </a:r>
            <a:endParaRPr/>
          </a:p>
          <a:p>
            <a:pPr indent="-228600" lvl="0" marL="228600" rtl="0" algn="l">
              <a:lnSpc>
                <a:spcPct val="100000"/>
              </a:lnSpc>
              <a:spcBef>
                <a:spcPts val="2200"/>
              </a:spcBef>
              <a:spcAft>
                <a:spcPts val="0"/>
              </a:spcAft>
              <a:buSzPts val="2125"/>
              <a:buChar char="•"/>
            </a:pPr>
            <a:r>
              <a:rPr b="1" lang="en-IN" sz="2125"/>
              <a:t>Availability: </a:t>
            </a:r>
            <a:r>
              <a:rPr lang="en-IN" sz="2125"/>
              <a:t>Since it is a web application it will be available on all devicesct</a:t>
            </a:r>
            <a:endParaRPr sz="2125"/>
          </a:p>
          <a:p>
            <a:pPr indent="-228600" lvl="0" marL="228600" rtl="0" algn="l">
              <a:lnSpc>
                <a:spcPct val="100000"/>
              </a:lnSpc>
              <a:spcBef>
                <a:spcPts val="2200"/>
              </a:spcBef>
              <a:spcAft>
                <a:spcPts val="0"/>
              </a:spcAft>
              <a:buSzPts val="2125"/>
              <a:buChar char="•"/>
            </a:pPr>
            <a:r>
              <a:rPr b="1" lang="en-IN" sz="2125"/>
              <a:t>Performance:</a:t>
            </a:r>
            <a:r>
              <a:rPr lang="en-IN" sz="2125"/>
              <a:t> efficient algorithms  will increase the performance.</a:t>
            </a:r>
            <a:endParaRPr/>
          </a:p>
          <a:p>
            <a:pPr indent="-228600" lvl="0" marL="228600" rtl="0" algn="l">
              <a:lnSpc>
                <a:spcPct val="100000"/>
              </a:lnSpc>
              <a:spcBef>
                <a:spcPts val="2200"/>
              </a:spcBef>
              <a:spcAft>
                <a:spcPts val="0"/>
              </a:spcAft>
              <a:buSzPts val="2125"/>
              <a:buChar char="•"/>
            </a:pPr>
            <a:r>
              <a:rPr b="1" lang="en-IN" sz="2125"/>
              <a:t>Maintainability:</a:t>
            </a:r>
            <a:r>
              <a:rPr lang="en-IN" sz="2125"/>
              <a:t> This application ensure high maintainability by receiving regular updates and bug fixes to ensure user friendliness and high compatibility.</a:t>
            </a:r>
            <a:endParaRPr/>
          </a:p>
          <a:p>
            <a:pPr indent="-228600" lvl="0" marL="228600" rtl="0" algn="l">
              <a:lnSpc>
                <a:spcPct val="100000"/>
              </a:lnSpc>
              <a:spcBef>
                <a:spcPts val="2200"/>
              </a:spcBef>
              <a:spcAft>
                <a:spcPts val="0"/>
              </a:spcAft>
              <a:buSzPts val="2125"/>
              <a:buChar char="•"/>
            </a:pPr>
            <a:r>
              <a:rPr b="1" lang="en-IN" sz="2125"/>
              <a:t>Security:</a:t>
            </a:r>
            <a:r>
              <a:rPr lang="en-IN" sz="2125"/>
              <a:t> This application will not use or misuse the user information of any kind and will be maintained confidential.</a:t>
            </a:r>
            <a:endParaRPr sz="2125"/>
          </a:p>
          <a:p>
            <a:pPr indent="0" lvl="0" marL="685800" rtl="0" algn="l">
              <a:lnSpc>
                <a:spcPct val="100000"/>
              </a:lnSpc>
              <a:spcBef>
                <a:spcPts val="3000"/>
              </a:spcBef>
              <a:spcAft>
                <a:spcPts val="0"/>
              </a:spcAft>
              <a:buNone/>
            </a:pPr>
            <a:r>
              <a:t/>
            </a:r>
            <a:endParaRPr b="1"/>
          </a:p>
        </p:txBody>
      </p:sp>
      <p:pic>
        <p:nvPicPr>
          <p:cNvPr id="145" name="Google Shape;145;p19"/>
          <p:cNvPicPr preferRelativeResize="0"/>
          <p:nvPr/>
        </p:nvPicPr>
        <p:blipFill rotWithShape="1">
          <a:blip r:embed="rId3">
            <a:alphaModFix/>
          </a:blip>
          <a:srcRect b="0" l="0" r="0" t="0"/>
          <a:stretch/>
        </p:blipFill>
        <p:spPr>
          <a:xfrm>
            <a:off x="11117035" y="11809"/>
            <a:ext cx="1074965" cy="1074965"/>
          </a:xfrm>
          <a:prstGeom prst="rect">
            <a:avLst/>
          </a:prstGeom>
          <a:noFill/>
          <a:ln>
            <a:noFill/>
          </a:ln>
        </p:spPr>
      </p:pic>
      <p:sp>
        <p:nvSpPr>
          <p:cNvPr id="146" name="Google Shape;146;p19"/>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Conclusion</a:t>
            </a:r>
            <a:endParaRPr b="1">
              <a:solidFill>
                <a:schemeClr val="lt1"/>
              </a:solidFill>
            </a:endParaRPr>
          </a:p>
        </p:txBody>
      </p:sp>
      <p:pic>
        <p:nvPicPr>
          <p:cNvPr id="152" name="Google Shape;152;p20"/>
          <p:cNvPicPr preferRelativeResize="0"/>
          <p:nvPr/>
        </p:nvPicPr>
        <p:blipFill rotWithShape="1">
          <a:blip r:embed="rId3">
            <a:alphaModFix/>
          </a:blip>
          <a:srcRect b="0" l="0" r="0" t="0"/>
          <a:stretch/>
        </p:blipFill>
        <p:spPr>
          <a:xfrm>
            <a:off x="11117035" y="11809"/>
            <a:ext cx="1074965" cy="1074965"/>
          </a:xfrm>
          <a:prstGeom prst="rect">
            <a:avLst/>
          </a:prstGeom>
          <a:noFill/>
          <a:ln>
            <a:noFill/>
          </a:ln>
        </p:spPr>
      </p:pic>
      <p:sp>
        <p:nvSpPr>
          <p:cNvPr id="153" name="Google Shape;153;p20"/>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pic>
        <p:nvPicPr>
          <p:cNvPr id="154" name="Google Shape;154;p20"/>
          <p:cNvPicPr preferRelativeResize="0"/>
          <p:nvPr/>
        </p:nvPicPr>
        <p:blipFill>
          <a:blip r:embed="rId4">
            <a:alphaModFix/>
          </a:blip>
          <a:stretch>
            <a:fillRect/>
          </a:stretch>
        </p:blipFill>
        <p:spPr>
          <a:xfrm>
            <a:off x="5609800" y="1400325"/>
            <a:ext cx="6036550" cy="4431375"/>
          </a:xfrm>
          <a:prstGeom prst="rect">
            <a:avLst/>
          </a:prstGeom>
          <a:noFill/>
          <a:ln>
            <a:noFill/>
          </a:ln>
        </p:spPr>
      </p:pic>
      <p:sp>
        <p:nvSpPr>
          <p:cNvPr id="155" name="Google Shape;155;p20"/>
          <p:cNvSpPr txBox="1"/>
          <p:nvPr/>
        </p:nvSpPr>
        <p:spPr>
          <a:xfrm>
            <a:off x="395145" y="1449025"/>
            <a:ext cx="5455500" cy="4720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None/>
            </a:pPr>
            <a:r>
              <a:rPr lang="en-IN" sz="2500">
                <a:solidFill>
                  <a:srgbClr val="000000"/>
                </a:solidFill>
                <a:latin typeface="Nunito"/>
                <a:ea typeface="Nunito"/>
                <a:cs typeface="Nunito"/>
                <a:sym typeface="Nunito"/>
              </a:rPr>
              <a:t>The  Traffic Monitoring System is  one  of  the  effective tools for enforcement of traffic rules on Indian roads in a transparent manner.  The system aims  at  harnessing  strength  of  technology  and  minimise  human intervention  to  bring  about  the  speed  and  transparency  in  the  whole  process of  traffic  regulation.</a:t>
            </a:r>
            <a:endParaRPr sz="2500">
              <a:solidFill>
                <a:srgbClr val="000000"/>
              </a:solidFill>
              <a:latin typeface="Nunito"/>
              <a:ea typeface="Nunito"/>
              <a:cs typeface="Nunito"/>
              <a:sym typeface="Nunito"/>
            </a:endParaRPr>
          </a:p>
          <a:p>
            <a:pPr indent="0" lvl="0" marL="457200" rtl="0" algn="l">
              <a:lnSpc>
                <a:spcPct val="90000"/>
              </a:lnSpc>
              <a:spcBef>
                <a:spcPts val="1000"/>
              </a:spcBef>
              <a:spcAft>
                <a:spcPts val="0"/>
              </a:spcAft>
              <a:buNone/>
            </a:pPr>
            <a:r>
              <a:t/>
            </a:r>
            <a:endParaRPr sz="2800">
              <a:solidFill>
                <a:srgbClr val="000000"/>
              </a:solidFill>
              <a:latin typeface="Calibri"/>
              <a:ea typeface="Calibri"/>
              <a:cs typeface="Calibri"/>
              <a:sym typeface="Calibri"/>
            </a:endParaRPr>
          </a:p>
        </p:txBody>
      </p:sp>
      <p:pic>
        <p:nvPicPr>
          <p:cNvPr id="156" name="Google Shape;156;p20"/>
          <p:cNvPicPr preferRelativeResize="0"/>
          <p:nvPr/>
        </p:nvPicPr>
        <p:blipFill>
          <a:blip r:embed="rId5">
            <a:alphaModFix/>
          </a:blip>
          <a:stretch>
            <a:fillRect/>
          </a:stretch>
        </p:blipFill>
        <p:spPr>
          <a:xfrm>
            <a:off x="5785150" y="1449025"/>
            <a:ext cx="6036550" cy="443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228600" rtl="0" algn="l">
              <a:spcBef>
                <a:spcPts val="0"/>
              </a:spcBef>
              <a:spcAft>
                <a:spcPts val="0"/>
              </a:spcAft>
              <a:buNone/>
            </a:pPr>
            <a:r>
              <a:rPr b="1" lang="en-IN">
                <a:solidFill>
                  <a:schemeClr val="lt1"/>
                </a:solidFill>
              </a:rPr>
              <a:t>References</a:t>
            </a:r>
            <a:endParaRPr b="1">
              <a:solidFill>
                <a:schemeClr val="lt1"/>
              </a:solidFill>
            </a:endParaRPr>
          </a:p>
        </p:txBody>
      </p:sp>
      <p:sp>
        <p:nvSpPr>
          <p:cNvPr id="162" name="Google Shape;162;p21"/>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Nunito"/>
              <a:buAutoNum type="arabicPeriod"/>
            </a:pPr>
            <a:r>
              <a:rPr lang="en-IN" sz="2000" u="sng">
                <a:solidFill>
                  <a:schemeClr val="hlink"/>
                </a:solidFill>
                <a:latin typeface="Nunito"/>
                <a:ea typeface="Nunito"/>
                <a:cs typeface="Nunito"/>
                <a:sym typeface="Nunito"/>
                <a:hlinkClick r:id="rId3"/>
              </a:rPr>
              <a:t>https://ieeexplore.ieee.org/document/8343528</a:t>
            </a:r>
            <a:endParaRPr sz="2000"/>
          </a:p>
          <a:p>
            <a:pPr indent="-355600" lvl="0" marL="457200" rtl="0" algn="l">
              <a:spcBef>
                <a:spcPts val="0"/>
              </a:spcBef>
              <a:spcAft>
                <a:spcPts val="0"/>
              </a:spcAft>
              <a:buSzPts val="2000"/>
              <a:buFont typeface="Nunito"/>
              <a:buAutoNum type="arabicPeriod"/>
            </a:pPr>
            <a:r>
              <a:rPr lang="en-IN" sz="2000" u="sng">
                <a:solidFill>
                  <a:schemeClr val="hlink"/>
                </a:solidFill>
                <a:latin typeface="Nunito"/>
                <a:ea typeface="Nunito"/>
                <a:cs typeface="Nunito"/>
                <a:sym typeface="Nunito"/>
                <a:hlinkClick r:id="rId4"/>
              </a:rPr>
              <a:t>http://www.jetir.org/papers/JETIR1703020.pdf</a:t>
            </a:r>
            <a:endParaRPr sz="2000"/>
          </a:p>
          <a:p>
            <a:pPr indent="-355600" lvl="0" marL="457200" rtl="0" algn="l">
              <a:spcBef>
                <a:spcPts val="0"/>
              </a:spcBef>
              <a:spcAft>
                <a:spcPts val="0"/>
              </a:spcAft>
              <a:buSzPts val="2000"/>
              <a:buFont typeface="Nunito"/>
              <a:buAutoNum type="arabicPeriod"/>
            </a:pPr>
            <a:r>
              <a:rPr lang="en-IN" sz="2000"/>
              <a:t>Mukremin Ozkul , Ilir Capuni (2018). ” Police-less multiparty traffic violation detection and reporting system with privacy preservation”, IET Intelligent Transport Systems, Vol. 12 No. 5, pp. 351-358.</a:t>
            </a:r>
            <a:endParaRPr sz="2000"/>
          </a:p>
          <a:p>
            <a:pPr indent="-355600" lvl="0" marL="457200" rtl="0" algn="l">
              <a:spcBef>
                <a:spcPts val="0"/>
              </a:spcBef>
              <a:spcAft>
                <a:spcPts val="0"/>
              </a:spcAft>
              <a:buSzPts val="2000"/>
              <a:buFont typeface="Nunito"/>
              <a:buAutoNum type="arabicPeriod"/>
            </a:pPr>
            <a:r>
              <a:rPr lang="en-IN" sz="2000"/>
              <a:t>Rhen Anjerome Bedruz, Aaron Christian P. Uy, Ana Riza Quiros, Robert Kerwin Billones, Edwin Sybingco, Argel Bandala, Elmer P. Dadios (2019). “A Robotic Model Approach of an Automated Traffic Violation Detection System with Apprehension” 2018 IEEE 10th International Conference on Humanoid, Nanotechnology, Information Technology,Communication and Control, Environment and Management (HNICEM), pp. 1-4.</a:t>
            </a:r>
            <a:endParaRPr sz="2000"/>
          </a:p>
          <a:p>
            <a:pPr indent="-355600" lvl="0" marL="457200" rtl="0" algn="l">
              <a:spcBef>
                <a:spcPts val="0"/>
              </a:spcBef>
              <a:spcAft>
                <a:spcPts val="0"/>
              </a:spcAft>
              <a:buSzPts val="2000"/>
              <a:buFont typeface="Nunito"/>
              <a:buAutoNum type="arabicPeriod"/>
            </a:pPr>
            <a:r>
              <a:rPr lang="en-IN" sz="2000"/>
              <a:t>SamirA.Elsagheer Mohamed (2019). “Automatic Traffic Violation Recording and Reporting System to Limit Traffic Accidents: Based on Vehicular Ad-hoc Networks (VANET)”. 2019 International Conference on Innovative Trends in Computer Engineering (ITCE), pp. 254-259. </a:t>
            </a:r>
            <a:endParaRPr sz="2200"/>
          </a:p>
        </p:txBody>
      </p:sp>
      <p:pic>
        <p:nvPicPr>
          <p:cNvPr id="163" name="Google Shape;163;p21"/>
          <p:cNvPicPr preferRelativeResize="0"/>
          <p:nvPr/>
        </p:nvPicPr>
        <p:blipFill rotWithShape="1">
          <a:blip r:embed="rId5">
            <a:alphaModFix/>
          </a:blip>
          <a:srcRect b="0" l="0" r="0" t="0"/>
          <a:stretch/>
        </p:blipFill>
        <p:spPr>
          <a:xfrm>
            <a:off x="11117035" y="11809"/>
            <a:ext cx="1074965" cy="1074965"/>
          </a:xfrm>
          <a:prstGeom prst="rect">
            <a:avLst/>
          </a:prstGeom>
          <a:noFill/>
          <a:ln>
            <a:noFill/>
          </a:ln>
        </p:spPr>
      </p:pic>
      <p:sp>
        <p:nvSpPr>
          <p:cNvPr id="164" name="Google Shape;164;p21"/>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AI VIDYA INSTITUTE OF TECHNOLOGY">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