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9753600" cy="7315200"/>
  <p:notesSz cx="6858000" cy="9144000"/>
  <p:embeddedFontLst>
    <p:embeddedFont>
      <p:font typeface="Canva Sans Bold" panose="020B0604020202020204" charset="0"/>
      <p:regular r:id="rId11"/>
    </p:embeddedFont>
    <p:embeddedFont>
      <p:font typeface="Canva Sans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74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b="-99875"/>
            </a:stretch>
          </a:blipFill>
        </p:spPr>
        <p:txBody>
          <a:bodyPr/>
          <a:lstStyle/>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endParaRPr lang="en-US" sz="1800" dirty="0">
              <a:solidFill>
                <a:srgbClr val="003366"/>
              </a:solidFill>
              <a:latin typeface="Canva Sans Bold"/>
            </a:endParaRPr>
          </a:p>
          <a:p>
            <a:endParaRPr lang="en-US" dirty="0">
              <a:solidFill>
                <a:srgbClr val="003366"/>
              </a:solidFill>
              <a:latin typeface="Canva Sans Bold"/>
            </a:endParaRPr>
          </a:p>
          <a:p>
            <a:r>
              <a:rPr lang="en-US" sz="1800" dirty="0">
                <a:solidFill>
                  <a:srgbClr val="003366"/>
                </a:solidFill>
                <a:latin typeface="Canva Sans Bold"/>
              </a:rPr>
              <a:t>		</a:t>
            </a:r>
            <a:r>
              <a:rPr lang="en-US" sz="1800">
                <a:solidFill>
                  <a:srgbClr val="003366"/>
                </a:solidFill>
                <a:latin typeface="Canva Sans Bold"/>
              </a:rPr>
              <a:t>	             </a:t>
            </a:r>
            <a:r>
              <a:rPr lang="en-US" sz="2800">
                <a:solidFill>
                  <a:srgbClr val="003366"/>
                </a:solidFill>
                <a:latin typeface="Canva Sans Bold"/>
              </a:rPr>
              <a:t>FINANCE </a:t>
            </a:r>
            <a:r>
              <a:rPr lang="en-US" sz="2800" dirty="0">
                <a:solidFill>
                  <a:srgbClr val="003366"/>
                </a:solidFill>
                <a:latin typeface="Canva Sans Bold"/>
              </a:rPr>
              <a:t>FALCONS</a:t>
            </a:r>
          </a:p>
          <a:p>
            <a:endParaRPr lang="en-US" dirty="0"/>
          </a:p>
          <a:p>
            <a:endParaRPr lang="en-US" dirty="0"/>
          </a:p>
        </p:txBody>
      </p:sp>
      <p:sp>
        <p:nvSpPr>
          <p:cNvPr id="3" name="AutoShape 3"/>
          <p:cNvSpPr/>
          <p:nvPr/>
        </p:nvSpPr>
        <p:spPr>
          <a:xfrm>
            <a:off x="728980" y="2926669"/>
            <a:ext cx="5080" cy="1461862"/>
          </a:xfrm>
          <a:prstGeom prst="rect">
            <a:avLst/>
          </a:prstGeom>
          <a:solidFill>
            <a:srgbClr val="003366"/>
          </a:solidFill>
        </p:spPr>
        <p:txBody>
          <a:bodyPr/>
          <a:lstStyle/>
          <a:p>
            <a:endParaRPr lang="en-US"/>
          </a:p>
        </p:txBody>
      </p:sp>
      <p:sp>
        <p:nvSpPr>
          <p:cNvPr id="4" name="Freeform 4"/>
          <p:cNvSpPr/>
          <p:nvPr/>
        </p:nvSpPr>
        <p:spPr>
          <a:xfrm>
            <a:off x="8892028"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341548" y="611822"/>
            <a:ext cx="7315515" cy="5666199"/>
          </a:xfrm>
          <a:custGeom>
            <a:avLst/>
            <a:gdLst/>
            <a:ahLst/>
            <a:cxnLst/>
            <a:rect l="l" t="t" r="r" b="b"/>
            <a:pathLst>
              <a:path w="7315515" h="5666199">
                <a:moveTo>
                  <a:pt x="0" y="0"/>
                </a:moveTo>
                <a:lnTo>
                  <a:pt x="7315515" y="0"/>
                </a:lnTo>
                <a:lnTo>
                  <a:pt x="7315515" y="5666199"/>
                </a:lnTo>
                <a:lnTo>
                  <a:pt x="0" y="5666199"/>
                </a:lnTo>
                <a:lnTo>
                  <a:pt x="0" y="0"/>
                </a:lnTo>
                <a:close/>
              </a:path>
            </a:pathLst>
          </a:custGeom>
          <a:blipFill>
            <a:blip r:embed="rId5">
              <a:alphaModFix amt="42000"/>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1917591" y="2987312"/>
            <a:ext cx="6443439" cy="1243965"/>
          </a:xfrm>
          <a:prstGeom prst="rect">
            <a:avLst/>
          </a:prstGeom>
        </p:spPr>
        <p:txBody>
          <a:bodyPr lIns="0" tIns="0" rIns="0" bIns="0" rtlCol="0" anchor="t">
            <a:spAutoFit/>
          </a:bodyPr>
          <a:lstStyle/>
          <a:p>
            <a:pPr algn="ctr">
              <a:lnSpc>
                <a:spcPts val="9570"/>
              </a:lnSpc>
            </a:pPr>
            <a:r>
              <a:rPr lang="en-US" sz="8700">
                <a:solidFill>
                  <a:srgbClr val="003366"/>
                </a:solidFill>
                <a:latin typeface="Canva Sans Bold"/>
              </a:rPr>
              <a:t>ACCOUNTS</a:t>
            </a:r>
          </a:p>
        </p:txBody>
      </p:sp>
      <p:sp>
        <p:nvSpPr>
          <p:cNvPr id="7" name="TextBox 7"/>
          <p:cNvSpPr txBox="1"/>
          <p:nvPr/>
        </p:nvSpPr>
        <p:spPr>
          <a:xfrm rot="-5400000">
            <a:off x="-149886" y="1519898"/>
            <a:ext cx="1753288" cy="176530"/>
          </a:xfrm>
          <a:prstGeom prst="rect">
            <a:avLst/>
          </a:prstGeom>
        </p:spPr>
        <p:txBody>
          <a:bodyPr lIns="0" tIns="0" rIns="0" bIns="0" rtlCol="0" anchor="t">
            <a:spAutoFit/>
          </a:bodyPr>
          <a:lstStyle/>
          <a:p>
            <a:pPr algn="r">
              <a:lnSpc>
                <a:spcPts val="1429"/>
              </a:lnSpc>
            </a:pPr>
            <a:r>
              <a:rPr lang="en-US" sz="1099" spc="54">
                <a:solidFill>
                  <a:srgbClr val="003366"/>
                </a:solidFill>
                <a:latin typeface="Canva Sans Medium"/>
              </a:rPr>
              <a:t>JANUARY 2025</a:t>
            </a:r>
          </a:p>
        </p:txBody>
      </p:sp>
      <p:sp>
        <p:nvSpPr>
          <p:cNvPr id="8" name="TextBox 8"/>
          <p:cNvSpPr txBox="1"/>
          <p:nvPr/>
        </p:nvSpPr>
        <p:spPr>
          <a:xfrm rot="-5400000">
            <a:off x="-94714" y="5583456"/>
            <a:ext cx="1642944" cy="357505"/>
          </a:xfrm>
          <a:prstGeom prst="rect">
            <a:avLst/>
          </a:prstGeom>
        </p:spPr>
        <p:txBody>
          <a:bodyPr lIns="0" tIns="0" rIns="0" bIns="0" rtlCol="0" anchor="t">
            <a:spAutoFit/>
          </a:bodyPr>
          <a:lstStyle/>
          <a:p>
            <a:pPr algn="l">
              <a:lnSpc>
                <a:spcPts val="1429"/>
              </a:lnSpc>
            </a:pPr>
            <a:r>
              <a:rPr lang="en-US" sz="1099" spc="54">
                <a:solidFill>
                  <a:srgbClr val="003366"/>
                </a:solidFill>
                <a:latin typeface="Canva Sans Medium"/>
              </a:rPr>
              <a:t>Marketing Plan | January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731520"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grpSp>
        <p:nvGrpSpPr>
          <p:cNvPr id="5" name="Group 5"/>
          <p:cNvGrpSpPr/>
          <p:nvPr/>
        </p:nvGrpSpPr>
        <p:grpSpPr>
          <a:xfrm>
            <a:off x="0" y="1258325"/>
            <a:ext cx="8024785" cy="933876"/>
            <a:chOff x="0" y="0"/>
            <a:chExt cx="10699713" cy="1245168"/>
          </a:xfrm>
        </p:grpSpPr>
        <p:sp>
          <p:nvSpPr>
            <p:cNvPr id="6" name="TextBox 6"/>
            <p:cNvSpPr txBox="1"/>
            <p:nvPr/>
          </p:nvSpPr>
          <p:spPr>
            <a:xfrm>
              <a:off x="0" y="0"/>
              <a:ext cx="10699713" cy="495300"/>
            </a:xfrm>
            <a:prstGeom prst="rect">
              <a:avLst/>
            </a:prstGeom>
          </p:spPr>
          <p:txBody>
            <a:bodyPr lIns="0" tIns="0" rIns="0" bIns="0" rtlCol="0" anchor="t">
              <a:spAutoFit/>
            </a:bodyPr>
            <a:lstStyle/>
            <a:p>
              <a:pPr algn="l">
                <a:lnSpc>
                  <a:spcPts val="2995"/>
                </a:lnSpc>
              </a:pPr>
              <a:r>
                <a:rPr lang="en-US" sz="2496">
                  <a:solidFill>
                    <a:srgbClr val="003366"/>
                  </a:solidFill>
                  <a:latin typeface="Canva Sans Bold"/>
                </a:rPr>
                <a:t>Modular Flow</a:t>
              </a:r>
            </a:p>
          </p:txBody>
        </p:sp>
        <p:sp>
          <p:nvSpPr>
            <p:cNvPr id="7" name="TextBox 7"/>
            <p:cNvSpPr txBox="1"/>
            <p:nvPr/>
          </p:nvSpPr>
          <p:spPr>
            <a:xfrm>
              <a:off x="0" y="1063296"/>
              <a:ext cx="8642677" cy="181872"/>
            </a:xfrm>
            <a:prstGeom prst="rect">
              <a:avLst/>
            </a:prstGeom>
          </p:spPr>
          <p:txBody>
            <a:bodyPr lIns="0" tIns="0" rIns="0" bIns="0" rtlCol="0" anchor="t">
              <a:spAutoFit/>
            </a:bodyPr>
            <a:lstStyle/>
            <a:p>
              <a:pPr algn="l">
                <a:lnSpc>
                  <a:spcPts val="1187"/>
                </a:lnSpc>
              </a:pPr>
              <a:endParaRPr/>
            </a:p>
          </p:txBody>
        </p:sp>
      </p:grpSp>
      <p:sp>
        <p:nvSpPr>
          <p:cNvPr id="8" name="TextBox 8"/>
          <p:cNvSpPr txBox="1"/>
          <p:nvPr/>
        </p:nvSpPr>
        <p:spPr>
          <a:xfrm>
            <a:off x="571393" y="4236611"/>
            <a:ext cx="6482008" cy="77144"/>
          </a:xfrm>
          <a:prstGeom prst="rect">
            <a:avLst/>
          </a:prstGeom>
        </p:spPr>
        <p:txBody>
          <a:bodyPr lIns="0" tIns="0" rIns="0" bIns="0" rtlCol="0" anchor="t">
            <a:spAutoFit/>
          </a:bodyPr>
          <a:lstStyle/>
          <a:p>
            <a:pPr algn="l">
              <a:lnSpc>
                <a:spcPts val="621"/>
              </a:lnSpc>
            </a:pPr>
            <a:endParaRPr/>
          </a:p>
        </p:txBody>
      </p:sp>
      <p:sp>
        <p:nvSpPr>
          <p:cNvPr id="9" name="TextBox 9"/>
          <p:cNvSpPr txBox="1"/>
          <p:nvPr/>
        </p:nvSpPr>
        <p:spPr>
          <a:xfrm>
            <a:off x="2509433" y="250391"/>
            <a:ext cx="6915411" cy="7366114"/>
          </a:xfrm>
          <a:prstGeom prst="rect">
            <a:avLst/>
          </a:prstGeom>
        </p:spPr>
        <p:txBody>
          <a:bodyPr lIns="0" tIns="0" rIns="0" bIns="0" rtlCol="0" anchor="t">
            <a:spAutoFit/>
          </a:bodyPr>
          <a:lstStyle/>
          <a:p>
            <a:pPr marL="482859" lvl="1" indent="-241429" algn="l">
              <a:lnSpc>
                <a:spcPts val="2907"/>
              </a:lnSpc>
              <a:buAutoNum type="arabicPeriod"/>
            </a:pPr>
            <a:r>
              <a:rPr lang="en-US" sz="2236" spc="111">
                <a:solidFill>
                  <a:srgbClr val="003366"/>
                </a:solidFill>
                <a:latin typeface="Canva Sans Bold"/>
              </a:rPr>
              <a:t>Project Overview:</a:t>
            </a:r>
          </a:p>
          <a:p>
            <a:pPr algn="l">
              <a:lnSpc>
                <a:spcPts val="2907"/>
              </a:lnSpc>
            </a:pPr>
            <a:endParaRPr lang="en-US" sz="2236" spc="111">
              <a:solidFill>
                <a:srgbClr val="003366"/>
              </a:solidFill>
              <a:latin typeface="Canva Sans Bold"/>
            </a:endParaRPr>
          </a:p>
          <a:p>
            <a:pPr algn="just">
              <a:lnSpc>
                <a:spcPts val="2517"/>
              </a:lnSpc>
            </a:pPr>
            <a:r>
              <a:rPr lang="en-US" sz="1936" spc="96">
                <a:solidFill>
                  <a:srgbClr val="003366"/>
                </a:solidFill>
                <a:latin typeface="Canva Sans Bold"/>
              </a:rPr>
              <a:t>The accounts module of the full-stack banking project aims to provide comprehensive functionality related to managing customer accounts. This module involves displaying active accounts based on the customer's username, updating customer details, closing account services, and creating new accounts. It integrates both front-end and back-end components to facilitate seamless interaction between users and the banking system.</a:t>
            </a:r>
          </a:p>
          <a:p>
            <a:pPr algn="just">
              <a:lnSpc>
                <a:spcPts val="2517"/>
              </a:lnSpc>
            </a:pPr>
            <a:endParaRPr lang="en-US" sz="1936" spc="96">
              <a:solidFill>
                <a:srgbClr val="003366"/>
              </a:solidFill>
              <a:latin typeface="Canva Sans Bold"/>
            </a:endParaRPr>
          </a:p>
          <a:p>
            <a:pPr algn="just">
              <a:lnSpc>
                <a:spcPts val="2907"/>
              </a:lnSpc>
            </a:pPr>
            <a:r>
              <a:rPr lang="en-US" sz="2236" spc="111">
                <a:solidFill>
                  <a:srgbClr val="003366"/>
                </a:solidFill>
                <a:latin typeface="Canva Sans Bold"/>
              </a:rPr>
              <a:t>2. Objectives:</a:t>
            </a:r>
          </a:p>
          <a:p>
            <a:pPr algn="just">
              <a:lnSpc>
                <a:spcPts val="2517"/>
              </a:lnSpc>
            </a:pPr>
            <a:endParaRPr lang="en-US" sz="2236" spc="111">
              <a:solidFill>
                <a:srgbClr val="003366"/>
              </a:solidFill>
              <a:latin typeface="Canva Sans Bold"/>
            </a:endParaRPr>
          </a:p>
          <a:p>
            <a:pPr marL="418090" lvl="1" indent="-209045" algn="just">
              <a:lnSpc>
                <a:spcPts val="2517"/>
              </a:lnSpc>
              <a:buAutoNum type="arabicPeriod"/>
            </a:pPr>
            <a:r>
              <a:rPr lang="en-US" sz="1936" spc="96">
                <a:solidFill>
                  <a:srgbClr val="003366"/>
                </a:solidFill>
                <a:latin typeface="Canva Sans Bold"/>
              </a:rPr>
              <a:t>User Authentication</a:t>
            </a:r>
          </a:p>
          <a:p>
            <a:pPr marL="418090" lvl="1" indent="-209045" algn="just">
              <a:lnSpc>
                <a:spcPts val="2517"/>
              </a:lnSpc>
              <a:buAutoNum type="arabicPeriod"/>
            </a:pPr>
            <a:r>
              <a:rPr lang="en-US" sz="1936" spc="96">
                <a:solidFill>
                  <a:srgbClr val="003366"/>
                </a:solidFill>
                <a:latin typeface="Canva Sans Bold"/>
              </a:rPr>
              <a:t>Account Display</a:t>
            </a:r>
          </a:p>
          <a:p>
            <a:pPr marL="418090" lvl="1" indent="-209045" algn="just">
              <a:lnSpc>
                <a:spcPts val="2517"/>
              </a:lnSpc>
              <a:buAutoNum type="arabicPeriod"/>
            </a:pPr>
            <a:r>
              <a:rPr lang="en-US" sz="1936" spc="96">
                <a:solidFill>
                  <a:srgbClr val="003366"/>
                </a:solidFill>
                <a:latin typeface="Canva Sans Bold"/>
              </a:rPr>
              <a:t>Update Customer Details</a:t>
            </a:r>
          </a:p>
          <a:p>
            <a:pPr marL="418090" lvl="1" indent="-209045" algn="just">
              <a:lnSpc>
                <a:spcPts val="2517"/>
              </a:lnSpc>
              <a:buAutoNum type="arabicPeriod"/>
            </a:pPr>
            <a:r>
              <a:rPr lang="en-US" sz="1936" spc="96">
                <a:solidFill>
                  <a:srgbClr val="003366"/>
                </a:solidFill>
                <a:latin typeface="Canva Sans Bold"/>
              </a:rPr>
              <a:t>Close Account Services</a:t>
            </a:r>
          </a:p>
          <a:p>
            <a:pPr marL="418090" lvl="1" indent="-209045" algn="just">
              <a:lnSpc>
                <a:spcPts val="2517"/>
              </a:lnSpc>
              <a:buAutoNum type="arabicPeriod"/>
            </a:pPr>
            <a:r>
              <a:rPr lang="en-US" sz="1936" spc="96">
                <a:solidFill>
                  <a:srgbClr val="003366"/>
                </a:solidFill>
                <a:latin typeface="Canva Sans Bold"/>
              </a:rPr>
              <a:t>Create New Account</a:t>
            </a:r>
          </a:p>
          <a:p>
            <a:pPr algn="just">
              <a:lnSpc>
                <a:spcPts val="2517"/>
              </a:lnSpc>
            </a:pPr>
            <a:endParaRPr lang="en-US" sz="1936" spc="96">
              <a:solidFill>
                <a:srgbClr val="003366"/>
              </a:solidFill>
              <a:latin typeface="Canva Sans Bold"/>
            </a:endParaRPr>
          </a:p>
          <a:p>
            <a:pPr algn="l">
              <a:lnSpc>
                <a:spcPts val="2647"/>
              </a:lnSpc>
            </a:pPr>
            <a:endParaRPr lang="en-US" sz="1936" spc="96">
              <a:solidFill>
                <a:srgbClr val="003366"/>
              </a:solidFill>
              <a:latin typeface="Canva Sans Bold"/>
            </a:endParaRPr>
          </a:p>
          <a:p>
            <a:pPr algn="l">
              <a:lnSpc>
                <a:spcPts val="2269"/>
              </a:lnSpc>
              <a:spcBef>
                <a:spcPct val="0"/>
              </a:spcBef>
            </a:pPr>
            <a:endParaRPr lang="en-US" sz="1936" spc="96">
              <a:solidFill>
                <a:srgbClr val="003366"/>
              </a:solidFill>
              <a:latin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806739"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sp>
        <p:nvSpPr>
          <p:cNvPr id="5" name="AutoShape 5"/>
          <p:cNvSpPr/>
          <p:nvPr/>
        </p:nvSpPr>
        <p:spPr>
          <a:xfrm>
            <a:off x="9017000" y="2926669"/>
            <a:ext cx="5080" cy="1461862"/>
          </a:xfrm>
          <a:prstGeom prst="rect">
            <a:avLst/>
          </a:prstGeom>
          <a:solidFill>
            <a:srgbClr val="003366"/>
          </a:solidFill>
        </p:spPr>
        <p:txBody>
          <a:bodyPr/>
          <a:lstStyle/>
          <a:p>
            <a:endParaRPr lang="en-US"/>
          </a:p>
        </p:txBody>
      </p:sp>
      <p:sp>
        <p:nvSpPr>
          <p:cNvPr id="6" name="Freeform 6"/>
          <p:cNvSpPr/>
          <p:nvPr/>
        </p:nvSpPr>
        <p:spPr>
          <a:xfrm>
            <a:off x="3680218" y="476595"/>
            <a:ext cx="5595977" cy="6107085"/>
          </a:xfrm>
          <a:custGeom>
            <a:avLst/>
            <a:gdLst/>
            <a:ahLst/>
            <a:cxnLst/>
            <a:rect l="l" t="t" r="r" b="b"/>
            <a:pathLst>
              <a:path w="5595977" h="6107085">
                <a:moveTo>
                  <a:pt x="0" y="0"/>
                </a:moveTo>
                <a:lnTo>
                  <a:pt x="5595977" y="0"/>
                </a:lnTo>
                <a:lnTo>
                  <a:pt x="5595977" y="6107085"/>
                </a:lnTo>
                <a:lnTo>
                  <a:pt x="0" y="6107085"/>
                </a:lnTo>
                <a:lnTo>
                  <a:pt x="0" y="0"/>
                </a:lnTo>
                <a:close/>
              </a:path>
            </a:pathLst>
          </a:custGeom>
          <a:blipFill>
            <a:blip r:embed="rId5"/>
            <a:stretch>
              <a:fillRect/>
            </a:stretch>
          </a:blipFill>
        </p:spPr>
        <p:txBody>
          <a:bodyPr/>
          <a:lstStyle/>
          <a:p>
            <a:endParaRPr lang="en-US"/>
          </a:p>
        </p:txBody>
      </p:sp>
      <p:grpSp>
        <p:nvGrpSpPr>
          <p:cNvPr id="7" name="Group 7"/>
          <p:cNvGrpSpPr/>
          <p:nvPr/>
        </p:nvGrpSpPr>
        <p:grpSpPr>
          <a:xfrm>
            <a:off x="607587" y="1117428"/>
            <a:ext cx="3065392" cy="1931747"/>
            <a:chOff x="0" y="0"/>
            <a:chExt cx="4087190" cy="2575662"/>
          </a:xfrm>
        </p:grpSpPr>
        <p:sp>
          <p:nvSpPr>
            <p:cNvPr id="8" name="TextBox 8"/>
            <p:cNvSpPr txBox="1"/>
            <p:nvPr/>
          </p:nvSpPr>
          <p:spPr>
            <a:xfrm>
              <a:off x="0" y="7865"/>
              <a:ext cx="4087190" cy="1904341"/>
            </a:xfrm>
            <a:prstGeom prst="rect">
              <a:avLst/>
            </a:prstGeom>
          </p:spPr>
          <p:txBody>
            <a:bodyPr lIns="0" tIns="0" rIns="0" bIns="0" rtlCol="0" anchor="t">
              <a:spAutoFit/>
            </a:bodyPr>
            <a:lstStyle/>
            <a:p>
              <a:pPr algn="l">
                <a:lnSpc>
                  <a:spcPts val="5623"/>
                </a:lnSpc>
              </a:pPr>
              <a:r>
                <a:rPr lang="en-US" sz="4685">
                  <a:solidFill>
                    <a:srgbClr val="003366"/>
                  </a:solidFill>
                  <a:latin typeface="Canva Sans Bold"/>
                </a:rPr>
                <a:t>Database Design</a:t>
              </a:r>
            </a:p>
          </p:txBody>
        </p:sp>
        <p:sp>
          <p:nvSpPr>
            <p:cNvPr id="9" name="TextBox 9"/>
            <p:cNvSpPr txBox="1"/>
            <p:nvPr/>
          </p:nvSpPr>
          <p:spPr>
            <a:xfrm>
              <a:off x="0" y="2318570"/>
              <a:ext cx="4087190" cy="257093"/>
            </a:xfrm>
            <a:prstGeom prst="rect">
              <a:avLst/>
            </a:prstGeom>
          </p:spPr>
          <p:txBody>
            <a:bodyPr lIns="0" tIns="0" rIns="0" bIns="0" rtlCol="0" anchor="t">
              <a:spAutoFit/>
            </a:bodyPr>
            <a:lstStyle/>
            <a:p>
              <a:pPr algn="l">
                <a:lnSpc>
                  <a:spcPts val="1640"/>
                </a:lnSpc>
              </a:pPr>
              <a:endParaRPr/>
            </a:p>
          </p:txBody>
        </p:sp>
      </p:grpSp>
      <p:sp>
        <p:nvSpPr>
          <p:cNvPr id="10" name="TextBox 10"/>
          <p:cNvSpPr txBox="1"/>
          <p:nvPr/>
        </p:nvSpPr>
        <p:spPr>
          <a:xfrm>
            <a:off x="7162325" y="5815310"/>
            <a:ext cx="3301138" cy="2971800"/>
          </a:xfrm>
          <a:prstGeom prst="rect">
            <a:avLst/>
          </a:prstGeom>
        </p:spPr>
        <p:txBody>
          <a:bodyPr lIns="0" tIns="0" rIns="0" bIns="0" rtlCol="0" anchor="t">
            <a:spAutoFit/>
          </a:bodyPr>
          <a:lstStyle/>
          <a:p>
            <a:pPr algn="r">
              <a:lnSpc>
                <a:spcPts val="23400"/>
              </a:lnSpc>
            </a:pPr>
            <a:r>
              <a:rPr lang="en-US" sz="19500">
                <a:solidFill>
                  <a:srgbClr val="003366">
                    <a:alpha val="4706"/>
                  </a:srgbClr>
                </a:solidFill>
                <a:latin typeface="Canva Sans Bold"/>
              </a:rPr>
              <a:t>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731520"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sp>
        <p:nvSpPr>
          <p:cNvPr id="5" name="Freeform 5"/>
          <p:cNvSpPr/>
          <p:nvPr/>
        </p:nvSpPr>
        <p:spPr>
          <a:xfrm>
            <a:off x="2332675" y="1066800"/>
            <a:ext cx="7267265" cy="5257800"/>
          </a:xfrm>
          <a:custGeom>
            <a:avLst/>
            <a:gdLst/>
            <a:ahLst/>
            <a:cxnLst/>
            <a:rect l="l" t="t" r="r" b="b"/>
            <a:pathLst>
              <a:path w="7267265" h="4134034">
                <a:moveTo>
                  <a:pt x="0" y="0"/>
                </a:moveTo>
                <a:lnTo>
                  <a:pt x="7267265" y="0"/>
                </a:lnTo>
                <a:lnTo>
                  <a:pt x="7267265" y="4134033"/>
                </a:lnTo>
                <a:lnTo>
                  <a:pt x="0" y="4134033"/>
                </a:lnTo>
                <a:lnTo>
                  <a:pt x="0" y="0"/>
                </a:lnTo>
                <a:close/>
              </a:path>
            </a:pathLst>
          </a:custGeom>
          <a:blipFill>
            <a:blip r:embed="rId5"/>
            <a:stretch>
              <a:fillRect/>
            </a:stretch>
          </a:blipFill>
        </p:spPr>
        <p:txBody>
          <a:bodyPr/>
          <a:lstStyle/>
          <a:p>
            <a:endParaRPr lang="en-US"/>
          </a:p>
        </p:txBody>
      </p:sp>
      <p:grpSp>
        <p:nvGrpSpPr>
          <p:cNvPr id="6" name="Group 6"/>
          <p:cNvGrpSpPr/>
          <p:nvPr/>
        </p:nvGrpSpPr>
        <p:grpSpPr>
          <a:xfrm>
            <a:off x="315013" y="1182125"/>
            <a:ext cx="8147290" cy="1381551"/>
            <a:chOff x="0" y="0"/>
            <a:chExt cx="10863054" cy="1842068"/>
          </a:xfrm>
        </p:grpSpPr>
        <p:sp>
          <p:nvSpPr>
            <p:cNvPr id="7" name="TextBox 7"/>
            <p:cNvSpPr txBox="1"/>
            <p:nvPr/>
          </p:nvSpPr>
          <p:spPr>
            <a:xfrm>
              <a:off x="0" y="-9525"/>
              <a:ext cx="10863054" cy="1101725"/>
            </a:xfrm>
            <a:prstGeom prst="rect">
              <a:avLst/>
            </a:prstGeom>
          </p:spPr>
          <p:txBody>
            <a:bodyPr lIns="0" tIns="0" rIns="0" bIns="0" rtlCol="0" anchor="t">
              <a:spAutoFit/>
            </a:bodyPr>
            <a:lstStyle/>
            <a:p>
              <a:pPr algn="l">
                <a:lnSpc>
                  <a:spcPts val="3235"/>
                </a:lnSpc>
              </a:pPr>
              <a:r>
                <a:rPr lang="en-US" sz="2696">
                  <a:solidFill>
                    <a:srgbClr val="003366"/>
                  </a:solidFill>
                  <a:latin typeface="Canva Sans Bold"/>
                </a:rPr>
                <a:t>Modular  </a:t>
              </a:r>
            </a:p>
            <a:p>
              <a:pPr algn="l">
                <a:lnSpc>
                  <a:spcPts val="3235"/>
                </a:lnSpc>
              </a:pPr>
              <a:r>
                <a:rPr lang="en-US" sz="2696">
                  <a:solidFill>
                    <a:srgbClr val="003366"/>
                  </a:solidFill>
                  <a:latin typeface="Canva Sans Bold"/>
                </a:rPr>
                <a:t>Diagram</a:t>
              </a:r>
            </a:p>
          </p:txBody>
        </p:sp>
        <p:sp>
          <p:nvSpPr>
            <p:cNvPr id="8" name="TextBox 8"/>
            <p:cNvSpPr txBox="1"/>
            <p:nvPr/>
          </p:nvSpPr>
          <p:spPr>
            <a:xfrm>
              <a:off x="0" y="1660196"/>
              <a:ext cx="8774615" cy="181872"/>
            </a:xfrm>
            <a:prstGeom prst="rect">
              <a:avLst/>
            </a:prstGeom>
          </p:spPr>
          <p:txBody>
            <a:bodyPr lIns="0" tIns="0" rIns="0" bIns="0" rtlCol="0" anchor="t">
              <a:spAutoFit/>
            </a:bodyPr>
            <a:lstStyle/>
            <a:p>
              <a:pPr algn="l">
                <a:lnSpc>
                  <a:spcPts val="1187"/>
                </a:lnSpc>
              </a:pPr>
              <a:endParaRPr/>
            </a:p>
          </p:txBody>
        </p:sp>
      </p:grpSp>
      <p:sp>
        <p:nvSpPr>
          <p:cNvPr id="9" name="TextBox 9"/>
          <p:cNvSpPr txBox="1"/>
          <p:nvPr/>
        </p:nvSpPr>
        <p:spPr>
          <a:xfrm>
            <a:off x="571393" y="4236611"/>
            <a:ext cx="6482008" cy="77144"/>
          </a:xfrm>
          <a:prstGeom prst="rect">
            <a:avLst/>
          </a:prstGeom>
        </p:spPr>
        <p:txBody>
          <a:bodyPr lIns="0" tIns="0" rIns="0" bIns="0" rtlCol="0" anchor="t">
            <a:spAutoFit/>
          </a:bodyPr>
          <a:lstStyle/>
          <a:p>
            <a:pPr algn="l">
              <a:lnSpc>
                <a:spcPts val="621"/>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731520"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sp>
        <p:nvSpPr>
          <p:cNvPr id="5" name="Freeform 5"/>
          <p:cNvSpPr/>
          <p:nvPr/>
        </p:nvSpPr>
        <p:spPr>
          <a:xfrm>
            <a:off x="2233360" y="2463402"/>
            <a:ext cx="7258107" cy="4294749"/>
          </a:xfrm>
          <a:custGeom>
            <a:avLst/>
            <a:gdLst/>
            <a:ahLst/>
            <a:cxnLst/>
            <a:rect l="l" t="t" r="r" b="b"/>
            <a:pathLst>
              <a:path w="7258107" h="3472209">
                <a:moveTo>
                  <a:pt x="0" y="0"/>
                </a:moveTo>
                <a:lnTo>
                  <a:pt x="7258106" y="0"/>
                </a:lnTo>
                <a:lnTo>
                  <a:pt x="7258106" y="3472209"/>
                </a:lnTo>
                <a:lnTo>
                  <a:pt x="0" y="3472209"/>
                </a:lnTo>
                <a:lnTo>
                  <a:pt x="0" y="0"/>
                </a:lnTo>
                <a:close/>
              </a:path>
            </a:pathLst>
          </a:custGeom>
          <a:blipFill>
            <a:blip r:embed="rId5"/>
            <a:stretch>
              <a:fillRect/>
            </a:stretch>
          </a:blipFill>
        </p:spPr>
        <p:txBody>
          <a:bodyPr/>
          <a:lstStyle/>
          <a:p>
            <a:endParaRPr lang="en-US"/>
          </a:p>
        </p:txBody>
      </p:sp>
      <p:grpSp>
        <p:nvGrpSpPr>
          <p:cNvPr id="6" name="Group 6"/>
          <p:cNvGrpSpPr/>
          <p:nvPr/>
        </p:nvGrpSpPr>
        <p:grpSpPr>
          <a:xfrm>
            <a:off x="280012" y="1258325"/>
            <a:ext cx="9203572" cy="1791126"/>
            <a:chOff x="0" y="0"/>
            <a:chExt cx="12271429" cy="2388168"/>
          </a:xfrm>
        </p:grpSpPr>
        <p:sp>
          <p:nvSpPr>
            <p:cNvPr id="7" name="TextBox 7"/>
            <p:cNvSpPr txBox="1"/>
            <p:nvPr/>
          </p:nvSpPr>
          <p:spPr>
            <a:xfrm>
              <a:off x="0" y="-9525"/>
              <a:ext cx="12271429" cy="1647825"/>
            </a:xfrm>
            <a:prstGeom prst="rect">
              <a:avLst/>
            </a:prstGeom>
          </p:spPr>
          <p:txBody>
            <a:bodyPr lIns="0" tIns="0" rIns="0" bIns="0" rtlCol="0" anchor="t">
              <a:spAutoFit/>
            </a:bodyPr>
            <a:lstStyle/>
            <a:p>
              <a:pPr algn="l">
                <a:lnSpc>
                  <a:spcPts val="3235"/>
                </a:lnSpc>
              </a:pPr>
              <a:r>
                <a:rPr lang="en-US" sz="2696">
                  <a:solidFill>
                    <a:srgbClr val="003366"/>
                  </a:solidFill>
                  <a:latin typeface="Canva Sans Bold"/>
                </a:rPr>
                <a:t>Modular  Diagram - POST Mapping (Creating New Account)</a:t>
              </a:r>
            </a:p>
            <a:p>
              <a:pPr algn="l">
                <a:lnSpc>
                  <a:spcPts val="3235"/>
                </a:lnSpc>
              </a:pPr>
              <a:endParaRPr lang="en-US" sz="2696">
                <a:solidFill>
                  <a:srgbClr val="003366"/>
                </a:solidFill>
                <a:latin typeface="Canva Sans Bold"/>
              </a:endParaRPr>
            </a:p>
          </p:txBody>
        </p:sp>
        <p:sp>
          <p:nvSpPr>
            <p:cNvPr id="8" name="TextBox 8"/>
            <p:cNvSpPr txBox="1"/>
            <p:nvPr/>
          </p:nvSpPr>
          <p:spPr>
            <a:xfrm>
              <a:off x="0" y="2206296"/>
              <a:ext cx="9912228" cy="181872"/>
            </a:xfrm>
            <a:prstGeom prst="rect">
              <a:avLst/>
            </a:prstGeom>
          </p:spPr>
          <p:txBody>
            <a:bodyPr lIns="0" tIns="0" rIns="0" bIns="0" rtlCol="0" anchor="t">
              <a:spAutoFit/>
            </a:bodyPr>
            <a:lstStyle/>
            <a:p>
              <a:pPr algn="l">
                <a:lnSpc>
                  <a:spcPts val="1187"/>
                </a:lnSpc>
              </a:pPr>
              <a:endParaRPr/>
            </a:p>
          </p:txBody>
        </p:sp>
      </p:grpSp>
      <p:sp>
        <p:nvSpPr>
          <p:cNvPr id="9" name="TextBox 9"/>
          <p:cNvSpPr txBox="1"/>
          <p:nvPr/>
        </p:nvSpPr>
        <p:spPr>
          <a:xfrm>
            <a:off x="571393" y="4236611"/>
            <a:ext cx="6482008" cy="77144"/>
          </a:xfrm>
          <a:prstGeom prst="rect">
            <a:avLst/>
          </a:prstGeom>
        </p:spPr>
        <p:txBody>
          <a:bodyPr lIns="0" tIns="0" rIns="0" bIns="0" rtlCol="0" anchor="t">
            <a:spAutoFit/>
          </a:bodyPr>
          <a:lstStyle/>
          <a:p>
            <a:pPr algn="l">
              <a:lnSpc>
                <a:spcPts val="621"/>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731520"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sp>
        <p:nvSpPr>
          <p:cNvPr id="5" name="Freeform 5"/>
          <p:cNvSpPr/>
          <p:nvPr/>
        </p:nvSpPr>
        <p:spPr>
          <a:xfrm>
            <a:off x="2420296" y="2362201"/>
            <a:ext cx="7063288" cy="4419600"/>
          </a:xfrm>
          <a:custGeom>
            <a:avLst/>
            <a:gdLst/>
            <a:ahLst/>
            <a:cxnLst/>
            <a:rect l="l" t="t" r="r" b="b"/>
            <a:pathLst>
              <a:path w="6942292" h="3994397">
                <a:moveTo>
                  <a:pt x="0" y="0"/>
                </a:moveTo>
                <a:lnTo>
                  <a:pt x="6942291" y="0"/>
                </a:lnTo>
                <a:lnTo>
                  <a:pt x="6942291" y="3994397"/>
                </a:lnTo>
                <a:lnTo>
                  <a:pt x="0" y="3994397"/>
                </a:lnTo>
                <a:lnTo>
                  <a:pt x="0" y="0"/>
                </a:lnTo>
                <a:close/>
              </a:path>
            </a:pathLst>
          </a:custGeom>
          <a:blipFill>
            <a:blip r:embed="rId5"/>
            <a:stretch>
              <a:fillRect/>
            </a:stretch>
          </a:blipFill>
        </p:spPr>
        <p:txBody>
          <a:bodyPr/>
          <a:lstStyle/>
          <a:p>
            <a:endParaRPr lang="en-US"/>
          </a:p>
        </p:txBody>
      </p:sp>
      <p:grpSp>
        <p:nvGrpSpPr>
          <p:cNvPr id="6" name="Group 6"/>
          <p:cNvGrpSpPr/>
          <p:nvPr/>
        </p:nvGrpSpPr>
        <p:grpSpPr>
          <a:xfrm>
            <a:off x="280012" y="1258325"/>
            <a:ext cx="9203572" cy="1791126"/>
            <a:chOff x="0" y="0"/>
            <a:chExt cx="12271429" cy="2388168"/>
          </a:xfrm>
        </p:grpSpPr>
        <p:sp>
          <p:nvSpPr>
            <p:cNvPr id="7" name="TextBox 7"/>
            <p:cNvSpPr txBox="1"/>
            <p:nvPr/>
          </p:nvSpPr>
          <p:spPr>
            <a:xfrm>
              <a:off x="0" y="-9525"/>
              <a:ext cx="12271429" cy="1647825"/>
            </a:xfrm>
            <a:prstGeom prst="rect">
              <a:avLst/>
            </a:prstGeom>
          </p:spPr>
          <p:txBody>
            <a:bodyPr lIns="0" tIns="0" rIns="0" bIns="0" rtlCol="0" anchor="t">
              <a:spAutoFit/>
            </a:bodyPr>
            <a:lstStyle/>
            <a:p>
              <a:pPr algn="l">
                <a:lnSpc>
                  <a:spcPts val="3235"/>
                </a:lnSpc>
              </a:pPr>
              <a:r>
                <a:rPr lang="en-US" sz="2696">
                  <a:solidFill>
                    <a:srgbClr val="003366"/>
                  </a:solidFill>
                  <a:latin typeface="Canva Sans Bold"/>
                </a:rPr>
                <a:t>Modular  Diagram - PUT Mapping (Close Account Services)</a:t>
              </a:r>
            </a:p>
            <a:p>
              <a:pPr algn="l">
                <a:lnSpc>
                  <a:spcPts val="3235"/>
                </a:lnSpc>
              </a:pPr>
              <a:endParaRPr lang="en-US" sz="2696">
                <a:solidFill>
                  <a:srgbClr val="003366"/>
                </a:solidFill>
                <a:latin typeface="Canva Sans Bold"/>
              </a:endParaRPr>
            </a:p>
          </p:txBody>
        </p:sp>
        <p:sp>
          <p:nvSpPr>
            <p:cNvPr id="8" name="TextBox 8"/>
            <p:cNvSpPr txBox="1"/>
            <p:nvPr/>
          </p:nvSpPr>
          <p:spPr>
            <a:xfrm>
              <a:off x="0" y="2206296"/>
              <a:ext cx="9912228" cy="181872"/>
            </a:xfrm>
            <a:prstGeom prst="rect">
              <a:avLst/>
            </a:prstGeom>
          </p:spPr>
          <p:txBody>
            <a:bodyPr lIns="0" tIns="0" rIns="0" bIns="0" rtlCol="0" anchor="t">
              <a:spAutoFit/>
            </a:bodyPr>
            <a:lstStyle/>
            <a:p>
              <a:pPr algn="l">
                <a:lnSpc>
                  <a:spcPts val="1187"/>
                </a:lnSpc>
              </a:pPr>
              <a:endParaRPr/>
            </a:p>
          </p:txBody>
        </p:sp>
      </p:grpSp>
      <p:sp>
        <p:nvSpPr>
          <p:cNvPr id="9" name="TextBox 9"/>
          <p:cNvSpPr txBox="1"/>
          <p:nvPr/>
        </p:nvSpPr>
        <p:spPr>
          <a:xfrm>
            <a:off x="571393" y="4236611"/>
            <a:ext cx="6482008" cy="77144"/>
          </a:xfrm>
          <a:prstGeom prst="rect">
            <a:avLst/>
          </a:prstGeom>
        </p:spPr>
        <p:txBody>
          <a:bodyPr lIns="0" tIns="0" rIns="0" bIns="0" rtlCol="0" anchor="t">
            <a:spAutoFit/>
          </a:bodyPr>
          <a:lstStyle/>
          <a:p>
            <a:pPr algn="l">
              <a:lnSpc>
                <a:spcPts val="621"/>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2587459" y="2587459"/>
            <a:ext cx="7315200" cy="2140283"/>
          </a:xfrm>
          <a:custGeom>
            <a:avLst/>
            <a:gdLst/>
            <a:ahLst/>
            <a:cxnLst/>
            <a:rect l="l" t="t" r="r" b="b"/>
            <a:pathLst>
              <a:path w="7315200" h="2140283">
                <a:moveTo>
                  <a:pt x="0" y="0"/>
                </a:moveTo>
                <a:lnTo>
                  <a:pt x="7315200" y="0"/>
                </a:lnTo>
                <a:lnTo>
                  <a:pt x="7315200" y="2140282"/>
                </a:lnTo>
                <a:lnTo>
                  <a:pt x="0" y="2140282"/>
                </a:lnTo>
                <a:lnTo>
                  <a:pt x="0" y="0"/>
                </a:lnTo>
                <a:close/>
              </a:path>
            </a:pathLst>
          </a:custGeom>
          <a:blipFill>
            <a:blip r:embed="rId2"/>
            <a:stretch>
              <a:fillRect t="-206179" b="-206179"/>
            </a:stretch>
          </a:blipFill>
        </p:spPr>
        <p:txBody>
          <a:bodyPr/>
          <a:lstStyle/>
          <a:p>
            <a:endParaRPr lang="en-US"/>
          </a:p>
        </p:txBody>
      </p:sp>
      <p:sp>
        <p:nvSpPr>
          <p:cNvPr id="3" name="Freeform 3"/>
          <p:cNvSpPr/>
          <p:nvPr/>
        </p:nvSpPr>
        <p:spPr>
          <a:xfrm rot="-5400000">
            <a:off x="731520" y="731520"/>
            <a:ext cx="526805" cy="526805"/>
          </a:xfrm>
          <a:custGeom>
            <a:avLst/>
            <a:gdLst/>
            <a:ahLst/>
            <a:cxnLst/>
            <a:rect l="l" t="t" r="r" b="b"/>
            <a:pathLst>
              <a:path w="526805" h="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AutoShape 4"/>
          <p:cNvSpPr/>
          <p:nvPr/>
        </p:nvSpPr>
        <p:spPr>
          <a:xfrm>
            <a:off x="9017000" y="2926669"/>
            <a:ext cx="5080" cy="1461862"/>
          </a:xfrm>
          <a:prstGeom prst="rect">
            <a:avLst/>
          </a:prstGeom>
          <a:solidFill>
            <a:srgbClr val="003366"/>
          </a:solidFill>
        </p:spPr>
        <p:txBody>
          <a:bodyPr/>
          <a:lstStyle/>
          <a:p>
            <a:endParaRPr lang="en-US"/>
          </a:p>
        </p:txBody>
      </p:sp>
      <p:sp>
        <p:nvSpPr>
          <p:cNvPr id="5" name="Freeform 5"/>
          <p:cNvSpPr/>
          <p:nvPr/>
        </p:nvSpPr>
        <p:spPr>
          <a:xfrm>
            <a:off x="2434388" y="2279438"/>
            <a:ext cx="6835416" cy="4634426"/>
          </a:xfrm>
          <a:custGeom>
            <a:avLst/>
            <a:gdLst/>
            <a:ahLst/>
            <a:cxnLst/>
            <a:rect l="l" t="t" r="r" b="b"/>
            <a:pathLst>
              <a:path w="6835416" h="4634426">
                <a:moveTo>
                  <a:pt x="0" y="0"/>
                </a:moveTo>
                <a:lnTo>
                  <a:pt x="6835416" y="0"/>
                </a:lnTo>
                <a:lnTo>
                  <a:pt x="6835416" y="4634426"/>
                </a:lnTo>
                <a:lnTo>
                  <a:pt x="0" y="4634426"/>
                </a:lnTo>
                <a:lnTo>
                  <a:pt x="0" y="0"/>
                </a:lnTo>
                <a:close/>
              </a:path>
            </a:pathLst>
          </a:custGeom>
          <a:blipFill>
            <a:blip r:embed="rId5"/>
            <a:stretch>
              <a:fillRect/>
            </a:stretch>
          </a:blipFill>
        </p:spPr>
        <p:txBody>
          <a:bodyPr/>
          <a:lstStyle/>
          <a:p>
            <a:endParaRPr lang="en-US"/>
          </a:p>
        </p:txBody>
      </p:sp>
      <p:grpSp>
        <p:nvGrpSpPr>
          <p:cNvPr id="6" name="Group 6"/>
          <p:cNvGrpSpPr/>
          <p:nvPr/>
        </p:nvGrpSpPr>
        <p:grpSpPr>
          <a:xfrm>
            <a:off x="280012" y="1258325"/>
            <a:ext cx="9203572" cy="1791126"/>
            <a:chOff x="0" y="0"/>
            <a:chExt cx="12271429" cy="2388168"/>
          </a:xfrm>
        </p:grpSpPr>
        <p:sp>
          <p:nvSpPr>
            <p:cNvPr id="7" name="TextBox 7"/>
            <p:cNvSpPr txBox="1"/>
            <p:nvPr/>
          </p:nvSpPr>
          <p:spPr>
            <a:xfrm>
              <a:off x="0" y="-9525"/>
              <a:ext cx="12271429" cy="1647825"/>
            </a:xfrm>
            <a:prstGeom prst="rect">
              <a:avLst/>
            </a:prstGeom>
          </p:spPr>
          <p:txBody>
            <a:bodyPr lIns="0" tIns="0" rIns="0" bIns="0" rtlCol="0" anchor="t">
              <a:spAutoFit/>
            </a:bodyPr>
            <a:lstStyle/>
            <a:p>
              <a:pPr algn="l">
                <a:lnSpc>
                  <a:spcPts val="3235"/>
                </a:lnSpc>
              </a:pPr>
              <a:r>
                <a:rPr lang="en-US" sz="2696">
                  <a:solidFill>
                    <a:srgbClr val="003366"/>
                  </a:solidFill>
                  <a:latin typeface="Canva Sans Bold"/>
                </a:rPr>
                <a:t>Modular  Diagram - PUT Mapping (Updating Customer Details)</a:t>
              </a:r>
            </a:p>
            <a:p>
              <a:pPr algn="l">
                <a:lnSpc>
                  <a:spcPts val="3235"/>
                </a:lnSpc>
              </a:pPr>
              <a:endParaRPr lang="en-US" sz="2696">
                <a:solidFill>
                  <a:srgbClr val="003366"/>
                </a:solidFill>
                <a:latin typeface="Canva Sans Bold"/>
              </a:endParaRPr>
            </a:p>
          </p:txBody>
        </p:sp>
        <p:sp>
          <p:nvSpPr>
            <p:cNvPr id="8" name="TextBox 8"/>
            <p:cNvSpPr txBox="1"/>
            <p:nvPr/>
          </p:nvSpPr>
          <p:spPr>
            <a:xfrm>
              <a:off x="0" y="2206296"/>
              <a:ext cx="9912228" cy="181872"/>
            </a:xfrm>
            <a:prstGeom prst="rect">
              <a:avLst/>
            </a:prstGeom>
          </p:spPr>
          <p:txBody>
            <a:bodyPr lIns="0" tIns="0" rIns="0" bIns="0" rtlCol="0" anchor="t">
              <a:spAutoFit/>
            </a:bodyPr>
            <a:lstStyle/>
            <a:p>
              <a:pPr algn="l">
                <a:lnSpc>
                  <a:spcPts val="1187"/>
                </a:lnSpc>
              </a:pPr>
              <a:endParaRPr/>
            </a:p>
          </p:txBody>
        </p:sp>
      </p:grpSp>
      <p:sp>
        <p:nvSpPr>
          <p:cNvPr id="9" name="TextBox 9"/>
          <p:cNvSpPr txBox="1"/>
          <p:nvPr/>
        </p:nvSpPr>
        <p:spPr>
          <a:xfrm>
            <a:off x="571393" y="4236611"/>
            <a:ext cx="6482008" cy="77144"/>
          </a:xfrm>
          <a:prstGeom prst="rect">
            <a:avLst/>
          </a:prstGeom>
        </p:spPr>
        <p:txBody>
          <a:bodyPr lIns="0" tIns="0" rIns="0" bIns="0" rtlCol="0" anchor="t">
            <a:spAutoFit/>
          </a:bodyPr>
          <a:lstStyle/>
          <a:p>
            <a:pPr algn="l">
              <a:lnSpc>
                <a:spcPts val="621"/>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AutoShape 2"/>
          <p:cNvSpPr/>
          <p:nvPr/>
        </p:nvSpPr>
        <p:spPr>
          <a:xfrm>
            <a:off x="3820514" y="2892592"/>
            <a:ext cx="5080" cy="1278415"/>
          </a:xfrm>
          <a:prstGeom prst="rect">
            <a:avLst/>
          </a:prstGeom>
          <a:solidFill>
            <a:srgbClr val="003366"/>
          </a:solidFill>
        </p:spPr>
        <p:txBody>
          <a:bodyPr/>
          <a:lstStyle/>
          <a:p>
            <a:endParaRPr lang="en-US"/>
          </a:p>
        </p:txBody>
      </p:sp>
      <p:sp>
        <p:nvSpPr>
          <p:cNvPr id="3" name="AutoShape 3"/>
          <p:cNvSpPr/>
          <p:nvPr/>
        </p:nvSpPr>
        <p:spPr>
          <a:xfrm>
            <a:off x="5123795" y="3166079"/>
            <a:ext cx="5080" cy="1278415"/>
          </a:xfrm>
          <a:prstGeom prst="rect">
            <a:avLst/>
          </a:prstGeom>
          <a:solidFill>
            <a:srgbClr val="003366"/>
          </a:solidFill>
        </p:spPr>
        <p:txBody>
          <a:bodyPr/>
          <a:lstStyle/>
          <a:p>
            <a:endParaRPr lang="en-US"/>
          </a:p>
        </p:txBody>
      </p:sp>
      <p:sp>
        <p:nvSpPr>
          <p:cNvPr id="4" name="Freeform 4"/>
          <p:cNvSpPr/>
          <p:nvPr/>
        </p:nvSpPr>
        <p:spPr>
          <a:xfrm>
            <a:off x="338456" y="1371600"/>
            <a:ext cx="9076688" cy="5426393"/>
          </a:xfrm>
          <a:custGeom>
            <a:avLst/>
            <a:gdLst/>
            <a:ahLst/>
            <a:cxnLst/>
            <a:rect l="l" t="t" r="r" b="b"/>
            <a:pathLst>
              <a:path w="9076688" h="2465097">
                <a:moveTo>
                  <a:pt x="0" y="0"/>
                </a:moveTo>
                <a:lnTo>
                  <a:pt x="9076688" y="0"/>
                </a:lnTo>
                <a:lnTo>
                  <a:pt x="9076688" y="2465096"/>
                </a:lnTo>
                <a:lnTo>
                  <a:pt x="0" y="2465096"/>
                </a:lnTo>
                <a:lnTo>
                  <a:pt x="0" y="0"/>
                </a:lnTo>
                <a:close/>
              </a:path>
            </a:pathLst>
          </a:custGeom>
          <a:blipFill>
            <a:blip r:embed="rId2"/>
            <a:stretch>
              <a:fillRect b="-723"/>
            </a:stretch>
          </a:blipFill>
        </p:spPr>
        <p:txBody>
          <a:bodyPr/>
          <a:lstStyle/>
          <a:p>
            <a:endParaRPr lang="en-US"/>
          </a:p>
        </p:txBody>
      </p:sp>
      <p:sp>
        <p:nvSpPr>
          <p:cNvPr id="5" name="TextBox 5"/>
          <p:cNvSpPr txBox="1"/>
          <p:nvPr/>
        </p:nvSpPr>
        <p:spPr>
          <a:xfrm>
            <a:off x="2712490" y="517207"/>
            <a:ext cx="4596506" cy="419100"/>
          </a:xfrm>
          <a:prstGeom prst="rect">
            <a:avLst/>
          </a:prstGeom>
        </p:spPr>
        <p:txBody>
          <a:bodyPr lIns="0" tIns="0" rIns="0" bIns="0" rtlCol="0" anchor="t">
            <a:spAutoFit/>
          </a:bodyPr>
          <a:lstStyle/>
          <a:p>
            <a:pPr algn="ctr">
              <a:lnSpc>
                <a:spcPts val="3235"/>
              </a:lnSpc>
              <a:spcBef>
                <a:spcPct val="0"/>
              </a:spcBef>
            </a:pPr>
            <a:r>
              <a:rPr lang="en-US" sz="2696">
                <a:solidFill>
                  <a:srgbClr val="000000"/>
                </a:solidFill>
                <a:latin typeface="Canva Sans Bold"/>
              </a:rPr>
              <a:t>Project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Freeform 2"/>
          <p:cNvSpPr/>
          <p:nvPr/>
        </p:nvSpPr>
        <p:spPr>
          <a:xfrm rot="-5400000">
            <a:off x="-3383280" y="3383280"/>
            <a:ext cx="7315200" cy="548640"/>
          </a:xfrm>
          <a:custGeom>
            <a:avLst/>
            <a:gdLst/>
            <a:ahLst/>
            <a:cxnLst/>
            <a:rect l="l" t="t" r="r" b="b"/>
            <a:pathLst>
              <a:path w="7315200" h="548640">
                <a:moveTo>
                  <a:pt x="0" y="0"/>
                </a:moveTo>
                <a:lnTo>
                  <a:pt x="7315200" y="0"/>
                </a:lnTo>
                <a:lnTo>
                  <a:pt x="7315200" y="548640"/>
                </a:lnTo>
                <a:lnTo>
                  <a:pt x="0" y="548640"/>
                </a:lnTo>
                <a:lnTo>
                  <a:pt x="0" y="0"/>
                </a:lnTo>
                <a:close/>
              </a:path>
            </a:pathLst>
          </a:custGeom>
          <a:blipFill>
            <a:blip r:embed="rId2"/>
            <a:stretch>
              <a:fillRect t="-949375" b="-949375"/>
            </a:stretch>
          </a:blipFill>
        </p:spPr>
        <p:txBody>
          <a:bodyPr/>
          <a:lstStyle/>
          <a:p>
            <a:endParaRPr lang="en-US"/>
          </a:p>
        </p:txBody>
      </p:sp>
      <p:sp>
        <p:nvSpPr>
          <p:cNvPr id="3" name="Freeform 3"/>
          <p:cNvSpPr/>
          <p:nvPr/>
        </p:nvSpPr>
        <p:spPr>
          <a:xfrm>
            <a:off x="10918" y="731520"/>
            <a:ext cx="526805" cy="526805"/>
          </a:xfrm>
          <a:custGeom>
            <a:avLst/>
            <a:gdLst/>
            <a:ahLst/>
            <a:cxnLst/>
            <a:rect l="l" t="t" r="r" b="b"/>
            <a:pathLst>
              <a:path w="526805" h="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3226231" y="2171700"/>
            <a:ext cx="3301138" cy="2971800"/>
          </a:xfrm>
          <a:prstGeom prst="rect">
            <a:avLst/>
          </a:prstGeom>
        </p:spPr>
        <p:txBody>
          <a:bodyPr lIns="0" tIns="0" rIns="0" bIns="0" rtlCol="0" anchor="t">
            <a:spAutoFit/>
          </a:bodyPr>
          <a:lstStyle/>
          <a:p>
            <a:pPr algn="ctr">
              <a:lnSpc>
                <a:spcPts val="23400"/>
              </a:lnSpc>
            </a:pPr>
            <a:r>
              <a:rPr lang="en-US" sz="19500">
                <a:solidFill>
                  <a:srgbClr val="003366">
                    <a:alpha val="4706"/>
                  </a:srgbClr>
                </a:solidFill>
                <a:latin typeface="Canva Sans Bold"/>
              </a:rPr>
              <a:t>15</a:t>
            </a:r>
          </a:p>
        </p:txBody>
      </p:sp>
      <p:sp>
        <p:nvSpPr>
          <p:cNvPr id="5" name="AutoShape 5"/>
          <p:cNvSpPr/>
          <p:nvPr/>
        </p:nvSpPr>
        <p:spPr>
          <a:xfrm>
            <a:off x="9017000" y="2926669"/>
            <a:ext cx="5080" cy="1461862"/>
          </a:xfrm>
          <a:prstGeom prst="rect">
            <a:avLst/>
          </a:prstGeom>
          <a:solidFill>
            <a:srgbClr val="003366"/>
          </a:solidFill>
        </p:spPr>
        <p:txBody>
          <a:bodyPr/>
          <a:lstStyle/>
          <a:p>
            <a:endParaRPr lang="en-US"/>
          </a:p>
        </p:txBody>
      </p:sp>
      <p:sp>
        <p:nvSpPr>
          <p:cNvPr id="6" name="AutoShape 6"/>
          <p:cNvSpPr/>
          <p:nvPr/>
        </p:nvSpPr>
        <p:spPr>
          <a:xfrm>
            <a:off x="9017000" y="2926669"/>
            <a:ext cx="5080" cy="1461862"/>
          </a:xfrm>
          <a:prstGeom prst="rect">
            <a:avLst/>
          </a:prstGeom>
          <a:solidFill>
            <a:srgbClr val="003366"/>
          </a:solidFill>
        </p:spPr>
        <p:txBody>
          <a:bodyPr/>
          <a:lstStyle/>
          <a:p>
            <a:endParaRPr lang="en-US"/>
          </a:p>
        </p:txBody>
      </p:sp>
      <p:sp>
        <p:nvSpPr>
          <p:cNvPr id="7" name="Freeform 7"/>
          <p:cNvSpPr/>
          <p:nvPr/>
        </p:nvSpPr>
        <p:spPr>
          <a:xfrm>
            <a:off x="1052551" y="4388531"/>
            <a:ext cx="2218501" cy="2926080"/>
          </a:xfrm>
          <a:custGeom>
            <a:avLst/>
            <a:gdLst/>
            <a:ahLst/>
            <a:cxnLst/>
            <a:rect l="l" t="t" r="r" b="b"/>
            <a:pathLst>
              <a:path w="2218501" h="2926080">
                <a:moveTo>
                  <a:pt x="0" y="0"/>
                </a:moveTo>
                <a:lnTo>
                  <a:pt x="2218501" y="0"/>
                </a:lnTo>
                <a:lnTo>
                  <a:pt x="2218501" y="2926080"/>
                </a:lnTo>
                <a:lnTo>
                  <a:pt x="0" y="29260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8" name="Group 8"/>
          <p:cNvGrpSpPr/>
          <p:nvPr/>
        </p:nvGrpSpPr>
        <p:grpSpPr>
          <a:xfrm>
            <a:off x="2161802" y="2823148"/>
            <a:ext cx="5429997" cy="1673625"/>
            <a:chOff x="0" y="0"/>
            <a:chExt cx="7239996" cy="2231500"/>
          </a:xfrm>
        </p:grpSpPr>
        <p:sp>
          <p:nvSpPr>
            <p:cNvPr id="9" name="TextBox 9"/>
            <p:cNvSpPr txBox="1"/>
            <p:nvPr/>
          </p:nvSpPr>
          <p:spPr>
            <a:xfrm>
              <a:off x="0" y="0"/>
              <a:ext cx="7239996" cy="1219200"/>
            </a:xfrm>
            <a:prstGeom prst="rect">
              <a:avLst/>
            </a:prstGeom>
          </p:spPr>
          <p:txBody>
            <a:bodyPr lIns="0" tIns="0" rIns="0" bIns="0" rtlCol="0" anchor="t">
              <a:spAutoFit/>
            </a:bodyPr>
            <a:lstStyle/>
            <a:p>
              <a:pPr algn="ctr">
                <a:lnSpc>
                  <a:spcPts val="7200"/>
                </a:lnSpc>
              </a:pPr>
              <a:r>
                <a:rPr lang="en-US" sz="6000">
                  <a:solidFill>
                    <a:srgbClr val="003366"/>
                  </a:solidFill>
                  <a:latin typeface="Canva Sans Bold"/>
                </a:rPr>
                <a:t>Thank you!</a:t>
              </a:r>
            </a:p>
          </p:txBody>
        </p:sp>
        <p:sp>
          <p:nvSpPr>
            <p:cNvPr id="10" name="TextBox 10"/>
            <p:cNvSpPr txBox="1"/>
            <p:nvPr/>
          </p:nvSpPr>
          <p:spPr>
            <a:xfrm>
              <a:off x="0" y="1469500"/>
              <a:ext cx="7239996" cy="762000"/>
            </a:xfrm>
            <a:prstGeom prst="rect">
              <a:avLst/>
            </a:prstGeom>
          </p:spPr>
          <p:txBody>
            <a:bodyPr lIns="0" tIns="0" rIns="0" bIns="0" rtlCol="0" anchor="t">
              <a:spAutoFit/>
            </a:bodyPr>
            <a:lstStyle/>
            <a:p>
              <a:pPr algn="ctr">
                <a:lnSpc>
                  <a:spcPts val="2280"/>
                </a:lnSpc>
              </a:pPr>
              <a:r>
                <a:rPr lang="en-US" sz="1900">
                  <a:solidFill>
                    <a:srgbClr val="003366"/>
                  </a:solidFill>
                  <a:latin typeface="Canva Sans Bold"/>
                </a:rPr>
                <a:t>Let us know if you have questions or</a:t>
              </a:r>
            </a:p>
            <a:p>
              <a:pPr algn="ctr">
                <a:lnSpc>
                  <a:spcPts val="2280"/>
                </a:lnSpc>
              </a:pPr>
              <a:r>
                <a:rPr lang="en-US" sz="1900">
                  <a:solidFill>
                    <a:srgbClr val="003366"/>
                  </a:solidFill>
                  <a:latin typeface="Canva Sans Bold"/>
                </a:rPr>
                <a:t>need clarifications.</a:t>
              </a:r>
            </a:p>
          </p:txBody>
        </p:sp>
      </p:grpSp>
      <p:sp>
        <p:nvSpPr>
          <p:cNvPr id="11" name="TextBox 11"/>
          <p:cNvSpPr txBox="1"/>
          <p:nvPr/>
        </p:nvSpPr>
        <p:spPr>
          <a:xfrm rot="5400000">
            <a:off x="8147658" y="5618772"/>
            <a:ext cx="1753288" cy="176530"/>
          </a:xfrm>
          <a:prstGeom prst="rect">
            <a:avLst/>
          </a:prstGeom>
        </p:spPr>
        <p:txBody>
          <a:bodyPr lIns="0" tIns="0" rIns="0" bIns="0" rtlCol="0" anchor="t">
            <a:spAutoFit/>
          </a:bodyPr>
          <a:lstStyle/>
          <a:p>
            <a:pPr algn="r">
              <a:lnSpc>
                <a:spcPts val="1430"/>
              </a:lnSpc>
            </a:pPr>
            <a:r>
              <a:rPr lang="en-US" sz="1100" spc="55">
                <a:solidFill>
                  <a:srgbClr val="003366"/>
                </a:solidFill>
                <a:latin typeface="Canva Sans Medium"/>
              </a:rPr>
              <a:t>JANUARY 2025</a:t>
            </a:r>
          </a:p>
        </p:txBody>
      </p:sp>
      <p:sp>
        <p:nvSpPr>
          <p:cNvPr id="12" name="TextBox 12"/>
          <p:cNvSpPr txBox="1"/>
          <p:nvPr/>
        </p:nvSpPr>
        <p:spPr>
          <a:xfrm rot="5400000">
            <a:off x="8205371" y="1374240"/>
            <a:ext cx="1642944" cy="357505"/>
          </a:xfrm>
          <a:prstGeom prst="rect">
            <a:avLst/>
          </a:prstGeom>
        </p:spPr>
        <p:txBody>
          <a:bodyPr lIns="0" tIns="0" rIns="0" bIns="0" rtlCol="0" anchor="t">
            <a:spAutoFit/>
          </a:bodyPr>
          <a:lstStyle/>
          <a:p>
            <a:pPr algn="l">
              <a:lnSpc>
                <a:spcPts val="1430"/>
              </a:lnSpc>
            </a:pPr>
            <a:r>
              <a:rPr lang="en-US" sz="1100" spc="55">
                <a:solidFill>
                  <a:srgbClr val="003366"/>
                </a:solidFill>
                <a:latin typeface="Canva Sans Medium"/>
              </a:rPr>
              <a:t>Marketing Plan | January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157</Words>
  <Application>Microsoft Office PowerPoint</Application>
  <PresentationFormat>Custom</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Canva Sans Bold</vt:lpstr>
      <vt:lpstr>Arial</vt:lpstr>
      <vt:lpstr>Canva Sans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creator>Rakesh Kumar Shetty (Ext)</dc:creator>
  <cp:lastModifiedBy>Rakesh Kumar Shetty (Ext)</cp:lastModifiedBy>
  <cp:revision>3</cp:revision>
  <dcterms:created xsi:type="dcterms:W3CDTF">2006-08-16T00:00:00Z</dcterms:created>
  <dcterms:modified xsi:type="dcterms:W3CDTF">2024-05-08T03:56:17Z</dcterms:modified>
  <dc:identifier>DAF2kE69Of0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623b29-abd1-4de3-a20c-27566d79b7c7_Enabled">
    <vt:lpwstr>true</vt:lpwstr>
  </property>
  <property fmtid="{D5CDD505-2E9C-101B-9397-08002B2CF9AE}" pid="3" name="MSIP_Label_3b623b29-abd1-4de3-a20c-27566d79b7c7_SetDate">
    <vt:lpwstr>2024-05-08T03:51:19Z</vt:lpwstr>
  </property>
  <property fmtid="{D5CDD505-2E9C-101B-9397-08002B2CF9AE}" pid="4" name="MSIP_Label_3b623b29-abd1-4de3-a20c-27566d79b7c7_Method">
    <vt:lpwstr>Standard</vt:lpwstr>
  </property>
  <property fmtid="{D5CDD505-2E9C-101B-9397-08002B2CF9AE}" pid="5" name="MSIP_Label_3b623b29-abd1-4de3-a20c-27566d79b7c7_Name">
    <vt:lpwstr>3b623b29-abd1-4de3-a20c-27566d79b7c7</vt:lpwstr>
  </property>
  <property fmtid="{D5CDD505-2E9C-101B-9397-08002B2CF9AE}" pid="6" name="MSIP_Label_3b623b29-abd1-4de3-a20c-27566d79b7c7_SiteId">
    <vt:lpwstr>cbede638-a3d9-459f-8f4e-24ced73b4e5e</vt:lpwstr>
  </property>
  <property fmtid="{D5CDD505-2E9C-101B-9397-08002B2CF9AE}" pid="7" name="MSIP_Label_3b623b29-abd1-4de3-a20c-27566d79b7c7_ActionId">
    <vt:lpwstr>39301287-6de4-4027-a596-f81f45776e22</vt:lpwstr>
  </property>
  <property fmtid="{D5CDD505-2E9C-101B-9397-08002B2CF9AE}" pid="8" name="MSIP_Label_3b623b29-abd1-4de3-a20c-27566d79b7c7_ContentBits">
    <vt:lpwstr>0</vt:lpwstr>
  </property>
</Properties>
</file>