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9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1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5F1C-2E24-4262-BB7F-88FFAEC36839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5568-94CC-49F1-965E-E5EF04E8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ervices.odata.org/OData/OData.sv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kesh-nayak/odata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541437.aspx" TargetMode="External"/><Relationship Id="rId2" Type="http://schemas.openxmlformats.org/officeDocument/2006/relationships/hyperlink" Target="http://www.o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asp.net/web-api/overview/odata-support-in-aspnet-web-api" TargetMode="External"/><Relationship Id="rId4" Type="http://schemas.openxmlformats.org/officeDocument/2006/relationships/hyperlink" Target="http://en.wikipedia.org/wiki/Open_Data_Protoco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5329" y="1333646"/>
            <a:ext cx="36471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rgbClr val="0070C0"/>
                </a:solidFill>
                <a:ea typeface="Times New Roman" pitchFamily="18"/>
                <a:cs typeface="Times New Roman" pitchFamily="18"/>
              </a:rPr>
              <a:t>OData</a:t>
            </a:r>
          </a:p>
          <a:p>
            <a:r>
              <a:rPr lang="en-US" sz="2800" dirty="0" smtClean="0">
                <a:solidFill>
                  <a:srgbClr val="FFC000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  <a:t>Open Data Protocol</a:t>
            </a:r>
            <a:endParaRPr lang="en-US" sz="2800" dirty="0">
              <a:solidFill>
                <a:srgbClr val="FFC000"/>
              </a:solidFill>
              <a:latin typeface="Centaur" panose="02030504050205020304" pitchFamily="18" charset="0"/>
              <a:ea typeface="Times New Roman" pitchFamily="18"/>
              <a:cs typeface="Times New Roman" pitchFamily="18"/>
            </a:endParaRPr>
          </a:p>
        </p:txBody>
      </p:sp>
      <p:pic>
        <p:nvPicPr>
          <p:cNvPr id="3" name="Picture 6" descr="http://p1.pichost.me/i/40/16361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84" y="1640619"/>
            <a:ext cx="6448454" cy="378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3224" y="4345852"/>
            <a:ext cx="34892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 smtClean="0">
                <a:ln>
                  <a:noFill/>
                </a:ln>
                <a:solidFill>
                  <a:srgbClr val="FFC000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  <a:t>By </a:t>
            </a:r>
            <a:r>
              <a:rPr lang="en-US" sz="3200" b="0" i="0" u="none" strike="noStrike" baseline="0" dirty="0" smtClean="0">
                <a:ln>
                  <a:noFill/>
                </a:ln>
                <a:solidFill>
                  <a:schemeClr val="accent4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  <a:t/>
            </a:r>
            <a:br>
              <a:rPr lang="en-US" sz="3200" b="0" i="0" u="none" strike="noStrike" baseline="0" dirty="0" smtClean="0">
                <a:ln>
                  <a:noFill/>
                </a:ln>
                <a:solidFill>
                  <a:schemeClr val="accent4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</a:br>
            <a:r>
              <a:rPr lang="en-US" sz="3200" dirty="0" smtClean="0">
                <a:solidFill>
                  <a:srgbClr val="0070C0"/>
                </a:solidFill>
                <a:latin typeface="Centaur" panose="02030504050205020304" pitchFamily="18" charset="0"/>
                <a:ea typeface="Times New Roman" pitchFamily="18"/>
                <a:cs typeface="Times New Roman" pitchFamily="18"/>
              </a:rPr>
              <a:t>Team Banana</a:t>
            </a:r>
            <a:endParaRPr lang="en-US" sz="3200" dirty="0">
              <a:solidFill>
                <a:srgbClr val="0070C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Querying in </a:t>
            </a:r>
            <a:r>
              <a:rPr lang="en-US" sz="60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</a:t>
            </a:r>
            <a:endParaRPr lang="en-US" sz="6000" dirty="0">
              <a:solidFill>
                <a:srgbClr val="0070C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pic>
        <p:nvPicPr>
          <p:cNvPr id="6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84" y="365125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37" y="1844105"/>
            <a:ext cx="8168586" cy="967333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43072"/>
              </p:ext>
            </p:extLst>
          </p:nvPr>
        </p:nvGraphicFramePr>
        <p:xfrm>
          <a:off x="1050151" y="3176263"/>
          <a:ext cx="8045757" cy="286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249"/>
                <a:gridCol w="3047962"/>
                <a:gridCol w="2992546"/>
              </a:tblGrid>
              <a:tr h="3531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</a:p>
                  </a:txBody>
                  <a:tcPr marL="9525" marR="9525" marT="9525" marB="0" anchor="ctr"/>
                </a:tc>
              </a:tr>
              <a:tr h="35313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$filter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Filter the results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/Products?$filter=Id gt 4</a:t>
                      </a:r>
                    </a:p>
                  </a:txBody>
                  <a:tcPr marL="9525" marR="9525" marT="9525" marB="0" anchor="ctr"/>
                </a:tc>
              </a:tr>
              <a:tr h="28003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r>
                        <a:rPr lang="en-US" sz="1600" b="1" i="0" u="none" strike="noStrike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orderby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Sort the results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/Products?$orderby=Price desc</a:t>
                      </a:r>
                    </a:p>
                  </a:txBody>
                  <a:tcPr marL="9525" marR="9525" marT="9525" marB="0" anchor="ctr"/>
                </a:tc>
              </a:tr>
              <a:tr h="35313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$top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Take first n results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/Products?$top=2</a:t>
                      </a:r>
                    </a:p>
                  </a:txBody>
                  <a:tcPr marL="9525" marR="9525" marT="9525" marB="0" anchor="ctr"/>
                </a:tc>
              </a:tr>
              <a:tr h="35313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$skip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Skip first n results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/Products?$skip=2</a:t>
                      </a:r>
                    </a:p>
                  </a:txBody>
                  <a:tcPr marL="9525" marR="9525" marT="9525" marB="0" anchor="ctr"/>
                </a:tc>
              </a:tr>
              <a:tr h="4734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$select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Selects the specified Columns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/Products?$orderby=Price desc</a:t>
                      </a:r>
                    </a:p>
                  </a:txBody>
                  <a:tcPr marL="9525" marR="9525" marT="9525" marB="0" anchor="ctr"/>
                </a:tc>
              </a:tr>
              <a:tr h="33515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$count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Returns total Count of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/Products?$count=true</a:t>
                      </a:r>
                    </a:p>
                  </a:txBody>
                  <a:tcPr marL="9525" marR="9525" marT="9525" marB="0" anchor="ctr"/>
                </a:tc>
              </a:tr>
              <a:tr h="36849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$expand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Loads that entity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/Products?$expand=Supplier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3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Query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208"/>
            <a:ext cx="10175543" cy="4722125"/>
          </a:xfrm>
        </p:spPr>
        <p:txBody>
          <a:bodyPr>
            <a:normAutofit fontScale="85000" lnSpcReduction="2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0" u="sng" strike="noStrike" baseline="0" dirty="0" smtClean="0">
                <a:ln>
                  <a:noFill/>
                </a:ln>
                <a:solidFill>
                  <a:srgbClr val="FFC000"/>
                </a:solidFill>
                <a:uFillTx/>
                <a:latin typeface="Georgia" pitchFamily="18"/>
                <a:ea typeface="Times New Roman" pitchFamily="18"/>
                <a:cs typeface="Times New Roman" pitchFamily="18"/>
                <a:hlinkClick r:id="rId2"/>
              </a:rPr>
              <a:t>http://services.odata.org/OData/OData.svc/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1" i="0" u="sng" strike="noStrike" baseline="0" dirty="0" smtClean="0">
              <a:ln>
                <a:noFill/>
              </a:ln>
              <a:solidFill>
                <a:srgbClr val="CC00CC"/>
              </a:solidFill>
              <a:uFillTx/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eq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1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orderby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=Name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desc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/Products?$top=2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/Products?$skip=10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/Products?$select=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Rating,ReleaseDate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?$count=true&amp;$top=5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/Categories?$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expand=Products($select=Name)&amp;$select=Name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&amp;$top=1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/Products(1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)/Supplier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i="0" u="none" strike="noStrike" baseline="0" dirty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590" y="542739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2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">
            <a:off x="148821" y="4572832"/>
            <a:ext cx="8778960" cy="230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000" tIns="45000" rIns="45000" bIns="450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79168" y="469604"/>
            <a:ext cx="8504280" cy="98187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6800" tIns="46800" rIns="468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800" dirty="0" smtClean="0">
              <a:solidFill>
                <a:srgbClr val="0070C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</a:t>
            </a:r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Logical Operators</a:t>
            </a:r>
          </a:p>
        </p:txBody>
      </p:sp>
      <p:sp>
        <p:nvSpPr>
          <p:cNvPr id="7" name="Freeform 6"/>
          <p:cNvSpPr/>
          <p:nvPr/>
        </p:nvSpPr>
        <p:spPr>
          <a:xfrm>
            <a:off x="5811983" y="3186841"/>
            <a:ext cx="6211695" cy="1563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le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105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and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ID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100</a:t>
            </a:r>
            <a:b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</a:b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ge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/Products?$filter=Name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ne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'Chai'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pic>
        <p:nvPicPr>
          <p:cNvPr id="8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8" y="608968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01187"/>
              </p:ext>
            </p:extLst>
          </p:nvPr>
        </p:nvGraphicFramePr>
        <p:xfrm>
          <a:off x="579168" y="1828804"/>
          <a:ext cx="4803544" cy="3807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95"/>
                <a:gridCol w="2813249"/>
              </a:tblGrid>
              <a:tr h="43039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Logical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AND operation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 </a:t>
                      </a:r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 </a:t>
                      </a:r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eq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Equal </a:t>
                      </a:r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Equal Check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Less than Check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Greater than Check</a:t>
                      </a:r>
                      <a:endParaRPr lang="en-US" dirty="0"/>
                    </a:p>
                  </a:txBody>
                  <a:tcPr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Less than equal to</a:t>
                      </a:r>
                      <a:r>
                        <a:rPr lang="en-US" baseline="0" dirty="0" smtClean="0"/>
                        <a:t> check</a:t>
                      </a:r>
                      <a:endParaRPr lang="en-US" dirty="0"/>
                    </a:p>
                  </a:txBody>
                  <a:tcPr/>
                </a:tc>
              </a:tr>
              <a:tr h="407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Greater than equal to</a:t>
                      </a:r>
                      <a:r>
                        <a:rPr lang="en-US" baseline="0" dirty="0" smtClean="0"/>
                        <a:t> check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299623" y="2526666"/>
            <a:ext cx="5451099" cy="201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add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5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sub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5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mul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2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div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5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gt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/Products?$filter=ID 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mod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2 </a:t>
            </a:r>
            <a:r>
              <a:rPr lang="en-US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0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407" y="554195"/>
            <a:ext cx="8860118" cy="8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Arithmetic Operators</a:t>
            </a:r>
          </a:p>
        </p:txBody>
      </p:sp>
      <p:pic>
        <p:nvPicPr>
          <p:cNvPr id="5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093" y="576859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68283"/>
              </p:ext>
            </p:extLst>
          </p:nvPr>
        </p:nvGraphicFramePr>
        <p:xfrm>
          <a:off x="558042" y="2261877"/>
          <a:ext cx="55834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113"/>
                <a:gridCol w="3125337"/>
              </a:tblGrid>
              <a:tr h="29350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29350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 anchor="ctr"/>
                </a:tc>
              </a:tr>
              <a:tr h="29350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 </a:t>
                      </a:r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 anchor="ctr"/>
                </a:tc>
              </a:tr>
              <a:tr h="293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 </a:t>
                      </a:r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 anchor="ctr"/>
                </a:tc>
              </a:tr>
              <a:tr h="293500"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</a:t>
                      </a:r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 anchor="ctr"/>
                </a:tc>
              </a:tr>
              <a:tr h="293500">
                <a:tc>
                  <a:txBody>
                    <a:bodyPr/>
                    <a:lstStyle/>
                    <a:p>
                      <a:r>
                        <a:rPr lang="en-US" dirty="0" smtClean="0"/>
                        <a:t>mod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Modulo  operation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08513" y="2246782"/>
            <a:ext cx="6319129" cy="32123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substring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Name, 1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hai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'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/Products?$filter=substring(Name, 1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, 2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'ha'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substringof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'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lk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', Name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true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indexof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Name, '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hai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'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startswith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Name, 'a'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replace(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Name, '-', ''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'Test'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tolower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'chai'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/Products?$filter=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trim(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Name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'milk'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301" y="606351"/>
            <a:ext cx="8204490" cy="8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String Functions in OData</a:t>
            </a:r>
          </a:p>
        </p:txBody>
      </p:sp>
      <p:pic>
        <p:nvPicPr>
          <p:cNvPr id="5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05" y="340321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5685"/>
              </p:ext>
            </p:extLst>
          </p:nvPr>
        </p:nvGraphicFramePr>
        <p:xfrm>
          <a:off x="558042" y="2214388"/>
          <a:ext cx="4218675" cy="31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675"/>
              </a:tblGrid>
              <a:tr h="4487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String Functions</a:t>
                      </a:r>
                      <a:endParaRPr lang="en-US" dirty="0"/>
                    </a:p>
                  </a:txBody>
                  <a:tcPr/>
                </a:tc>
              </a:tr>
              <a:tr h="448759">
                <a:tc>
                  <a:txBody>
                    <a:bodyPr/>
                    <a:lstStyle/>
                    <a:p>
                      <a:r>
                        <a:rPr lang="en-US" dirty="0" smtClean="0"/>
                        <a:t>substring, </a:t>
                      </a:r>
                      <a:r>
                        <a:rPr lang="en-US" dirty="0" err="1" smtClean="0"/>
                        <a:t>substringof</a:t>
                      </a:r>
                      <a:endParaRPr lang="en-US" dirty="0"/>
                    </a:p>
                  </a:txBody>
                  <a:tcPr anchor="ctr"/>
                </a:tc>
              </a:tr>
              <a:tr h="448759">
                <a:tc>
                  <a:txBody>
                    <a:bodyPr/>
                    <a:lstStyle/>
                    <a:p>
                      <a:r>
                        <a:rPr lang="en-US" dirty="0" smtClean="0"/>
                        <a:t>length, </a:t>
                      </a:r>
                      <a:r>
                        <a:rPr lang="en-US" dirty="0" err="1" smtClean="0"/>
                        <a:t>indexof</a:t>
                      </a:r>
                      <a:endParaRPr lang="en-US" dirty="0"/>
                    </a:p>
                  </a:txBody>
                  <a:tcPr anchor="ctr"/>
                </a:tc>
              </a:tr>
              <a:tr h="4487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startswith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endswith</a:t>
                      </a:r>
                      <a:endParaRPr lang="en-US" dirty="0"/>
                    </a:p>
                  </a:txBody>
                  <a:tcPr anchor="ctr"/>
                </a:tc>
              </a:tr>
              <a:tr h="448759">
                <a:tc>
                  <a:txBody>
                    <a:bodyPr/>
                    <a:lstStyle/>
                    <a:p>
                      <a:r>
                        <a:rPr lang="en-US" dirty="0" smtClean="0"/>
                        <a:t>insert, remove, replace</a:t>
                      </a:r>
                      <a:endParaRPr lang="en-US" dirty="0"/>
                    </a:p>
                  </a:txBody>
                  <a:tcPr anchor="ctr"/>
                </a:tc>
              </a:tr>
              <a:tr h="4487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tolower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toupper</a:t>
                      </a:r>
                      <a:endParaRPr lang="en-US" dirty="0"/>
                    </a:p>
                  </a:txBody>
                  <a:tcPr anchor="ctr"/>
                </a:tc>
              </a:tr>
              <a:tr h="4487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concat</a:t>
                      </a:r>
                      <a:r>
                        <a:rPr lang="en-US" dirty="0" smtClean="0"/>
                        <a:t>, trim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023" y="538111"/>
            <a:ext cx="7771679" cy="8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Date Functions in OData</a:t>
            </a:r>
          </a:p>
        </p:txBody>
      </p:sp>
      <p:sp>
        <p:nvSpPr>
          <p:cNvPr id="3" name="Freeform 2"/>
          <p:cNvSpPr/>
          <p:nvPr/>
        </p:nvSpPr>
        <p:spPr>
          <a:xfrm rot="60000">
            <a:off x="296421" y="967431"/>
            <a:ext cx="8778960" cy="230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45000" tIns="45000" rIns="45000" bIns="450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197776" y="2851810"/>
            <a:ext cx="6351851" cy="201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/Employees?$filter=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FF00FF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year(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BirthDate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1989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/Employees?$filter=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minute(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BirthDate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20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/Employees?$filter=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second(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BirthDate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40</a:t>
            </a:r>
          </a:p>
        </p:txBody>
      </p:sp>
      <p:pic>
        <p:nvPicPr>
          <p:cNvPr id="6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205" y="560775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6029"/>
              </p:ext>
            </p:extLst>
          </p:nvPr>
        </p:nvGraphicFramePr>
        <p:xfrm>
          <a:off x="1036380" y="2416631"/>
          <a:ext cx="385018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185"/>
              </a:tblGrid>
              <a:tr h="334978">
                <a:tc>
                  <a:txBody>
                    <a:bodyPr/>
                    <a:lstStyle/>
                    <a:p>
                      <a:r>
                        <a:rPr lang="en-US" dirty="0" smtClean="0"/>
                        <a:t>Date Functions</a:t>
                      </a:r>
                      <a:endParaRPr lang="en-US" dirty="0"/>
                    </a:p>
                  </a:txBody>
                  <a:tcPr/>
                </a:tc>
              </a:tr>
              <a:tr h="334978">
                <a:tc>
                  <a:txBody>
                    <a:bodyPr/>
                    <a:lstStyle/>
                    <a:p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</a:tr>
              <a:tr h="334978">
                <a:tc>
                  <a:txBody>
                    <a:bodyPr/>
                    <a:lstStyle/>
                    <a:p>
                      <a:r>
                        <a:rPr lang="en-US" dirty="0" smtClean="0"/>
                        <a:t>minute</a:t>
                      </a:r>
                      <a:endParaRPr lang="en-US" dirty="0"/>
                    </a:p>
                  </a:txBody>
                  <a:tcPr/>
                </a:tc>
              </a:tr>
              <a:tr h="334978"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</a:tr>
              <a:tr h="334978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34978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</a:tr>
              <a:tr h="334978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583711" y="2337510"/>
            <a:ext cx="8003237" cy="280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/Orders?$filter=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round(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Freight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32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/Orders?$filter=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floor(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Freight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30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/Orders?$filter=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ceiling(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Freight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CC00CC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eq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300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Currently no aggregate functions are supported in OData. You can add service operation/custom method to expose the aggregate functions.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147" y="838362"/>
            <a:ext cx="7962436" cy="8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Math Functions in OData</a:t>
            </a:r>
          </a:p>
        </p:txBody>
      </p:sp>
      <p:pic>
        <p:nvPicPr>
          <p:cNvPr id="5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546" y="652492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24237"/>
              </p:ext>
            </p:extLst>
          </p:nvPr>
        </p:nvGraphicFramePr>
        <p:xfrm>
          <a:off x="626147" y="2379164"/>
          <a:ext cx="2785793" cy="156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793"/>
              </a:tblGrid>
              <a:tr h="39014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Math Functions</a:t>
                      </a:r>
                      <a:endParaRPr lang="en-US" dirty="0"/>
                    </a:p>
                  </a:txBody>
                  <a:tcPr/>
                </a:tc>
              </a:tr>
              <a:tr h="390146"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/>
                </a:tc>
              </a:tr>
              <a:tr h="390146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/>
                </a:tc>
              </a:tr>
              <a:tr h="390146">
                <a:tc>
                  <a:txBody>
                    <a:bodyPr/>
                    <a:lstStyle/>
                    <a:p>
                      <a:r>
                        <a:rPr lang="en-US" dirty="0" smtClean="0"/>
                        <a:t>ceiling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54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Response </a:t>
            </a:r>
            <a:r>
              <a:rPr lang="en-US" sz="54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Formats</a:t>
            </a:r>
            <a:endParaRPr lang="en-US" sz="5400" dirty="0">
              <a:solidFill>
                <a:srgbClr val="0070C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ATOMPub</a:t>
            </a: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User-Agent: Fiddler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Accept: application/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atom+xml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GET: http://services.odata.org/northwind/northwind.svc/Products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JSON Verbose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User-Agent: Fiddler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Accept: application/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json;odata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=verbose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JSON Light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User-Agent: Fiddler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Accept: application/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json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The response size order is: </a:t>
            </a:r>
            <a:r>
              <a:rPr lang="en-US" b="0" i="1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ATOMPub</a:t>
            </a:r>
            <a:r>
              <a:rPr lang="en-US" b="0" i="1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 &gt;  JSON Verbose  &gt;  JSON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Times New Roman" pitchFamily="18"/>
                <a:cs typeface="Times New Roman" pitchFamily="18"/>
              </a:rPr>
              <a:t> Light</a:t>
            </a:r>
          </a:p>
          <a:p>
            <a:endParaRPr lang="en-US" dirty="0"/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571" y="583514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econscribi.com/wp-content/uploads/2014/11/shutterstock_129655604-Converted-copy-tex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71" y="816534"/>
            <a:ext cx="5496624" cy="54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8674" y="447201"/>
            <a:ext cx="9430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  <a:latin typeface="Century" panose="02040604050505020304" pitchFamily="18" charset="0"/>
              </a:rPr>
              <a:t>Git</a:t>
            </a:r>
            <a:r>
              <a:rPr lang="en-US" sz="2800" b="1" dirty="0" smtClean="0">
                <a:solidFill>
                  <a:srgbClr val="FFC000"/>
                </a:solidFill>
                <a:latin typeface="Century" panose="02040604050505020304" pitchFamily="18" charset="0"/>
              </a:rPr>
              <a:t> Repo : </a:t>
            </a:r>
            <a:r>
              <a:rPr lang="en-US" sz="2800" dirty="0" smtClean="0">
                <a:solidFill>
                  <a:srgbClr val="FFC000"/>
                </a:solidFill>
                <a:latin typeface="Century" panose="02040604050505020304" pitchFamily="18" charset="0"/>
                <a:hlinkClick r:id="rId3"/>
              </a:rPr>
              <a:t>https</a:t>
            </a:r>
            <a:r>
              <a:rPr lang="en-US" sz="2800" dirty="0">
                <a:solidFill>
                  <a:srgbClr val="FFC000"/>
                </a:solidFill>
                <a:latin typeface="Century" panose="02040604050505020304" pitchFamily="18" charset="0"/>
                <a:hlinkClick r:id="rId3"/>
              </a:rPr>
              <a:t>://github.com/rakesh-nayak/odata.git</a:t>
            </a:r>
            <a:endParaRPr lang="en-US" sz="2800" dirty="0">
              <a:solidFill>
                <a:srgbClr val="FFC000"/>
              </a:solidFill>
              <a:latin typeface="Century" panose="02040604050505020304" pitchFamily="18" charset="0"/>
            </a:endParaRPr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435" y="1454808"/>
            <a:ext cx="2302743" cy="218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dirty="0">
                <a:solidFill>
                  <a:srgbClr val="FFC000"/>
                </a:solidFill>
                <a:latin typeface="Georgia" pitchFamily="18"/>
                <a:ea typeface="Times New Roman" pitchFamily="18"/>
                <a:cs typeface="Times New Roman" pitchFamily="18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2"/>
              </a:rPr>
              <a:t>http://www.odata.org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  <a:hlinkClick r:id="rId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3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3"/>
              </a:rPr>
              <a:t>://msdn.microsoft.com/en-us/library/dd541437.aspx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4"/>
              </a:rPr>
              <a:t>http://en.wikipedia.org/wiki/Open_Data_Protocol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5"/>
              </a:rPr>
              <a:t>http://</a:t>
            </a:r>
            <a:r>
              <a:rPr lang="en-US" dirty="0" smtClean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  <a:hlinkClick r:id="rId5"/>
              </a:rPr>
              <a:t>www.asp.net/web-api/overview/odata-support-in-aspnet-web-api</a:t>
            </a:r>
            <a:endParaRPr lang="en-US" dirty="0"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08" y="569867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- What is OData?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4C4C4C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- How it is different from SOAP, POX?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4C4C4C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lvl="0" hangingPunct="0">
              <a:lnSpc>
                <a:spcPct val="93000"/>
              </a:lnSpc>
              <a:spcBef>
                <a:spcPts val="0"/>
              </a:spcBef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</a:t>
            </a:r>
            <a:r>
              <a:rPr lang="en-US" b="0" i="0" u="none" strike="noStrike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 Features</a:t>
            </a:r>
          </a:p>
          <a:p>
            <a:pPr lvl="0" hangingPunct="0">
              <a:lnSpc>
                <a:spcPct val="93000"/>
              </a:lnSpc>
              <a:spcBef>
                <a:spcPts val="0"/>
              </a:spcBef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4C4C4C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lvl="0" hangingPunct="0">
              <a:lnSpc>
                <a:spcPct val="93000"/>
              </a:lnSpc>
              <a:spcBef>
                <a:spcPts val="0"/>
              </a:spcBef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implementation using ASP.NET WEB API</a:t>
            </a:r>
          </a:p>
          <a:p>
            <a:pPr lvl="0" hangingPunct="0">
              <a:lnSpc>
                <a:spcPct val="93000"/>
              </a:lnSpc>
              <a:spcBef>
                <a:spcPts val="0"/>
              </a:spcBef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4C4C4C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4C4C4C"/>
                </a:solidFill>
                <a:latin typeface="Georgia" pitchFamily="18"/>
                <a:ea typeface="Times New Roman" pitchFamily="18"/>
                <a:cs typeface="Times New Roman" pitchFamily="18"/>
              </a:rPr>
              <a:t>- OData query operators and methods</a:t>
            </a:r>
          </a:p>
          <a:p>
            <a:endParaRPr lang="en-US" dirty="0"/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158" y="365124"/>
            <a:ext cx="2661315" cy="252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0070C0"/>
                </a:solidFill>
              </a:rPr>
              <a:t>Thank You</a:t>
            </a:r>
            <a:endParaRPr lang="en-US" sz="7200" b="1" dirty="0">
              <a:solidFill>
                <a:srgbClr val="0070C0"/>
              </a:solidFill>
            </a:endParaRPr>
          </a:p>
        </p:txBody>
      </p:sp>
      <p:pic>
        <p:nvPicPr>
          <p:cNvPr id="2054" name="Picture 6" descr="http://40.media.tumblr.com/dacf748951a7baacb809220f7a293fc2/tumblr_n4sp7nK6Yv1sd5i8p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77" y="1301726"/>
            <a:ext cx="7846646" cy="555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What is OData?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stands for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pen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Data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access protocol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a Web protocol for querying and updating </a:t>
            </a:r>
            <a:r>
              <a:rPr lang="en-US" dirty="0" smtClean="0"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data through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RESTful APIs in a simple and standard way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follows many principles</a:t>
            </a:r>
            <a:r>
              <a:rPr lang="en-US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of REST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and supports most of the HTTP verbs(GET, POST, PUT, DELETE, PATCH, MERGE)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supports different types of data formatting: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ATOMPub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(XML), JSON</a:t>
            </a:r>
          </a:p>
          <a:p>
            <a:endParaRPr lang="en-US" dirty="0"/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39" y="365125"/>
            <a:ext cx="2141561" cy="2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stands for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S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imple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bject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A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ccess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P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rotocol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mainly operation(Verb) focused and supports HTTP POST only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based on XML and contains lots of meta-data. So it is little slower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Example: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s:Envelope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xmlns:s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=""&gt;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s:Headers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&lt;/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s:Headers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s:Body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&lt;/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s:Body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pPr marL="0" lvl="0" indent="0" hangingPunc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&lt;/</a:t>
            </a:r>
            <a:r>
              <a:rPr lang="en-US" sz="2400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s:Envelope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&gt;</a:t>
            </a:r>
          </a:p>
          <a:p>
            <a:endParaRPr lang="en-US" dirty="0"/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590" y="365125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POX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stands for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P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lain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ld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X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ML.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Since it is XML based so it is platform independent.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POX is more interoperable than SOAP because clients no longer need a SOAP client to consume the web service. They can access it by using a standard Web Client and an XML parser.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But again it supports only XML format which forces the clients to use XML parser. You cannot use JSON which is lighter than XML.</a:t>
            </a:r>
          </a:p>
          <a:p>
            <a:endParaRPr lang="en-US" dirty="0"/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627" y="365125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9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2606"/>
          </a:xfrm>
        </p:spPr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stands for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RE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presentational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S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tate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ransfer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REST is an architectural style not an protocol unlike SOAP and HTTP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fully supports HTTP and it is less coupled to the server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endParaRPr lang="en-US" dirty="0"/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02" y="365126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4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060"/>
          </a:xfrm>
        </p:spPr>
        <p:txBody>
          <a:bodyPr>
            <a:no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436"/>
            <a:ext cx="10515600" cy="4757596"/>
          </a:xfrm>
        </p:spPr>
        <p:txBody>
          <a:bodyPr>
            <a:normAutofit lnSpcReduction="1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based on REST architecture and fully support the HTTP verbs like GET, POST, PUT, DELETE, PATCH and MERGE.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platform and language independent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No need to create proxy classes which we used to do it in web service. We don't need to serialize the output data manually, OData does the serialization for us.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open source.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It is simple, flexible and light-weight.</a:t>
            </a:r>
          </a:p>
          <a:p>
            <a:endParaRPr lang="en-US" dirty="0"/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106" y="4683014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 using Web </a:t>
            </a:r>
            <a:r>
              <a:rPr lang="en-US" sz="6000" dirty="0" smtClean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API</a:t>
            </a:r>
            <a:endParaRPr lang="en-US" sz="6000" dirty="0">
              <a:solidFill>
                <a:srgbClr val="0070C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The controller class inherits from </a:t>
            </a:r>
            <a:r>
              <a:rPr lang="en-US" b="1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ODataController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class.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To expose data in GET request, create method of return type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IQueryable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&lt;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TEntity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&gt;.  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Add [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EnableQuery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]/[Queryable] attribute at the top of the method.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All the entities exposed via OData must have a key column.</a:t>
            </a:r>
          </a:p>
          <a:p>
            <a:endParaRPr lang="en-US" dirty="0"/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670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6000" dirty="0"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Querying in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To get the metadata go to URL </a:t>
            </a: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http://localhost:2674/odata/</a:t>
            </a:r>
            <a:r>
              <a:rPr lang="en-US" b="1" i="1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Times New Roman" pitchFamily="18"/>
                <a:cs typeface="Times New Roman" pitchFamily="18"/>
              </a:rPr>
              <a:t>$metadata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Times New Roman" pitchFamily="18"/>
              <a:cs typeface="Times New Roman" pitchFamily="18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Times New Roman" pitchFamily="18"/>
                <a:cs typeface="Times New Roman" pitchFamily="18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http://localhost:2674/odata/Products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?$top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=3&amp;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$skip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=3&amp;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$select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=ProductName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http://localhost:2674/odata/Products?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$filter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=ProductID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gt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 5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and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ProductID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 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lt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 8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http: //services.odata.org/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Northwind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/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Northwind.svc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/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Customers?$filter=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startswith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(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CompanyName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, '</a:t>
            </a:r>
            <a:r>
              <a:rPr lang="en-US" b="0" i="0" u="none" strike="noStrike" baseline="0" dirty="0" err="1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Alfr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'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)</a:t>
            </a: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i="0" u="none" strike="noStrike" baseline="0" dirty="0" smtClean="0">
              <a:ln>
                <a:noFill/>
              </a:ln>
              <a:solidFill>
                <a:srgbClr val="000000"/>
              </a:solidFill>
              <a:latin typeface="Georgia" pitchFamily="18"/>
              <a:ea typeface="Consolas" pitchFamily="33"/>
              <a:cs typeface="Consolas" pitchFamily="33"/>
            </a:endParaRPr>
          </a:p>
          <a:p>
            <a:pPr marL="0" lvl="0" indent="0" hangingPunct="0">
              <a:lnSpc>
                <a:spcPct val="93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- 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The OData URL is </a:t>
            </a:r>
            <a:r>
              <a:rPr lang="en-US" b="0" i="1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Georgia" pitchFamily="18"/>
                <a:ea typeface="Consolas" pitchFamily="33"/>
                <a:cs typeface="Consolas" pitchFamily="33"/>
              </a:rPr>
              <a:t>case-sensitive</a:t>
            </a: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Georgia" pitchFamily="18"/>
                <a:ea typeface="Consolas" pitchFamily="33"/>
                <a:cs typeface="Consolas" pitchFamily="33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2" descr="https://s-media-cache-ak0.pinimg.com/736x/58/df/35/58df3549ac4993bc85b985d37e5b3e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853" y="583514"/>
            <a:ext cx="1774210" cy="16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975</Words>
  <Application>Microsoft Office PowerPoint</Application>
  <PresentationFormat>Widescreen</PresentationFormat>
  <Paragraphs>237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Centaur</vt:lpstr>
      <vt:lpstr>Century</vt:lpstr>
      <vt:lpstr>Consolas</vt:lpstr>
      <vt:lpstr>Georgia</vt:lpstr>
      <vt:lpstr>Times New Roman</vt:lpstr>
      <vt:lpstr>Office Theme</vt:lpstr>
      <vt:lpstr>PowerPoint Presentation</vt:lpstr>
      <vt:lpstr>Agenda</vt:lpstr>
      <vt:lpstr>What is OData?</vt:lpstr>
      <vt:lpstr>SOAP</vt:lpstr>
      <vt:lpstr>POX</vt:lpstr>
      <vt:lpstr>REST</vt:lpstr>
      <vt:lpstr>OData features</vt:lpstr>
      <vt:lpstr>OData using Web API</vt:lpstr>
      <vt:lpstr>Querying in Web API</vt:lpstr>
      <vt:lpstr>Querying in OData</vt:lpstr>
      <vt:lpstr>OData Query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OData Response Formats</vt:lpstr>
      <vt:lpstr>PowerPoint Presentation</vt:lpstr>
      <vt:lpstr>References</vt:lpstr>
      <vt:lpstr>Thank You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   By  Team banana</dc:title>
  <dc:creator>Rakesh Nayak</dc:creator>
  <cp:lastModifiedBy>Rakesh Nayak</cp:lastModifiedBy>
  <cp:revision>61</cp:revision>
  <dcterms:created xsi:type="dcterms:W3CDTF">2015-12-27T09:05:30Z</dcterms:created>
  <dcterms:modified xsi:type="dcterms:W3CDTF">2015-12-29T16:53:47Z</dcterms:modified>
</cp:coreProperties>
</file>