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9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1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5F1C-2E24-4262-BB7F-88FFAEC368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s.odata.org/OData/OData.sv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kesh-nayak/odata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541437.aspx" TargetMode="External"/><Relationship Id="rId2" Type="http://schemas.openxmlformats.org/officeDocument/2006/relationships/hyperlink" Target="http://www.odat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sp.net/web-api/overview/odata-support-in-aspnet-web-api" TargetMode="External"/><Relationship Id="rId4" Type="http://schemas.openxmlformats.org/officeDocument/2006/relationships/hyperlink" Target="http://en.wikipedia.org/wiki/Open_Data_Protoc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5329" y="1333646"/>
            <a:ext cx="36471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0070C0"/>
                </a:solidFill>
                <a:ea typeface="Times New Roman" pitchFamily="18"/>
                <a:cs typeface="Times New Roman" pitchFamily="18"/>
              </a:rPr>
              <a:t>OData</a:t>
            </a:r>
          </a:p>
          <a:p>
            <a:r>
              <a:rPr lang="en-US" sz="2800" dirty="0" smtClean="0">
                <a:solidFill>
                  <a:srgbClr val="FFC000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  <a:t>Open Data Protocol</a:t>
            </a:r>
            <a:endParaRPr lang="en-US" sz="2800" dirty="0">
              <a:solidFill>
                <a:srgbClr val="FFC000"/>
              </a:solidFill>
              <a:latin typeface="Centaur" panose="02030504050205020304" pitchFamily="18" charset="0"/>
              <a:ea typeface="Times New Roman" pitchFamily="18"/>
              <a:cs typeface="Times New Roman" pitchFamily="18"/>
            </a:endParaRPr>
          </a:p>
        </p:txBody>
      </p:sp>
      <p:pic>
        <p:nvPicPr>
          <p:cNvPr id="3" name="Picture 6" descr="http://p1.pichost.me/i/40/16361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11" y="1562624"/>
            <a:ext cx="6448454" cy="378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3224" y="4267858"/>
            <a:ext cx="34892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 smtClean="0">
                <a:ln>
                  <a:noFill/>
                </a:ln>
                <a:solidFill>
                  <a:srgbClr val="FFC000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  <a:t>By </a:t>
            </a:r>
            <a:r>
              <a:rPr lang="en-US" sz="3200" b="0" i="0" u="none" strike="noStrike" baseline="0" dirty="0" smtClean="0">
                <a:ln>
                  <a:noFill/>
                </a:ln>
                <a:solidFill>
                  <a:schemeClr val="accent4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  <a:t/>
            </a:r>
            <a:br>
              <a:rPr lang="en-US" sz="3200" b="0" i="0" u="none" strike="noStrike" baseline="0" dirty="0" smtClean="0">
                <a:ln>
                  <a:noFill/>
                </a:ln>
                <a:solidFill>
                  <a:schemeClr val="accent4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</a:br>
            <a:r>
              <a:rPr lang="en-US" sz="3200" dirty="0" smtClean="0">
                <a:solidFill>
                  <a:srgbClr val="0070C0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  <a:t>Team </a:t>
            </a:r>
            <a:r>
              <a:rPr lang="en-US" sz="3200" dirty="0" smtClean="0">
                <a:solidFill>
                  <a:srgbClr val="0070C0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  <a:t>Banana</a:t>
            </a:r>
            <a:endParaRPr lang="en-US" sz="3200" dirty="0">
              <a:solidFill>
                <a:srgbClr val="0070C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Querying in </a:t>
            </a:r>
            <a:r>
              <a:rPr lang="en-US" sz="60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</a:t>
            </a:r>
            <a:endParaRPr lang="en-US" sz="6000" dirty="0">
              <a:solidFill>
                <a:srgbClr val="0070C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988737" y="1690688"/>
            <a:ext cx="7238880" cy="12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988737" y="2959324"/>
            <a:ext cx="7623000" cy="369395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733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Query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995080"/>
          </a:xfrm>
        </p:spPr>
        <p:txBody>
          <a:bodyPr>
            <a:normAutofit fontScale="77500" lnSpcReduction="2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0" u="sng" strike="noStrike" baseline="0" dirty="0" smtClean="0">
                <a:ln>
                  <a:noFill/>
                </a:ln>
                <a:solidFill>
                  <a:srgbClr val="FFC000"/>
                </a:solidFill>
                <a:uFillTx/>
                <a:latin typeface="Georgia" pitchFamily="18"/>
                <a:ea typeface="Times New Roman" pitchFamily="18"/>
                <a:cs typeface="Times New Roman" pitchFamily="18"/>
                <a:hlinkClick r:id="rId2"/>
              </a:rPr>
              <a:t>http://services.odata.org/OData/OData.svc/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1" i="0" u="sng" strike="noStrike" baseline="0" dirty="0" smtClean="0">
              <a:ln>
                <a:noFill/>
              </a:ln>
              <a:solidFill>
                <a:srgbClr val="CC00CC"/>
              </a:solidFill>
              <a:uFillTx/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eq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1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orderby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=Name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desc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/Products?$top=2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/Products?$skip=10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/Products?$select=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Rating,ReleaseDate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inlinecount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=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allpages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(&lt;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m:count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&gt;11&lt;/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m:count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&gt;)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/Categories?$expand=Products&amp;$select=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Name,Products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/Name&amp;$top=1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/Products(1)/Name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/Products(1)/Name/$value</a:t>
            </a:r>
            <a:r>
              <a:rPr lang="en-US" sz="3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 </a:t>
            </a:r>
            <a:endParaRPr lang="en-US" sz="3200" b="0" i="0" u="none" strike="noStrike" baseline="0" dirty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652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">
            <a:off x="148821" y="4572832"/>
            <a:ext cx="8778960" cy="230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000" tIns="45000" rIns="45000" bIns="450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79168" y="469604"/>
            <a:ext cx="8504280" cy="98187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6800" tIns="46800" rIns="468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800" dirty="0" smtClean="0">
              <a:solidFill>
                <a:srgbClr val="0070C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</a:t>
            </a:r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Logical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33198" y="1845014"/>
            <a:ext cx="4298110" cy="37288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5235088" y="2927534"/>
            <a:ext cx="6542930" cy="1563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le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105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and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ID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100</a:t>
            </a:r>
            <a:b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</a:b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ge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/Products?$filter=Name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ne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'Chai'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3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88407" y="2042278"/>
            <a:ext cx="5516019" cy="29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/>
          <p:cNvSpPr/>
          <p:nvPr/>
        </p:nvSpPr>
        <p:spPr>
          <a:xfrm>
            <a:off x="6299623" y="2526666"/>
            <a:ext cx="5451099" cy="201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add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5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sub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5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mul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2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div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5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mod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2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0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407" y="554195"/>
            <a:ext cx="8860118" cy="8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498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08513" y="2246782"/>
            <a:ext cx="6319129" cy="3212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substring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Name, 1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hai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'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/Products?$filter=substring(Name, 1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, 2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'ha'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substringof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'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lk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', Name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true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indexof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Name, '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hai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'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startswith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Name, 'a'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replace(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Name, '-', ''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'Test'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tolower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'chai'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trim(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'milk'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401301" y="2025339"/>
            <a:ext cx="4047423" cy="35429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01301" y="606351"/>
            <a:ext cx="8204490" cy="8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String Functions in OData</a:t>
            </a:r>
          </a:p>
        </p:txBody>
      </p:sp>
    </p:spTree>
    <p:extLst>
      <p:ext uri="{BB962C8B-B14F-4D97-AF65-F5344CB8AC3E}">
        <p14:creationId xmlns:p14="http://schemas.microsoft.com/office/powerpoint/2010/main" val="3891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023" y="538111"/>
            <a:ext cx="7771679" cy="8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Date Functions in OData</a:t>
            </a:r>
          </a:p>
        </p:txBody>
      </p:sp>
      <p:sp>
        <p:nvSpPr>
          <p:cNvPr id="3" name="Freeform 2"/>
          <p:cNvSpPr/>
          <p:nvPr/>
        </p:nvSpPr>
        <p:spPr>
          <a:xfrm rot="60000">
            <a:off x="296421" y="967431"/>
            <a:ext cx="8778960" cy="230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000" tIns="45000" rIns="45000" bIns="450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252459" y="2838162"/>
            <a:ext cx="6351851" cy="201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/Employees?$filter=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year(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BirthDate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1989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/Employees?$filter=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minute(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BirthDate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20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/Employees?$filter=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second(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BirthDate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605787" y="1815554"/>
            <a:ext cx="3010870" cy="3313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583711" y="2337510"/>
            <a:ext cx="8003237" cy="280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/Orders?$filter=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round(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Freight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32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/Orders?$filter=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floor(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Freight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30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/Orders?$filter=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ceiling(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Freight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300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Currently no aggregate functions are supported in OData. You can add service operation/custom method to expose the aggregate functions.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626147" y="2337510"/>
            <a:ext cx="2412243" cy="24122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26147" y="838362"/>
            <a:ext cx="7962436" cy="8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Math Functions in OData</a:t>
            </a:r>
          </a:p>
        </p:txBody>
      </p:sp>
    </p:spTree>
    <p:extLst>
      <p:ext uri="{BB962C8B-B14F-4D97-AF65-F5344CB8AC3E}">
        <p14:creationId xmlns:p14="http://schemas.microsoft.com/office/powerpoint/2010/main" val="35659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Response </a:t>
            </a:r>
            <a:r>
              <a:rPr lang="en-US" sz="54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Formats</a:t>
            </a:r>
            <a:endParaRPr lang="en-US" sz="5400" dirty="0">
              <a:solidFill>
                <a:srgbClr val="0070C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ATOMPub</a:t>
            </a: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User-Agent: Fiddler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Accept: application/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atom+xml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GET: http://services.odata.org/northwind/northwind.svc/Products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JSON Verbose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User-Agent: Fiddler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Accept: application/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json;odata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=verbose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JSON Light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User-Agent: Fiddler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Accept: application/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json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The response size order is: </a:t>
            </a:r>
            <a:r>
              <a:rPr lang="en-US" b="0" i="1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ATOMPub</a:t>
            </a:r>
            <a:r>
              <a:rPr lang="en-US" b="0" i="1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 &gt;  JSON Verbose  &gt;  JSON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econscribi.com/wp-content/uploads/2014/11/shutterstock_129655604-Converted-copy-tex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71" y="816534"/>
            <a:ext cx="5496624" cy="54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8674" y="447201"/>
            <a:ext cx="9430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  <a:latin typeface="Century" panose="02040604050505020304" pitchFamily="18" charset="0"/>
              </a:rPr>
              <a:t>Git</a:t>
            </a:r>
            <a:r>
              <a:rPr lang="en-US" sz="2800" b="1" dirty="0" smtClean="0">
                <a:solidFill>
                  <a:srgbClr val="FFC000"/>
                </a:solidFill>
                <a:latin typeface="Century" panose="02040604050505020304" pitchFamily="18" charset="0"/>
              </a:rPr>
              <a:t> Repo : </a:t>
            </a:r>
            <a:r>
              <a:rPr lang="en-US" sz="2800" dirty="0" smtClean="0">
                <a:solidFill>
                  <a:srgbClr val="FFC000"/>
                </a:solidFill>
                <a:latin typeface="Century" panose="02040604050505020304" pitchFamily="18" charset="0"/>
                <a:hlinkClick r:id="rId3"/>
              </a:rPr>
              <a:t>https</a:t>
            </a:r>
            <a:r>
              <a:rPr lang="en-US" sz="2800" dirty="0">
                <a:solidFill>
                  <a:srgbClr val="FFC000"/>
                </a:solidFill>
                <a:latin typeface="Century" panose="02040604050505020304" pitchFamily="18" charset="0"/>
                <a:hlinkClick r:id="rId3"/>
              </a:rPr>
              <a:t>://github.com/rakesh-nayak/odata.git</a:t>
            </a:r>
            <a:endParaRPr lang="en-US" sz="2800" dirty="0">
              <a:solidFill>
                <a:srgbClr val="FFC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dirty="0">
                <a:solidFill>
                  <a:srgbClr val="FFC000"/>
                </a:solidFill>
                <a:latin typeface="Georgia" pitchFamily="18"/>
                <a:ea typeface="Times New Roman" pitchFamily="18"/>
                <a:cs typeface="Times New Roman" pitchFamily="18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2"/>
              </a:rPr>
              <a:t>http://www.odata.org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  <a:hlinkClick r:id="rId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3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3"/>
              </a:rPr>
              <a:t>://msdn.microsoft.com/en-us/library/dd541437.aspx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4"/>
              </a:rPr>
              <a:t>http://en.wikipedia.org/wiki/Open_Data_Protocol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5"/>
              </a:rPr>
              <a:t>http://</a:t>
            </a:r>
            <a:r>
              <a:rPr lang="en-US" dirty="0" smtClean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5"/>
              </a:rPr>
              <a:t>www.asp.net/web-api/overview/odata-support-in-aspnet-web-api</a:t>
            </a:r>
            <a:endParaRPr lang="en-US" dirty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83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- What is OData?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4C4C4C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- How it is different from SOAP, POX?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4C4C4C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lvl="0" hangingPunct="0">
              <a:lnSpc>
                <a:spcPct val="93000"/>
              </a:lnSpc>
              <a:spcBef>
                <a:spcPts val="0"/>
              </a:spcBef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implementation using ASP.NET</a:t>
            </a:r>
          </a:p>
          <a:p>
            <a:pPr lvl="0" hangingPunct="0">
              <a:lnSpc>
                <a:spcPct val="93000"/>
              </a:lnSpc>
              <a:spcBef>
                <a:spcPts val="0"/>
              </a:spcBef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4C4C4C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- OData query operators and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0070C0"/>
                </a:solidFill>
              </a:rPr>
              <a:t>Thank You</a:t>
            </a:r>
            <a:endParaRPr lang="en-US" sz="7200" b="1" dirty="0">
              <a:solidFill>
                <a:srgbClr val="0070C0"/>
              </a:solidFill>
            </a:endParaRPr>
          </a:p>
        </p:txBody>
      </p:sp>
      <p:pic>
        <p:nvPicPr>
          <p:cNvPr id="2054" name="Picture 6" descr="http://40.media.tumblr.com/dacf748951a7baacb809220f7a293fc2/tumblr_n4sp7nK6Yv1sd5i8p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77" y="1301726"/>
            <a:ext cx="7846646" cy="555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What is OData?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stands for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pen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Data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access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protocol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a Web protocol for querying and updating </a:t>
            </a:r>
            <a:r>
              <a:rPr lang="en-US" dirty="0" smtClean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data through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RESTful APIs in a simple and standard way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follows many principles</a:t>
            </a:r>
            <a:r>
              <a:rPr lang="en-US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of REST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and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supports most of the HTTP verbs(GET, POST, PUT, DELETE,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PATCH, MERGE)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supports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different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types of data formatting: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ATOMPub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(XML),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JSON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stands for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S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imple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bject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A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ccess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P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rotocol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mainly operation(Verb) focused and supports HTTP POST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only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based on XML and contains lots of meta-data. So it is little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slower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Example: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s:Envelope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xmlns:s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=""&gt;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s:Headers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&lt;/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s:Headers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s:Body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&lt;/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s:Body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&lt;/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s:Envelope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POX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stands for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P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lain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ld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X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ML.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Since it is XML based so it is platform independent.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POX is more interoperable than SOAP because clients no longer need a SOAP client to consume the web service. They can access it by using a standard Web Client and an XML parser.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But again it supports only XML format which forces the clients to use XML parser. You cannot use JSON which is lighter than XML.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89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2606"/>
          </a:xfrm>
        </p:spPr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stands for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RE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presentational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S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tate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ransfer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REST is an architectural style not an protocol unlike SOAP and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HTTP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fully supports HTTP and it is less coupled to the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server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4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060"/>
          </a:xfrm>
        </p:spPr>
        <p:txBody>
          <a:bodyPr>
            <a:no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436"/>
            <a:ext cx="10515600" cy="4757596"/>
          </a:xfrm>
        </p:spPr>
        <p:txBody>
          <a:bodyPr>
            <a:normAutofit lnSpcReduction="1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based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on REST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architecture and fully support the HTTP verbs like GET, POST, PUT, DELETE,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PATCH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and MERGE.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platform and language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independent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No need to create proxy classes which we used to do it in web service. We don't need to serialize the output data manually, OData does the serialization for us.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open source.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simple, flexible and light-weight.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using Web </a:t>
            </a:r>
            <a:r>
              <a:rPr lang="en-US" sz="60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API</a:t>
            </a:r>
            <a:endParaRPr lang="en-US" sz="6000" dirty="0">
              <a:solidFill>
                <a:srgbClr val="0070C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The controller class inherits from </a:t>
            </a:r>
            <a:r>
              <a:rPr lang="en-US" b="1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ODataController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class.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To expose data in GET request, create method of return type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IQueryable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&lt;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TEntity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&gt;.  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Add [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EnableQuery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]/[Queryable] attribute at the top of the method.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All the entities exposed via OData must have a key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Querying in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To get the metadata go to URL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http://localhost:2674/odata/</a:t>
            </a:r>
            <a:r>
              <a:rPr lang="en-US" b="1" i="1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$metadata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http://localhost:2674/odata/Products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?$top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=3&amp;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$skip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=3&amp;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$select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=ProductName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http://localhost:2674/odata/Products?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$filter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=ProductID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gt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 5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and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ProductID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lt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 8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http: //services.odata.org/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Northwind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Northwind.svc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/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Customers?$filter=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startswith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(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CompanyName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, '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Alfr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'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)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The OData URL is </a:t>
            </a:r>
            <a:r>
              <a:rPr lang="en-US" b="0" i="1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case-sensitive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811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Centaur</vt:lpstr>
      <vt:lpstr>Century</vt:lpstr>
      <vt:lpstr>Consolas</vt:lpstr>
      <vt:lpstr>Georgia</vt:lpstr>
      <vt:lpstr>Times New Roman</vt:lpstr>
      <vt:lpstr>Office Theme</vt:lpstr>
      <vt:lpstr>PowerPoint Presentation</vt:lpstr>
      <vt:lpstr>Agenda</vt:lpstr>
      <vt:lpstr>What is OData?</vt:lpstr>
      <vt:lpstr>SOAP</vt:lpstr>
      <vt:lpstr>POX</vt:lpstr>
      <vt:lpstr>REST</vt:lpstr>
      <vt:lpstr>OData features</vt:lpstr>
      <vt:lpstr>OData using Web API</vt:lpstr>
      <vt:lpstr>Querying in Web API</vt:lpstr>
      <vt:lpstr>Querying in OData</vt:lpstr>
      <vt:lpstr>OData Query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OData Response Formats</vt:lpstr>
      <vt:lpstr>PowerPoint Presentation</vt:lpstr>
      <vt:lpstr>References</vt:lpstr>
      <vt:lpstr>Thank You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   By  Team banana</dc:title>
  <dc:creator>Rakesh Nayak</dc:creator>
  <cp:lastModifiedBy>Rakesh Nayak</cp:lastModifiedBy>
  <cp:revision>49</cp:revision>
  <dcterms:created xsi:type="dcterms:W3CDTF">2015-12-27T09:05:30Z</dcterms:created>
  <dcterms:modified xsi:type="dcterms:W3CDTF">2015-12-27T11:19:04Z</dcterms:modified>
</cp:coreProperties>
</file>