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325" r:id="rId5"/>
    <p:sldId id="390" r:id="rId6"/>
    <p:sldId id="344" r:id="rId7"/>
    <p:sldId id="345" r:id="rId8"/>
    <p:sldId id="378" r:id="rId9"/>
    <p:sldId id="391" r:id="rId10"/>
    <p:sldId id="379" r:id="rId11"/>
    <p:sldId id="380" r:id="rId12"/>
    <p:sldId id="385" r:id="rId13"/>
    <p:sldId id="386" r:id="rId14"/>
    <p:sldId id="393" r:id="rId15"/>
    <p:sldId id="392" r:id="rId16"/>
    <p:sldId id="384" r:id="rId17"/>
    <p:sldId id="323" r:id="rId18"/>
    <p:sldId id="404" r:id="rId19"/>
    <p:sldId id="382" r:id="rId20"/>
    <p:sldId id="402" r:id="rId21"/>
    <p:sldId id="405" r:id="rId22"/>
    <p:sldId id="406" r:id="rId23"/>
    <p:sldId id="403" r:id="rId24"/>
    <p:sldId id="387" r:id="rId25"/>
    <p:sldId id="388" r:id="rId26"/>
    <p:sldId id="407" r:id="rId27"/>
    <p:sldId id="394" r:id="rId28"/>
    <p:sldId id="398" r:id="rId29"/>
    <p:sldId id="401" r:id="rId30"/>
    <p:sldId id="408" r:id="rId31"/>
    <p:sldId id="395" r:id="rId32"/>
    <p:sldId id="399" r:id="rId33"/>
    <p:sldId id="351" r:id="rId34"/>
    <p:sldId id="409" r:id="rId35"/>
    <p:sldId id="397" r:id="rId36"/>
    <p:sldId id="376" r:id="rId37"/>
    <p:sldId id="410" r:id="rId38"/>
    <p:sldId id="400" r:id="rId39"/>
    <p:sldId id="413" r:id="rId40"/>
    <p:sldId id="352" r:id="rId41"/>
    <p:sldId id="418" r:id="rId42"/>
    <p:sldId id="412" r:id="rId43"/>
    <p:sldId id="417" r:id="rId44"/>
    <p:sldId id="414" r:id="rId45"/>
    <p:sldId id="415" r:id="rId46"/>
    <p:sldId id="377" r:id="rId47"/>
    <p:sldId id="38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C"/>
    <a:srgbClr val="A7A9A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80024" autoAdjust="0"/>
  </p:normalViewPr>
  <p:slideViewPr>
    <p:cSldViewPr snapToGrid="0">
      <p:cViewPr varScale="1">
        <p:scale>
          <a:sx n="101" d="100"/>
          <a:sy n="101" d="100"/>
        </p:scale>
        <p:origin x="6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8T18:11:48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28,'1'-1,"0"0,-1 0,1 0,0 0,0 0,0 0,0 0,0 0,0 0,0 0,0 0,0 1,0-1,0 0,0 1,0-1,1 1,-1 0,0-1,0 1,1 0,-1 0,3-1,36-4,-37 5,385-6,-210 9,712-3,-861 2,0 0,0 2,0 2,35 10,-49-11,0 2,0-1,-1 2,0 0,0 1,24 20,-30-25,0 0,1 0,-1-1,0 0,1 0,0-1,0 0,-1-1,1 0,0 0,17-1,-2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08T18:11:50.6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32,'2009'0,"-1999"-1,1 0,-1 0,1-1,-1 0,0-1,18-7,-2-1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3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1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7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7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75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2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6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2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out write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5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1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8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.</a:t>
            </a:r>
            <a:r>
              <a:rPr lang="en-US" dirty="0" err="1"/>
              <a:t>lua</a:t>
            </a:r>
            <a:r>
              <a:rPr lang="en-US" dirty="0"/>
              <a:t> file: sed</a:t>
            </a:r>
          </a:p>
          <a:p>
            <a:r>
              <a:rPr lang="en-US" dirty="0" err="1"/>
              <a:t>Sacctmgr</a:t>
            </a:r>
            <a:r>
              <a:rPr lang="en-US"/>
              <a:t> for AWK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38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1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8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8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9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9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06299516"/>
              </p:ext>
            </p:extLst>
          </p:nvPr>
        </p:nvGraphicFramePr>
        <p:xfrm>
          <a:off x="685800" y="1444486"/>
          <a:ext cx="10810875" cy="402336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BA6A98D-D7C9-C54D-B1A1-2379FDD940C0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F0C0F4-B79E-C142-876B-CAF4DC28D4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FE1ED-0847-6343-923F-4D0E80C160C3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CB990-D12A-C94E-B892-1D2B93711B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D00A5-8BC9-AE46-B8D3-B7FEC311C25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FE736-7B03-5844-9CB9-94A54F70B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D00A5-8BC9-AE46-B8D3-B7FEC311C25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4F25A-A643-A844-91A9-2D5B56DB8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9E0C7-49D7-D441-8459-298913F18B51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3AD3E-8D13-2849-9D68-E72414870E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2C3FF-FCAB-DB45-A58D-0BD8642C952C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F8819-A836-B049-8514-1DE0A7FC7E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971143-3B60-194D-8E74-314C97087656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3DD7EF-F45E-B74D-ADF0-34EBA7EC49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magna at </a:t>
            </a:r>
            <a:r>
              <a:rPr lang="en-US" err="1"/>
              <a:t>neque</a:t>
            </a:r>
            <a:r>
              <a:rPr lang="en-US"/>
              <a:t> convallis, id vestibulum nisi </a:t>
            </a:r>
            <a:r>
              <a:rPr lang="en-US" err="1"/>
              <a:t>vulputate</a:t>
            </a:r>
            <a:r>
              <a:rPr lang="en-US"/>
              <a:t>. Sed fermentum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B83B9-54B8-CE4C-BAB4-1E541FC8585F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FD8AC7-9F5E-B349-82F2-2056430DCC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2934EA-4202-FA4A-8735-8624E708DC61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8C9206-C980-F841-B47C-3AB7C0D813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0770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Seventh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1DF19-0856-944E-B0D6-691ADEBEBE73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0C85EA-DE95-BA49-86AD-D6F4946860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87" r:id="rId12"/>
    <p:sldLayoutId id="2147483655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putty.org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k5000/Nek5000/.../v19.0.tar.gz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c.queensu.c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lliancecan.ca/wiki/Transferring_data" TargetMode="External"/><Relationship Id="rId2" Type="http://schemas.openxmlformats.org/officeDocument/2006/relationships/hyperlink" Target="https://cac.queensu.ca/wiki/index.php/UploadingFiles:Frontenac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docs.alliancecan.ca/wiki/Globu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996276" cy="2284568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to Linux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dirty="0">
                <a:latin typeface="+mn-lt"/>
              </a:rPr>
              <a:t>March 18, 2024</a:t>
            </a:r>
            <a:endParaRPr lang="en-US" sz="1300" b="1" dirty="0">
              <a:latin typeface="+mn-lt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7AFE0A4-32AE-07A6-E2B7-CBE8AAB1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948"/>
            <a:ext cx="1543874" cy="12260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0A7CFBC-C326-9915-7B31-0DC1A3C5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41" y="5652614"/>
            <a:ext cx="1198918" cy="119891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F68F55A-ADE8-2FB9-91ED-4C44410C5BCA}"/>
              </a:ext>
            </a:extLst>
          </p:cNvPr>
          <p:cNvSpPr txBox="1">
            <a:spLocks/>
          </p:cNvSpPr>
          <p:nvPr/>
        </p:nvSpPr>
        <p:spPr>
          <a:xfrm>
            <a:off x="8303312" y="3754097"/>
            <a:ext cx="3283888" cy="1907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i="0" kern="120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None/>
              <a:tabLst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7432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7pPr>
            <a:lvl8pPr marL="32004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8pPr>
            <a:lvl9pPr marL="36576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Rakesh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Raghavaraju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User Support Analyst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Centre for Advanced Computing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Queen’s University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rs211@queensu.ca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0963-2F06-D176-E817-FECFCFA6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6EE2-36D2-8375-CDC5-910C94B8A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4" y="1295075"/>
            <a:ext cx="10897199" cy="4851725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bin: 	</a:t>
            </a:r>
            <a:r>
              <a:rPr lang="en-US" dirty="0">
                <a:latin typeface="+mn-lt"/>
              </a:rPr>
              <a:t>Contains binaries(GNU Toolchain) which are program/app we can run 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err="1">
                <a:latin typeface="+mn-lt"/>
              </a:rPr>
              <a:t>etc</a:t>
            </a:r>
            <a:r>
              <a:rPr lang="en-US" b="1" dirty="0">
                <a:latin typeface="+mn-lt"/>
              </a:rPr>
              <a:t>:	 </a:t>
            </a:r>
            <a:r>
              <a:rPr lang="en-US" dirty="0">
                <a:latin typeface="+mn-lt"/>
              </a:rPr>
              <a:t>System-wide configuration files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boot:	</a:t>
            </a:r>
            <a:r>
              <a:rPr lang="en-US" dirty="0">
                <a:latin typeface="+mn-lt"/>
              </a:rPr>
              <a:t>Files required during the boot process. Should </a:t>
            </a:r>
            <a:r>
              <a:rPr lang="en-US" b="1" dirty="0">
                <a:latin typeface="+mn-lt"/>
              </a:rPr>
              <a:t>NOT</a:t>
            </a:r>
            <a:r>
              <a:rPr lang="en-US" dirty="0">
                <a:latin typeface="+mn-lt"/>
              </a:rPr>
              <a:t> be modified/touched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dev:	</a:t>
            </a:r>
            <a:r>
              <a:rPr lang="en-US" dirty="0">
                <a:latin typeface="+mn-lt"/>
              </a:rPr>
              <a:t>Device files; enable interface between device and operating system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Sys:	</a:t>
            </a:r>
            <a:r>
              <a:rPr lang="en-US" dirty="0">
                <a:latin typeface="+mn-lt"/>
              </a:rPr>
              <a:t>Virtual directory like /dev and contains info about connected devices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lib:	</a:t>
            </a:r>
            <a:r>
              <a:rPr lang="en-US" dirty="0">
                <a:latin typeface="+mn-lt"/>
              </a:rPr>
              <a:t>Contains library files that user application and executables can use.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opt:	</a:t>
            </a:r>
            <a:r>
              <a:rPr lang="en-US" dirty="0">
                <a:latin typeface="+mn-lt"/>
              </a:rPr>
              <a:t>For compile software and script that can be used system-wide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err="1">
                <a:latin typeface="+mn-lt"/>
              </a:rPr>
              <a:t>usr</a:t>
            </a:r>
            <a:r>
              <a:rPr lang="en-US" b="1" dirty="0">
                <a:latin typeface="+mn-lt"/>
              </a:rPr>
              <a:t>:	</a:t>
            </a:r>
            <a:r>
              <a:rPr lang="en-US" dirty="0">
                <a:latin typeface="+mn-lt"/>
              </a:rPr>
              <a:t>Contains lib and bin directories and user applications are installed in this directory</a:t>
            </a:r>
            <a:r>
              <a:rPr lang="en-US" b="1" dirty="0">
                <a:latin typeface="+mn-lt"/>
              </a:rPr>
              <a:t>	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var:	</a:t>
            </a:r>
            <a:r>
              <a:rPr lang="en-US" dirty="0">
                <a:latin typeface="+mn-lt"/>
              </a:rPr>
              <a:t>Stands for ‘variable’ and contains files that vary with time, e.g., </a:t>
            </a:r>
            <a:r>
              <a:rPr lang="en-US" i="1" dirty="0">
                <a:latin typeface="+mn-lt"/>
              </a:rPr>
              <a:t>log files, cache and backup</a:t>
            </a:r>
            <a:endParaRPr lang="en-US" b="1" i="1" dirty="0"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proc: 	</a:t>
            </a:r>
            <a:r>
              <a:rPr lang="en-US" dirty="0">
                <a:latin typeface="+mn-lt"/>
              </a:rPr>
              <a:t>Contains system information such as info about CPU, Memory …</a:t>
            </a:r>
            <a:endParaRPr lang="en-US" b="1" dirty="0">
              <a:latin typeface="+mn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err="1">
                <a:latin typeface="+mn-lt"/>
              </a:rPr>
              <a:t>sbin</a:t>
            </a:r>
            <a:r>
              <a:rPr lang="en-US" b="1" dirty="0">
                <a:latin typeface="+mn-lt"/>
              </a:rPr>
              <a:t>:	</a:t>
            </a:r>
            <a:r>
              <a:rPr lang="en-US" dirty="0">
                <a:latin typeface="+mn-lt"/>
              </a:rPr>
              <a:t>Similar to /bin, but contains application that can only be used by ‘root’ (superuser) user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err="1">
                <a:latin typeface="+mn-lt"/>
              </a:rPr>
              <a:t>mnt</a:t>
            </a:r>
            <a:r>
              <a:rPr lang="en-US" b="1" dirty="0">
                <a:latin typeface="+mn-lt"/>
              </a:rPr>
              <a:t>:	</a:t>
            </a:r>
            <a:r>
              <a:rPr lang="en-US" dirty="0">
                <a:latin typeface="+mn-lt"/>
              </a:rPr>
              <a:t>Mount storage  devices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 err="1">
                <a:latin typeface="+mn-lt"/>
              </a:rPr>
              <a:t>tmp</a:t>
            </a:r>
            <a:r>
              <a:rPr lang="en-US" b="1" dirty="0">
                <a:latin typeface="+mn-lt"/>
              </a:rPr>
              <a:t>:	</a:t>
            </a:r>
            <a:r>
              <a:rPr lang="en-US" dirty="0">
                <a:latin typeface="+mn-lt"/>
              </a:rPr>
              <a:t>Temporary files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latin typeface="+mn-lt"/>
              </a:rPr>
              <a:t>home:</a:t>
            </a:r>
            <a:r>
              <a:rPr lang="en-US" dirty="0">
                <a:latin typeface="+mn-lt"/>
              </a:rPr>
              <a:t>	This is the directory for user’s personal files; Typically, each users has a directory in this folder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e.g., </a:t>
            </a:r>
            <a:r>
              <a:rPr lang="en-US" i="1" dirty="0">
                <a:latin typeface="+mn-lt"/>
              </a:rPr>
              <a:t>/home/</a:t>
            </a:r>
            <a:r>
              <a:rPr lang="en-US" i="1" dirty="0" err="1">
                <a:latin typeface="+mn-lt"/>
              </a:rPr>
              <a:t>rakeshr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or </a:t>
            </a:r>
            <a:r>
              <a:rPr lang="en-US" i="1" dirty="0">
                <a:latin typeface="+mn-lt"/>
              </a:rPr>
              <a:t>/home/sa105060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030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F751-6230-CBAD-C222-8F16E025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Linux Operating System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139ED4-4B9C-AD55-05F4-EE4CF688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95" y="1184687"/>
            <a:ext cx="9058275" cy="5010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D52FDE-25E1-CB63-33EF-EB6DAF9AFB56}"/>
                  </a:ext>
                </a:extLst>
              </p14:cNvPr>
              <p14:cNvContentPartPr/>
              <p14:nvPr/>
            </p14:nvContentPartPr>
            <p14:xfrm>
              <a:off x="7406640" y="3190176"/>
              <a:ext cx="711360" cy="48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D52FDE-25E1-CB63-33EF-EB6DAF9AFB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2640" y="3082176"/>
                <a:ext cx="8190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CA5D9E-6FA2-1409-F679-24E987FE9914}"/>
                  </a:ext>
                </a:extLst>
              </p14:cNvPr>
              <p14:cNvContentPartPr/>
              <p14:nvPr/>
            </p14:nvContentPartPr>
            <p14:xfrm>
              <a:off x="7360560" y="3371976"/>
              <a:ext cx="765360" cy="11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CA5D9E-6FA2-1409-F679-24E987FE99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6920" y="3264336"/>
                <a:ext cx="87300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19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C13C-96C3-400C-3E4F-14FFCC6F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C9CB-0E93-141D-55A5-213AC89CC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Shell is a super program </a:t>
            </a:r>
          </a:p>
          <a:p>
            <a:r>
              <a:rPr lang="en-US" dirty="0">
                <a:latin typeface="+mn-lt"/>
              </a:rPr>
              <a:t>It is an interface between the user and the operating system</a:t>
            </a:r>
          </a:p>
          <a:p>
            <a:r>
              <a:rPr lang="en-US" dirty="0">
                <a:latin typeface="+mn-lt"/>
              </a:rPr>
              <a:t>Almost all computers including Microsoft(</a:t>
            </a:r>
            <a:r>
              <a:rPr lang="en-US" dirty="0" err="1">
                <a:latin typeface="+mn-lt"/>
              </a:rPr>
              <a:t>Powershell</a:t>
            </a:r>
            <a:r>
              <a:rPr lang="en-US" dirty="0">
                <a:latin typeface="+mn-lt"/>
              </a:rPr>
              <a:t>) has a Shell program</a:t>
            </a:r>
          </a:p>
          <a:p>
            <a:r>
              <a:rPr lang="en-US" dirty="0">
                <a:latin typeface="+mn-lt"/>
              </a:rPr>
              <a:t>User can launch or run application using a Shell </a:t>
            </a:r>
          </a:p>
          <a:p>
            <a:r>
              <a:rPr lang="en-US" dirty="0">
                <a:latin typeface="+mn-lt"/>
              </a:rPr>
              <a:t>Terminal or Terminal Emulator(</a:t>
            </a:r>
            <a:r>
              <a:rPr lang="en-US" dirty="0" err="1">
                <a:latin typeface="+mn-lt"/>
              </a:rPr>
              <a:t>MobaXterm</a:t>
            </a:r>
            <a:r>
              <a:rPr lang="en-US" dirty="0">
                <a:latin typeface="+mn-lt"/>
              </a:rPr>
              <a:t>) to open a Shell program</a:t>
            </a:r>
          </a:p>
          <a:p>
            <a:r>
              <a:rPr lang="en-US" b="1" dirty="0">
                <a:latin typeface="+mn-lt"/>
              </a:rPr>
              <a:t>Linux shell: </a:t>
            </a:r>
            <a:r>
              <a:rPr lang="en-US" dirty="0" err="1">
                <a:latin typeface="+mn-lt"/>
              </a:rPr>
              <a:t>Bourne</a:t>
            </a:r>
            <a:r>
              <a:rPr lang="en-US" dirty="0">
                <a:latin typeface="+mn-lt"/>
              </a:rPr>
              <a:t> Shell (</a:t>
            </a:r>
            <a:r>
              <a:rPr lang="en-US" dirty="0" err="1">
                <a:latin typeface="+mn-lt"/>
              </a:rPr>
              <a:t>sh</a:t>
            </a:r>
            <a:r>
              <a:rPr lang="en-US" dirty="0">
                <a:latin typeface="+mn-lt"/>
              </a:rPr>
              <a:t>), </a:t>
            </a:r>
            <a:r>
              <a:rPr lang="en-US" dirty="0" err="1">
                <a:latin typeface="+mn-lt"/>
              </a:rPr>
              <a:t>Bourne</a:t>
            </a:r>
            <a:r>
              <a:rPr lang="en-US" dirty="0">
                <a:latin typeface="+mn-lt"/>
              </a:rPr>
              <a:t> Again Shell (</a:t>
            </a:r>
            <a:r>
              <a:rPr lang="en-US" b="1" dirty="0">
                <a:latin typeface="+mn-lt"/>
              </a:rPr>
              <a:t>bash</a:t>
            </a:r>
            <a:r>
              <a:rPr lang="en-US" dirty="0">
                <a:latin typeface="+mn-lt"/>
              </a:rPr>
              <a:t>), </a:t>
            </a:r>
            <a:r>
              <a:rPr lang="en-US" dirty="0" err="1">
                <a:latin typeface="+mn-lt"/>
              </a:rPr>
              <a:t>csh</a:t>
            </a:r>
            <a:r>
              <a:rPr lang="en-US" dirty="0">
                <a:latin typeface="+mn-lt"/>
              </a:rPr>
              <a:t> (C shell), </a:t>
            </a:r>
            <a:r>
              <a:rPr lang="en-US" dirty="0" err="1">
                <a:latin typeface="+mn-lt"/>
              </a:rPr>
              <a:t>ksh</a:t>
            </a:r>
            <a:r>
              <a:rPr lang="en-US" dirty="0">
                <a:latin typeface="+mn-lt"/>
              </a:rPr>
              <a:t>,  ..</a:t>
            </a:r>
          </a:p>
          <a:p>
            <a:r>
              <a:rPr lang="en-US" b="1" dirty="0">
                <a:latin typeface="+mn-lt"/>
              </a:rPr>
              <a:t>Bash</a:t>
            </a:r>
            <a:r>
              <a:rPr lang="en-US" dirty="0">
                <a:latin typeface="+mn-lt"/>
              </a:rPr>
              <a:t> is most common shell, its default shell in most GNU based distros</a:t>
            </a:r>
          </a:p>
        </p:txBody>
      </p:sp>
    </p:spTree>
    <p:extLst>
      <p:ext uri="{BB962C8B-B14F-4D97-AF65-F5344CB8AC3E}">
        <p14:creationId xmlns:p14="http://schemas.microsoft.com/office/powerpoint/2010/main" val="37845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66F2-377D-B43E-CB7F-A833011E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Linux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DFEB-5283-EE51-0933-FDD789225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MobaXterm</a:t>
            </a:r>
            <a:endParaRPr lang="en-US" b="1" dirty="0"/>
          </a:p>
          <a:p>
            <a:r>
              <a:rPr lang="en-US" b="1" dirty="0"/>
              <a:t>Terminal: </a:t>
            </a:r>
            <a:r>
              <a:rPr lang="en-US" dirty="0"/>
              <a:t>MacOS, Linux</a:t>
            </a:r>
            <a:endParaRPr lang="en-US" b="1" dirty="0"/>
          </a:p>
          <a:p>
            <a:r>
              <a:rPr lang="en-US" b="1" dirty="0"/>
              <a:t>Windows Subsystem Linux(WSL)</a:t>
            </a:r>
          </a:p>
          <a:p>
            <a:r>
              <a:rPr lang="en-US" b="1" dirty="0"/>
              <a:t>Oracle VM VirtualBox</a:t>
            </a:r>
          </a:p>
          <a:p>
            <a:r>
              <a:rPr lang="en-US" b="1" dirty="0"/>
              <a:t>Google Cloud Shell: </a:t>
            </a:r>
            <a:r>
              <a:rPr lang="en-US" dirty="0">
                <a:hlinkClick r:id="rId2"/>
              </a:rPr>
              <a:t>https://console.cloud.google.com/</a:t>
            </a:r>
            <a:endParaRPr lang="en-US" dirty="0"/>
          </a:p>
          <a:p>
            <a:r>
              <a:rPr lang="en-US" b="1" dirty="0"/>
              <a:t>HPC Cluster</a:t>
            </a:r>
            <a:r>
              <a:rPr lang="en-US" dirty="0"/>
              <a:t>: Frontenac</a:t>
            </a:r>
          </a:p>
          <a:p>
            <a:r>
              <a:rPr lang="en-US" b="1" dirty="0"/>
              <a:t>Locally installed Linux Distro</a:t>
            </a:r>
            <a:r>
              <a:rPr lang="en-US" dirty="0"/>
              <a:t>: Single board computer, Old laptop</a:t>
            </a:r>
          </a:p>
        </p:txBody>
      </p:sp>
    </p:spTree>
    <p:extLst>
      <p:ext uri="{BB962C8B-B14F-4D97-AF65-F5344CB8AC3E}">
        <p14:creationId xmlns:p14="http://schemas.microsoft.com/office/powerpoint/2010/main" val="3113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Frontenac cluster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45936" y="1295075"/>
            <a:ext cx="5381559" cy="471510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Requirements: SSH-Client to login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MobaXterm</a:t>
            </a:r>
            <a:r>
              <a:rPr lang="en-US" dirty="0"/>
              <a:t>, PuTTY for Windows</a:t>
            </a:r>
          </a:p>
          <a:p>
            <a:pPr>
              <a:lnSpc>
                <a:spcPct val="100000"/>
              </a:lnSpc>
            </a:pPr>
            <a:r>
              <a:rPr lang="en-US" dirty="0"/>
              <a:t>Terminal on MacOS and Linux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 ssh –Y sa130xxx@login.cac.queensu.ca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SSH stands for secure shell and enables a secure way to communicate between two hosts.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err="1"/>
              <a:t>MobaXterm</a:t>
            </a:r>
            <a:r>
              <a:rPr lang="en-US" sz="1200" dirty="0"/>
              <a:t>: </a:t>
            </a:r>
            <a:r>
              <a:rPr lang="en-CA" sz="1200" dirty="0">
                <a:hlinkClick r:id="rId3"/>
              </a:rPr>
              <a:t>https://mobaxterm.mobatek.net/download.html</a:t>
            </a:r>
            <a:endParaRPr lang="en-CA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1200" dirty="0"/>
              <a:t>PuTTY : </a:t>
            </a:r>
            <a:r>
              <a:rPr lang="en-CA" sz="1200" dirty="0">
                <a:hlinkClick r:id="rId4"/>
              </a:rPr>
              <a:t>https://www.putty.org/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FF36D60-D62D-3DE4-99FA-97A2F62A786B}"/>
              </a:ext>
            </a:extLst>
          </p:cNvPr>
          <p:cNvSpPr/>
          <p:nvPr/>
        </p:nvSpPr>
        <p:spPr>
          <a:xfrm rot="16200000">
            <a:off x="7689245" y="3159708"/>
            <a:ext cx="132044" cy="1424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A3D8BE4-E276-0213-981D-3EDF62F062A6}"/>
              </a:ext>
            </a:extLst>
          </p:cNvPr>
          <p:cNvSpPr/>
          <p:nvPr/>
        </p:nvSpPr>
        <p:spPr>
          <a:xfrm rot="5400000">
            <a:off x="8239734" y="2419410"/>
            <a:ext cx="153152" cy="848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7099C40-3F4D-167E-E36F-CAA85691AE90}"/>
              </a:ext>
            </a:extLst>
          </p:cNvPr>
          <p:cNvSpPr/>
          <p:nvPr/>
        </p:nvSpPr>
        <p:spPr>
          <a:xfrm rot="16200000">
            <a:off x="9823825" y="2370666"/>
            <a:ext cx="264088" cy="1852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C8089-AD98-1262-F99A-8A3C65810291}"/>
              </a:ext>
            </a:extLst>
          </p:cNvPr>
          <p:cNvSpPr txBox="1"/>
          <p:nvPr/>
        </p:nvSpPr>
        <p:spPr>
          <a:xfrm>
            <a:off x="7269886" y="3296956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Graphical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79B20-3B93-FA14-99B7-BAC97BF38F1F}"/>
              </a:ext>
            </a:extLst>
          </p:cNvPr>
          <p:cNvSpPr txBox="1"/>
          <p:nvPr/>
        </p:nvSpPr>
        <p:spPr>
          <a:xfrm>
            <a:off x="7967402" y="252639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Username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4B66A-5C15-FF3E-60C0-4550077F973D}"/>
              </a:ext>
            </a:extLst>
          </p:cNvPr>
          <p:cNvSpPr txBox="1"/>
          <p:nvPr/>
        </p:nvSpPr>
        <p:spPr>
          <a:xfrm>
            <a:off x="9587268" y="3450173"/>
            <a:ext cx="926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Server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718C-4EBE-46E6-17FE-54BFA78D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26" y="1569318"/>
            <a:ext cx="6021612" cy="34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6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6D4-E7ED-5DE3-55BB-84CE4D7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0: Login to the cluster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309-6050-A572-4963-078E2F2FC8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Download or open a Terminal or Terminal emulator (</a:t>
            </a:r>
            <a:r>
              <a:rPr lang="en-US" dirty="0" err="1"/>
              <a:t>MobaXterm</a:t>
            </a:r>
            <a:r>
              <a:rPr lang="en-US" dirty="0"/>
              <a:t>)</a:t>
            </a:r>
          </a:p>
          <a:p>
            <a:pPr marL="342900" indent="-342900">
              <a:buAutoNum type="arabicParenR"/>
            </a:pPr>
            <a:r>
              <a:rPr lang="en-US" dirty="0"/>
              <a:t>Login to the Frontenac cluster</a:t>
            </a:r>
          </a:p>
        </p:txBody>
      </p:sp>
    </p:spTree>
    <p:extLst>
      <p:ext uri="{BB962C8B-B14F-4D97-AF65-F5344CB8AC3E}">
        <p14:creationId xmlns:p14="http://schemas.microsoft.com/office/powerpoint/2010/main" val="3031733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592493" cy="4077024"/>
          </a:xfrm>
        </p:spPr>
        <p:txBody>
          <a:bodyPr/>
          <a:lstStyle/>
          <a:p>
            <a:r>
              <a:rPr lang="en-US" dirty="0"/>
              <a:t>Learn how to move around the filesystem through command line and explore the files</a:t>
            </a:r>
          </a:p>
          <a:p>
            <a:r>
              <a:rPr lang="en-US" dirty="0"/>
              <a:t>Commands used</a:t>
            </a:r>
          </a:p>
          <a:p>
            <a:pPr lvl="1"/>
            <a:r>
              <a:rPr lang="en-US" b="1" dirty="0" err="1"/>
              <a:t>pwd</a:t>
            </a:r>
            <a:r>
              <a:rPr lang="en-US" dirty="0"/>
              <a:t> 	Present Working Directory</a:t>
            </a:r>
            <a:endParaRPr lang="en-US" b="1" dirty="0"/>
          </a:p>
          <a:p>
            <a:pPr lvl="1"/>
            <a:r>
              <a:rPr lang="en-US" b="1" dirty="0"/>
              <a:t>ls 		</a:t>
            </a:r>
            <a:r>
              <a:rPr lang="en-US" dirty="0"/>
              <a:t>list the files in the directory</a:t>
            </a:r>
            <a:r>
              <a:rPr lang="en-US" b="1" dirty="0"/>
              <a:t>	</a:t>
            </a:r>
          </a:p>
          <a:p>
            <a:pPr lvl="1"/>
            <a:r>
              <a:rPr lang="en-US" b="1" dirty="0"/>
              <a:t>cd 		</a:t>
            </a:r>
            <a:r>
              <a:rPr lang="en-US" dirty="0"/>
              <a:t>change directory</a:t>
            </a:r>
          </a:p>
          <a:p>
            <a:pPr lvl="1"/>
            <a:r>
              <a:rPr lang="en-US" b="1" dirty="0"/>
              <a:t>man &lt;command&gt;    </a:t>
            </a:r>
            <a:r>
              <a:rPr lang="en-US" dirty="0"/>
              <a:t>Manual file for the command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4F01-857A-9B19-4CAD-E36FE3B4884C}"/>
              </a:ext>
            </a:extLst>
          </p:cNvPr>
          <p:cNvSpPr txBox="1"/>
          <p:nvPr/>
        </p:nvSpPr>
        <p:spPr>
          <a:xfrm>
            <a:off x="6987208" y="1295075"/>
            <a:ext cx="4982287" cy="4355038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[sa105060@caclogin03 ~]$ </a:t>
            </a:r>
            <a:r>
              <a:rPr lang="en-US" sz="1600" b="1" dirty="0" err="1"/>
              <a:t>pwd</a:t>
            </a:r>
            <a:endParaRPr lang="en-US" sz="1600" b="1" dirty="0"/>
          </a:p>
          <a:p>
            <a:r>
              <a:rPr lang="en-US" sz="1600" dirty="0"/>
              <a:t>/global/home/sa105060</a:t>
            </a:r>
          </a:p>
          <a:p>
            <a:endParaRPr lang="en-US" sz="1600" b="1" dirty="0"/>
          </a:p>
          <a:p>
            <a:r>
              <a:rPr lang="en-US" sz="1600" b="1" dirty="0"/>
              <a:t>[sa105060@caclogin03 ~]$ ls</a:t>
            </a:r>
          </a:p>
          <a:p>
            <a:r>
              <a:rPr lang="en-US" sz="1600" dirty="0"/>
              <a:t>CAC_files.txt  jobname-5334773.out</a:t>
            </a:r>
          </a:p>
          <a:p>
            <a:r>
              <a:rPr lang="en-US" sz="1500" dirty="0"/>
              <a:t>jobname-%</a:t>
            </a:r>
            <a:r>
              <a:rPr lang="en-US" sz="1500" dirty="0" err="1"/>
              <a:t>e.err</a:t>
            </a:r>
            <a:r>
              <a:rPr lang="en-US" sz="1500" dirty="0"/>
              <a:t>         mpiinit-5345223.err  submitJob1.sh</a:t>
            </a:r>
          </a:p>
          <a:p>
            <a:r>
              <a:rPr lang="en-US" sz="1500" dirty="0"/>
              <a:t>large_submitJob.sh     mpiinit-5345223.out  submitJob.sh</a:t>
            </a:r>
          </a:p>
          <a:p>
            <a:endParaRPr lang="en-US" sz="1500" b="1" dirty="0"/>
          </a:p>
          <a:p>
            <a:r>
              <a:rPr lang="en-US" sz="1400" b="1" dirty="0"/>
              <a:t>[</a:t>
            </a:r>
            <a:r>
              <a:rPr lang="en-US" sz="1600" b="1" dirty="0"/>
              <a:t>sa105060@caclogin03 ~]$ cd /</a:t>
            </a:r>
          </a:p>
          <a:p>
            <a:r>
              <a:rPr lang="en-US" sz="1600" b="1" dirty="0"/>
              <a:t>[sa105060@caclogin03 ~]$ ls</a:t>
            </a:r>
          </a:p>
          <a:p>
            <a:r>
              <a:rPr lang="en-US" sz="1600" b="1" dirty="0"/>
              <a:t>…</a:t>
            </a:r>
          </a:p>
          <a:p>
            <a:r>
              <a:rPr lang="en-US" sz="1600" b="1" dirty="0"/>
              <a:t>[sa105060@caclogin03 ~]$ cd ~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97599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592493" cy="4077024"/>
          </a:xfrm>
        </p:spPr>
        <p:txBody>
          <a:bodyPr/>
          <a:lstStyle/>
          <a:p>
            <a:r>
              <a:rPr lang="en-US" dirty="0"/>
              <a:t>cd command options</a:t>
            </a:r>
            <a:br>
              <a:rPr lang="en-US" dirty="0"/>
            </a:br>
            <a:r>
              <a:rPr lang="en-US" dirty="0"/>
              <a:t>‘</a:t>
            </a:r>
            <a:r>
              <a:rPr lang="en-US" i="1" dirty="0"/>
              <a:t>cd – ‘ : </a:t>
            </a:r>
            <a:r>
              <a:rPr lang="en-US" dirty="0"/>
              <a:t>Previous folder</a:t>
            </a:r>
            <a:br>
              <a:rPr lang="en-US" dirty="0"/>
            </a:br>
            <a:r>
              <a:rPr lang="en-US" dirty="0"/>
              <a:t>‘cd ..’ :   Change to parent directory</a:t>
            </a:r>
            <a:br>
              <a:rPr lang="en-US" dirty="0"/>
            </a:br>
            <a:r>
              <a:rPr lang="en-US" dirty="0"/>
              <a:t>‘cd ../..’ :   Two directories up to parent directory</a:t>
            </a:r>
            <a:br>
              <a:rPr lang="en-US" dirty="0"/>
            </a:br>
            <a:r>
              <a:rPr lang="en-US" dirty="0"/>
              <a:t>‘cd ~’: Change current working directory to ‘home’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4F01-857A-9B19-4CAD-E36FE3B4884C}"/>
              </a:ext>
            </a:extLst>
          </p:cNvPr>
          <p:cNvSpPr txBox="1"/>
          <p:nvPr/>
        </p:nvSpPr>
        <p:spPr>
          <a:xfrm>
            <a:off x="6987208" y="1295075"/>
            <a:ext cx="4982287" cy="209288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[</a:t>
            </a:r>
            <a:r>
              <a:rPr lang="en-US" sz="1400" b="1" dirty="0" err="1"/>
              <a:t>GDB_Valgrind</a:t>
            </a:r>
            <a:r>
              <a:rPr lang="en-US" sz="1400" b="1" dirty="0"/>
              <a:t>]$ ls -a</a:t>
            </a:r>
          </a:p>
          <a:p>
            <a:r>
              <a:rPr lang="en-US" sz="1400" dirty="0"/>
              <a:t>.  ..  00_HelloWorld  01_readArg  02_Divisors  03_Factorial  04_CalcPi  05_InfiniteLoop  06_IllegalMemAccess  Debugging_PDO_March2023.pdf</a:t>
            </a:r>
          </a:p>
          <a:p>
            <a:endParaRPr lang="en-US" sz="1400" b="1" dirty="0"/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3049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6D4-E7ED-5DE3-55BB-84CE4D7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Exploring the filesystem on your local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309-6050-A572-4963-078E2F2F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162903" cy="407702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Open a terminal on your local computer(or on Frontenac) and change to $HOME directory and identify all the files in the folder </a:t>
            </a:r>
            <a:br>
              <a:rPr lang="en-US" dirty="0"/>
            </a:b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88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6D4-E7ED-5DE3-55BB-84CE4D7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Exploring the filesystem on your local terminal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309-6050-A572-4963-078E2F2F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062319" cy="407702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Open a terminal on your local computer(or on Frontenac) and change to $HOME directory and identify all the files in the folder </a:t>
            </a:r>
            <a:br>
              <a:rPr lang="en-US" dirty="0"/>
            </a:br>
            <a:r>
              <a:rPr lang="en-US" i="1" dirty="0"/>
              <a:t>Note: Explore various flags for ‘ls’ command using ‘man’ or ‘- -help’ and find the option to print all the files including hidden file(has a ‘.’ prefix in the file name)</a:t>
            </a:r>
          </a:p>
          <a:p>
            <a:pPr marL="342900" indent="-342900">
              <a:buAutoNum type="arabicParenR"/>
            </a:pPr>
            <a:endParaRPr lang="en-US" i="1" dirty="0"/>
          </a:p>
          <a:p>
            <a:pPr marL="342900" indent="-342900">
              <a:buAutoNum type="arabicParenR"/>
            </a:pPr>
            <a:r>
              <a:rPr lang="en-US" dirty="0"/>
              <a:t>On Frontenac, change the directory to ‘/global’ and list all the sub-folders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996276" cy="2284568"/>
          </a:xfrm>
        </p:spPr>
        <p:txBody>
          <a:bodyPr/>
          <a:lstStyle/>
          <a:p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to Linux Command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dirty="0">
                <a:latin typeface="+mn-lt"/>
              </a:rPr>
              <a:t>March 18, 2024</a:t>
            </a:r>
            <a:endParaRPr lang="en-US" sz="1300" b="1" dirty="0">
              <a:latin typeface="+mn-lt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7AFE0A4-32AE-07A6-E2B7-CBE8AAB1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948"/>
            <a:ext cx="1543874" cy="122601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0A7CFBC-C326-9915-7B31-0DC1A3C5F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41" y="5652614"/>
            <a:ext cx="1198918" cy="119891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F68F55A-ADE8-2FB9-91ED-4C44410C5BCA}"/>
              </a:ext>
            </a:extLst>
          </p:cNvPr>
          <p:cNvSpPr txBox="1">
            <a:spLocks/>
          </p:cNvSpPr>
          <p:nvPr/>
        </p:nvSpPr>
        <p:spPr>
          <a:xfrm>
            <a:off x="8303312" y="3754097"/>
            <a:ext cx="3283888" cy="1907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i="0" kern="120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None/>
              <a:tabLst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27432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7pPr>
            <a:lvl8pPr marL="32004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8pPr>
            <a:lvl9pPr marL="3657600" indent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Rakesh </a:t>
            </a:r>
            <a:r>
              <a:rPr lang="en-US" sz="1800">
                <a:solidFill>
                  <a:srgbClr val="000000"/>
                </a:solidFill>
                <a:latin typeface="+mn-lt"/>
              </a:rPr>
              <a:t>Raghavaraju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User Support Analyst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Centre for Advanced Computing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Queen’s University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+mn-lt"/>
              </a:rPr>
              <a:t>rs211@queensu.ca</a:t>
            </a:r>
          </a:p>
        </p:txBody>
      </p:sp>
    </p:spTree>
    <p:extLst>
      <p:ext uri="{BB962C8B-B14F-4D97-AF65-F5344CB8AC3E}">
        <p14:creationId xmlns:p14="http://schemas.microsoft.com/office/powerpoint/2010/main" val="2811996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793839" cy="4077024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dirty="0">
                <a:latin typeface="+mn-lt"/>
              </a:rPr>
              <a:t>tab’ will auto-complete the command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←,→ arrows to navigate within the command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You can get previous commands using </a:t>
            </a:r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↑ ↓ arrows</a:t>
            </a:r>
          </a:p>
          <a:p>
            <a:r>
              <a:rPr lang="en-US" dirty="0">
                <a:latin typeface="+mn-lt"/>
              </a:rPr>
              <a:t> ‘history’ to get a list of previous(~1000) commands used in the shell</a:t>
            </a:r>
          </a:p>
          <a:p>
            <a:r>
              <a:rPr lang="en-US" dirty="0">
                <a:latin typeface="+mn-lt"/>
              </a:rPr>
              <a:t>Run multiple commands in a single line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+mn-lt"/>
              </a:rPr>
              <a:t>command_1; command_2;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latin typeface="+mn-lt"/>
              </a:rPr>
              <a:t>command_1 &amp;&amp; command_2  </a:t>
            </a:r>
            <a:br>
              <a:rPr lang="en-US" i="1" dirty="0">
                <a:latin typeface="+mn-lt"/>
              </a:rPr>
            </a:br>
            <a:r>
              <a:rPr lang="en-US" dirty="0">
                <a:latin typeface="+mn-lt"/>
              </a:rPr>
              <a:t># command_2 will only run after the command_1 is successful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9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592493" cy="4077024"/>
          </a:xfrm>
        </p:spPr>
        <p:txBody>
          <a:bodyPr/>
          <a:lstStyle/>
          <a:p>
            <a:r>
              <a:rPr lang="en-US" dirty="0"/>
              <a:t>Create files and learn how to read and write to the file/folder</a:t>
            </a:r>
          </a:p>
          <a:p>
            <a:r>
              <a:rPr lang="en-US" dirty="0"/>
              <a:t>Commands that we will use</a:t>
            </a:r>
          </a:p>
          <a:p>
            <a:pPr lvl="1"/>
            <a:r>
              <a:rPr lang="en-US" b="1" dirty="0" err="1"/>
              <a:t>mkdir</a:t>
            </a:r>
            <a:r>
              <a:rPr lang="en-US" dirty="0"/>
              <a:t> 	Creates a new file in the </a:t>
            </a:r>
            <a:endParaRPr lang="en-US" b="1" dirty="0"/>
          </a:p>
          <a:p>
            <a:pPr lvl="1"/>
            <a:r>
              <a:rPr lang="en-US" b="1" dirty="0"/>
              <a:t>touch	</a:t>
            </a:r>
            <a:r>
              <a:rPr lang="en-US" dirty="0"/>
              <a:t>Create an empty file</a:t>
            </a:r>
            <a:endParaRPr lang="en-US" b="1" dirty="0"/>
          </a:p>
          <a:p>
            <a:pPr lvl="1"/>
            <a:r>
              <a:rPr lang="en-US" b="1" dirty="0"/>
              <a:t>echo	</a:t>
            </a:r>
            <a:r>
              <a:rPr lang="en-US" dirty="0"/>
              <a:t>Display text to screen/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b="1" dirty="0"/>
              <a:t>nano	</a:t>
            </a:r>
            <a:r>
              <a:rPr lang="en-US" dirty="0"/>
              <a:t>Text editor</a:t>
            </a:r>
          </a:p>
          <a:p>
            <a:pPr lvl="1"/>
            <a:r>
              <a:rPr lang="en-US" b="1" dirty="0"/>
              <a:t>cat 		</a:t>
            </a:r>
            <a:r>
              <a:rPr lang="en-US" dirty="0"/>
              <a:t>Display the content of the file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4F01-857A-9B19-4CAD-E36FE3B4884C}"/>
              </a:ext>
            </a:extLst>
          </p:cNvPr>
          <p:cNvSpPr txBox="1"/>
          <p:nvPr/>
        </p:nvSpPr>
        <p:spPr>
          <a:xfrm>
            <a:off x="6987208" y="1295075"/>
            <a:ext cx="4982287" cy="443198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[</a:t>
            </a:r>
            <a:r>
              <a:rPr lang="en-US" sz="1600" b="1" dirty="0" err="1"/>
              <a:t>IntroLinux</a:t>
            </a:r>
            <a:r>
              <a:rPr lang="en-US" sz="1600" b="1" dirty="0"/>
              <a:t>]$ </a:t>
            </a:r>
            <a:r>
              <a:rPr lang="en-US" sz="1600" b="1" dirty="0" err="1"/>
              <a:t>mkdir</a:t>
            </a:r>
            <a:r>
              <a:rPr lang="en-US" sz="1600" b="1" dirty="0"/>
              <a:t> Example01</a:t>
            </a:r>
          </a:p>
          <a:p>
            <a:r>
              <a:rPr lang="en-US" sz="1600" b="1" dirty="0"/>
              <a:t>[</a:t>
            </a:r>
            <a:r>
              <a:rPr lang="en-US" sz="1600" b="1" dirty="0" err="1"/>
              <a:t>IntroLinux</a:t>
            </a:r>
            <a:r>
              <a:rPr lang="en-US" sz="1600" b="1" dirty="0"/>
              <a:t>]$ cd Example01/</a:t>
            </a:r>
          </a:p>
          <a:p>
            <a:endParaRPr lang="en-US" sz="1600" b="1" dirty="0"/>
          </a:p>
          <a:p>
            <a:r>
              <a:rPr lang="en-US" sz="1600" b="1" dirty="0"/>
              <a:t>[Example01]$ touch file01.txt</a:t>
            </a:r>
          </a:p>
          <a:p>
            <a:r>
              <a:rPr lang="en-US" sz="1600" b="1" dirty="0"/>
              <a:t>[Example01]$ ls</a:t>
            </a:r>
          </a:p>
          <a:p>
            <a:r>
              <a:rPr lang="en-US" sz="1600" b="1" dirty="0"/>
              <a:t>file01.txt</a:t>
            </a:r>
          </a:p>
          <a:p>
            <a:endParaRPr lang="en-US" sz="1600" b="1" dirty="0"/>
          </a:p>
          <a:p>
            <a:r>
              <a:rPr lang="en-US" sz="1600" b="1" dirty="0"/>
              <a:t>[Example01]$ echo "First line of the file"</a:t>
            </a:r>
          </a:p>
          <a:p>
            <a:r>
              <a:rPr lang="en-US" sz="1600" b="1" dirty="0"/>
              <a:t>First line of the file</a:t>
            </a:r>
          </a:p>
          <a:p>
            <a:r>
              <a:rPr lang="en-US" sz="1600" b="1" dirty="0"/>
              <a:t>[Example01]$ echo "First line of the file" &gt; file01.txt</a:t>
            </a:r>
          </a:p>
          <a:p>
            <a:endParaRPr lang="en-US" sz="1600" b="1" dirty="0"/>
          </a:p>
          <a:p>
            <a:r>
              <a:rPr lang="en-US" sz="1600" b="1" dirty="0"/>
              <a:t>[Example01]$ cat file01.txt</a:t>
            </a:r>
          </a:p>
          <a:p>
            <a:r>
              <a:rPr lang="en-US" sz="1600" b="1" dirty="0"/>
              <a:t>First line of the file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[Example01]$ nano file01.txt</a:t>
            </a:r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208388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592493" cy="4077024"/>
          </a:xfrm>
        </p:spPr>
        <p:txBody>
          <a:bodyPr/>
          <a:lstStyle/>
          <a:p>
            <a:r>
              <a:rPr lang="en-US" dirty="0"/>
              <a:t>Here, we learn on how move, copy, delete and create links to existing file </a:t>
            </a:r>
          </a:p>
          <a:p>
            <a:r>
              <a:rPr lang="en-US" dirty="0"/>
              <a:t>Commands used</a:t>
            </a:r>
          </a:p>
          <a:p>
            <a:pPr lvl="1"/>
            <a:r>
              <a:rPr lang="en-US" b="1" dirty="0"/>
              <a:t>mv	</a:t>
            </a:r>
            <a:r>
              <a:rPr lang="en-US" dirty="0"/>
              <a:t>	move or rename a file </a:t>
            </a:r>
            <a:endParaRPr lang="en-US" b="1" dirty="0"/>
          </a:p>
          <a:p>
            <a:pPr lvl="1"/>
            <a:r>
              <a:rPr lang="en-US" b="1" dirty="0"/>
              <a:t>cp		</a:t>
            </a:r>
            <a:r>
              <a:rPr lang="en-US" dirty="0"/>
              <a:t>copying files</a:t>
            </a:r>
            <a:r>
              <a:rPr lang="en-US" b="1" dirty="0"/>
              <a:t>	</a:t>
            </a:r>
          </a:p>
          <a:p>
            <a:pPr lvl="1"/>
            <a:r>
              <a:rPr lang="en-US" b="1" dirty="0"/>
              <a:t>rm		</a:t>
            </a:r>
            <a:r>
              <a:rPr lang="en-US" dirty="0"/>
              <a:t>remove files</a:t>
            </a:r>
          </a:p>
          <a:p>
            <a:pPr lvl="1"/>
            <a:r>
              <a:rPr lang="en-US" b="1" dirty="0"/>
              <a:t>ln		</a:t>
            </a:r>
            <a:r>
              <a:rPr lang="en-US" dirty="0"/>
              <a:t>create a link to a file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4F01-857A-9B19-4CAD-E36FE3B4884C}"/>
              </a:ext>
            </a:extLst>
          </p:cNvPr>
          <p:cNvSpPr txBox="1"/>
          <p:nvPr/>
        </p:nvSpPr>
        <p:spPr>
          <a:xfrm>
            <a:off x="6987208" y="1037523"/>
            <a:ext cx="4982287" cy="353943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[Example01]$ ls</a:t>
            </a:r>
          </a:p>
          <a:p>
            <a:r>
              <a:rPr lang="en-US" sz="1600" b="1" dirty="0"/>
              <a:t>file01.txt</a:t>
            </a:r>
          </a:p>
          <a:p>
            <a:r>
              <a:rPr lang="en-US" sz="1600" b="1" dirty="0"/>
              <a:t>[Example01]$ cp file01.txt file01.bak.txt</a:t>
            </a:r>
          </a:p>
          <a:p>
            <a:r>
              <a:rPr lang="en-US" sz="1600" b="1" dirty="0"/>
              <a:t>[Example01]$ ls</a:t>
            </a:r>
          </a:p>
          <a:p>
            <a:r>
              <a:rPr lang="en-US" sz="1600" b="1" dirty="0"/>
              <a:t>file01.bak.txt  file01.txt</a:t>
            </a:r>
          </a:p>
          <a:p>
            <a:r>
              <a:rPr lang="en-US" sz="1600" b="1" dirty="0"/>
              <a:t>[Example01]$ rm file01.bak.txt</a:t>
            </a:r>
          </a:p>
          <a:p>
            <a:r>
              <a:rPr lang="en-US" sz="1600" b="1" dirty="0"/>
              <a:t>[Example01]$ mv file01.txt file01_renamed.txt</a:t>
            </a:r>
          </a:p>
          <a:p>
            <a:r>
              <a:rPr lang="en-US" sz="1600" b="1" dirty="0"/>
              <a:t>[Example01]$ </a:t>
            </a:r>
            <a:r>
              <a:rPr lang="en-US" sz="1600" b="1" dirty="0" err="1"/>
              <a:t>mkdir</a:t>
            </a:r>
            <a:r>
              <a:rPr lang="en-US" sz="1600" b="1" dirty="0"/>
              <a:t> </a:t>
            </a:r>
            <a:r>
              <a:rPr lang="en-US" sz="1600" b="1" dirty="0" err="1"/>
              <a:t>backup_dir</a:t>
            </a:r>
            <a:endParaRPr lang="en-US" sz="1600" b="1" dirty="0"/>
          </a:p>
          <a:p>
            <a:r>
              <a:rPr lang="en-US" sz="1600" b="1" dirty="0"/>
              <a:t>[Example01]$ cp file01_renamed.txt file01.txt</a:t>
            </a:r>
          </a:p>
          <a:p>
            <a:r>
              <a:rPr lang="en-US" sz="1600" b="1" dirty="0"/>
              <a:t>[Example01]$ mv file01.txt ./</a:t>
            </a:r>
            <a:r>
              <a:rPr lang="en-US" sz="1600" b="1" dirty="0" err="1"/>
              <a:t>backup_dir</a:t>
            </a:r>
            <a:r>
              <a:rPr lang="en-US" sz="1600" b="1" dirty="0"/>
              <a:t>/</a:t>
            </a:r>
          </a:p>
          <a:p>
            <a:r>
              <a:rPr lang="en-US" sz="1600" b="1" dirty="0"/>
              <a:t>[Example01]$ ls</a:t>
            </a:r>
          </a:p>
          <a:p>
            <a:r>
              <a:rPr lang="en-US" sz="1600" b="1" dirty="0" err="1"/>
              <a:t>backup_dir</a:t>
            </a:r>
            <a:r>
              <a:rPr lang="en-US" sz="1600" b="1" dirty="0"/>
              <a:t>  file01_renamed.txt</a:t>
            </a:r>
          </a:p>
          <a:p>
            <a:r>
              <a:rPr lang="en-US" sz="1600" b="1" dirty="0"/>
              <a:t>[Example01]$ ls </a:t>
            </a:r>
            <a:r>
              <a:rPr lang="en-US" sz="1600" b="1" dirty="0" err="1"/>
              <a:t>backup_dir</a:t>
            </a:r>
            <a:r>
              <a:rPr lang="en-US" sz="1600" b="1" dirty="0"/>
              <a:t>/</a:t>
            </a:r>
          </a:p>
          <a:p>
            <a:r>
              <a:rPr lang="en-US" sz="1600" b="1" dirty="0"/>
              <a:t>file01.txt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58219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6D4-E7ED-5DE3-55BB-84CE4D7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Create files and folders (10-15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309-6050-A572-4963-078E2F2F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062319" cy="407702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Change directory to ‘/global/project/Workshop2023/</a:t>
            </a:r>
            <a:r>
              <a:rPr lang="en-US" dirty="0" err="1"/>
              <a:t>IntroLinux</a:t>
            </a:r>
            <a:r>
              <a:rPr lang="en-US" dirty="0"/>
              <a:t>’ and create a folder with your username ‘sa130xxx’</a:t>
            </a:r>
          </a:p>
          <a:p>
            <a:pPr marL="342900" indent="-342900">
              <a:buAutoNum type="arabicParenR"/>
            </a:pPr>
            <a:r>
              <a:rPr lang="en-US" dirty="0"/>
              <a:t>Create a file in this folder and enter your first line(‘This is the first line’) into this file </a:t>
            </a:r>
          </a:p>
          <a:p>
            <a:pPr marL="342900" indent="-342900">
              <a:buAutoNum type="arabicParenR"/>
            </a:pPr>
            <a:r>
              <a:rPr lang="en-US" dirty="0"/>
              <a:t>Now copy the file to a new file</a:t>
            </a:r>
          </a:p>
          <a:p>
            <a:pPr marL="342900" indent="-342900">
              <a:buAutoNum type="arabicParenR"/>
            </a:pPr>
            <a:r>
              <a:rPr lang="en-US" dirty="0"/>
              <a:t>And add a second line to the folder ‘This is a second line’</a:t>
            </a:r>
          </a:p>
          <a:p>
            <a:pPr marL="342900" indent="-342900">
              <a:buAutoNum type="arabicParenR"/>
            </a:pPr>
            <a:r>
              <a:rPr lang="en-US" dirty="0"/>
              <a:t>(Optional) Examine the difference between the first file and second file using ‘diff’. Use ‘man’ command to find the syntax for diff command.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6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file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592493" cy="4931988"/>
          </a:xfrm>
        </p:spPr>
        <p:txBody>
          <a:bodyPr/>
          <a:lstStyle/>
          <a:p>
            <a:r>
              <a:rPr lang="en-US" dirty="0"/>
              <a:t>Commands used</a:t>
            </a:r>
          </a:p>
          <a:p>
            <a:pPr lvl="1"/>
            <a:r>
              <a:rPr lang="en-US" b="1" dirty="0"/>
              <a:t>more</a:t>
            </a:r>
            <a:r>
              <a:rPr lang="en-US" dirty="0"/>
              <a:t> 	View file content</a:t>
            </a:r>
            <a:endParaRPr lang="en-US" b="1" dirty="0"/>
          </a:p>
          <a:p>
            <a:pPr lvl="1"/>
            <a:r>
              <a:rPr lang="en-US" b="1" dirty="0"/>
              <a:t>less		</a:t>
            </a:r>
            <a:r>
              <a:rPr lang="en-US" dirty="0"/>
              <a:t>View file content</a:t>
            </a:r>
            <a:endParaRPr lang="en-US" b="1" dirty="0"/>
          </a:p>
          <a:p>
            <a:pPr lvl="1"/>
            <a:r>
              <a:rPr lang="en-US" b="1" dirty="0"/>
              <a:t>head	</a:t>
            </a:r>
            <a:r>
              <a:rPr lang="en-US" dirty="0"/>
              <a:t>First few lines of the file</a:t>
            </a:r>
          </a:p>
          <a:p>
            <a:pPr lvl="1"/>
            <a:r>
              <a:rPr lang="en-US" b="1" dirty="0"/>
              <a:t>tail		</a:t>
            </a:r>
            <a:r>
              <a:rPr lang="en-US" dirty="0"/>
              <a:t>Last few lines of the file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4F01-857A-9B19-4CAD-E36FE3B4884C}"/>
              </a:ext>
            </a:extLst>
          </p:cNvPr>
          <p:cNvSpPr txBox="1"/>
          <p:nvPr/>
        </p:nvSpPr>
        <p:spPr>
          <a:xfrm>
            <a:off x="6876288" y="1295075"/>
            <a:ext cx="5093207" cy="406265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[</a:t>
            </a:r>
            <a:r>
              <a:rPr lang="en-US" sz="1600" b="1" dirty="0" err="1"/>
              <a:t>IntroLinux</a:t>
            </a:r>
            <a:r>
              <a:rPr lang="en-US" sz="1600" b="1" dirty="0"/>
              <a:t>] $ cd </a:t>
            </a:r>
            <a:r>
              <a:rPr lang="en-US" sz="1600" b="1" dirty="0" err="1"/>
              <a:t>grep_Tut</a:t>
            </a:r>
            <a:endParaRPr lang="en-US" sz="1600" b="1" dirty="0"/>
          </a:p>
          <a:p>
            <a:r>
              <a:rPr lang="en-US" sz="1600" b="1" dirty="0"/>
              <a:t>[</a:t>
            </a:r>
            <a:r>
              <a:rPr lang="en-US" sz="1600" b="1" dirty="0" err="1"/>
              <a:t>grep_Tut</a:t>
            </a:r>
            <a:r>
              <a:rPr lang="en-US" sz="1600" b="1" dirty="0"/>
              <a:t>] $  more NameList_200.txt</a:t>
            </a:r>
          </a:p>
          <a:p>
            <a:r>
              <a:rPr lang="en-US" sz="1600" b="1" dirty="0"/>
              <a:t>…</a:t>
            </a:r>
          </a:p>
          <a:p>
            <a:r>
              <a:rPr lang="en-US" sz="1500" b="1" dirty="0"/>
              <a:t>[</a:t>
            </a:r>
            <a:r>
              <a:rPr lang="en-US" sz="1500" b="1" dirty="0" err="1"/>
              <a:t>grepTut</a:t>
            </a:r>
            <a:r>
              <a:rPr lang="en-US" sz="1500" b="1" dirty="0"/>
              <a:t>]$ head -n 6 NameList_200.txt</a:t>
            </a:r>
          </a:p>
          <a:p>
            <a:r>
              <a:rPr lang="en-US" sz="1500" b="1" dirty="0"/>
              <a:t>FNAME, LNAME, City, Province</a:t>
            </a:r>
          </a:p>
          <a:p>
            <a:r>
              <a:rPr lang="en-US" sz="1500" b="1" dirty="0"/>
              <a:t>Arwen, Kirk, Ottawa, ON</a:t>
            </a:r>
          </a:p>
          <a:p>
            <a:r>
              <a:rPr lang="en-US" sz="1500" b="1" dirty="0"/>
              <a:t>Thor, Lannister, Kingston, ON</a:t>
            </a:r>
          </a:p>
          <a:p>
            <a:r>
              <a:rPr lang="en-US" sz="1500" b="1" dirty="0"/>
              <a:t>Trinity, Smith, Waterloo, ON</a:t>
            </a:r>
          </a:p>
          <a:p>
            <a:r>
              <a:rPr lang="en-US" sz="1500" b="1" dirty="0"/>
              <a:t>Athena, Gandalf, </a:t>
            </a:r>
            <a:r>
              <a:rPr lang="en-US" sz="1500" b="1" dirty="0" err="1"/>
              <a:t>Winnepeg</a:t>
            </a:r>
            <a:r>
              <a:rPr lang="en-US" sz="1500" b="1" dirty="0"/>
              <a:t>, MB</a:t>
            </a:r>
          </a:p>
          <a:p>
            <a:r>
              <a:rPr lang="en-US" sz="1500" b="1" dirty="0"/>
              <a:t>Juliet, Smith, Halifax, NS</a:t>
            </a:r>
          </a:p>
          <a:p>
            <a:endParaRPr lang="en-US" sz="1500" b="1" dirty="0"/>
          </a:p>
          <a:p>
            <a:r>
              <a:rPr lang="en-US" sz="1500" b="1" dirty="0"/>
              <a:t>[</a:t>
            </a:r>
            <a:r>
              <a:rPr lang="en-US" sz="1500" b="1" dirty="0" err="1"/>
              <a:t>grepTut</a:t>
            </a:r>
            <a:r>
              <a:rPr lang="en-US" sz="1500" b="1" dirty="0"/>
              <a:t>]$ tail -n 5 NameList_200.txt</a:t>
            </a:r>
          </a:p>
          <a:p>
            <a:r>
              <a:rPr lang="en-US" sz="1500" b="1" dirty="0"/>
              <a:t>Bilbo, Gandalf, Vancouver, BC</a:t>
            </a:r>
          </a:p>
          <a:p>
            <a:r>
              <a:rPr lang="en-US" sz="1500" b="1" dirty="0"/>
              <a:t>Trinity, Smith, Vancouver, BC</a:t>
            </a:r>
          </a:p>
          <a:p>
            <a:r>
              <a:rPr lang="en-US" sz="1500" b="1" dirty="0"/>
              <a:t>Shrek, Baratheon, Calgary, AB</a:t>
            </a:r>
          </a:p>
          <a:p>
            <a:r>
              <a:rPr lang="en-US" sz="1500" b="1" dirty="0"/>
              <a:t>Bruce, Loki, Halifax, NS</a:t>
            </a:r>
          </a:p>
          <a:p>
            <a:r>
              <a:rPr lang="en-US" sz="1500" b="1" dirty="0"/>
              <a:t>Athena, Bane, Toronto, ON</a:t>
            </a:r>
          </a:p>
        </p:txBody>
      </p:sp>
    </p:spTree>
    <p:extLst>
      <p:ext uri="{BB962C8B-B14F-4D97-AF65-F5344CB8AC3E}">
        <p14:creationId xmlns:p14="http://schemas.microsoft.com/office/powerpoint/2010/main" val="46685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file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592493" cy="4931988"/>
          </a:xfrm>
        </p:spPr>
        <p:txBody>
          <a:bodyPr/>
          <a:lstStyle/>
          <a:p>
            <a:r>
              <a:rPr lang="en-US" dirty="0"/>
              <a:t>Commands used</a:t>
            </a:r>
          </a:p>
          <a:p>
            <a:pPr lvl="1"/>
            <a:r>
              <a:rPr lang="en-US" b="1" dirty="0"/>
              <a:t>grep		</a:t>
            </a:r>
            <a:r>
              <a:rPr lang="en-US" dirty="0"/>
              <a:t>search for a key word</a:t>
            </a:r>
          </a:p>
          <a:p>
            <a:pPr lvl="1"/>
            <a:r>
              <a:rPr lang="en-US" b="1" dirty="0" err="1"/>
              <a:t>wc</a:t>
            </a:r>
            <a:r>
              <a:rPr lang="en-US" b="1" dirty="0"/>
              <a:t>		</a:t>
            </a:r>
            <a:r>
              <a:rPr lang="en-US" dirty="0"/>
              <a:t>word count</a:t>
            </a:r>
          </a:p>
          <a:p>
            <a:r>
              <a:rPr lang="en-US" dirty="0"/>
              <a:t>Wildcards</a:t>
            </a:r>
          </a:p>
          <a:p>
            <a:r>
              <a:rPr lang="en-US" dirty="0"/>
              <a:t>Regular expressions (regex) special character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r>
              <a:rPr lang="en-US" dirty="0"/>
              <a:t>	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4F01-857A-9B19-4CAD-E36FE3B4884C}"/>
              </a:ext>
            </a:extLst>
          </p:cNvPr>
          <p:cNvSpPr txBox="1"/>
          <p:nvPr/>
        </p:nvSpPr>
        <p:spPr>
          <a:xfrm>
            <a:off x="6987208" y="1295075"/>
            <a:ext cx="4982287" cy="4508927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[</a:t>
            </a:r>
            <a:r>
              <a:rPr lang="en-US" sz="1600" b="1" dirty="0" err="1"/>
              <a:t>IntroLinux</a:t>
            </a:r>
            <a:r>
              <a:rPr lang="en-US" sz="1600" b="1" dirty="0"/>
              <a:t>] $ cd </a:t>
            </a:r>
            <a:r>
              <a:rPr lang="en-US" sz="1600" b="1" dirty="0" err="1"/>
              <a:t>grep_Tut</a:t>
            </a:r>
            <a:endParaRPr lang="en-US" sz="1600" b="1" dirty="0"/>
          </a:p>
          <a:p>
            <a:r>
              <a:rPr lang="en-US" sz="1600" b="1" dirty="0"/>
              <a:t>[</a:t>
            </a:r>
            <a:r>
              <a:rPr lang="en-US" sz="1600" b="1" dirty="0" err="1"/>
              <a:t>grep_Tut</a:t>
            </a:r>
            <a:r>
              <a:rPr lang="en-US" sz="1600" b="1" dirty="0"/>
              <a:t>] $  grep ‘Toronto’  NameList_200.txt</a:t>
            </a:r>
          </a:p>
          <a:p>
            <a:endParaRPr lang="en-US" sz="1600" b="1" dirty="0"/>
          </a:p>
          <a:p>
            <a:r>
              <a:rPr lang="en-US" sz="1600" b="1" dirty="0"/>
              <a:t>[</a:t>
            </a:r>
            <a:r>
              <a:rPr lang="en-US" sz="1600" b="1" dirty="0" err="1"/>
              <a:t>grep_Tut</a:t>
            </a:r>
            <a:r>
              <a:rPr lang="en-US" sz="1600" b="1" dirty="0"/>
              <a:t>] $ </a:t>
            </a:r>
            <a:r>
              <a:rPr lang="en-US" sz="1600" b="1" dirty="0" err="1"/>
              <a:t>wc</a:t>
            </a:r>
            <a:r>
              <a:rPr lang="en-US" sz="1600" b="1" dirty="0"/>
              <a:t> NameList_200.txt</a:t>
            </a:r>
          </a:p>
          <a:p>
            <a:endParaRPr lang="en-US" sz="1600" b="1" dirty="0"/>
          </a:p>
          <a:p>
            <a:r>
              <a:rPr lang="en-US" sz="1600" b="1" dirty="0"/>
              <a:t>[test0]$ </a:t>
            </a:r>
            <a:r>
              <a:rPr lang="en-US" sz="1600" b="1" dirty="0" err="1"/>
              <a:t>wc</a:t>
            </a:r>
            <a:r>
              <a:rPr lang="en-US" sz="1600" b="1" dirty="0"/>
              <a:t> -l example3.fastq</a:t>
            </a:r>
          </a:p>
          <a:p>
            <a:r>
              <a:rPr lang="en-US" sz="1600" b="1" dirty="0"/>
              <a:t>400 example3.fastq</a:t>
            </a:r>
          </a:p>
          <a:p>
            <a:endParaRPr lang="en-US" sz="1600" b="1" dirty="0"/>
          </a:p>
          <a:p>
            <a:r>
              <a:rPr lang="en-US" sz="1600" b="1" dirty="0"/>
              <a:t>[</a:t>
            </a:r>
            <a:r>
              <a:rPr lang="en-US" sz="1600" b="1" dirty="0" err="1"/>
              <a:t>grep_Tut</a:t>
            </a:r>
            <a:r>
              <a:rPr lang="en-US" sz="1600" b="1" dirty="0"/>
              <a:t>] $ ls ./Nek5000/bin/</a:t>
            </a:r>
            <a:r>
              <a:rPr lang="en-US" sz="1600" b="1" dirty="0" err="1"/>
              <a:t>nekb</a:t>
            </a:r>
            <a:r>
              <a:rPr lang="en-US" sz="1600" b="1" dirty="0"/>
              <a:t>*</a:t>
            </a:r>
          </a:p>
          <a:p>
            <a:r>
              <a:rPr lang="en-US" sz="1600" b="1" dirty="0" err="1"/>
              <a:t>nekb</a:t>
            </a:r>
            <a:r>
              <a:rPr lang="en-US" sz="1600" b="1" dirty="0"/>
              <a:t>  </a:t>
            </a:r>
            <a:r>
              <a:rPr lang="en-US" sz="1600" b="1" dirty="0" err="1"/>
              <a:t>nekbb</a:t>
            </a:r>
            <a:r>
              <a:rPr lang="en-US" sz="1600" b="1" dirty="0"/>
              <a:t>  </a:t>
            </a:r>
            <a:r>
              <a:rPr lang="en-US" sz="1600" b="1" dirty="0" err="1"/>
              <a:t>nekbmpi</a:t>
            </a:r>
            <a:endParaRPr lang="en-US" sz="1600" b="1" dirty="0"/>
          </a:p>
          <a:p>
            <a:endParaRPr lang="en-US" sz="16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grep_Tut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$ ls ./Nek5000/bin/nek[1-9]*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nekb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nekbb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nekbmpi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US" sz="1600" b="1" dirty="0"/>
              <a:t>[</a:t>
            </a:r>
            <a:r>
              <a:rPr lang="en-US" sz="1600" b="1" dirty="0" err="1"/>
              <a:t>grep_Tut</a:t>
            </a:r>
            <a:r>
              <a:rPr lang="en-US" sz="1600" b="1" dirty="0"/>
              <a:t>] $  grep ‘[</a:t>
            </a:r>
            <a:r>
              <a:rPr lang="en-US" sz="1600" b="1" dirty="0" err="1"/>
              <a:t>tT</a:t>
            </a:r>
            <a:r>
              <a:rPr lang="en-US" sz="1600" b="1" dirty="0"/>
              <a:t>]</a:t>
            </a:r>
            <a:r>
              <a:rPr lang="en-US" sz="1600" b="1" dirty="0" err="1"/>
              <a:t>oronto</a:t>
            </a:r>
            <a:r>
              <a:rPr lang="en-US" sz="1600" b="1" dirty="0"/>
              <a:t>’  NameList.txt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sz="1600" b="1" dirty="0"/>
              <a:t>[</a:t>
            </a:r>
            <a:r>
              <a:rPr lang="en-US" sz="1600" b="1" dirty="0" err="1"/>
              <a:t>grep_Tut</a:t>
            </a:r>
            <a:r>
              <a:rPr lang="en-US" sz="1600" b="1" dirty="0"/>
              <a:t>] $  grep ‘</a:t>
            </a:r>
            <a:r>
              <a:rPr lang="en-US" sz="1600" b="1" dirty="0" err="1"/>
              <a:t>Toronto|Ottawa</a:t>
            </a:r>
            <a:r>
              <a:rPr lang="en-US" sz="1600" b="1" dirty="0"/>
              <a:t>’  NameList.txt</a:t>
            </a:r>
          </a:p>
          <a:p>
            <a:endParaRPr lang="en-US" sz="15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3C7CED-CDBE-30FC-3501-CCC6A433F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87491"/>
              </p:ext>
            </p:extLst>
          </p:nvPr>
        </p:nvGraphicFramePr>
        <p:xfrm>
          <a:off x="1042416" y="3821501"/>
          <a:ext cx="5053584" cy="2515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785">
                  <a:extLst>
                    <a:ext uri="{9D8B030D-6E8A-4147-A177-3AD203B41FA5}">
                      <a16:colId xmlns:a16="http://schemas.microsoft.com/office/drawing/2014/main" val="3829374053"/>
                    </a:ext>
                  </a:extLst>
                </a:gridCol>
                <a:gridCol w="4231799">
                  <a:extLst>
                    <a:ext uri="{9D8B030D-6E8A-4147-A177-3AD203B41FA5}">
                      <a16:colId xmlns:a16="http://schemas.microsoft.com/office/drawing/2014/main" val="1353988754"/>
                    </a:ext>
                  </a:extLst>
                </a:gridCol>
              </a:tblGrid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Match any single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73553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character must appear zero or more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04929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Preceding character must appear 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81299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Pattern at the begin of the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8700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Pattern at the end of the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61077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Escape the special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74333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Should contain any of the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13332"/>
                  </a:ext>
                </a:extLst>
              </a:tr>
              <a:tr h="314494">
                <a:tc>
                  <a:txBody>
                    <a:bodyPr/>
                    <a:lstStyle/>
                    <a:p>
                      <a:r>
                        <a:rPr lang="en-US" sz="14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pattern matching you can specify two or more patter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2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28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73A-80A7-4F87-302E-2D389C0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C9E5-34D6-C621-B3D3-BEDF6A780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592493" cy="4931988"/>
          </a:xfrm>
        </p:spPr>
        <p:txBody>
          <a:bodyPr/>
          <a:lstStyle/>
          <a:p>
            <a:r>
              <a:rPr lang="en-US" dirty="0">
                <a:latin typeface="+mn-lt"/>
              </a:rPr>
              <a:t>We can pipe(or re-direct) output from one command to another command using ‘|’</a:t>
            </a:r>
          </a:p>
          <a:p>
            <a:r>
              <a:rPr lang="en-US" dirty="0">
                <a:latin typeface="+mn-lt"/>
              </a:rPr>
              <a:t>You  can find ‘|’ just about the enter key on most keyboards</a:t>
            </a:r>
          </a:p>
          <a:p>
            <a:pPr marL="228600" lvl="1" indent="0">
              <a:buNone/>
            </a:pPr>
            <a:r>
              <a:rPr lang="en-US" dirty="0"/>
              <a:t>	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24F01-857A-9B19-4CAD-E36FE3B4884C}"/>
              </a:ext>
            </a:extLst>
          </p:cNvPr>
          <p:cNvSpPr txBox="1"/>
          <p:nvPr/>
        </p:nvSpPr>
        <p:spPr>
          <a:xfrm>
            <a:off x="6377002" y="1295075"/>
            <a:ext cx="5592493" cy="127727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[</a:t>
            </a:r>
            <a:r>
              <a:rPr lang="en-US" sz="1600" b="1" dirty="0" err="1"/>
              <a:t>IntroLinux</a:t>
            </a:r>
            <a:r>
              <a:rPr lang="en-US" sz="1600" b="1" dirty="0"/>
              <a:t>] $ cd </a:t>
            </a:r>
            <a:r>
              <a:rPr lang="en-US" sz="1600" b="1" dirty="0" err="1"/>
              <a:t>grep_Tut</a:t>
            </a:r>
            <a:endParaRPr lang="en-US" sz="1600" b="1" dirty="0"/>
          </a:p>
          <a:p>
            <a:r>
              <a:rPr lang="en-US" sz="1600" b="1" dirty="0"/>
              <a:t>[</a:t>
            </a:r>
            <a:r>
              <a:rPr lang="en-US" sz="1600" b="1" dirty="0" err="1"/>
              <a:t>grep_Tut</a:t>
            </a:r>
            <a:r>
              <a:rPr lang="en-US" sz="1600" b="1" dirty="0"/>
              <a:t>] $  cat NameList_200.txt |grep ON| </a:t>
            </a:r>
            <a:r>
              <a:rPr lang="en-US" sz="1600" b="1" dirty="0" err="1"/>
              <a:t>wc</a:t>
            </a:r>
            <a:r>
              <a:rPr lang="en-US" sz="1600" b="1" dirty="0"/>
              <a:t> –l</a:t>
            </a:r>
          </a:p>
          <a:p>
            <a:r>
              <a:rPr lang="en-US" sz="1500" b="1" dirty="0"/>
              <a:t>89</a:t>
            </a:r>
          </a:p>
          <a:p>
            <a:r>
              <a:rPr lang="en-US" sz="1400" b="1" dirty="0"/>
              <a:t>[</a:t>
            </a:r>
            <a:r>
              <a:rPr lang="en-US" sz="1400" b="1" dirty="0" err="1"/>
              <a:t>grep_Tut</a:t>
            </a:r>
            <a:r>
              <a:rPr lang="en-US" sz="1400" b="1" dirty="0"/>
              <a:t>] $ </a:t>
            </a:r>
            <a:r>
              <a:rPr lang="en-US" sz="1500" b="1" dirty="0"/>
              <a:t>grep 'ON' NameList_200.txt | grep -v 'Toronto' |</a:t>
            </a:r>
            <a:r>
              <a:rPr lang="en-US" sz="1500" b="1" dirty="0" err="1"/>
              <a:t>wc</a:t>
            </a:r>
            <a:r>
              <a:rPr lang="en-US" sz="1500" b="1" dirty="0"/>
              <a:t> –l</a:t>
            </a:r>
          </a:p>
          <a:p>
            <a:r>
              <a:rPr lang="en-US" sz="1500" b="1" dirty="0"/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2759482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6D4-E7ED-5DE3-55BB-84CE4D7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Examine the content of the file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309-6050-A572-4963-078E2F2F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062319" cy="407702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Copy ‘</a:t>
            </a:r>
            <a:r>
              <a:rPr lang="it-IT" dirty="0"/>
              <a:t>1_control_trnL_2019_minq7.fastq</a:t>
            </a:r>
            <a:r>
              <a:rPr lang="en-US" dirty="0"/>
              <a:t>’ from ‘</a:t>
            </a:r>
            <a:r>
              <a:rPr lang="en-US" dirty="0" err="1"/>
              <a:t>IntroLinux</a:t>
            </a:r>
            <a:r>
              <a:rPr lang="en-US" dirty="0"/>
              <a:t>/</a:t>
            </a:r>
            <a:r>
              <a:rPr lang="en-US" dirty="0" err="1"/>
              <a:t>CourseMaterial</a:t>
            </a:r>
            <a:r>
              <a:rPr lang="en-US" dirty="0"/>
              <a:t>/</a:t>
            </a:r>
            <a:r>
              <a:rPr lang="en-US" dirty="0" err="1"/>
              <a:t>grepTut</a:t>
            </a:r>
            <a:r>
              <a:rPr lang="en-US" dirty="0"/>
              <a:t>’ to your folder in ‘</a:t>
            </a:r>
            <a:r>
              <a:rPr lang="en-US" dirty="0" err="1"/>
              <a:t>IntroLinux</a:t>
            </a:r>
            <a:r>
              <a:rPr lang="en-US" dirty="0"/>
              <a:t> /</a:t>
            </a:r>
            <a:r>
              <a:rPr lang="en-US" dirty="0" err="1"/>
              <a:t>sausers</a:t>
            </a:r>
            <a:r>
              <a:rPr lang="en-US" dirty="0"/>
              <a:t>/’</a:t>
            </a:r>
          </a:p>
          <a:p>
            <a:pPr marL="342900" indent="-342900">
              <a:buAutoNum type="arabicParenR"/>
            </a:pPr>
            <a:r>
              <a:rPr lang="en-US" dirty="0"/>
              <a:t>And count the number of lines in the file</a:t>
            </a:r>
          </a:p>
          <a:p>
            <a:pPr marL="342900" indent="-342900">
              <a:buAutoNum type="arabicParenR"/>
            </a:pPr>
            <a:r>
              <a:rPr lang="en-US" dirty="0"/>
              <a:t>(Optional) Find the number of lines with the sequence A,C,T,G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Download NEK5000 tar file from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untar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file. You can find the commands in ‘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IntroLinux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CourseMaterial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grepTut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DownloadCommands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’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48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F999-FE6D-25FF-7877-0522121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8700-C6DF-8B7F-E858-A829DA4CA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4959967" cy="4077024"/>
          </a:xfrm>
        </p:spPr>
        <p:txBody>
          <a:bodyPr/>
          <a:lstStyle/>
          <a:p>
            <a:r>
              <a:rPr lang="en-US" dirty="0"/>
              <a:t>Commands that we will learn</a:t>
            </a:r>
          </a:p>
          <a:p>
            <a:pPr lvl="1"/>
            <a:r>
              <a:rPr lang="en-US" b="1" dirty="0"/>
              <a:t>find	</a:t>
            </a:r>
            <a:r>
              <a:rPr lang="en-US" dirty="0"/>
              <a:t> 	Find files and directories in a 		hierarchy tree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450F8-C9F9-B8BC-82B1-DDAF61E2BD6D}"/>
              </a:ext>
            </a:extLst>
          </p:cNvPr>
          <p:cNvSpPr txBox="1"/>
          <p:nvPr/>
        </p:nvSpPr>
        <p:spPr>
          <a:xfrm>
            <a:off x="6987208" y="1295075"/>
            <a:ext cx="4982287" cy="1785104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~ $ module load qt/5.9.6</a:t>
            </a:r>
          </a:p>
          <a:p>
            <a:r>
              <a:rPr lang="en-US" sz="1600" b="1" dirty="0"/>
              <a:t>~ $ cd EBROOTQT5</a:t>
            </a:r>
          </a:p>
          <a:p>
            <a:r>
              <a:rPr lang="en-US" sz="1600" b="1" dirty="0"/>
              <a:t>[5.9.6] $ find .  -type d -name ^Qt</a:t>
            </a:r>
          </a:p>
          <a:p>
            <a:r>
              <a:rPr lang="en-US" sz="1600" b="1" dirty="0"/>
              <a:t>…</a:t>
            </a:r>
          </a:p>
          <a:p>
            <a:r>
              <a:rPr lang="en-US" sz="1600" b="1" dirty="0"/>
              <a:t>[5.9.6] $ find .  -type d -name ^qt</a:t>
            </a:r>
          </a:p>
          <a:p>
            <a:endParaRPr lang="en-US" sz="1500" b="1" dirty="0"/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8740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5BC6-23A3-1BBF-1270-CBFC6B53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 and Downloading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819D-0C4E-CFC8-B254-DB812DF65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792748" cy="4077024"/>
          </a:xfrm>
        </p:spPr>
        <p:txBody>
          <a:bodyPr/>
          <a:lstStyle/>
          <a:p>
            <a:r>
              <a:rPr lang="en-US" b="1" dirty="0" err="1"/>
              <a:t>wget</a:t>
            </a:r>
            <a:r>
              <a:rPr lang="en-US" dirty="0"/>
              <a:t> to download file from the weblink</a:t>
            </a:r>
          </a:p>
          <a:p>
            <a:r>
              <a:rPr lang="en-US" dirty="0"/>
              <a:t>‘</a:t>
            </a:r>
            <a:r>
              <a:rPr lang="en-US" b="1" dirty="0"/>
              <a:t>git clone</a:t>
            </a:r>
            <a:r>
              <a:rPr lang="en-US" dirty="0"/>
              <a:t>’ to download file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b="1" dirty="0"/>
              <a:t>tar</a:t>
            </a:r>
            <a:r>
              <a:rPr lang="en-US" dirty="0"/>
              <a:t> and </a:t>
            </a:r>
            <a:r>
              <a:rPr lang="en-US" b="1" dirty="0" err="1"/>
              <a:t>gunzip</a:t>
            </a:r>
            <a:r>
              <a:rPr lang="en-US" dirty="0"/>
              <a:t> to decompress the files</a:t>
            </a:r>
          </a:p>
          <a:p>
            <a:r>
              <a:rPr lang="en-US" b="1" dirty="0" err="1"/>
              <a:t>scp</a:t>
            </a:r>
            <a:r>
              <a:rPr lang="en-US" b="1" dirty="0"/>
              <a:t>, sftp </a:t>
            </a:r>
            <a:r>
              <a:rPr lang="en-US" dirty="0"/>
              <a:t>commands to copy file to and from remote servers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79F53-B356-F3FC-999C-9707DC0E3854}"/>
              </a:ext>
            </a:extLst>
          </p:cNvPr>
          <p:cNvSpPr txBox="1"/>
          <p:nvPr/>
        </p:nvSpPr>
        <p:spPr>
          <a:xfrm>
            <a:off x="6392334" y="1295075"/>
            <a:ext cx="5577162" cy="2246769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+mj-lt"/>
              </a:rPr>
              <a:t>[</a:t>
            </a:r>
            <a:r>
              <a:rPr lang="en-US" sz="1400" b="1" dirty="0" err="1">
                <a:latin typeface="+mj-lt"/>
              </a:rPr>
              <a:t>IntroLinux</a:t>
            </a:r>
            <a:r>
              <a:rPr lang="en-US" sz="1400" b="1" dirty="0">
                <a:latin typeface="+mj-lt"/>
              </a:rPr>
              <a:t>] $ cd </a:t>
            </a:r>
            <a:r>
              <a:rPr lang="en-US" sz="1400" b="1" dirty="0" err="1">
                <a:latin typeface="+mj-lt"/>
              </a:rPr>
              <a:t>grep_Tut</a:t>
            </a:r>
            <a:endParaRPr lang="en-US" sz="1400" b="1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[</a:t>
            </a:r>
            <a:r>
              <a:rPr lang="en-US" sz="1400" b="1" dirty="0" err="1">
                <a:latin typeface="+mj-lt"/>
              </a:rPr>
              <a:t>grep_Tut</a:t>
            </a:r>
            <a:r>
              <a:rPr lang="en-US" sz="1400" b="1" dirty="0">
                <a:latin typeface="+mj-lt"/>
              </a:rPr>
              <a:t>] $ </a:t>
            </a:r>
            <a:r>
              <a:rPr lang="en-US" sz="1400" b="1" dirty="0" err="1">
                <a:latin typeface="+mj-lt"/>
              </a:rPr>
              <a:t>wget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b="1" dirty="0">
                <a:latin typeface="+mj-lt"/>
                <a:hlinkClick r:id="rId2"/>
              </a:rPr>
              <a:t>https://github.com/Nek5000/Nek5000/.../v19.0.tar.gz</a:t>
            </a:r>
            <a:endParaRPr lang="en-US" sz="1400" b="1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…</a:t>
            </a:r>
          </a:p>
          <a:p>
            <a:r>
              <a:rPr lang="en-US" sz="1400" b="1" dirty="0">
                <a:latin typeface="+mj-lt"/>
              </a:rPr>
              <a:t>[</a:t>
            </a:r>
            <a:r>
              <a:rPr lang="en-US" sz="1400" b="1" dirty="0" err="1">
                <a:latin typeface="+mj-lt"/>
              </a:rPr>
              <a:t>grepTut</a:t>
            </a:r>
            <a:r>
              <a:rPr lang="en-US" sz="1400" b="1" dirty="0">
                <a:latin typeface="+mj-lt"/>
              </a:rPr>
              <a:t>]$ ls -la v19.0.tar.gz</a:t>
            </a:r>
          </a:p>
          <a:p>
            <a:r>
              <a:rPr lang="en-US" sz="1400" b="1" dirty="0">
                <a:latin typeface="+mj-lt"/>
              </a:rPr>
              <a:t>-</a:t>
            </a:r>
            <a:r>
              <a:rPr lang="en-US" sz="1400" b="1" dirty="0" err="1">
                <a:latin typeface="+mj-lt"/>
              </a:rPr>
              <a:t>rw</a:t>
            </a:r>
            <a:r>
              <a:rPr lang="en-US" sz="1400" b="1" dirty="0">
                <a:latin typeface="+mj-lt"/>
              </a:rPr>
              <a:t>-r----- 1 </a:t>
            </a:r>
            <a:r>
              <a:rPr lang="en-US" sz="1400" b="1" dirty="0" err="1">
                <a:latin typeface="+mj-lt"/>
              </a:rPr>
              <a:t>rakeshr</a:t>
            </a:r>
            <a:r>
              <a:rPr lang="en-US" sz="1400" b="1" dirty="0">
                <a:latin typeface="+mj-lt"/>
              </a:rPr>
              <a:t> wheel 4224008 Oct  9 22:48 v19.0.tar.gz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[</a:t>
            </a:r>
            <a:r>
              <a:rPr lang="en-US" sz="1400" b="1" dirty="0" err="1">
                <a:latin typeface="+mj-lt"/>
              </a:rPr>
              <a:t>grepTut</a:t>
            </a:r>
            <a:r>
              <a:rPr lang="en-US" sz="1400" b="1" dirty="0">
                <a:latin typeface="+mj-lt"/>
              </a:rPr>
              <a:t>]$ git clone https://github.com/Nek5000/Nek5000.git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[</a:t>
            </a:r>
            <a:r>
              <a:rPr lang="en-US" sz="1400" b="1" dirty="0" err="1">
                <a:latin typeface="+mj-lt"/>
              </a:rPr>
              <a:t>grepTut</a:t>
            </a:r>
            <a:r>
              <a:rPr lang="en-US" sz="1400" b="1" dirty="0">
                <a:latin typeface="+mj-lt"/>
              </a:rPr>
              <a:t>]$ ls -lad Nek*</a:t>
            </a:r>
          </a:p>
          <a:p>
            <a:r>
              <a:rPr lang="en-US" sz="1400" b="1" dirty="0" err="1">
                <a:latin typeface="+mj-lt"/>
              </a:rPr>
              <a:t>drwxr</a:t>
            </a:r>
            <a:r>
              <a:rPr lang="en-US" sz="1400" b="1" dirty="0">
                <a:latin typeface="+mj-lt"/>
              </a:rPr>
              <a:t>-x--- 11 </a:t>
            </a:r>
            <a:r>
              <a:rPr lang="en-US" sz="1400" b="1" dirty="0" err="1">
                <a:latin typeface="+mj-lt"/>
              </a:rPr>
              <a:t>rakeshr</a:t>
            </a:r>
            <a:r>
              <a:rPr lang="en-US" sz="1400" b="1" dirty="0">
                <a:latin typeface="+mj-lt"/>
              </a:rPr>
              <a:t> wheel 4096 Oct  9 22:51 Nek5000</a:t>
            </a:r>
          </a:p>
        </p:txBody>
      </p:sp>
    </p:spTree>
    <p:extLst>
      <p:ext uri="{BB962C8B-B14F-4D97-AF65-F5344CB8AC3E}">
        <p14:creationId xmlns:p14="http://schemas.microsoft.com/office/powerpoint/2010/main" val="6691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  <a:latin typeface="+mn-lt"/>
              </a:rPr>
              <a:t>Centre for Advanced Computing (CAC) at Queen's University supports the research community by providing access to innovative digital research infrastructure (DRI)</a:t>
            </a:r>
            <a:br>
              <a:rPr lang="en-US" sz="1800" dirty="0">
                <a:solidFill>
                  <a:schemeClr val="dk1"/>
                </a:solidFill>
                <a:latin typeface="+mn-lt"/>
              </a:rPr>
            </a:br>
            <a:endParaRPr lang="en-US" sz="1800" dirty="0">
              <a:solidFill>
                <a:schemeClr val="dk1"/>
              </a:solidFill>
              <a:latin typeface="+mn-l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  <a:latin typeface="+mn-lt"/>
              </a:rPr>
              <a:t>The CAC delivers high performance and highly secure computing, supporting hundreds of Canadian research groups, comprising thousands of researchers working in a variety of fields</a:t>
            </a:r>
            <a:br>
              <a:rPr lang="en-US" sz="1800" dirty="0">
                <a:solidFill>
                  <a:schemeClr val="dk1"/>
                </a:solidFill>
                <a:latin typeface="+mn-lt"/>
              </a:rPr>
            </a:br>
            <a:endParaRPr lang="en-US" sz="1800" dirty="0">
              <a:solidFill>
                <a:schemeClr val="dk1"/>
              </a:solidFill>
              <a:latin typeface="+mn-lt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</a:pPr>
            <a:r>
              <a:rPr lang="en-US" sz="1600" u="sng" dirty="0">
                <a:solidFill>
                  <a:schemeClr val="hlink"/>
                </a:solidFill>
                <a:highlight>
                  <a:srgbClr val="FFFFFF"/>
                </a:highlight>
                <a:latin typeface="+mn-lt"/>
                <a:hlinkClick r:id="rId3"/>
              </a:rPr>
              <a:t>https://cac.queensu.ca/</a:t>
            </a:r>
            <a:endParaRPr lang="en-US" sz="16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17024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D05-7069-A099-08BB-9FE57A8B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Copying files to the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054D-CE42-6EA0-F4D4-67CD1C4D9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5254580"/>
          </a:xfrm>
        </p:spPr>
        <p:txBody>
          <a:bodyPr/>
          <a:lstStyle/>
          <a:p>
            <a:r>
              <a:rPr lang="en-US" dirty="0"/>
              <a:t>Command line: </a:t>
            </a:r>
            <a:r>
              <a:rPr lang="en-US" dirty="0" err="1"/>
              <a:t>rsync</a:t>
            </a:r>
            <a:r>
              <a:rPr lang="en-US" dirty="0"/>
              <a:t>, </a:t>
            </a:r>
            <a:r>
              <a:rPr lang="en-US" dirty="0" err="1"/>
              <a:t>scp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>
                <a:highlight>
                  <a:srgbClr val="EBEBEC"/>
                </a:highlight>
              </a:rPr>
              <a:t>$ </a:t>
            </a:r>
            <a:r>
              <a:rPr lang="en-US" i="1" dirty="0" err="1">
                <a:highlight>
                  <a:srgbClr val="EBEBEC"/>
                </a:highlight>
              </a:rPr>
              <a:t>scp</a:t>
            </a:r>
            <a:r>
              <a:rPr lang="en-US" i="1" dirty="0">
                <a:highlight>
                  <a:srgbClr val="EBEBEC"/>
                </a:highlight>
              </a:rPr>
              <a:t> –R ./myfile.txt sa105060@login.cac.queensu.ca:/global/home/sa105060/</a:t>
            </a:r>
            <a:r>
              <a:rPr lang="en-US" i="1" dirty="0" err="1">
                <a:highlight>
                  <a:srgbClr val="EBEBEC"/>
                </a:highlight>
              </a:rPr>
              <a:t>Myfolder</a:t>
            </a:r>
            <a:r>
              <a:rPr lang="en-US" i="1" dirty="0">
                <a:highlight>
                  <a:srgbClr val="EBEBEC"/>
                </a:highlight>
              </a:rPr>
              <a:t>/</a:t>
            </a:r>
          </a:p>
          <a:p>
            <a:endParaRPr lang="en-US" i="1" dirty="0">
              <a:highlight>
                <a:srgbClr val="EBEBEC"/>
              </a:highlight>
            </a:endParaRPr>
          </a:p>
          <a:p>
            <a:r>
              <a:rPr lang="en-US" dirty="0" err="1"/>
              <a:t>Filezilla</a:t>
            </a:r>
            <a:r>
              <a:rPr lang="en-US" dirty="0"/>
              <a:t>; SFTP session(</a:t>
            </a:r>
            <a:r>
              <a:rPr lang="en-US" dirty="0" err="1"/>
              <a:t>MobaXterm</a:t>
            </a:r>
            <a:r>
              <a:rPr lang="en-US" dirty="0"/>
              <a:t>): GUI interface</a:t>
            </a:r>
          </a:p>
          <a:p>
            <a:r>
              <a:rPr lang="en-US" dirty="0"/>
              <a:t>Globus: For transferring large datasets</a:t>
            </a:r>
          </a:p>
          <a:p>
            <a:r>
              <a:rPr lang="en-US" dirty="0"/>
              <a:t>References</a:t>
            </a:r>
            <a:br>
              <a:rPr lang="en-US" dirty="0"/>
            </a:br>
            <a:r>
              <a:rPr lang="en-US" dirty="0">
                <a:hlinkClick r:id="rId2"/>
              </a:rPr>
              <a:t>https://cac.queensu.ca/wiki/index.php/UploadingFiles:Frontenac</a:t>
            </a:r>
            <a:br>
              <a:rPr lang="en-US" dirty="0"/>
            </a:br>
            <a:r>
              <a:rPr lang="en-US" dirty="0">
                <a:hlinkClick r:id="rId3"/>
              </a:rPr>
              <a:t>https://docs.alliancecan.ca/wiki/Transferring_data</a:t>
            </a:r>
            <a:br>
              <a:rPr lang="en-US" dirty="0"/>
            </a:br>
            <a:r>
              <a:rPr lang="en-US" dirty="0"/>
              <a:t>Globus: </a:t>
            </a:r>
            <a:r>
              <a:rPr lang="en-US" dirty="0">
                <a:hlinkClick r:id="rId4"/>
              </a:rPr>
              <a:t>https://docs.alliancecan.ca/wiki/Globus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E41D71-ED71-771C-8CBE-76F62D97ADBA}"/>
              </a:ext>
            </a:extLst>
          </p:cNvPr>
          <p:cNvCxnSpPr>
            <a:cxnSpLocks/>
          </p:cNvCxnSpPr>
          <p:nvPr/>
        </p:nvCxnSpPr>
        <p:spPr>
          <a:xfrm flipH="1">
            <a:off x="2112335" y="2004077"/>
            <a:ext cx="167911" cy="20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4300AC-8840-0B31-93B3-DCFCFF66DC38}"/>
              </a:ext>
            </a:extLst>
          </p:cNvPr>
          <p:cNvSpPr txBox="1"/>
          <p:nvPr/>
        </p:nvSpPr>
        <p:spPr>
          <a:xfrm>
            <a:off x="1482455" y="2115427"/>
            <a:ext cx="978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Recursive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43513-C6AA-9B38-96C2-7B0BBA76C5CD}"/>
              </a:ext>
            </a:extLst>
          </p:cNvPr>
          <p:cNvSpPr txBox="1"/>
          <p:nvPr/>
        </p:nvSpPr>
        <p:spPr>
          <a:xfrm>
            <a:off x="2365131" y="2115427"/>
            <a:ext cx="1180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Source path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6A054C-E535-0F91-1776-DC881BB0F57A}"/>
              </a:ext>
            </a:extLst>
          </p:cNvPr>
          <p:cNvCxnSpPr>
            <a:cxnSpLocks/>
          </p:cNvCxnSpPr>
          <p:nvPr/>
        </p:nvCxnSpPr>
        <p:spPr>
          <a:xfrm>
            <a:off x="2414748" y="2115427"/>
            <a:ext cx="0" cy="297573"/>
          </a:xfrm>
          <a:prstGeom prst="line">
            <a:avLst/>
          </a:prstGeom>
          <a:ln w="12700">
            <a:solidFill>
              <a:schemeClr val="accent1"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78FDBF-3F12-691B-1156-E7C9DB92588E}"/>
              </a:ext>
            </a:extLst>
          </p:cNvPr>
          <p:cNvCxnSpPr>
            <a:cxnSpLocks/>
          </p:cNvCxnSpPr>
          <p:nvPr/>
        </p:nvCxnSpPr>
        <p:spPr>
          <a:xfrm>
            <a:off x="3471000" y="2123273"/>
            <a:ext cx="0" cy="297573"/>
          </a:xfrm>
          <a:prstGeom prst="line">
            <a:avLst/>
          </a:prstGeom>
          <a:ln w="12700">
            <a:solidFill>
              <a:schemeClr val="accent1"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86FA4A-85BB-42C5-C71B-A82E55346DF8}"/>
              </a:ext>
            </a:extLst>
          </p:cNvPr>
          <p:cNvSpPr txBox="1"/>
          <p:nvPr/>
        </p:nvSpPr>
        <p:spPr>
          <a:xfrm>
            <a:off x="6916158" y="2115427"/>
            <a:ext cx="1568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Destination path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70F6407-E85D-BE19-EBF5-007F24681385}"/>
              </a:ext>
            </a:extLst>
          </p:cNvPr>
          <p:cNvSpPr/>
          <p:nvPr/>
        </p:nvSpPr>
        <p:spPr>
          <a:xfrm rot="5400000">
            <a:off x="2830962" y="1611765"/>
            <a:ext cx="112712" cy="9451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97DCF1-D935-9CC6-E7EE-9D691EC797B4}"/>
              </a:ext>
            </a:extLst>
          </p:cNvPr>
          <p:cNvCxnSpPr>
            <a:cxnSpLocks/>
          </p:cNvCxnSpPr>
          <p:nvPr/>
        </p:nvCxnSpPr>
        <p:spPr>
          <a:xfrm>
            <a:off x="6345354" y="2126515"/>
            <a:ext cx="0" cy="297573"/>
          </a:xfrm>
          <a:prstGeom prst="line">
            <a:avLst/>
          </a:prstGeom>
          <a:ln w="12700">
            <a:solidFill>
              <a:schemeClr val="accent1">
                <a:alpha val="5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EC0DD7-3E37-0FB9-190C-768FB0BE0857}"/>
              </a:ext>
            </a:extLst>
          </p:cNvPr>
          <p:cNvSpPr txBox="1"/>
          <p:nvPr/>
        </p:nvSpPr>
        <p:spPr>
          <a:xfrm>
            <a:off x="3762256" y="2098550"/>
            <a:ext cx="2426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/>
              <a:t>Username:Server</a:t>
            </a:r>
            <a:r>
              <a:rPr lang="en-US" sz="1600"/>
              <a:t> </a:t>
            </a:r>
            <a:r>
              <a:rPr lang="en-US" sz="1600" err="1"/>
              <a:t>Addresss</a:t>
            </a:r>
            <a:endParaRPr lang="en-US" sz="160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17D3E26-4768-867E-3673-25703D52E23A}"/>
              </a:ext>
            </a:extLst>
          </p:cNvPr>
          <p:cNvSpPr/>
          <p:nvPr/>
        </p:nvSpPr>
        <p:spPr>
          <a:xfrm rot="5400000">
            <a:off x="4825440" y="749626"/>
            <a:ext cx="160104" cy="27637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5888B9A-9A2E-128C-3606-181E6268F9B9}"/>
              </a:ext>
            </a:extLst>
          </p:cNvPr>
          <p:cNvSpPr/>
          <p:nvPr/>
        </p:nvSpPr>
        <p:spPr>
          <a:xfrm rot="5400000">
            <a:off x="7803483" y="658404"/>
            <a:ext cx="183800" cy="29367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740B3-FA47-41AC-1958-103DCB2E7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216" y="2804844"/>
            <a:ext cx="4144199" cy="24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45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6D4-E7ED-5DE3-55BB-84CE4D7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Upload a file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309-6050-A572-4963-078E2F2F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062319" cy="407702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Create a file called ‘Local_file.txt’. Add a few lines to this file and upload it to Frontenac cluster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05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E913-6EAC-E682-04EC-9990D7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39BF-CD6E-41F7-36B6-341EDBA5F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4" y="1295076"/>
            <a:ext cx="5990059" cy="4077024"/>
          </a:xfrm>
        </p:spPr>
        <p:txBody>
          <a:bodyPr/>
          <a:lstStyle/>
          <a:p>
            <a:r>
              <a:rPr lang="en-US" dirty="0"/>
              <a:t>Output from the command is printed  to screen; Input is streamed from the keyboard</a:t>
            </a:r>
          </a:p>
          <a:p>
            <a:r>
              <a:rPr lang="en-US" dirty="0"/>
              <a:t>Redirecting stdin, </a:t>
            </a:r>
            <a:r>
              <a:rPr lang="en-US" dirty="0" err="1"/>
              <a:t>stdout</a:t>
            </a:r>
            <a:r>
              <a:rPr lang="en-US" dirty="0"/>
              <a:t>, stderr using ‘&gt;’ and ‘&lt;‘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64A59-20BA-BA38-F335-ED886DF1D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011179"/>
              </p:ext>
            </p:extLst>
          </p:nvPr>
        </p:nvGraphicFramePr>
        <p:xfrm>
          <a:off x="471556" y="3133429"/>
          <a:ext cx="5990059" cy="2530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2725">
                  <a:extLst>
                    <a:ext uri="{9D8B030D-6E8A-4147-A177-3AD203B41FA5}">
                      <a16:colId xmlns:a16="http://schemas.microsoft.com/office/drawing/2014/main" val="1357763798"/>
                    </a:ext>
                  </a:extLst>
                </a:gridCol>
                <a:gridCol w="5157334">
                  <a:extLst>
                    <a:ext uri="{9D8B030D-6E8A-4147-A177-3AD203B41FA5}">
                      <a16:colId xmlns:a16="http://schemas.microsoft.com/office/drawing/2014/main" val="13146963"/>
                    </a:ext>
                  </a:extLst>
                </a:gridCol>
              </a:tblGrid>
              <a:tr h="6326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 redirect the output to a file or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35491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to redirect input from a file or device to a command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93820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stdout</a:t>
                      </a:r>
                      <a:r>
                        <a:rPr lang="en-US" sz="1600" dirty="0"/>
                        <a:t> to a file or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824554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stderr to a file or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443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9C59C7C-C10E-F190-3D4B-3298C65070BD}"/>
              </a:ext>
            </a:extLst>
          </p:cNvPr>
          <p:cNvSpPr txBox="1"/>
          <p:nvPr/>
        </p:nvSpPr>
        <p:spPr>
          <a:xfrm>
            <a:off x="6997147" y="1184687"/>
            <a:ext cx="4982287" cy="4524315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[04_CalcPi]$ ./</a:t>
            </a:r>
            <a:r>
              <a:rPr lang="en-US" sz="1600" b="1" dirty="0" err="1"/>
              <a:t>calcPi</a:t>
            </a:r>
            <a:endParaRPr lang="en-US" sz="1600" b="1" dirty="0"/>
          </a:p>
          <a:p>
            <a:r>
              <a:rPr lang="en-US" sz="1600" b="1" dirty="0"/>
              <a:t>No arguments were entered defaulting to N=10000</a:t>
            </a:r>
          </a:p>
          <a:p>
            <a:r>
              <a:rPr lang="en-US" sz="1600" b="1" dirty="0"/>
              <a:t>The value of PI is: 3.1416</a:t>
            </a:r>
          </a:p>
          <a:p>
            <a:endParaRPr lang="en-US" sz="1600" b="1" dirty="0"/>
          </a:p>
          <a:p>
            <a:r>
              <a:rPr lang="en-US" sz="1600" b="1" dirty="0"/>
              <a:t>[04_CalcPi]$ ./</a:t>
            </a:r>
            <a:r>
              <a:rPr lang="en-US" sz="1600" b="1" dirty="0" err="1"/>
              <a:t>calcPi</a:t>
            </a:r>
            <a:r>
              <a:rPr lang="en-US" sz="1600" b="1" dirty="0"/>
              <a:t> &gt; out.txt</a:t>
            </a:r>
          </a:p>
          <a:p>
            <a:r>
              <a:rPr lang="en-US" sz="1600" b="1" dirty="0"/>
              <a:t>[04_CalcPi]$ cat out.txt</a:t>
            </a:r>
          </a:p>
          <a:p>
            <a:r>
              <a:rPr lang="en-US" sz="1600" b="1" dirty="0"/>
              <a:t>The value of PI is: 3.1416</a:t>
            </a:r>
          </a:p>
          <a:p>
            <a:endParaRPr lang="en-US" sz="1600" b="1" dirty="0"/>
          </a:p>
          <a:p>
            <a:r>
              <a:rPr lang="en-US" sz="1600" b="1" dirty="0"/>
              <a:t>[04_CalcPi]$ ./</a:t>
            </a:r>
            <a:r>
              <a:rPr lang="en-US" sz="1600" b="1" dirty="0" err="1"/>
              <a:t>calcPi</a:t>
            </a:r>
            <a:r>
              <a:rPr lang="en-US" sz="1600" b="1" dirty="0"/>
              <a:t> 1&gt;out.txt 2&gt;/dev/null</a:t>
            </a:r>
          </a:p>
          <a:p>
            <a:r>
              <a:rPr lang="en-US" sz="1600" b="1" dirty="0"/>
              <a:t>[04_CalcPi]$ cat out.txt</a:t>
            </a:r>
          </a:p>
          <a:p>
            <a:r>
              <a:rPr lang="en-US" sz="1600" b="1" dirty="0"/>
              <a:t>The value of PI is: 3.1416</a:t>
            </a:r>
          </a:p>
          <a:p>
            <a:endParaRPr lang="en-US" sz="1600" b="1" dirty="0"/>
          </a:p>
          <a:p>
            <a:r>
              <a:rPr lang="en-US" sz="1600" b="1" dirty="0"/>
              <a:t>[04_CalcPi]$ </a:t>
            </a:r>
            <a:r>
              <a:rPr lang="pt-BR" sz="1600" b="1" dirty="0"/>
              <a:t>./</a:t>
            </a:r>
            <a:r>
              <a:rPr lang="pt-BR" sz="1600" b="1" dirty="0" err="1"/>
              <a:t>calcPi</a:t>
            </a:r>
            <a:r>
              <a:rPr lang="pt-BR" sz="1600" b="1" dirty="0"/>
              <a:t> 1&gt;out.txt 2&gt;&amp;1</a:t>
            </a:r>
          </a:p>
          <a:p>
            <a:r>
              <a:rPr lang="en-US" sz="1600" b="1" dirty="0"/>
              <a:t>[04_CalcPi]$ cat out.txt</a:t>
            </a:r>
          </a:p>
          <a:p>
            <a:r>
              <a:rPr lang="en-US" sz="1600" b="1" dirty="0"/>
              <a:t>The value of PI is: 3.1416</a:t>
            </a:r>
          </a:p>
          <a:p>
            <a:endParaRPr lang="pt-BR" sz="1600" b="1" dirty="0"/>
          </a:p>
          <a:p>
            <a:r>
              <a:rPr lang="en-US" sz="1600" b="1" dirty="0"/>
              <a:t>[04_CalcPi]$ </a:t>
            </a:r>
            <a:r>
              <a:rPr lang="pt-BR" sz="1600" b="1" dirty="0" err="1"/>
              <a:t>wc</a:t>
            </a:r>
            <a:r>
              <a:rPr lang="pt-BR" sz="1600" b="1" dirty="0"/>
              <a:t> –l &lt; </a:t>
            </a:r>
            <a:r>
              <a:rPr lang="pt-BR" sz="1600" b="1" dirty="0" err="1"/>
              <a:t>calcPi.c</a:t>
            </a:r>
            <a:endParaRPr lang="pt-BR" sz="1600" b="1" dirty="0"/>
          </a:p>
          <a:p>
            <a:r>
              <a:rPr lang="pt-BR" sz="1600" b="1" dirty="0"/>
              <a:t>23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69224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B014-E05F-0973-9254-3F15E0E1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E1AE9C-0AFF-3631-DBB8-BB060921A2DD}"/>
              </a:ext>
            </a:extLst>
          </p:cNvPr>
          <p:cNvGrpSpPr/>
          <p:nvPr/>
        </p:nvGrpSpPr>
        <p:grpSpPr>
          <a:xfrm>
            <a:off x="532178" y="1345723"/>
            <a:ext cx="4482199" cy="741836"/>
            <a:chOff x="6617842" y="1228284"/>
            <a:chExt cx="4482199" cy="7418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F97475-8B70-7A9B-D0F3-29D6DF81FBC1}"/>
                </a:ext>
              </a:extLst>
            </p:cNvPr>
            <p:cNvSpPr txBox="1"/>
            <p:nvPr/>
          </p:nvSpPr>
          <p:spPr>
            <a:xfrm>
              <a:off x="8103129" y="1228284"/>
              <a:ext cx="1869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drwx</a:t>
              </a:r>
              <a:r>
                <a:rPr lang="en-US" sz="2400" dirty="0"/>
                <a:t> </a:t>
              </a:r>
              <a:r>
                <a:rPr lang="en-US" sz="2400" dirty="0" err="1"/>
                <a:t>rwx</a:t>
              </a:r>
              <a:r>
                <a:rPr lang="en-US" sz="2400" dirty="0"/>
                <a:t> </a:t>
              </a:r>
              <a:r>
                <a:rPr lang="en-US" sz="2400" dirty="0" err="1"/>
                <a:t>rwx</a:t>
              </a:r>
              <a:endParaRPr lang="en-US" sz="2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8A20F1-9942-CC22-0BAF-E5B977EF3E67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7793613" y="1541879"/>
              <a:ext cx="462619" cy="814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8D70E2-0AA7-0ADB-1120-AB1B3AE8E5E9}"/>
                </a:ext>
              </a:extLst>
            </p:cNvPr>
            <p:cNvSpPr txBox="1"/>
            <p:nvPr/>
          </p:nvSpPr>
          <p:spPr>
            <a:xfrm>
              <a:off x="6617842" y="1300178"/>
              <a:ext cx="11757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</a:t>
              </a:r>
              <a:r>
                <a:rPr lang="en-US" sz="1200" dirty="0"/>
                <a:t>: directory </a:t>
              </a:r>
            </a:p>
            <a:p>
              <a:r>
                <a:rPr lang="en-US" sz="1200" b="1" dirty="0"/>
                <a:t>-</a:t>
              </a:r>
              <a:r>
                <a:rPr lang="en-US" sz="1200" dirty="0"/>
                <a:t>:  file</a:t>
              </a:r>
            </a:p>
            <a:p>
              <a:r>
                <a:rPr lang="en-US" sz="1200" b="1" dirty="0"/>
                <a:t> l</a:t>
              </a:r>
              <a:r>
                <a:rPr lang="en-US" sz="1200" dirty="0"/>
                <a:t>:  symbolic link</a:t>
              </a:r>
            </a:p>
          </p:txBody>
        </p:sp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BB6CE4FD-BDF0-5F8C-959E-CF4EAAD0494B}"/>
                </a:ext>
              </a:extLst>
            </p:cNvPr>
            <p:cNvSpPr/>
            <p:nvPr/>
          </p:nvSpPr>
          <p:spPr>
            <a:xfrm rot="5400000">
              <a:off x="8520223" y="1483664"/>
              <a:ext cx="121321" cy="3784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A0EE131C-2988-DD52-33FC-CAF497367EEC}"/>
                </a:ext>
              </a:extLst>
            </p:cNvPr>
            <p:cNvSpPr/>
            <p:nvPr/>
          </p:nvSpPr>
          <p:spPr>
            <a:xfrm rot="5400000">
              <a:off x="9571684" y="1483665"/>
              <a:ext cx="121321" cy="3784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BB5B273-F935-F61E-8041-4680325235A7}"/>
                </a:ext>
              </a:extLst>
            </p:cNvPr>
            <p:cNvSpPr/>
            <p:nvPr/>
          </p:nvSpPr>
          <p:spPr>
            <a:xfrm rot="5400000">
              <a:off x="9010441" y="1494783"/>
              <a:ext cx="121321" cy="3784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C3927E-E3B7-AA7B-FB85-7B5D87DBA2E4}"/>
                </a:ext>
              </a:extLst>
            </p:cNvPr>
            <p:cNvSpPr txBox="1"/>
            <p:nvPr/>
          </p:nvSpPr>
          <p:spPr>
            <a:xfrm>
              <a:off x="8321993" y="1681253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u</a:t>
              </a:r>
              <a:r>
                <a:rPr lang="en-US" sz="1200"/>
                <a:t>:user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DC4A37-C582-D360-CC44-46B55874CEC3}"/>
                </a:ext>
              </a:extLst>
            </p:cNvPr>
            <p:cNvSpPr txBox="1"/>
            <p:nvPr/>
          </p:nvSpPr>
          <p:spPr>
            <a:xfrm>
              <a:off x="8823949" y="1681822"/>
              <a:ext cx="663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g</a:t>
              </a:r>
              <a:r>
                <a:rPr lang="en-US" sz="1200"/>
                <a:t>:group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C868BB-DD8C-0972-1040-D2E4F63068BD}"/>
                </a:ext>
              </a:extLst>
            </p:cNvPr>
            <p:cNvSpPr txBox="1"/>
            <p:nvPr/>
          </p:nvSpPr>
          <p:spPr>
            <a:xfrm>
              <a:off x="9348525" y="1693121"/>
              <a:ext cx="6511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o</a:t>
              </a:r>
              <a:r>
                <a:rPr lang="en-US" sz="1200"/>
                <a:t>:other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462A6A-D142-B995-2463-316136C97110}"/>
                </a:ext>
              </a:extLst>
            </p:cNvPr>
            <p:cNvSpPr txBox="1"/>
            <p:nvPr/>
          </p:nvSpPr>
          <p:spPr>
            <a:xfrm>
              <a:off x="10245320" y="1268865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r</a:t>
              </a:r>
              <a:r>
                <a:rPr lang="en-US" sz="1200"/>
                <a:t>:   read</a:t>
              </a:r>
            </a:p>
            <a:p>
              <a:r>
                <a:rPr lang="en-US" sz="1200" b="1"/>
                <a:t>w</a:t>
              </a:r>
              <a:r>
                <a:rPr lang="en-US" sz="1200"/>
                <a:t>: write</a:t>
              </a:r>
            </a:p>
            <a:p>
              <a:r>
                <a:rPr lang="en-US" sz="1200" b="1"/>
                <a:t>x:  </a:t>
              </a:r>
              <a:r>
                <a:rPr lang="en-US" sz="1200"/>
                <a:t>execute</a:t>
              </a:r>
              <a:endParaRPr lang="en-US" sz="1200" b="1"/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99F79075-11C9-73CA-2198-1D7A21351513}"/>
                </a:ext>
              </a:extLst>
            </p:cNvPr>
            <p:cNvSpPr/>
            <p:nvPr/>
          </p:nvSpPr>
          <p:spPr>
            <a:xfrm rot="5400000">
              <a:off x="8214368" y="1575933"/>
              <a:ext cx="121320" cy="1939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7DA4CC8-4E6E-3E67-057F-4C34CFE1D84F}"/>
              </a:ext>
            </a:extLst>
          </p:cNvPr>
          <p:cNvSpPr txBox="1"/>
          <p:nvPr/>
        </p:nvSpPr>
        <p:spPr>
          <a:xfrm>
            <a:off x="6450391" y="2296878"/>
            <a:ext cx="5352563" cy="246221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[</a:t>
            </a:r>
            <a:r>
              <a:rPr lang="en-US" sz="1400" b="1" dirty="0" err="1"/>
              <a:t>simpleZeroCopy</a:t>
            </a:r>
            <a:r>
              <a:rPr lang="en-US" sz="1400" b="1" dirty="0"/>
              <a:t>]$ </a:t>
            </a:r>
            <a:r>
              <a:rPr lang="en-US" sz="1400" b="1" dirty="0" err="1"/>
              <a:t>pwd</a:t>
            </a:r>
            <a:endParaRPr lang="en-US" sz="1400" b="1" dirty="0"/>
          </a:p>
          <a:p>
            <a:r>
              <a:rPr lang="en-US" sz="1400" dirty="0"/>
              <a:t>/global/home/hpc4898/</a:t>
            </a:r>
            <a:r>
              <a:rPr lang="en-US" sz="1400" dirty="0" err="1"/>
              <a:t>cuda</a:t>
            </a:r>
            <a:r>
              <a:rPr lang="en-US" sz="1400" dirty="0"/>
              <a:t>-sample/0_Simple/</a:t>
            </a:r>
            <a:r>
              <a:rPr lang="en-US" sz="1400" dirty="0" err="1"/>
              <a:t>simpleZeroCopy</a:t>
            </a:r>
            <a:endParaRPr lang="en-US" sz="1400" dirty="0"/>
          </a:p>
          <a:p>
            <a:r>
              <a:rPr lang="en-US" sz="1400" b="1" dirty="0"/>
              <a:t>[</a:t>
            </a:r>
            <a:r>
              <a:rPr lang="en-US" sz="1400" b="1" dirty="0" err="1"/>
              <a:t>simpleZeroCopy</a:t>
            </a:r>
            <a:r>
              <a:rPr lang="en-US" sz="1400" b="1" dirty="0"/>
              <a:t>]$ ls -la</a:t>
            </a:r>
          </a:p>
          <a:p>
            <a:r>
              <a:rPr lang="en-US" sz="1400" dirty="0"/>
              <a:t>total 515</a:t>
            </a:r>
          </a:p>
          <a:p>
            <a:r>
              <a:rPr lang="en-US" sz="1400" dirty="0" err="1"/>
              <a:t>drwxr</a:t>
            </a:r>
            <a:r>
              <a:rPr lang="en-US" sz="1400" dirty="0"/>
              <a:t>-x---  3 hpc4898 </a:t>
            </a:r>
            <a:r>
              <a:rPr lang="en-US" sz="1400" dirty="0" err="1"/>
              <a:t>hpcgtest</a:t>
            </a:r>
            <a:r>
              <a:rPr lang="en-US" sz="1400" dirty="0"/>
              <a:t> 4096 Aug 31  2021 .</a:t>
            </a:r>
          </a:p>
          <a:p>
            <a:r>
              <a:rPr lang="en-US" sz="1400" dirty="0" err="1"/>
              <a:t>drwxr</a:t>
            </a:r>
            <a:r>
              <a:rPr lang="en-US" sz="1400" dirty="0"/>
              <a:t>-x--- 41 hpc4898 </a:t>
            </a:r>
            <a:r>
              <a:rPr lang="en-US" sz="1400" dirty="0" err="1"/>
              <a:t>hpcgtest</a:t>
            </a:r>
            <a:r>
              <a:rPr lang="en-US" sz="1400" dirty="0"/>
              <a:t> 4096 Aug 31  2021 ..</a:t>
            </a:r>
          </a:p>
          <a:p>
            <a:r>
              <a:rPr lang="en-US" sz="1400" dirty="0" err="1"/>
              <a:t>drwxr</a:t>
            </a:r>
            <a:r>
              <a:rPr lang="en-US" sz="1400" dirty="0"/>
              <a:t>-x---  2 hpc4898 </a:t>
            </a:r>
            <a:r>
              <a:rPr lang="en-US" sz="1400" dirty="0" err="1"/>
              <a:t>hpcgtest</a:t>
            </a:r>
            <a:r>
              <a:rPr lang="en-US" sz="1400" dirty="0"/>
              <a:t> 4096 Aug 31  2021 doc</a:t>
            </a:r>
          </a:p>
          <a:p>
            <a:r>
              <a:rPr lang="en-US" sz="1400" i="1" dirty="0"/>
              <a:t>-</a:t>
            </a:r>
            <a:r>
              <a:rPr lang="en-US" sz="1400" i="1" dirty="0" err="1"/>
              <a:t>rw</a:t>
            </a:r>
            <a:r>
              <a:rPr lang="en-US" sz="1400" i="1" dirty="0"/>
              <a:t>-r-----  1 hpc4898 </a:t>
            </a:r>
            <a:r>
              <a:rPr lang="en-US" sz="1400" i="1" dirty="0" err="1"/>
              <a:t>hpcgtest</a:t>
            </a:r>
            <a:r>
              <a:rPr lang="en-US" sz="1400" i="1" dirty="0"/>
              <a:t> 8236 Aug 31  2021 </a:t>
            </a:r>
            <a:r>
              <a:rPr lang="en-US" sz="1400" i="1" dirty="0" err="1"/>
              <a:t>Makefile</a:t>
            </a:r>
            <a:endParaRPr lang="en-US" sz="1400" i="1" dirty="0"/>
          </a:p>
          <a:p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-r-----  1 hpc4898 </a:t>
            </a:r>
            <a:r>
              <a:rPr lang="en-US" sz="1400" dirty="0" err="1"/>
              <a:t>hpcgtest</a:t>
            </a:r>
            <a:r>
              <a:rPr lang="en-US" sz="1400" dirty="0"/>
              <a:t> 2111 Aug 31  2021 NsightEclipse.xml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-r-----  1 hpc4898 </a:t>
            </a:r>
            <a:r>
              <a:rPr lang="en-US" sz="1400" dirty="0" err="1"/>
              <a:t>hpcgtest</a:t>
            </a:r>
            <a:r>
              <a:rPr lang="en-US" sz="1400" dirty="0"/>
              <a:t>  236 Aug 31  2021 readme.txt</a:t>
            </a:r>
          </a:p>
          <a:p>
            <a:r>
              <a:rPr lang="en-US" sz="1400" dirty="0"/>
              <a:t>-</a:t>
            </a:r>
            <a:r>
              <a:rPr lang="en-US" sz="1400" dirty="0" err="1"/>
              <a:t>rw</a:t>
            </a:r>
            <a:r>
              <a:rPr lang="en-US" sz="1400" dirty="0"/>
              <a:t>-r-----  1 hpc4898 </a:t>
            </a:r>
            <a:r>
              <a:rPr lang="en-US" sz="1400" dirty="0" err="1"/>
              <a:t>hpcgtest</a:t>
            </a:r>
            <a:r>
              <a:rPr lang="en-US" sz="1400" dirty="0"/>
              <a:t> 8731 Aug 31  2021 simpleZeroCopy.cu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4AF89C0-C193-798B-583A-4F7EC4D7F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378" y="2296878"/>
            <a:ext cx="5352563" cy="4241082"/>
          </a:xfrm>
        </p:spPr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Linux is a multi-user system and multiple users can use it, simultaneously. File permission are set to grant access to the user on the file system.</a:t>
            </a:r>
          </a:p>
          <a:p>
            <a:pPr marL="0" indent="0">
              <a:spcAft>
                <a:spcPts val="0"/>
              </a:spcAft>
              <a:buNone/>
            </a:pPr>
            <a:endParaRPr lang="en-US" b="1" dirty="0"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b="1" dirty="0" err="1">
                <a:latin typeface="+mn-lt"/>
              </a:rPr>
              <a:t>chmod</a:t>
            </a:r>
            <a:r>
              <a:rPr lang="en-US" b="1" dirty="0">
                <a:latin typeface="+mn-lt"/>
              </a:rPr>
              <a:t>: </a:t>
            </a:r>
            <a:r>
              <a:rPr lang="en-US" dirty="0">
                <a:latin typeface="+mn-lt"/>
              </a:rPr>
              <a:t>change file permission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$ </a:t>
            </a:r>
            <a:r>
              <a:rPr lang="en-US" sz="1400" dirty="0" err="1">
                <a:latin typeface="+mn-lt"/>
              </a:rPr>
              <a:t>chmod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g+w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Makefile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$ </a:t>
            </a:r>
            <a:r>
              <a:rPr lang="en-US" sz="1400" dirty="0" err="1">
                <a:latin typeface="+mn-lt"/>
              </a:rPr>
              <a:t>chmod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u+x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Makefile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$ </a:t>
            </a:r>
            <a:r>
              <a:rPr lang="en-US" sz="1400" dirty="0" err="1">
                <a:latin typeface="+mn-lt"/>
              </a:rPr>
              <a:t>chmod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ugo+x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Makefile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$ </a:t>
            </a:r>
            <a:r>
              <a:rPr lang="en-US" sz="1400" dirty="0" err="1">
                <a:latin typeface="+mn-lt"/>
              </a:rPr>
              <a:t>chmod</a:t>
            </a:r>
            <a:r>
              <a:rPr lang="en-US" sz="1400" dirty="0">
                <a:latin typeface="+mn-lt"/>
              </a:rPr>
              <a:t> 754 </a:t>
            </a:r>
            <a:r>
              <a:rPr lang="en-US" sz="1400" dirty="0" err="1">
                <a:latin typeface="+mn-lt"/>
              </a:rPr>
              <a:t>Makefile</a:t>
            </a:r>
            <a:endParaRPr lang="en-US" sz="1400" dirty="0">
              <a:latin typeface="+mn-lt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400" dirty="0">
                <a:latin typeface="+mn-lt"/>
              </a:rPr>
              <a:t>   4: read (r);  2: write (w);  1: execute (x) </a:t>
            </a:r>
          </a:p>
          <a:p>
            <a:pPr marL="0" indent="0">
              <a:buNone/>
            </a:pPr>
            <a:r>
              <a:rPr lang="en-US" b="1" dirty="0" err="1">
                <a:latin typeface="+mn-lt"/>
              </a:rPr>
              <a:t>chown</a:t>
            </a:r>
            <a:r>
              <a:rPr lang="en-US" b="1" dirty="0">
                <a:latin typeface="+mn-lt"/>
              </a:rPr>
              <a:t>: </a:t>
            </a:r>
            <a:r>
              <a:rPr lang="en-US" dirty="0">
                <a:latin typeface="+mn-lt"/>
              </a:rPr>
              <a:t>change ownership of the file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   $ </a:t>
            </a:r>
            <a:r>
              <a:rPr lang="en-US" sz="1400" dirty="0" err="1">
                <a:latin typeface="+mn-lt"/>
              </a:rPr>
              <a:t>chown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username:grpname</a:t>
            </a:r>
            <a:r>
              <a:rPr lang="en-US" sz="1400" dirty="0">
                <a:latin typeface="+mn-lt"/>
              </a:rPr>
              <a:t> filename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9865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96D4-E7ED-5DE3-55BB-84CE4D79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File permissions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1309-6050-A572-4963-078E2F2FC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062319" cy="407702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Copy the folder from ‘/global/project/Workshop2023/</a:t>
            </a:r>
            <a:r>
              <a:rPr lang="en-US" dirty="0" err="1"/>
              <a:t>IntroLinux</a:t>
            </a:r>
            <a:r>
              <a:rPr lang="en-US" dirty="0"/>
              <a:t>/</a:t>
            </a:r>
            <a:r>
              <a:rPr lang="en-US" dirty="0" err="1"/>
              <a:t>CourseMaterial</a:t>
            </a:r>
            <a:r>
              <a:rPr lang="en-US" dirty="0"/>
              <a:t>/Example01’ and troubleshoot if you face any issue</a:t>
            </a:r>
            <a:br>
              <a:rPr lang="en-US" dirty="0"/>
            </a:br>
            <a:r>
              <a:rPr lang="en-US" dirty="0"/>
              <a:t>Note: All </a:t>
            </a:r>
            <a:r>
              <a:rPr lang="en-US" i="1" dirty="0"/>
              <a:t>sa130XXX</a:t>
            </a:r>
            <a:r>
              <a:rPr lang="en-US" dirty="0"/>
              <a:t> accounts are part of </a:t>
            </a:r>
            <a:r>
              <a:rPr lang="en-US" i="1" dirty="0"/>
              <a:t>sg130000</a:t>
            </a:r>
            <a:r>
              <a:rPr lang="en-US" dirty="0"/>
              <a:t>  group</a:t>
            </a:r>
          </a:p>
        </p:txBody>
      </p:sp>
    </p:spTree>
    <p:extLst>
      <p:ext uri="{BB962C8B-B14F-4D97-AF65-F5344CB8AC3E}">
        <p14:creationId xmlns:p14="http://schemas.microsoft.com/office/powerpoint/2010/main" val="2636109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B25E-AED8-2B0A-FFB4-A017CDD1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C5D7-DC16-1564-9A31-42ACA55BB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930424" cy="4077024"/>
          </a:xfrm>
        </p:spPr>
        <p:txBody>
          <a:bodyPr/>
          <a:lstStyle/>
          <a:p>
            <a:r>
              <a:rPr lang="en-US" dirty="0"/>
              <a:t>System variables: </a:t>
            </a:r>
            <a:br>
              <a:rPr lang="en-US" dirty="0"/>
            </a:br>
            <a:r>
              <a:rPr lang="en-US" b="1" dirty="0"/>
              <a:t>$PATH</a:t>
            </a:r>
            <a:r>
              <a:rPr lang="en-US" dirty="0"/>
              <a:t>, </a:t>
            </a:r>
            <a:r>
              <a:rPr lang="en-US" b="1" dirty="0"/>
              <a:t>$LD_LIBRARY_PATH</a:t>
            </a:r>
            <a:r>
              <a:rPr lang="en-US" dirty="0"/>
              <a:t>, </a:t>
            </a:r>
            <a:r>
              <a:rPr lang="en-US" b="1" dirty="0"/>
              <a:t>$LIBRARY_PATH</a:t>
            </a:r>
          </a:p>
          <a:p>
            <a:r>
              <a:rPr lang="en-US" dirty="0"/>
              <a:t>User-defined variables</a:t>
            </a:r>
            <a:br>
              <a:rPr lang="en-US" dirty="0"/>
            </a:br>
            <a:r>
              <a:rPr lang="en-US" i="1" dirty="0"/>
              <a:t>export INSTALLPATH=~/bin</a:t>
            </a:r>
          </a:p>
          <a:p>
            <a:r>
              <a:rPr lang="en-US" dirty="0"/>
              <a:t>Programs and Scripts can use </a:t>
            </a:r>
            <a:r>
              <a:rPr lang="en-US" b="1" dirty="0"/>
              <a:t>env</a:t>
            </a:r>
            <a:r>
              <a:rPr lang="en-US" dirty="0"/>
              <a:t> variable to obtain information about the system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5511B-5425-8DE2-40CB-C336BA4C9C3E}"/>
              </a:ext>
            </a:extLst>
          </p:cNvPr>
          <p:cNvSpPr txBox="1"/>
          <p:nvPr/>
        </p:nvSpPr>
        <p:spPr>
          <a:xfrm>
            <a:off x="6189133" y="1166842"/>
            <a:ext cx="5651153" cy="1569660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/>
              <a:t>$ env</a:t>
            </a:r>
          </a:p>
          <a:p>
            <a:r>
              <a:rPr lang="en-US" sz="1200" b="1" dirty="0"/>
              <a:t>..</a:t>
            </a:r>
          </a:p>
          <a:p>
            <a:r>
              <a:rPr lang="en-US" sz="1200" b="1" dirty="0"/>
              <a:t>LIBRARY_PATH=/</a:t>
            </a:r>
            <a:r>
              <a:rPr lang="en-US" sz="1200" b="1" dirty="0" err="1"/>
              <a:t>cvmfs</a:t>
            </a:r>
            <a:r>
              <a:rPr lang="en-US" sz="1200" b="1" dirty="0"/>
              <a:t>/.../R/lib:/</a:t>
            </a:r>
            <a:r>
              <a:rPr lang="en-US" sz="1200" b="1" dirty="0" err="1"/>
              <a:t>cvmfs</a:t>
            </a:r>
            <a:r>
              <a:rPr lang="en-US" sz="1200" b="1" dirty="0"/>
              <a:t>/.../r/4.3.1/lib:...:/</a:t>
            </a:r>
            <a:r>
              <a:rPr lang="en-US" sz="1200" b="1" dirty="0" err="1"/>
              <a:t>cvmfs</a:t>
            </a:r>
            <a:r>
              <a:rPr lang="en-US" sz="1200" b="1" dirty="0"/>
              <a:t>/.../lib/intel64</a:t>
            </a:r>
          </a:p>
          <a:p>
            <a:r>
              <a:rPr lang="en-US" sz="1200" b="1" dirty="0"/>
              <a:t>OLDPWD=/global/project/</a:t>
            </a:r>
            <a:r>
              <a:rPr lang="en-US" sz="1200" b="1" dirty="0" err="1"/>
              <a:t>rakeshr</a:t>
            </a:r>
            <a:r>
              <a:rPr lang="en-US" sz="1200" b="1" dirty="0"/>
              <a:t>/</a:t>
            </a:r>
            <a:r>
              <a:rPr lang="en-US" sz="1200" b="1" dirty="0" err="1"/>
              <a:t>IntroLinux</a:t>
            </a:r>
            <a:r>
              <a:rPr lang="en-US" sz="1200" b="1" dirty="0"/>
              <a:t>/</a:t>
            </a:r>
            <a:r>
              <a:rPr lang="en-US" sz="1200" b="1" dirty="0" err="1"/>
              <a:t>RedirectingOutput</a:t>
            </a:r>
            <a:r>
              <a:rPr lang="en-US" sz="1200" b="1" dirty="0"/>
              <a:t>/04_CalcPi</a:t>
            </a:r>
          </a:p>
          <a:p>
            <a:r>
              <a:rPr lang="en-US" sz="1200" b="1" dirty="0"/>
              <a:t>SHELL=/bin/bash</a:t>
            </a:r>
          </a:p>
          <a:p>
            <a:r>
              <a:rPr lang="en-US" sz="1200" b="1" dirty="0"/>
              <a:t>USER=</a:t>
            </a:r>
            <a:r>
              <a:rPr lang="en-US" sz="1200" b="1" dirty="0" err="1"/>
              <a:t>rakeshr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/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244568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761B-653A-2EF7-B362-B68BA9AF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1EE8-9B3D-A781-93EB-58C07482E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Load a module called </a:t>
            </a:r>
            <a:r>
              <a:rPr lang="en-US" dirty="0" err="1"/>
              <a:t>dealii</a:t>
            </a:r>
            <a:r>
              <a:rPr lang="en-US" dirty="0"/>
              <a:t> using the following commands and check how the path variable changes with each command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/>
              <a:t>	module --force purge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/>
              <a:t>	module load </a:t>
            </a:r>
            <a:r>
              <a:rPr lang="en-US" sz="1400" i="1" dirty="0" err="1"/>
              <a:t>StdEnv</a:t>
            </a:r>
            <a:r>
              <a:rPr lang="en-US" sz="1400" i="1" dirty="0"/>
              <a:t>/2020 </a:t>
            </a:r>
            <a:r>
              <a:rPr lang="en-US" sz="1400" i="1" dirty="0" err="1"/>
              <a:t>gcc</a:t>
            </a:r>
            <a:r>
              <a:rPr lang="en-US" sz="1400" i="1" dirty="0"/>
              <a:t>/9.3.0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i="1" dirty="0"/>
              <a:t>	module load </a:t>
            </a:r>
            <a:r>
              <a:rPr lang="en-US" sz="1400" i="1" dirty="0" err="1"/>
              <a:t>dealii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 Frontenac we use </a:t>
            </a:r>
            <a:r>
              <a:rPr lang="en-US" dirty="0" err="1"/>
              <a:t>Slurm</a:t>
            </a:r>
            <a:r>
              <a:rPr lang="en-US" dirty="0"/>
              <a:t> as our job scheduler. Running the following to ask for interactive node through scheduler.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i="1" dirty="0" err="1"/>
              <a:t>salloc</a:t>
            </a:r>
            <a:r>
              <a:rPr lang="en-US" sz="1400" i="1" dirty="0"/>
              <a:t> --nodes=1 --</a:t>
            </a:r>
            <a:r>
              <a:rPr lang="en-US" sz="1400" i="1" dirty="0" err="1"/>
              <a:t>ntasks</a:t>
            </a:r>
            <a:r>
              <a:rPr lang="en-US" sz="1400" i="1" dirty="0"/>
              <a:t>=1 --mem=1g --time=15:00</a:t>
            </a:r>
            <a:br>
              <a:rPr lang="en-US" sz="1400" dirty="0"/>
            </a:br>
            <a:r>
              <a:rPr lang="en-US" dirty="0"/>
              <a:t>Once the job is allocated find all the environment variable that start with ‘SLURM’. Use ‘grep’ command to search for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408835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E333-BFCA-F687-C6B1-73CA2764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Linux commands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D1C34AE-22A2-7DEB-D48D-E3F04417112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0089262"/>
              </p:ext>
            </p:extLst>
          </p:nvPr>
        </p:nvGraphicFramePr>
        <p:xfrm>
          <a:off x="600075" y="1295399"/>
          <a:ext cx="5184037" cy="4424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595">
                  <a:extLst>
                    <a:ext uri="{9D8B030D-6E8A-4147-A177-3AD203B41FA5}">
                      <a16:colId xmlns:a16="http://schemas.microsoft.com/office/drawing/2014/main" val="3253212269"/>
                    </a:ext>
                  </a:extLst>
                </a:gridCol>
                <a:gridCol w="3585442">
                  <a:extLst>
                    <a:ext uri="{9D8B030D-6E8A-4147-A177-3AD203B41FA5}">
                      <a16:colId xmlns:a16="http://schemas.microsoft.com/office/drawing/2014/main" val="2687083358"/>
                    </a:ext>
                  </a:extLst>
                </a:gridCol>
              </a:tblGrid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Change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33310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List files in the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94203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 err="1"/>
                        <a:t>mkdir</a:t>
                      </a:r>
                      <a:endParaRPr lang="en-US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Make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94017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cat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Display the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99645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Move/Rename a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43082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Remove file/directory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763169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List the past commands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82841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Clear the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5153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Copy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8199"/>
                  </a:ext>
                </a:extLst>
              </a:tr>
              <a:tr h="405495">
                <a:tc>
                  <a:txBody>
                    <a:bodyPr/>
                    <a:lstStyle/>
                    <a:p>
                      <a:pPr algn="l"/>
                      <a:r>
                        <a:rPr lang="en-US" b="1" i="1"/>
                        <a:t>echo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Print to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58756"/>
                  </a:ext>
                </a:extLst>
              </a:tr>
              <a:tr h="401870">
                <a:tc>
                  <a:txBody>
                    <a:bodyPr/>
                    <a:lstStyle/>
                    <a:p>
                      <a:pPr algn="l"/>
                      <a:r>
                        <a:rPr lang="en-US" b="1" i="1" err="1"/>
                        <a:t>wc</a:t>
                      </a:r>
                      <a:r>
                        <a:rPr lang="en-US" b="1" i="1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Word count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20616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FAC05479-E731-41B4-1F61-74474F077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69827"/>
              </p:ext>
            </p:extLst>
          </p:nvPr>
        </p:nvGraphicFramePr>
        <p:xfrm>
          <a:off x="6096000" y="1184687"/>
          <a:ext cx="5659317" cy="466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6250">
                  <a:extLst>
                    <a:ext uri="{9D8B030D-6E8A-4147-A177-3AD203B41FA5}">
                      <a16:colId xmlns:a16="http://schemas.microsoft.com/office/drawing/2014/main" val="3253212269"/>
                    </a:ext>
                  </a:extLst>
                </a:gridCol>
                <a:gridCol w="3863067">
                  <a:extLst>
                    <a:ext uri="{9D8B030D-6E8A-4147-A177-3AD203B41FA5}">
                      <a16:colId xmlns:a16="http://schemas.microsoft.com/office/drawing/2014/main" val="2687083358"/>
                    </a:ext>
                  </a:extLst>
                </a:gridCol>
              </a:tblGrid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file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Information about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33310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which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Location of the executable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94203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diff file1 file2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Compare two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94017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wget</a:t>
                      </a:r>
                      <a:endParaRPr lang="en-US" b="1" i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Download files from </a:t>
                      </a:r>
                      <a:r>
                        <a:rPr lang="en-US" err="1"/>
                        <a:t>urls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99645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sort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Sort the lines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43082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Execute the command in the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763169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grep key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Search for the ‘key’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82841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cmd1 | cmd2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‘|’: Pipes the output one cmd1 as input </a:t>
                      </a:r>
                      <a:br>
                        <a:rPr lang="en-US"/>
                      </a:br>
                      <a:r>
                        <a:rPr lang="en-US"/>
                        <a:t>for cmd2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15153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/>
                        <a:t>Untar</a:t>
                      </a:r>
                      <a:r>
                        <a:rPr lang="en-US"/>
                        <a:t>/ tar files; similar to ‘zip’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78199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head –n 100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Prints first 100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258756"/>
                  </a:ext>
                </a:extLst>
              </a:tr>
              <a:tr h="402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tail –n 100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Prints last 100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12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2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761B-653A-2EF7-B362-B68BA9AF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Exercise-7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1EE8-9B3D-A781-93EB-58C07482E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 this tar file to your local machine ‘/global/project/Workshop2023/</a:t>
            </a:r>
            <a:r>
              <a:rPr lang="en-US" dirty="0" err="1"/>
              <a:t>IntroLinux</a:t>
            </a:r>
            <a:r>
              <a:rPr lang="en-US" dirty="0"/>
              <a:t>/CourseMaterial.tar.gz’</a:t>
            </a:r>
          </a:p>
          <a:p>
            <a:r>
              <a:rPr lang="en-US" dirty="0"/>
              <a:t>Unpack the files on your local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16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5F82-F018-8076-3DE2-219838C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395A-14A2-1107-C231-DD64AF7B5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4" y="1295076"/>
            <a:ext cx="11049871" cy="4077024"/>
          </a:xfrm>
        </p:spPr>
        <p:txBody>
          <a:bodyPr/>
          <a:lstStyle/>
          <a:p>
            <a:r>
              <a:rPr lang="en-US" dirty="0"/>
              <a:t>Shell script is a set of commands stored in a file and can be re-used</a:t>
            </a:r>
          </a:p>
          <a:p>
            <a:r>
              <a:rPr lang="en-US" dirty="0"/>
              <a:t>Command line is useful when you run 1 or 2 commands. But scripting become necessary for complex workflows</a:t>
            </a:r>
          </a:p>
          <a:p>
            <a:r>
              <a:rPr lang="en-US" dirty="0"/>
              <a:t>Each shell script must start with ‘#!’ line that specified the shell. Here we are using bash shell</a:t>
            </a:r>
            <a:br>
              <a:rPr lang="en-US" dirty="0"/>
            </a:br>
            <a:r>
              <a:rPr lang="en-US" dirty="0"/>
              <a:t>#!/bin/bash </a:t>
            </a:r>
          </a:p>
          <a:p>
            <a:r>
              <a:rPr lang="en-US" dirty="0"/>
              <a:t>Commands in following lines are executed in sequence</a:t>
            </a:r>
          </a:p>
          <a:p>
            <a:r>
              <a:rPr lang="en-US" dirty="0"/>
              <a:t>We can use conditional statement(if-else) and for loops in the script</a:t>
            </a:r>
          </a:p>
        </p:txBody>
      </p:sp>
    </p:spTree>
    <p:extLst>
      <p:ext uri="{BB962C8B-B14F-4D97-AF65-F5344CB8AC3E}">
        <p14:creationId xmlns:p14="http://schemas.microsoft.com/office/powerpoint/2010/main" val="63834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F600-A2F4-865F-AB17-11134A69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Research Infrastructure(DRI)</a:t>
            </a:r>
          </a:p>
        </p:txBody>
      </p:sp>
      <p:pic>
        <p:nvPicPr>
          <p:cNvPr id="4" name="Google Shape;75;p16">
            <a:extLst>
              <a:ext uri="{FF2B5EF4-FFF2-40B4-BE49-F238E27FC236}">
                <a16:creationId xmlns:a16="http://schemas.microsoft.com/office/drawing/2014/main" id="{1FAA982B-0A63-B7D9-9244-6D8543ECAA36}"/>
              </a:ext>
            </a:extLst>
          </p:cNvPr>
          <p:cNvPicPr preferRelativeResize="0">
            <a:picLocks noGrp="1"/>
          </p:cNvPicPr>
          <p:nvPr>
            <p:ph sz="half"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9397" y="1184687"/>
            <a:ext cx="10260820" cy="4326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295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B1D5-7E7D-D704-0853-7F24F8FF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15B9-8D78-0A69-5450-6A66BB3047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Passing arguments to the script</a:t>
            </a:r>
          </a:p>
          <a:p>
            <a:r>
              <a:rPr lang="en-US" dirty="0"/>
              <a:t>Conditional statement</a:t>
            </a:r>
          </a:p>
          <a:p>
            <a:r>
              <a:rPr lang="en-US" dirty="0"/>
              <a:t>For and while loop</a:t>
            </a:r>
          </a:p>
        </p:txBody>
      </p:sp>
    </p:spTree>
    <p:extLst>
      <p:ext uri="{BB962C8B-B14F-4D97-AF65-F5344CB8AC3E}">
        <p14:creationId xmlns:p14="http://schemas.microsoft.com/office/powerpoint/2010/main" val="4156324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7B98-BA98-7EC5-FA77-25EF1AEC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C1F1-3F2B-4C8B-042A-E19FD7090F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SED</a:t>
            </a:r>
          </a:p>
          <a:p>
            <a:r>
              <a:rPr lang="en-US" dirty="0"/>
              <a:t>AWK</a:t>
            </a:r>
          </a:p>
        </p:txBody>
      </p:sp>
    </p:spTree>
    <p:extLst>
      <p:ext uri="{BB962C8B-B14F-4D97-AF65-F5344CB8AC3E}">
        <p14:creationId xmlns:p14="http://schemas.microsoft.com/office/powerpoint/2010/main" val="2948753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180D-AA7C-F880-733B-E81C9452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FCBE-CB96-6F69-1B38-B7FDFC82D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Blum R and </a:t>
            </a:r>
            <a:r>
              <a:rPr lang="en-US" dirty="0" err="1"/>
              <a:t>Breshnan</a:t>
            </a:r>
            <a:r>
              <a:rPr lang="en-US" dirty="0"/>
              <a:t> C., 2015, Linux Command Line and Shell Scripting,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Linux Foundation: 	https://training.linuxfoundation.org/training/introduction-to-linux/</a:t>
            </a:r>
            <a:br>
              <a:rPr lang="en-US" dirty="0"/>
            </a:br>
            <a:r>
              <a:rPr lang="en-US" dirty="0"/>
              <a:t>			https://www.youtube.com/watch?v=sWbUDq4S6Y8&amp;t=4552s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Brian Ward, How Linux Works: What every superuser should know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Wikipage</a:t>
            </a:r>
            <a:r>
              <a:rPr lang="en-US" dirty="0"/>
              <a:t>: https://docs.alliancecan.ca/wiki/Linux_introduction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7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20A457-E4AF-0A9C-4EE7-8E448D0CD9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/>
              <a:t>Thank you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F42A557-2E39-A203-3BAC-721A8D374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2288"/>
            <a:ext cx="1543488" cy="1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71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BDD5E-26A2-7B98-0357-52F85E91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011" y="2801811"/>
            <a:ext cx="7731615" cy="627189"/>
          </a:xfrm>
        </p:spPr>
        <p:txBody>
          <a:bodyPr/>
          <a:lstStyle/>
          <a:p>
            <a:r>
              <a:rPr lang="en-US" sz="2400" b="0" dirty="0">
                <a:latin typeface="Calibri "/>
                <a:ea typeface="Open Sans Semibold" panose="020B0706030804020204" pitchFamily="34" charset="0"/>
                <a:cs typeface="Open Sans Semibold" panose="020B0706030804020204" pitchFamily="34" charset="0"/>
              </a:rPr>
              <a:t>DEMO: </a:t>
            </a:r>
            <a:r>
              <a:rPr lang="en-US" sz="2400" b="0" dirty="0">
                <a:latin typeface="Calibri "/>
              </a:rPr>
              <a:t>Exploring Linux Filesystem with GUI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C71B72-6421-C2E2-FC41-734E4E3D2234}"/>
              </a:ext>
            </a:extLst>
          </p:cNvPr>
          <p:cNvSpPr txBox="1">
            <a:spLocks/>
          </p:cNvSpPr>
          <p:nvPr/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i="0" kern="120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Filesystem: What happened to my</a:t>
            </a:r>
            <a:r>
              <a:rPr lang="en-US" i="1" dirty="0"/>
              <a:t> C:\ </a:t>
            </a:r>
            <a:r>
              <a:rPr lang="en-US" dirty="0"/>
              <a:t>drive?</a:t>
            </a:r>
          </a:p>
        </p:txBody>
      </p:sp>
    </p:spTree>
    <p:extLst>
      <p:ext uri="{BB962C8B-B14F-4D97-AF65-F5344CB8AC3E}">
        <p14:creationId xmlns:p14="http://schemas.microsoft.com/office/powerpoint/2010/main" val="16947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F751-6230-CBAD-C222-8F16E025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Linux Operating System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139ED4-4B9C-AD55-05F4-EE4CF688B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95" y="1184687"/>
            <a:ext cx="90582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3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7480-F9A9-8F0F-2A44-48AB2C9C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A172-4FDA-DECF-652D-26483F968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170279" cy="4694244"/>
          </a:xfrm>
        </p:spPr>
        <p:txBody>
          <a:bodyPr/>
          <a:lstStyle/>
          <a:p>
            <a:r>
              <a:rPr lang="en-US" dirty="0">
                <a:latin typeface="+mn-lt"/>
              </a:rPr>
              <a:t>1970’s : Unix OS was developed by </a:t>
            </a:r>
            <a:r>
              <a:rPr lang="en-US" b="1" i="1" dirty="0">
                <a:latin typeface="+mn-lt"/>
              </a:rPr>
              <a:t>Denis Ritchie </a:t>
            </a:r>
            <a:r>
              <a:rPr lang="en-US" dirty="0">
                <a:latin typeface="+mn-lt"/>
              </a:rPr>
              <a:t>and </a:t>
            </a:r>
            <a:r>
              <a:rPr lang="en-US" b="1" i="1" dirty="0">
                <a:latin typeface="+mn-lt"/>
              </a:rPr>
              <a:t>Ken Thompson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at AT&amp;T Bell Labs</a:t>
            </a:r>
          </a:p>
          <a:p>
            <a:r>
              <a:rPr lang="en-US" dirty="0">
                <a:latin typeface="+mn-lt"/>
              </a:rPr>
              <a:t>1983 : </a:t>
            </a:r>
            <a:r>
              <a:rPr lang="en-US" b="1" dirty="0">
                <a:latin typeface="+mn-lt"/>
              </a:rPr>
              <a:t>Richard Stallman </a:t>
            </a:r>
            <a:r>
              <a:rPr lang="en-US" dirty="0">
                <a:latin typeface="+mn-lt"/>
              </a:rPr>
              <a:t>started the GNU Project to create a free and open-source version of UNIX</a:t>
            </a:r>
          </a:p>
          <a:p>
            <a:r>
              <a:rPr lang="en-US" dirty="0">
                <a:latin typeface="+mn-lt"/>
              </a:rPr>
              <a:t>1987: </a:t>
            </a:r>
            <a:r>
              <a:rPr lang="en-US" b="1" dirty="0">
                <a:latin typeface="+mn-lt"/>
              </a:rPr>
              <a:t>Andrew S. Tanenbaum </a:t>
            </a:r>
            <a:r>
              <a:rPr lang="en-US" dirty="0">
                <a:latin typeface="+mn-lt"/>
              </a:rPr>
              <a:t>released MINIX, a UNIX-like system for academic use</a:t>
            </a:r>
          </a:p>
          <a:p>
            <a:r>
              <a:rPr lang="en-US" dirty="0">
                <a:latin typeface="+mn-lt"/>
              </a:rPr>
              <a:t>1991 : </a:t>
            </a:r>
            <a:r>
              <a:rPr lang="en-US" b="1" dirty="0">
                <a:latin typeface="+mn-lt"/>
              </a:rPr>
              <a:t>Linus Torvald </a:t>
            </a:r>
            <a:r>
              <a:rPr lang="en-US" dirty="0">
                <a:latin typeface="+mn-lt"/>
              </a:rPr>
              <a:t>started working on project that later became the Linux Kernel using MINIX with GNU C compiler. Released in 1992 under GNU GP License</a:t>
            </a:r>
          </a:p>
          <a:p>
            <a:r>
              <a:rPr lang="en-US" dirty="0">
                <a:latin typeface="+mn-lt"/>
              </a:rPr>
              <a:t>1993 on : Kernel was adapted to GNU environment and </a:t>
            </a:r>
            <a:r>
              <a:rPr lang="en-US" b="1" dirty="0">
                <a:latin typeface="+mn-lt"/>
              </a:rPr>
              <a:t>several distros </a:t>
            </a:r>
            <a:r>
              <a:rPr lang="en-US" dirty="0">
                <a:latin typeface="+mn-lt"/>
              </a:rPr>
              <a:t>were developed using </a:t>
            </a:r>
            <a:r>
              <a:rPr lang="en-US" b="1" dirty="0">
                <a:latin typeface="+mn-lt"/>
              </a:rPr>
              <a:t>GNU/Linux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3C5EE-D1B2-916A-CDE5-28277AE06ABA}"/>
              </a:ext>
            </a:extLst>
          </p:cNvPr>
          <p:cNvSpPr txBox="1"/>
          <p:nvPr/>
        </p:nvSpPr>
        <p:spPr>
          <a:xfrm>
            <a:off x="6422138" y="5508854"/>
            <a:ext cx="517027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“I'm doing a (free) operating system (just a hobby, won't be big and professional like gnu) for 386(486) AT clones. This has been brewing since </a:t>
            </a:r>
            <a:r>
              <a:rPr lang="en-US" sz="1200" i="1" dirty="0" err="1"/>
              <a:t>april</a:t>
            </a:r>
            <a:r>
              <a:rPr lang="en-US" sz="1200" i="1" dirty="0"/>
              <a:t>, and is starting to get ready. I'd like any feedback on things people like/dislike in </a:t>
            </a:r>
            <a:r>
              <a:rPr lang="en-US" sz="1200" i="1" dirty="0" err="1"/>
              <a:t>minix</a:t>
            </a:r>
            <a:r>
              <a:rPr lang="en-US" sz="1200" i="1" dirty="0"/>
              <a:t>, as my OS resembles it somewhat (same physical layout of the file-system (due to practical reasons) among other things). “</a:t>
            </a:r>
          </a:p>
        </p:txBody>
      </p:sp>
      <p:pic>
        <p:nvPicPr>
          <p:cNvPr id="7" name="Picture 6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B9825FBB-E62A-FFBD-8735-A46B5A0CB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728" y="1193697"/>
            <a:ext cx="2188979" cy="2188979"/>
          </a:xfrm>
          <a:prstGeom prst="rect">
            <a:avLst/>
          </a:prstGeom>
        </p:spPr>
      </p:pic>
      <p:pic>
        <p:nvPicPr>
          <p:cNvPr id="9" name="Picture 8" descr="A couple of men smiling&#10;&#10;Description automatically generated">
            <a:extLst>
              <a:ext uri="{FF2B5EF4-FFF2-40B4-BE49-F238E27FC236}">
                <a16:creationId xmlns:a16="http://schemas.microsoft.com/office/drawing/2014/main" id="{A18B203C-C61B-64B8-F9B9-D2F07C697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90" y="1193697"/>
            <a:ext cx="3409342" cy="2210574"/>
          </a:xfrm>
          <a:prstGeom prst="rect">
            <a:avLst/>
          </a:prstGeom>
        </p:spPr>
      </p:pic>
      <p:pic>
        <p:nvPicPr>
          <p:cNvPr id="11" name="Picture 10" descr="A person holding a computer&#10;&#10;Description automatically generated">
            <a:extLst>
              <a:ext uri="{FF2B5EF4-FFF2-40B4-BE49-F238E27FC236}">
                <a16:creationId xmlns:a16="http://schemas.microsoft.com/office/drawing/2014/main" id="{31735ABA-8F7B-065C-1E99-B5FB6B7C2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185" y="3470928"/>
            <a:ext cx="3624140" cy="2013410"/>
          </a:xfrm>
          <a:prstGeom prst="rect">
            <a:avLst/>
          </a:prstGeom>
        </p:spPr>
      </p:pic>
      <p:pic>
        <p:nvPicPr>
          <p:cNvPr id="13" name="Picture 12" descr="A person with long hair and beard&#10;&#10;Description automatically generated">
            <a:extLst>
              <a:ext uri="{FF2B5EF4-FFF2-40B4-BE49-F238E27FC236}">
                <a16:creationId xmlns:a16="http://schemas.microsoft.com/office/drawing/2014/main" id="{C5C2BAAB-737C-B7E6-20CF-80A5F33DE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290" y="3472823"/>
            <a:ext cx="2019670" cy="20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1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DB54-A00A-3A90-DF02-1B54CD7A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Distributions(distros)</a:t>
            </a:r>
          </a:p>
        </p:txBody>
      </p:sp>
      <p:pic>
        <p:nvPicPr>
          <p:cNvPr id="11" name="Content Placeholder 10" descr="A screenshot of a software">
            <a:extLst>
              <a:ext uri="{FF2B5EF4-FFF2-40B4-BE49-F238E27FC236}">
                <a16:creationId xmlns:a16="http://schemas.microsoft.com/office/drawing/2014/main" id="{EBEC71E2-89EB-AF8B-AAB6-AF2F6D7E42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51220" y="1308343"/>
            <a:ext cx="5312921" cy="4241313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6350FC5-5B79-0300-CA1A-6BA9A4C0859E}"/>
              </a:ext>
            </a:extLst>
          </p:cNvPr>
          <p:cNvSpPr txBox="1">
            <a:spLocks/>
          </p:cNvSpPr>
          <p:nvPr/>
        </p:nvSpPr>
        <p:spPr>
          <a:xfrm>
            <a:off x="599585" y="1308343"/>
            <a:ext cx="5402381" cy="44839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371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1828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7pPr>
            <a:lvl8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8pPr>
            <a:lvl9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9pPr>
          </a:lstStyle>
          <a:p>
            <a:pPr marL="114300" indent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</a:pPr>
            <a:r>
              <a:rPr lang="en-US" dirty="0">
                <a:latin typeface="+mn-lt"/>
              </a:rPr>
              <a:t>A Linux OS that includes the Linux kernel, system libraries, utilities, a selection of pre-installed software, a package manager and in most case a graphic environment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Debian-based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: </a:t>
            </a:r>
            <a:r>
              <a:rPr lang="en-US" i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Ubuntu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, Linux Mint, </a:t>
            </a:r>
            <a:r>
              <a:rPr lang="en-US" i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Raspbian</a:t>
            </a: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RHEL-based: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RedHat, CentOS, Rocky Linux, Fedora </a:t>
            </a: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SUSE: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OpenSUSE</a:t>
            </a: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+mn-lt"/>
              </a:rPr>
              <a:t>Android: </a:t>
            </a:r>
            <a:r>
              <a:rPr lang="en-US" dirty="0">
                <a:latin typeface="+mn-lt"/>
              </a:rPr>
              <a:t>based on the </a:t>
            </a:r>
            <a:r>
              <a:rPr lang="en-US" dirty="0" err="1">
                <a:latin typeface="+mn-lt"/>
              </a:rPr>
              <a:t>BusyBox</a:t>
            </a:r>
            <a:r>
              <a:rPr lang="en-US" dirty="0">
                <a:latin typeface="+mn-lt"/>
              </a:rPr>
              <a:t> (not GNU)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114300" indent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None/>
            </a:pPr>
            <a:r>
              <a:rPr lang="en-US" dirty="0">
                <a:latin typeface="+mn-lt"/>
              </a:rPr>
              <a:t>“Linux” distributions are distributions of GNU/Linux customized to a particular userbase</a:t>
            </a:r>
            <a:endParaRPr lang="en-US" b="1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</a:pPr>
            <a:endParaRPr lang="en-US" sz="2000" dirty="0">
              <a:solidFill>
                <a:schemeClr val="dk1"/>
              </a:solidFill>
              <a:highlight>
                <a:srgbClr val="FFFFFF"/>
              </a:highlight>
              <a:latin typeface="+mn-lt"/>
            </a:endParaRPr>
          </a:p>
          <a:p>
            <a:pPr marL="45720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709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F958-39D1-70D6-18F8-3D3739C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vs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77FA-4902-92EE-2E77-ABF7CD8A76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5"/>
            <a:ext cx="4526892" cy="474165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Graphical User Interface</a:t>
            </a:r>
          </a:p>
          <a:p>
            <a:r>
              <a:rPr lang="en-US" dirty="0">
                <a:latin typeface="+mn-lt"/>
              </a:rPr>
              <a:t>Ease to get started, familiar interface</a:t>
            </a:r>
          </a:p>
          <a:p>
            <a:r>
              <a:rPr lang="en-US" dirty="0">
                <a:latin typeface="+mn-lt"/>
              </a:rPr>
              <a:t>Several pre-installed desktop application e.g., Libre Suite, Firefox</a:t>
            </a:r>
          </a:p>
          <a:p>
            <a:r>
              <a:rPr lang="en-US" dirty="0">
                <a:latin typeface="+mn-lt"/>
              </a:rPr>
              <a:t>Good at using existing functionality</a:t>
            </a:r>
          </a:p>
          <a:p>
            <a:r>
              <a:rPr lang="en-US" dirty="0">
                <a:latin typeface="+mn-lt"/>
              </a:rPr>
              <a:t>Flexibility: Less control and hard to do large and/or repetitive tasks</a:t>
            </a:r>
          </a:p>
          <a:p>
            <a:r>
              <a:rPr lang="en-US" dirty="0">
                <a:latin typeface="+mn-lt"/>
              </a:rPr>
              <a:t>Not ideal for accessing a remote server; rendering is quite  slow with a high overhead; higher bandwidth usage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A7B74E-BE10-6250-1BF3-4CCA2CA3B4CE}"/>
              </a:ext>
            </a:extLst>
          </p:cNvPr>
          <p:cNvSpPr txBox="1">
            <a:spLocks/>
          </p:cNvSpPr>
          <p:nvPr/>
        </p:nvSpPr>
        <p:spPr>
          <a:xfrm>
            <a:off x="6754852" y="1295075"/>
            <a:ext cx="4526892" cy="5205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914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371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1828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7pPr>
            <a:lvl8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8pPr>
            <a:lvl9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+mn-lt"/>
              </a:rPr>
              <a:t>Command Line</a:t>
            </a:r>
          </a:p>
          <a:p>
            <a:r>
              <a:rPr lang="en-US" dirty="0">
                <a:latin typeface="+mn-lt"/>
              </a:rPr>
              <a:t>Hard to learn, you are given a blank canvas, and it can be overwhelming to navigate at first</a:t>
            </a:r>
          </a:p>
          <a:p>
            <a:r>
              <a:rPr lang="en-US" dirty="0">
                <a:latin typeface="+mn-lt"/>
              </a:rPr>
              <a:t>Commands that are efficient at doing that one thing</a:t>
            </a:r>
          </a:p>
          <a:p>
            <a:r>
              <a:rPr lang="en-US" dirty="0">
                <a:latin typeface="+mn-lt"/>
              </a:rPr>
              <a:t>Helpful in creating reproducible and repetitive workflows</a:t>
            </a:r>
          </a:p>
          <a:p>
            <a:r>
              <a:rPr lang="en-US" dirty="0">
                <a:latin typeface="+mn-lt"/>
              </a:rPr>
              <a:t>Commands can be saved(in a script) and can be used later</a:t>
            </a:r>
          </a:p>
          <a:p>
            <a:r>
              <a:rPr lang="en-US" dirty="0">
                <a:latin typeface="+mn-lt"/>
              </a:rPr>
              <a:t>Low overhead</a:t>
            </a:r>
          </a:p>
          <a:p>
            <a:r>
              <a:rPr lang="en-US" dirty="0">
                <a:latin typeface="+mn-lt"/>
              </a:rPr>
              <a:t>For the most part, only way to use HPC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059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38D9-C545-F94A-A522-975BC570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</a:t>
            </a:r>
          </a:p>
        </p:txBody>
      </p:sp>
      <p:pic>
        <p:nvPicPr>
          <p:cNvPr id="5" name="Content Placeholder 4" descr="A group of white rectangles on a black background&#10;&#10;Description automatically generated">
            <a:extLst>
              <a:ext uri="{FF2B5EF4-FFF2-40B4-BE49-F238E27FC236}">
                <a16:creationId xmlns:a16="http://schemas.microsoft.com/office/drawing/2014/main" id="{E2E51616-E774-5E65-31F6-EBD8EA8749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0185" y="1769465"/>
            <a:ext cx="10896600" cy="3149117"/>
          </a:xfrm>
        </p:spPr>
      </p:pic>
      <p:pic>
        <p:nvPicPr>
          <p:cNvPr id="7" name="Picture 6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CEE5E9F-A3D2-7DE2-086A-C46F1734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3" y="1387696"/>
            <a:ext cx="11664594" cy="40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6104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BB6656CB2CA4492551FB391C02D1A" ma:contentTypeVersion="7" ma:contentTypeDescription="Create a new document." ma:contentTypeScope="" ma:versionID="f0d21bb6e0446a580f4bcfc0485da8f9">
  <xsd:schema xmlns:xsd="http://www.w3.org/2001/XMLSchema" xmlns:xs="http://www.w3.org/2001/XMLSchema" xmlns:p="http://schemas.microsoft.com/office/2006/metadata/properties" xmlns:ns3="9b3f526c-c518-4922-9e5a-555362dc8c8e" xmlns:ns4="c50371e8-cdc0-40ee-9899-95ecac114dd3" targetNamespace="http://schemas.microsoft.com/office/2006/metadata/properties" ma:root="true" ma:fieldsID="3d0882e4c24e3278b0169c8fab53f162" ns3:_="" ns4:_="">
    <xsd:import namespace="9b3f526c-c518-4922-9e5a-555362dc8c8e"/>
    <xsd:import namespace="c50371e8-cdc0-40ee-9899-95ecac114d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f526c-c518-4922-9e5a-555362dc8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371e8-cdc0-40ee-9899-95ecac114dd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0B3D92-5C49-4F60-BFF2-DA9B3FF66EBF}">
  <ds:schemaRefs>
    <ds:schemaRef ds:uri="9b3f526c-c518-4922-9e5a-555362dc8c8e"/>
    <ds:schemaRef ds:uri="c50371e8-cdc0-40ee-9899-95ecac114d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CF2E5A3-F13C-4E95-B68F-B21C9B2B9569}">
  <ds:schemaRefs>
    <ds:schemaRef ds:uri="http://purl.org/dc/dcmitype/"/>
    <ds:schemaRef ds:uri="9b3f526c-c518-4922-9e5a-555362dc8c8e"/>
    <ds:schemaRef ds:uri="http://schemas.openxmlformats.org/package/2006/metadata/core-properties"/>
    <ds:schemaRef ds:uri="c50371e8-cdc0-40ee-9899-95ecac114dd3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3741</Words>
  <Application>Microsoft Office PowerPoint</Application>
  <PresentationFormat>Widescreen</PresentationFormat>
  <Paragraphs>479</Paragraphs>
  <Slides>44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</vt:lpstr>
      <vt:lpstr>Open Sans</vt:lpstr>
      <vt:lpstr>Open Sans Semibold</vt:lpstr>
      <vt:lpstr>System Font Regular</vt:lpstr>
      <vt:lpstr>Queen's University Presentation</vt:lpstr>
      <vt:lpstr>Introduction to Linux</vt:lpstr>
      <vt:lpstr>Introduction to Linux Command Line</vt:lpstr>
      <vt:lpstr>About CAC</vt:lpstr>
      <vt:lpstr>Digital Research Infrastructure(DRI)</vt:lpstr>
      <vt:lpstr>Overview of Linux Operating System</vt:lpstr>
      <vt:lpstr>History</vt:lpstr>
      <vt:lpstr>Linux Distributions(distros)</vt:lpstr>
      <vt:lpstr>GUI vs Command Line</vt:lpstr>
      <vt:lpstr>Filesystem</vt:lpstr>
      <vt:lpstr>Filesystem</vt:lpstr>
      <vt:lpstr>Overview Linux Operating System</vt:lpstr>
      <vt:lpstr>SHELL</vt:lpstr>
      <vt:lpstr>Accessing Linux Shell</vt:lpstr>
      <vt:lpstr>Accessing the Frontenac cluster</vt:lpstr>
      <vt:lpstr>Exercise 0: Login to the cluster (15 mins)</vt:lpstr>
      <vt:lpstr>Navigating the filesystem</vt:lpstr>
      <vt:lpstr>Navigating the filesystem</vt:lpstr>
      <vt:lpstr>Exercise 1: Exploring the filesystem on your local terminal</vt:lpstr>
      <vt:lpstr>Exercise 1: Exploring the filesystem on your local terminal (10 mins)</vt:lpstr>
      <vt:lpstr>A few tips</vt:lpstr>
      <vt:lpstr>Creating files</vt:lpstr>
      <vt:lpstr>Moving files</vt:lpstr>
      <vt:lpstr>Exercise 2: Create files and folders (10-15 mins)</vt:lpstr>
      <vt:lpstr>View file content</vt:lpstr>
      <vt:lpstr>Examine file content</vt:lpstr>
      <vt:lpstr>Piping</vt:lpstr>
      <vt:lpstr>Exercise 3: Examine the content of the file (10 mins)</vt:lpstr>
      <vt:lpstr>Searching for files</vt:lpstr>
      <vt:lpstr>Copying and Downloading files</vt:lpstr>
      <vt:lpstr>Copying files to the cluster</vt:lpstr>
      <vt:lpstr>Exercise 4: Upload a file (10 mins)</vt:lpstr>
      <vt:lpstr>Redirecting input and output</vt:lpstr>
      <vt:lpstr>File permissions</vt:lpstr>
      <vt:lpstr>Exercise 5: File permissions (10 mins)</vt:lpstr>
      <vt:lpstr>Environment variables</vt:lpstr>
      <vt:lpstr>Exercise-6</vt:lpstr>
      <vt:lpstr>Useful Linux commands</vt:lpstr>
      <vt:lpstr>Closing Exercise-7</vt:lpstr>
      <vt:lpstr>Shell scripting</vt:lpstr>
      <vt:lpstr>Shell scripting </vt:lpstr>
      <vt:lpstr>Advanced commands</vt:lpstr>
      <vt:lpstr>References</vt:lpstr>
      <vt:lpstr>PowerPoint Presentation</vt:lpstr>
      <vt:lpstr>DEMO: Exploring Linux Filesystem with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Rakesh Srirajaraghavaraju</cp:lastModifiedBy>
  <cp:revision>13</cp:revision>
  <dcterms:created xsi:type="dcterms:W3CDTF">2021-07-23T16:36:50Z</dcterms:created>
  <dcterms:modified xsi:type="dcterms:W3CDTF">2024-03-22T12:22:15Z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0x010100310BB6656CB2CA4492551FB391C02D1A</vt:lpwstr>
  </property>
</Properties>
</file>