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6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0" y="761999"/>
            <a:ext cx="9141619" cy="5334001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9270263" y="761999"/>
            <a:ext cx="2925318" cy="5334001"/>
          </a:xfrm>
          <a:prstGeom prst="rect"/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baseline="0" sz="5900" spc="-1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algn="l" indent="0" marL="0">
              <a:buNone/>
              <a:defRPr baseline="0" cap="none" sz="2200" spc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algn="ctr" indent="0" marL="457200">
              <a:buNone/>
              <a:defRPr sz="2200"/>
            </a:lvl2pPr>
            <a:lvl3pPr algn="ctr" indent="0" marL="914400">
              <a:buNone/>
              <a:defRPr sz="22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3/31/2023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3/31/2023</a:t>
            </a:fld>
            <a:endParaRPr dirty="0" lang="en-US"/>
          </a:p>
        </p:txBody>
      </p:sp>
      <p:sp>
        <p:nvSpPr>
          <p:cNvPr id="104863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3/31/2023</a:t>
            </a:fld>
            <a:endParaRPr dirty="0" lang="en-US"/>
          </a:p>
        </p:txBody>
      </p:sp>
      <p:sp>
        <p:nvSpPr>
          <p:cNvPr id="104862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3/31/2023</a:t>
            </a:fld>
            <a:endParaRPr dirty="0"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baseline="0" b="0" sz="5900" spc="-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indent="0" marL="0">
              <a:buNone/>
              <a:defRPr baseline="0" cap="none" sz="2200" spc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3/31/2023</a:t>
            </a:fld>
            <a:endParaRPr dirty="0"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3/31/2023</a:t>
            </a:fld>
            <a:endParaRPr dirty="0" lang="en-US"/>
          </a:p>
        </p:txBody>
      </p:sp>
      <p:sp>
        <p:nvSpPr>
          <p:cNvPr id="104864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indent="0" marL="0">
              <a:spcBef>
                <a:spcPts val="0"/>
              </a:spcBef>
              <a:buNone/>
              <a:defRPr b="1"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indent="0" marL="0">
              <a:spcBef>
                <a:spcPts val="0"/>
              </a:spcBef>
              <a:buNone/>
              <a:defRPr b="1"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3/31/2023</a:t>
            </a:fld>
            <a:endParaRPr dirty="0" lang="en-US"/>
          </a:p>
        </p:txBody>
      </p:sp>
      <p:sp>
        <p:nvSpPr>
          <p:cNvPr id="1048652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3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3/31/2023</a:t>
            </a:fld>
            <a:endParaRPr dirty="0" lang="en-US"/>
          </a:p>
        </p:txBody>
      </p:sp>
      <p:sp>
        <p:nvSpPr>
          <p:cNvPr id="10486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3/31/2023</a:t>
            </a:fld>
            <a:endParaRPr dirty="0" lang="en-US"/>
          </a:p>
        </p:txBody>
      </p:sp>
      <p:sp>
        <p:nvSpPr>
          <p:cNvPr id="10486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baseline="0" b="0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indent="0" marL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3/31/2023</a:t>
            </a:fld>
            <a:endParaRPr dirty="0" lang="en-US"/>
          </a:p>
        </p:txBody>
      </p:sp>
      <p:sp>
        <p:nvSpPr>
          <p:cNvPr id="104865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b="0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indent="0" marL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3/31/2023</a:t>
            </a:fld>
            <a:endParaRPr dirty="0" lang="en-US"/>
          </a:p>
        </p:txBody>
      </p:sp>
      <p:sp>
        <p:nvSpPr>
          <p:cNvPr id="104862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p>
            <a:endParaRPr dirty="0" lang="en-US"/>
          </a:p>
        </p:txBody>
      </p:sp>
      <p:sp>
        <p:nvSpPr>
          <p:cNvPr id="104862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758952"/>
            <a:ext cx="3443590" cy="533095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Rectangle 37"/>
          <p:cNvSpPr/>
          <p:nvPr/>
        </p:nvSpPr>
        <p:spPr>
          <a:xfrm>
            <a:off x="11815864" y="758952"/>
            <a:ext cx="384048" cy="5330952"/>
          </a:xfrm>
          <a:prstGeom prst="rect"/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dirty="0" lang="en-US"/>
              <a:t>3/31/2023</a:t>
            </a:fld>
            <a:endParaRPr dirty="0"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sz="3600" kern="1200" spc="-6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6858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11430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6002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20574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0" y="1801367"/>
            <a:ext cx="8092813" cy="3255264"/>
          </a:xfrm>
        </p:spPr>
        <p:txBody>
          <a:bodyPr>
            <a:normAutofit/>
          </a:bodyPr>
          <a:p>
            <a:r>
              <a:rPr b="1" dirty="0" sz="44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 CARE FACILITIES IN</a:t>
            </a:r>
            <a:r>
              <a:rPr b="1" dirty="0" sz="44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b="1" dirty="0" sz="44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RURAL  AREAS</a:t>
            </a:r>
            <a:br>
              <a:rPr b="1" dirty="0" sz="44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b="1" dirty="0" sz="17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1" name="TextBox 3"/>
          <p:cNvSpPr txBox="1"/>
          <p:nvPr/>
        </p:nvSpPr>
        <p:spPr>
          <a:xfrm>
            <a:off x="9479280" y="4185920"/>
            <a:ext cx="2519680" cy="22631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b="1" dirty="0" sz="2000" lang="en-US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z="2000" lang="en-US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dirty="0" lang="en-US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20761A05A5</a:t>
            </a:r>
          </a:p>
          <a:p>
            <a:r>
              <a:rPr dirty="0" lang="en-US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20761A05A6</a:t>
            </a:r>
          </a:p>
          <a:p>
            <a:r>
              <a:rPr dirty="0" lang="en-US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20761A05A7</a:t>
            </a:r>
          </a:p>
          <a:p>
            <a:r>
              <a:rPr dirty="0" lang="en-US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20761A05A8</a:t>
            </a:r>
          </a:p>
          <a:p>
            <a:r>
              <a:rPr dirty="0" lang="en-US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20761A05A9</a:t>
            </a:r>
          </a:p>
          <a:p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 care is regarded as one of the important aspect that is a major requirement of the individuals, belonging to various castes, creeds, races, ethnicities gender, age groups and socio-economic background.</a:t>
            </a:r>
          </a:p>
          <a:p>
            <a:r>
              <a:rPr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rural communities, the health care and medical facilities are not in a much developed state.</a:t>
            </a:r>
          </a:p>
          <a:p>
            <a:r>
              <a:rPr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some cases, when rural individuals experience severe health problems and illnesses, they are required to migrate to urban communities. </a:t>
            </a:r>
          </a:p>
          <a:p>
            <a:r>
              <a:rPr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the origin and evolution of primary health care in India takes place, the main programs and scheme.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" y="0"/>
            <a:ext cx="12199143" cy="692331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598152" y="1123836"/>
            <a:ext cx="2947482" cy="4601183"/>
          </a:xfrm>
        </p:spPr>
        <p:txBody>
          <a:bodyPr/>
          <a:p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 sz="1800" lang="en-IN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dirty="0" sz="1800" lang="en-I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</a:p>
          <a:p>
            <a:r>
              <a:rPr dirty="0" sz="1800" lang="en-I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Survey Area</a:t>
            </a:r>
          </a:p>
          <a:p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Interpretation</a:t>
            </a:r>
          </a:p>
          <a:p>
            <a:r>
              <a:rPr dirty="0" sz="1800" lang="en-I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Pictures of the survey</a:t>
            </a:r>
            <a:endParaRPr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598152" y="1123836"/>
            <a:ext cx="2947482" cy="4601183"/>
          </a:xfrm>
        </p:spPr>
        <p:txBody>
          <a:bodyPr>
            <a:normAutofit/>
          </a:bodyPr>
          <a:p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b="1" dirty="0" sz="4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3841276" y="789463"/>
            <a:ext cx="7315200" cy="5120640"/>
          </a:xfrm>
        </p:spPr>
        <p:txBody>
          <a:bodyPr/>
          <a:p>
            <a:r>
              <a:rPr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main objective of this project is to acquire an understanding of medical and health. Facilities in rural areas. </a:t>
            </a:r>
          </a:p>
          <a:p>
            <a:r>
              <a:rPr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rural communities, the health care facilities are not in a well-developed state. </a:t>
            </a:r>
          </a:p>
          <a:p>
            <a:r>
              <a:rPr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some cases, the rural individuals do not have access to these facilities and are required to travel to urban areas.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Although these surveys all have the health facility surveys as their focus, they vary along at least four important dimensions. </a:t>
            </a:r>
          </a:p>
          <a:p>
            <a:r>
              <a:rPr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First, they have different motivations. Some aim to understand better how health facility characteristics influence health-seeking behaviour and health outcomes, while others make the facility the focus of analysis, emphasizing issues such as cost, efficiency, and quality. </a:t>
            </a:r>
          </a:p>
          <a:p>
            <a:r>
              <a:rPr dirty="0" sz="1800" lang="en-I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seek to provide an introduction to health facility surveys, and to the methodological approaches that underpin them. </a:t>
            </a:r>
          </a:p>
          <a:p>
            <a:r>
              <a:rPr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discuss what has motivated different health facility surveys and approaches to measurement and outlines how facility data have been used.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b="1" dirty="0" sz="4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TextBox 5"/>
          <p:cNvSpPr txBox="1"/>
          <p:nvPr/>
        </p:nvSpPr>
        <p:spPr>
          <a:xfrm>
            <a:off x="3853543" y="1123837"/>
            <a:ext cx="7296539" cy="4460240"/>
          </a:xfrm>
          <a:prstGeom prst="rect"/>
          <a:noFill/>
        </p:spPr>
        <p:txBody>
          <a:bodyPr rtlCol="0" wrap="square">
            <a:spAutoFit/>
          </a:bodyPr>
          <a:p>
            <a:pPr algn="just" indent="-342900" lvl="0" marL="342900">
              <a:lnSpc>
                <a:spcPct val="250000"/>
              </a:lnSpc>
              <a:buSzPts val="1800"/>
              <a:buFont typeface="Arial" panose="020B0604020202020204" pitchFamily="34" charset="0"/>
              <a:buChar char="•"/>
            </a:pPr>
            <a:r>
              <a:rPr dirty="0" sz="1800" lang="en-IN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how the community health care </a:t>
            </a:r>
            <a:r>
              <a:rPr dirty="0" sz="1800" lang="en-IN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dirty="0" sz="1800" lang="en-IN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works.</a:t>
            </a:r>
          </a:p>
          <a:p>
            <a:pPr algn="just" indent="-342900" lvl="0" marL="342900">
              <a:lnSpc>
                <a:spcPct val="250000"/>
              </a:lnSpc>
              <a:buSzPts val="1800"/>
              <a:buFont typeface="Arial" panose="020B0604020202020204" pitchFamily="34" charset="0"/>
              <a:buChar char="•"/>
            </a:pPr>
            <a:r>
              <a:rPr dirty="0" sz="1800" lang="en-IN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about  CHC (Community Health Centre) in patients and workers perspective.</a:t>
            </a:r>
          </a:p>
          <a:p>
            <a:pPr indent="-342900" lvl="0" marL="342900">
              <a:lnSpc>
                <a:spcPct val="250000"/>
              </a:lnSpc>
              <a:buSzPts val="1800"/>
              <a:buFont typeface="Arial" panose="020B0604020202020204" pitchFamily="34" charset="0"/>
              <a:buChar char="•"/>
            </a:pPr>
            <a:r>
              <a:rPr dirty="0" sz="1800" lang="en-IN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measure satisfaction of patients in </a:t>
            </a:r>
            <a:r>
              <a:rPr dirty="0" sz="1800" lang="en-IN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C.H.Center</a:t>
            </a:r>
            <a:r>
              <a:rPr dirty="0" sz="1800" lang="en-IN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-342900" lvl="0" marL="342900">
              <a:lnSpc>
                <a:spcPct val="250000"/>
              </a:lnSpc>
              <a:buSzPts val="1800"/>
              <a:buFont typeface="Arial" panose="020B0604020202020204" pitchFamily="34" charset="0"/>
              <a:buChar char="•"/>
            </a:pPr>
            <a:r>
              <a:rPr dirty="0" sz="1800" lang="en-IN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study the challenges faced by patients in rural areas.</a:t>
            </a:r>
          </a:p>
          <a:p>
            <a:pPr indent="-342900" lvl="0" marL="342900">
              <a:lnSpc>
                <a:spcPct val="250000"/>
              </a:lnSpc>
              <a:spcAft>
                <a:spcPts val="800"/>
              </a:spcAft>
              <a:buSzPts val="1800"/>
              <a:buFont typeface="Arial" panose="020B0604020202020204" pitchFamily="34" charset="0"/>
              <a:buChar char="•"/>
            </a:pPr>
            <a:r>
              <a:rPr dirty="0" sz="1800" lang="en-IN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and provide some solutions for the observed problems.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dirty="0" lang="en-US"/>
              <a:t> 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3738640" y="705301"/>
            <a:ext cx="7315200" cy="5120640"/>
          </a:xfrm>
        </p:spPr>
        <p:txBody>
          <a:bodyPr>
            <a:normAutofit/>
          </a:bodyPr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dirty="0" sz="1800" lang="en-IN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survey was carried out in prime locations that come under the vicinity of </a:t>
            </a:r>
            <a:r>
              <a:rPr dirty="0" sz="1800" lang="en-IN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Pondugula</a:t>
            </a:r>
            <a:r>
              <a:rPr dirty="0" sz="1800" lang="en-IN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near temple, panchayat and rice mill bazaar few prominent places visited during the survey are as follows:</a:t>
            </a:r>
          </a:p>
          <a:p>
            <a:pPr algn="just" indent="-342900" lvl="0" marL="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dirty="0" sz="1800" lang="en-IN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Rice mill Bazar</a:t>
            </a:r>
          </a:p>
          <a:p>
            <a:pPr algn="just" indent="-342900" lvl="0" marL="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dirty="0" sz="1800" lang="en-IN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Temple, Panchayat</a:t>
            </a:r>
          </a:p>
          <a:p>
            <a:pPr algn="just" indent="-342900" lvl="0" marL="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dirty="0" sz="1800" lang="en-IN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 colony</a:t>
            </a:r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438122" y="3153841"/>
            <a:ext cx="4282311" cy="283402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234258" y="1187069"/>
            <a:ext cx="3208738" cy="4483861"/>
          </a:xfrm>
        </p:spPr>
        <p:txBody>
          <a:bodyPr/>
          <a:p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Interpretation</a:t>
            </a:r>
            <a:br>
              <a:rPr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lang="en-IN"/>
          </a:p>
        </p:txBody>
      </p:sp>
      <p:pic>
        <p:nvPicPr>
          <p:cNvPr id="2097153" name="Content Placeholder 4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r="19832" b="4463"/>
          <a:stretch>
            <a:fillRect/>
          </a:stretch>
        </p:blipFill>
        <p:spPr>
          <a:xfrm>
            <a:off x="3826544" y="864612"/>
            <a:ext cx="3126723" cy="2260903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528680" y="3427792"/>
            <a:ext cx="4495645" cy="2366518"/>
          </a:xfrm>
          <a:prstGeom prst="rect"/>
        </p:spPr>
      </p:pic>
      <p:pic>
        <p:nvPicPr>
          <p:cNvPr id="2097155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324376" y="779028"/>
            <a:ext cx="3746439" cy="2497626"/>
          </a:xfrm>
          <a:prstGeom prst="rect"/>
        </p:spPr>
      </p:pic>
      <p:pic>
        <p:nvPicPr>
          <p:cNvPr id="2097156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800430" y="3578931"/>
            <a:ext cx="3377234" cy="1806427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374217" y="1123836"/>
            <a:ext cx="2947482" cy="4601183"/>
          </a:xfrm>
        </p:spPr>
        <p:txBody>
          <a:bodyPr/>
          <a:p>
            <a:r>
              <a:rPr b="1" dirty="0" sz="4000" lang="en-I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Pictures of the survey</a:t>
            </a:r>
            <a:br>
              <a:rPr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lang="en-IN"/>
          </a:p>
        </p:txBody>
      </p:sp>
      <p:pic>
        <p:nvPicPr>
          <p:cNvPr id="2097157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535289" y="761762"/>
            <a:ext cx="3991386" cy="3077452"/>
          </a:xfrm>
          <a:prstGeom prst="rect"/>
        </p:spPr>
      </p:pic>
      <p:pic>
        <p:nvPicPr>
          <p:cNvPr id="209715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526675" y="2883432"/>
            <a:ext cx="3991386" cy="2993539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3600" lang="en-I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Pictures of the survey</a:t>
            </a:r>
            <a:b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lang="en-IN"/>
          </a:p>
        </p:txBody>
      </p:sp>
      <p:pic>
        <p:nvPicPr>
          <p:cNvPr id="209715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862395" y="774442"/>
            <a:ext cx="3728621" cy="2796579"/>
          </a:xfrm>
          <a:prstGeom prst="rect"/>
        </p:spPr>
      </p:pic>
      <p:pic>
        <p:nvPicPr>
          <p:cNvPr id="2097160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591016" y="3321791"/>
            <a:ext cx="3848315" cy="281674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44450" dir="5400000" dist="1397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l" rig="twoPt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HEALTH CARE FACILITIES IN RURAL  AREAS </dc:title>
  <dc:creator>reshma nelli</dc:creator>
  <cp:lastModifiedBy>reshma nelli</cp:lastModifiedBy>
  <dcterms:created xsi:type="dcterms:W3CDTF">2023-03-31T03:42:55Z</dcterms:created>
  <dcterms:modified xsi:type="dcterms:W3CDTF">2023-04-01T04:09:44Z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d11d5595a0bb4e418a7f6220e31b7959</vt:lpwstr>
  </property>
</Properties>
</file>