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AB5"/>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715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B084E5A-977A-4170-AC16-D6D5784C6353}" type="datetimeFigureOut">
              <a:rPr lang="en-IN" smtClean="0"/>
              <a:t>01-04-2023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40621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128430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2134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276253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97074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1849492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110910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347777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11130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84E5A-977A-4170-AC16-D6D5784C6353}"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26386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84E5A-977A-4170-AC16-D6D5784C6353}"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4416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84E5A-977A-4170-AC16-D6D5784C6353}" type="datetimeFigureOut">
              <a:rPr lang="en-IN" smtClean="0"/>
              <a:t>01-04-2023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398700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84E5A-977A-4170-AC16-D6D5784C6353}" type="datetimeFigureOut">
              <a:rPr lang="en-IN" smtClean="0"/>
              <a:t>01-04-2023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138280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84E5A-977A-4170-AC16-D6D5784C6353}" type="datetimeFigureOut">
              <a:rPr lang="en-IN" smtClean="0"/>
              <a:t>01-04-2023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275561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84E5A-977A-4170-AC16-D6D5784C6353}"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2686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84E5A-977A-4170-AC16-D6D5784C6353}"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03632-F704-4ACA-95B9-CABAAA230A01}" type="slidenum">
              <a:rPr lang="en-IN" smtClean="0"/>
              <a:t>‹#›</a:t>
            </a:fld>
            <a:endParaRPr lang="en-IN"/>
          </a:p>
        </p:txBody>
      </p:sp>
    </p:spTree>
    <p:extLst>
      <p:ext uri="{BB962C8B-B14F-4D97-AF65-F5344CB8AC3E}">
        <p14:creationId xmlns:p14="http://schemas.microsoft.com/office/powerpoint/2010/main" val="184672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084E5A-977A-4170-AC16-D6D5784C6353}" type="datetimeFigureOut">
              <a:rPr lang="en-IN" smtClean="0"/>
              <a:t>01-04-2023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6603632-F704-4ACA-95B9-CABAAA230A01}" type="slidenum">
              <a:rPr lang="en-IN" smtClean="0"/>
              <a:t>‹#›</a:t>
            </a:fld>
            <a:endParaRPr lang="en-IN"/>
          </a:p>
        </p:txBody>
      </p:sp>
    </p:spTree>
    <p:extLst>
      <p:ext uri="{BB962C8B-B14F-4D97-AF65-F5344CB8AC3E}">
        <p14:creationId xmlns:p14="http://schemas.microsoft.com/office/powerpoint/2010/main" val="7516809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E1BA-8029-734C-0466-4C2A3BF04D4E}"/>
              </a:ext>
            </a:extLst>
          </p:cNvPr>
          <p:cNvSpPr>
            <a:spLocks noGrp="1"/>
          </p:cNvSpPr>
          <p:nvPr>
            <p:ph type="ctrTitle"/>
          </p:nvPr>
        </p:nvSpPr>
        <p:spPr>
          <a:xfrm>
            <a:off x="684212" y="1903445"/>
            <a:ext cx="11081690" cy="653143"/>
          </a:xfrm>
        </p:spPr>
        <p:txBody>
          <a:bodyPr>
            <a:normAutofit fontScale="90000"/>
          </a:bodyPr>
          <a:lstStyle/>
          <a:p>
            <a:pPr algn="ctr"/>
            <a:r>
              <a:rPr lang="en-US" dirty="0">
                <a:latin typeface="Algerian" panose="04020705040A02060702" pitchFamily="82" charset="0"/>
              </a:rPr>
              <a:t>Community service project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14B05930-E456-6A95-4B0F-29FF2C128395}"/>
              </a:ext>
            </a:extLst>
          </p:cNvPr>
          <p:cNvSpPr>
            <a:spLocks noGrp="1"/>
          </p:cNvSpPr>
          <p:nvPr>
            <p:ph type="subTitle" idx="1"/>
          </p:nvPr>
        </p:nvSpPr>
        <p:spPr>
          <a:xfrm>
            <a:off x="684212" y="2640950"/>
            <a:ext cx="11081689" cy="3116038"/>
          </a:xfrm>
        </p:spPr>
        <p:txBody>
          <a:bodyPr>
            <a:normAutofit fontScale="85000" lnSpcReduction="20000"/>
          </a:bodyPr>
          <a:lstStyle/>
          <a:p>
            <a:pPr algn="ctr"/>
            <a:r>
              <a:rPr lang="en-US" sz="3300" dirty="0">
                <a:effectLst/>
                <a:latin typeface="Algerian" panose="04020705040A02060702" pitchFamily="82" charset="0"/>
                <a:ea typeface="MS UI Gothic" panose="020B0600070205080204" pitchFamily="34" charset="-128"/>
              </a:rPr>
              <a:t>HEALTH AND MEDICAL FACILITIES</a:t>
            </a:r>
          </a:p>
          <a:p>
            <a:endParaRPr lang="en-US" sz="2400" dirty="0">
              <a:solidFill>
                <a:schemeClr val="tx1"/>
              </a:solidFill>
              <a:latin typeface="Arial Narrow" panose="020B0606020202030204" pitchFamily="34" charset="0"/>
              <a:ea typeface="MS UI Gothic" panose="020B0600070205080204" pitchFamily="34" charset="-128"/>
            </a:endParaRPr>
          </a:p>
          <a:p>
            <a:r>
              <a:rPr lang="en-US" sz="2400" dirty="0">
                <a:solidFill>
                  <a:schemeClr val="bg1"/>
                </a:solidFill>
                <a:latin typeface="Arial Narrow" panose="020B0606020202030204" pitchFamily="34" charset="0"/>
                <a:ea typeface="MS UI Gothic" panose="020B0600070205080204" pitchFamily="34" charset="-128"/>
              </a:rPr>
              <a:t>Project Guide:												                    Team members:</a:t>
            </a:r>
          </a:p>
          <a:p>
            <a:r>
              <a:rPr lang="en-US" sz="2400" dirty="0">
                <a:solidFill>
                  <a:schemeClr val="tx1"/>
                </a:solidFill>
                <a:effectLst/>
                <a:latin typeface="Arial Narrow" panose="020B0606020202030204" pitchFamily="34" charset="0"/>
                <a:ea typeface="MS UI Gothic" panose="020B0600070205080204" pitchFamily="34" charset="-128"/>
              </a:rPr>
              <a:t>Ms.CH.</a:t>
            </a:r>
            <a:r>
              <a:rPr lang="en-US" sz="2400" dirty="0">
                <a:solidFill>
                  <a:schemeClr val="tx1"/>
                </a:solidFill>
                <a:latin typeface="Arial Narrow" panose="020B0606020202030204" pitchFamily="34" charset="0"/>
                <a:ea typeface="MS UI Gothic" panose="020B0600070205080204" pitchFamily="34" charset="-128"/>
              </a:rPr>
              <a:t>N</a:t>
            </a:r>
            <a:r>
              <a:rPr lang="en-US" sz="2400" dirty="0">
                <a:solidFill>
                  <a:schemeClr val="tx1"/>
                </a:solidFill>
                <a:effectLst/>
                <a:latin typeface="Arial Narrow" panose="020B0606020202030204" pitchFamily="34" charset="0"/>
                <a:ea typeface="MS UI Gothic" panose="020B0600070205080204" pitchFamily="34" charset="-128"/>
              </a:rPr>
              <a:t>agamani												                T.Venkata Manikanta Rakesh</a:t>
            </a:r>
          </a:p>
          <a:p>
            <a:r>
              <a:rPr lang="en-US" sz="2400" dirty="0">
                <a:solidFill>
                  <a:schemeClr val="tx1"/>
                </a:solidFill>
                <a:effectLst/>
                <a:latin typeface="Arial Narrow" panose="020B0606020202030204" pitchFamily="34" charset="0"/>
                <a:ea typeface="MS UI Gothic" panose="020B0600070205080204" pitchFamily="34" charset="-128"/>
              </a:rPr>
              <a:t>															               T.Murali krishna</a:t>
            </a:r>
            <a:endParaRPr lang="en-US" sz="2400" dirty="0">
              <a:solidFill>
                <a:schemeClr val="tx1"/>
              </a:solidFill>
              <a:latin typeface="Arial Narrow" panose="020B0606020202030204" pitchFamily="34" charset="0"/>
              <a:ea typeface="MS UI Gothic" panose="020B0600070205080204" pitchFamily="34" charset="-128"/>
            </a:endParaRPr>
          </a:p>
          <a:p>
            <a:r>
              <a:rPr lang="en-US" sz="2400" dirty="0">
                <a:solidFill>
                  <a:schemeClr val="bg1"/>
                </a:solidFill>
                <a:effectLst/>
                <a:latin typeface="Arial Narrow" panose="020B0606020202030204" pitchFamily="34" charset="0"/>
                <a:ea typeface="MS UI Gothic" panose="020B0600070205080204" pitchFamily="34" charset="-128"/>
              </a:rPr>
              <a:t>Head of the department:										                       </a:t>
            </a:r>
            <a:r>
              <a:rPr lang="en-US" sz="2400" dirty="0">
                <a:solidFill>
                  <a:schemeClr val="tx1"/>
                </a:solidFill>
                <a:effectLst/>
                <a:latin typeface="Arial Narrow" panose="020B0606020202030204" pitchFamily="34" charset="0"/>
                <a:ea typeface="MS UI Gothic" panose="020B0600070205080204" pitchFamily="34" charset="-128"/>
              </a:rPr>
              <a:t>T.Sujith</a:t>
            </a:r>
            <a:r>
              <a:rPr lang="en-US" sz="2400" dirty="0">
                <a:solidFill>
                  <a:schemeClr val="tx1"/>
                </a:solidFill>
                <a:latin typeface="Arial Narrow" panose="020B0606020202030204" pitchFamily="34" charset="0"/>
                <a:ea typeface="MS UI Gothic" panose="020B0600070205080204" pitchFamily="34" charset="-128"/>
              </a:rPr>
              <a:t> Reddy</a:t>
            </a:r>
            <a:r>
              <a:rPr lang="en-US" sz="2400" dirty="0">
                <a:solidFill>
                  <a:schemeClr val="bg1"/>
                </a:solidFill>
                <a:effectLst/>
                <a:latin typeface="Arial Narrow" panose="020B0606020202030204" pitchFamily="34" charset="0"/>
                <a:ea typeface="MS UI Gothic" panose="020B0600070205080204" pitchFamily="34" charset="-128"/>
              </a:rPr>
              <a:t>				</a:t>
            </a:r>
          </a:p>
          <a:p>
            <a:pPr algn="l"/>
            <a:r>
              <a:rPr lang="en-US" sz="2400" dirty="0">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Arial Narrow" panose="020B0606020202030204" pitchFamily="34" charset="0"/>
                <a:ea typeface="Times New Roman" panose="02020603050405020304" pitchFamily="18" charset="0"/>
              </a:rPr>
              <a:t>Dr.Veeraiah, HOD, Professor</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Arial Narrow" panose="020B0606020202030204" pitchFamily="34" charset="0"/>
                <a:ea typeface="Times New Roman" panose="02020603050405020304" pitchFamily="18" charset="0"/>
              </a:rPr>
              <a:t>                  </a:t>
            </a:r>
            <a:r>
              <a:rPr lang="en-IN" sz="2400" i="0" u="none" strike="noStrike" baseline="0" dirty="0">
                <a:solidFill>
                  <a:schemeClr val="tx1"/>
                </a:solidFill>
                <a:latin typeface="Arial Narrow" panose="020B0606020202030204" pitchFamily="34" charset="0"/>
              </a:rPr>
              <a:t>Vellanki Vijaya Lakshmi</a:t>
            </a:r>
            <a:r>
              <a:rPr lang="en-IN" sz="2400" i="0" u="none" strike="noStrike" baseline="0" dirty="0">
                <a:solidFill>
                  <a:srgbClr val="000000"/>
                </a:solidFill>
                <a:latin typeface="Arial Narrow" panose="020B0606020202030204" pitchFamily="34" charset="0"/>
              </a:rPr>
              <a:t> </a:t>
            </a:r>
          </a:p>
          <a:p>
            <a:pPr algn="l"/>
            <a:r>
              <a:rPr lang="en-IN" sz="1800" b="1" dirty="0">
                <a:solidFill>
                  <a:srgbClr val="000000"/>
                </a:solidFill>
                <a:effectLst/>
                <a:latin typeface="Times New Roman" panose="02020603050405020304" pitchFamily="18" charset="0"/>
                <a:ea typeface="MS UI Gothic" panose="020B0600070205080204" pitchFamily="34" charset="-128"/>
              </a:rPr>
              <a:t>															                </a:t>
            </a:r>
            <a:r>
              <a:rPr lang="en-IN" sz="2400" i="0" u="none" strike="noStrike" baseline="0" dirty="0">
                <a:solidFill>
                  <a:schemeClr val="tx1"/>
                </a:solidFill>
                <a:latin typeface="Arial Narrow" panose="020B0606020202030204" pitchFamily="34" charset="0"/>
              </a:rPr>
              <a:t>Yarasani Saida Reddy </a:t>
            </a:r>
            <a:endParaRPr lang="en-US" sz="2400" dirty="0">
              <a:solidFill>
                <a:schemeClr val="tx1"/>
              </a:solidFill>
              <a:effectLst/>
              <a:latin typeface="Arial Narrow" panose="020B0606020202030204" pitchFamily="34" charset="0"/>
              <a:ea typeface="MS UI Gothic" panose="020B0600070205080204" pitchFamily="34" charset="-128"/>
            </a:endParaRPr>
          </a:p>
        </p:txBody>
      </p:sp>
      <p:pic>
        <p:nvPicPr>
          <p:cNvPr id="1025" name="Picture 3">
            <a:extLst>
              <a:ext uri="{FF2B5EF4-FFF2-40B4-BE49-F238E27FC236}">
                <a16:creationId xmlns:a16="http://schemas.microsoft.com/office/drawing/2014/main" id="{45BD0BB0-BA6C-6DC7-4417-9BB6C924A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49767" y="373225"/>
            <a:ext cx="1560353" cy="11476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C175737-7B0A-8EA3-CE1B-6969063C6FCF}"/>
              </a:ext>
            </a:extLst>
          </p:cNvPr>
          <p:cNvGraphicFramePr>
            <a:graphicFrameLocks noGrp="1"/>
          </p:cNvGraphicFramePr>
          <p:nvPr>
            <p:extLst>
              <p:ext uri="{D42A27DB-BD31-4B8C-83A1-F6EECF244321}">
                <p14:modId xmlns:p14="http://schemas.microsoft.com/office/powerpoint/2010/main" val="116904554"/>
              </p:ext>
            </p:extLst>
          </p:nvPr>
        </p:nvGraphicFramePr>
        <p:xfrm>
          <a:off x="2615650" y="353474"/>
          <a:ext cx="9150252" cy="1147666"/>
        </p:xfrm>
        <a:graphic>
          <a:graphicData uri="http://schemas.openxmlformats.org/drawingml/2006/table">
            <a:tbl>
              <a:tblPr>
                <a:tableStyleId>{5C22544A-7EE6-4342-B048-85BDC9FD1C3A}</a:tableStyleId>
              </a:tblPr>
              <a:tblGrid>
                <a:gridCol w="9150252">
                  <a:extLst>
                    <a:ext uri="{9D8B030D-6E8A-4147-A177-3AD203B41FA5}">
                      <a16:colId xmlns:a16="http://schemas.microsoft.com/office/drawing/2014/main" val="918011619"/>
                    </a:ext>
                  </a:extLst>
                </a:gridCol>
              </a:tblGrid>
              <a:tr h="1147666">
                <a:tc>
                  <a:txBody>
                    <a:bodyPr/>
                    <a:lstStyle/>
                    <a:p>
                      <a:pPr algn="ctr"/>
                      <a:r>
                        <a:rPr lang="en-US" sz="1600" dirty="0">
                          <a:solidFill>
                            <a:schemeClr val="tx1"/>
                          </a:solidFill>
                          <a:effectLst/>
                          <a:latin typeface="Algerian" panose="04020705040A02060702" pitchFamily="82" charset="0"/>
                        </a:rPr>
                        <a:t>LAKIREDDY BALI REDDY COLLEGE OF ENGINEERING</a:t>
                      </a:r>
                      <a:endParaRPr lang="en-IN" sz="1600" dirty="0">
                        <a:solidFill>
                          <a:schemeClr val="tx1"/>
                        </a:solidFill>
                        <a:effectLst/>
                        <a:latin typeface="Algerian" panose="04020705040A02060702" pitchFamily="82" charset="0"/>
                      </a:endParaRPr>
                    </a:p>
                    <a:p>
                      <a:pPr algn="ctr"/>
                      <a:r>
                        <a:rPr lang="en-US" sz="1600" dirty="0">
                          <a:solidFill>
                            <a:schemeClr val="tx1"/>
                          </a:solidFill>
                          <a:effectLst/>
                          <a:latin typeface="Algerian" panose="04020705040A02060702" pitchFamily="82" charset="0"/>
                        </a:rPr>
                        <a:t>(AUTONOMOUS)</a:t>
                      </a:r>
                      <a:endParaRPr lang="en-IN" sz="1600" dirty="0">
                        <a:solidFill>
                          <a:schemeClr val="tx1"/>
                        </a:solidFill>
                        <a:effectLst/>
                        <a:latin typeface="Algerian" panose="04020705040A02060702" pitchFamily="82" charset="0"/>
                      </a:endParaRPr>
                    </a:p>
                    <a:p>
                      <a:pPr algn="ctr"/>
                      <a:r>
                        <a:rPr lang="en-US" sz="1400" dirty="0">
                          <a:solidFill>
                            <a:schemeClr val="tx1"/>
                          </a:solidFill>
                          <a:effectLst/>
                        </a:rPr>
                        <a:t>Accredited by NAAC &amp; NBA (Under Tier - I), ISO 9001:2015 Certified Institution</a:t>
                      </a:r>
                      <a:endParaRPr lang="en-IN" sz="1400" dirty="0">
                        <a:solidFill>
                          <a:schemeClr val="tx1"/>
                        </a:solidFill>
                        <a:effectLst/>
                      </a:endParaRPr>
                    </a:p>
                    <a:p>
                      <a:pPr algn="ctr"/>
                      <a:r>
                        <a:rPr lang="en-US" sz="1400" dirty="0">
                          <a:solidFill>
                            <a:schemeClr val="tx1"/>
                          </a:solidFill>
                          <a:effectLst/>
                        </a:rPr>
                        <a:t>Approved by AICTE, New Delhi and Affiliated to JNTUK, Kakinada</a:t>
                      </a:r>
                      <a:endParaRPr lang="en-IN" sz="1400" dirty="0">
                        <a:solidFill>
                          <a:schemeClr val="tx1"/>
                        </a:solidFill>
                        <a:effectLst/>
                      </a:endParaRPr>
                    </a:p>
                    <a:p>
                      <a:pPr algn="ctr"/>
                      <a:r>
                        <a:rPr lang="en-US" sz="1400" dirty="0">
                          <a:solidFill>
                            <a:schemeClr val="tx1"/>
                          </a:solidFill>
                          <a:effectLst/>
                        </a:rPr>
                        <a:t>L.B. REDDY NAGAR, MYLAVARAM, NTR., A.P.-521 230</a:t>
                      </a:r>
                      <a:r>
                        <a:rPr lang="en-US" sz="1400" dirty="0">
                          <a:effectLst/>
                        </a:rPr>
                        <a:t>.</a:t>
                      </a:r>
                      <a:endParaRPr lang="en-IN" sz="1400" dirty="0">
                        <a:effectLst/>
                        <a:latin typeface="Times New Roman" panose="02020603050405020304" pitchFamily="18" charset="0"/>
                        <a:ea typeface="Times New Roman" panose="02020603050405020304" pitchFamily="18" charset="0"/>
                      </a:endParaRPr>
                    </a:p>
                  </a:txBody>
                  <a:tcPr marL="114300" marR="114300" marT="0" marB="0">
                    <a:noFill/>
                  </a:tcPr>
                </a:tc>
                <a:extLst>
                  <a:ext uri="{0D108BD9-81ED-4DB2-BD59-A6C34878D82A}">
                    <a16:rowId xmlns:a16="http://schemas.microsoft.com/office/drawing/2014/main" val="4187327328"/>
                  </a:ext>
                </a:extLst>
              </a:tr>
            </a:tbl>
          </a:graphicData>
        </a:graphic>
      </p:graphicFrame>
      <p:sp>
        <p:nvSpPr>
          <p:cNvPr id="8" name="Rectangle 2">
            <a:extLst>
              <a:ext uri="{FF2B5EF4-FFF2-40B4-BE49-F238E27FC236}">
                <a16:creationId xmlns:a16="http://schemas.microsoft.com/office/drawing/2014/main" id="{B7021684-F202-3318-D328-EF3D74B7595A}"/>
              </a:ext>
            </a:extLst>
          </p:cNvPr>
          <p:cNvSpPr>
            <a:spLocks noChangeArrowheads="1"/>
          </p:cNvSpPr>
          <p:nvPr/>
        </p:nvSpPr>
        <p:spPr bwMode="auto">
          <a:xfrm>
            <a:off x="2615651" y="1511306"/>
            <a:ext cx="85343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SCIENCE &amp; ENGINEERING</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1" name="Group 5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1" name="Straight Connector 6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6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6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67" name="Rectangle 66">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F5F1D-F62E-457F-500D-94B214AE024E}"/>
              </a:ext>
            </a:extLst>
          </p:cNvPr>
          <p:cNvSpPr>
            <a:spLocks noGrp="1"/>
          </p:cNvSpPr>
          <p:nvPr>
            <p:ph type="title"/>
          </p:nvPr>
        </p:nvSpPr>
        <p:spPr>
          <a:xfrm>
            <a:off x="6084114" y="4487332"/>
            <a:ext cx="4205003" cy="1507067"/>
          </a:xfrm>
        </p:spPr>
        <p:txBody>
          <a:bodyPr vert="horz" lIns="91440" tIns="45720" rIns="91440" bIns="45720" rtlCol="0" anchor="ctr">
            <a:normAutofit/>
          </a:bodyPr>
          <a:lstStyle/>
          <a:p>
            <a:r>
              <a:rPr lang="en-US" dirty="0"/>
              <a:t>Survey Area</a:t>
            </a:r>
          </a:p>
        </p:txBody>
      </p:sp>
      <p:sp>
        <p:nvSpPr>
          <p:cNvPr id="69"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 map&#10;&#10;Description automatically generated">
            <a:extLst>
              <a:ext uri="{FF2B5EF4-FFF2-40B4-BE49-F238E27FC236}">
                <a16:creationId xmlns:a16="http://schemas.microsoft.com/office/drawing/2014/main" id="{CA82AEFC-9EE6-4B0D-98B2-81D87F5DD1FC}"/>
              </a:ext>
            </a:extLst>
          </p:cNvPr>
          <p:cNvPicPr>
            <a:picLocks noChangeAspect="1"/>
          </p:cNvPicPr>
          <p:nvPr/>
        </p:nvPicPr>
        <p:blipFill rotWithShape="1">
          <a:blip r:embed="rId2">
            <a:extLst>
              <a:ext uri="{28A0092B-C50C-407E-A947-70E740481C1C}">
                <a14:useLocalDpi xmlns:a14="http://schemas.microsoft.com/office/drawing/2010/main" val="0"/>
              </a:ext>
            </a:extLst>
          </a:blip>
          <a:srcRect l="31125" r="14286" b="4843"/>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3" name="Text Placeholder 2">
            <a:extLst>
              <a:ext uri="{FF2B5EF4-FFF2-40B4-BE49-F238E27FC236}">
                <a16:creationId xmlns:a16="http://schemas.microsoft.com/office/drawing/2014/main" id="{1A00CB47-3775-3EF1-8AB5-7263FBE0B92C}"/>
              </a:ext>
            </a:extLst>
          </p:cNvPr>
          <p:cNvSpPr>
            <a:spLocks noGrp="1"/>
          </p:cNvSpPr>
          <p:nvPr>
            <p:ph type="body" idx="1"/>
          </p:nvPr>
        </p:nvSpPr>
        <p:spPr>
          <a:xfrm>
            <a:off x="6095998" y="685800"/>
            <a:ext cx="4819653" cy="3615267"/>
          </a:xfrm>
        </p:spPr>
        <p:txBody>
          <a:bodyPr vert="horz" lIns="91440" tIns="45720" rIns="91440" bIns="45720" rtlCol="0" anchor="ctr">
            <a:normAutofit fontScale="92500" lnSpcReduction="20000"/>
          </a:bodyPr>
          <a:lstStyle/>
          <a:p>
            <a:pPr>
              <a:buFont typeface="Wingdings 3" panose="05040102010807070707" pitchFamily="18" charset="2"/>
              <a:buChar char=""/>
            </a:pPr>
            <a:r>
              <a:rPr lang="en-US" sz="1800" dirty="0"/>
              <a:t>The survey is carried out in the place which is known as Mylavaram with the help of guide we have chosen the area for over survey.</a:t>
            </a:r>
          </a:p>
          <a:p>
            <a:pPr>
              <a:buFont typeface="Wingdings 3" panose="05040102010807070707" pitchFamily="18" charset="2"/>
              <a:buChar char=""/>
            </a:pPr>
            <a:r>
              <a:rPr lang="en-US" sz="1800" dirty="0"/>
              <a:t>We have chosen few areas  in the rural area they are near</a:t>
            </a:r>
          </a:p>
          <a:p>
            <a:r>
              <a:rPr lang="en-US" sz="1800" dirty="0">
                <a:sym typeface="Wingdings" panose="05000000000000000000" pitchFamily="2" charset="2"/>
              </a:rPr>
              <a:t></a:t>
            </a:r>
            <a:r>
              <a:rPr lang="en-US" sz="1800" dirty="0"/>
              <a:t>Venkateswara swamy temple</a:t>
            </a:r>
          </a:p>
          <a:p>
            <a:r>
              <a:rPr lang="en-US" sz="1800" dirty="0">
                <a:sym typeface="Wingdings" panose="05000000000000000000" pitchFamily="2" charset="2"/>
              </a:rPr>
              <a:t></a:t>
            </a:r>
            <a:r>
              <a:rPr lang="en-US" sz="1800" dirty="0"/>
              <a:t>Nuzvid road </a:t>
            </a:r>
          </a:p>
          <a:p>
            <a:r>
              <a:rPr lang="en-US" sz="1800" dirty="0">
                <a:sym typeface="Wingdings" panose="05000000000000000000" pitchFamily="2" charset="2"/>
              </a:rPr>
              <a:t></a:t>
            </a:r>
            <a:r>
              <a:rPr lang="en-US" sz="1800" dirty="0"/>
              <a:t>And ,up to Bommmineedu &amp; CO chartered accountants.</a:t>
            </a:r>
          </a:p>
          <a:p>
            <a:r>
              <a:rPr lang="en-US" sz="1800" dirty="0"/>
              <a:t>As a part of that we have visited more than 40 houses or family for the survey in these area for a part of 3 days.</a:t>
            </a:r>
          </a:p>
          <a:p>
            <a:pPr>
              <a:buFont typeface="Wingdings 3" panose="05040102010807070707" pitchFamily="18" charset="2"/>
              <a:buChar char=""/>
            </a:pPr>
            <a:endParaRPr lang="en-US" sz="1800" dirty="0"/>
          </a:p>
        </p:txBody>
      </p:sp>
      <p:grpSp>
        <p:nvGrpSpPr>
          <p:cNvPr id="71" name="Group 70">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4" name="Straight Connector 71">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73">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6961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253F-E1E2-4664-ABE8-118223034067}"/>
              </a:ext>
            </a:extLst>
          </p:cNvPr>
          <p:cNvSpPr>
            <a:spLocks noGrp="1"/>
          </p:cNvSpPr>
          <p:nvPr>
            <p:ph type="title"/>
          </p:nvPr>
        </p:nvSpPr>
        <p:spPr>
          <a:xfrm rot="20288168">
            <a:off x="673387" y="2282308"/>
            <a:ext cx="10198802" cy="2080726"/>
          </a:xfrm>
        </p:spPr>
        <p:txBody>
          <a:bodyPr>
            <a:normAutofit/>
          </a:bodyPr>
          <a:lstStyle/>
          <a:p>
            <a:pPr algn="ctr"/>
            <a:r>
              <a:rPr lang="en-US" sz="4800" dirty="0">
                <a:solidFill>
                  <a:schemeClr val="tx1"/>
                </a:solidFill>
                <a:latin typeface="Algerian" panose="04020705040A02060702" pitchFamily="82" charset="0"/>
              </a:rPr>
              <a:t>Analysis and interpretation</a:t>
            </a:r>
            <a:br>
              <a:rPr lang="en-US" sz="4800" dirty="0">
                <a:solidFill>
                  <a:schemeClr val="tx1"/>
                </a:solidFill>
                <a:latin typeface="Algerian" panose="04020705040A02060702" pitchFamily="82" charset="0"/>
              </a:rPr>
            </a:br>
            <a:endParaRPr lang="en-IN" sz="4800" dirty="0">
              <a:latin typeface="Algerian" panose="04020705040A02060702" pitchFamily="82" charset="0"/>
            </a:endParaRPr>
          </a:p>
        </p:txBody>
      </p:sp>
    </p:spTree>
    <p:extLst>
      <p:ext uri="{BB962C8B-B14F-4D97-AF65-F5344CB8AC3E}">
        <p14:creationId xmlns:p14="http://schemas.microsoft.com/office/powerpoint/2010/main" val="2331538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8"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CA6826-032C-4799-B079-15DB2A6C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FDBA3D6-CA4E-7D39-67AB-DDB2ECA4DEDD}"/>
              </a:ext>
            </a:extLst>
          </p:cNvPr>
          <p:cNvSpPr>
            <a:spLocks noGrp="1"/>
          </p:cNvSpPr>
          <p:nvPr>
            <p:ph type="body" idx="1"/>
          </p:nvPr>
        </p:nvSpPr>
        <p:spPr>
          <a:xfrm>
            <a:off x="684212" y="694264"/>
            <a:ext cx="11249641" cy="5743858"/>
          </a:xfrm>
        </p:spPr>
        <p:txBody>
          <a:bodyPr vert="horz" lIns="91440" tIns="45720" rIns="91440" bIns="45720" rtlCol="0" anchor="ctr">
            <a:normAutofit/>
          </a:bodyPr>
          <a:lstStyle/>
          <a:p>
            <a:r>
              <a:rPr lang="en-US" sz="2800" i="0" u="none" strike="noStrike" baseline="0" dirty="0">
                <a:solidFill>
                  <a:schemeClr val="tx1"/>
                </a:solidFill>
                <a:latin typeface="Times New Roman" panose="02020603050405020304" pitchFamily="18" charset="0"/>
              </a:rPr>
              <a:t>First aid is available or not 					</a:t>
            </a:r>
            <a:r>
              <a:rPr lang="en-US" sz="2400" b="1" i="0" u="none" strike="noStrike" baseline="0" dirty="0">
                <a:solidFill>
                  <a:schemeClr val="tx1"/>
                </a:solidFill>
                <a:latin typeface="Times New Roman" panose="02020603050405020304" pitchFamily="18" charset="0"/>
              </a:rPr>
              <a:t>People are habituated to any drugs																	</a:t>
            </a:r>
          </a:p>
        </p:txBody>
      </p:sp>
      <p:pic>
        <p:nvPicPr>
          <p:cNvPr id="5" name="Picture 4">
            <a:extLst>
              <a:ext uri="{FF2B5EF4-FFF2-40B4-BE49-F238E27FC236}">
                <a16:creationId xmlns:a16="http://schemas.microsoft.com/office/drawing/2014/main" id="{7E2B557E-5D25-54A4-6481-5C936B38B9EE}"/>
              </a:ext>
            </a:extLst>
          </p:cNvPr>
          <p:cNvPicPr>
            <a:picLocks noChangeAspect="1"/>
          </p:cNvPicPr>
          <p:nvPr/>
        </p:nvPicPr>
        <p:blipFill>
          <a:blip r:embed="rId2"/>
          <a:stretch>
            <a:fillRect/>
          </a:stretch>
        </p:blipFill>
        <p:spPr>
          <a:xfrm>
            <a:off x="176686" y="349389"/>
            <a:ext cx="5386971" cy="2752195"/>
          </a:xfrm>
          <a:prstGeom prst="rect">
            <a:avLst/>
          </a:prstGeom>
          <a:effectLst>
            <a:innerShdw blurRad="57150" dist="38100" dir="14460000">
              <a:prstClr val="black">
                <a:alpha val="70000"/>
              </a:prstClr>
            </a:innerShdw>
          </a:effectLst>
        </p:spPr>
      </p:pic>
      <p:grpSp>
        <p:nvGrpSpPr>
          <p:cNvPr id="19" name="Group 18">
            <a:extLst>
              <a:ext uri="{FF2B5EF4-FFF2-40B4-BE49-F238E27FC236}">
                <a16:creationId xmlns:a16="http://schemas.microsoft.com/office/drawing/2014/main" id="{DD58A807-BD0E-4B1D-A523-2F20E7FE2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33837"/>
            <a:ext cx="2981858" cy="3208867"/>
            <a:chOff x="9206969" y="2963333"/>
            <a:chExt cx="2981858" cy="3208867"/>
          </a:xfrm>
        </p:grpSpPr>
        <p:cxnSp>
          <p:nvCxnSpPr>
            <p:cNvPr id="20" name="Straight Connector 19">
              <a:extLst>
                <a:ext uri="{FF2B5EF4-FFF2-40B4-BE49-F238E27FC236}">
                  <a16:creationId xmlns:a16="http://schemas.microsoft.com/office/drawing/2014/main" id="{AC82FD88-0436-4D5C-B5A2-7B9019194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2706DBD-9DBD-49D6-80EB-C896096D2F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51C7442-3F0F-49E3-9389-D6B4BAE14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A614368-43A5-4794-BA71-09F8585F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F42B96B-0C70-40CB-A027-175F2A1657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 name="Picture 6">
            <a:extLst>
              <a:ext uri="{FF2B5EF4-FFF2-40B4-BE49-F238E27FC236}">
                <a16:creationId xmlns:a16="http://schemas.microsoft.com/office/drawing/2014/main" id="{DF8B4465-C134-798C-5827-38EC48F31B53}"/>
              </a:ext>
            </a:extLst>
          </p:cNvPr>
          <p:cNvPicPr>
            <a:picLocks noChangeAspect="1"/>
          </p:cNvPicPr>
          <p:nvPr/>
        </p:nvPicPr>
        <p:blipFill>
          <a:blip r:embed="rId3"/>
          <a:stretch>
            <a:fillRect/>
          </a:stretch>
        </p:blipFill>
        <p:spPr>
          <a:xfrm>
            <a:off x="5778859" y="386917"/>
            <a:ext cx="6154994" cy="2719553"/>
          </a:xfrm>
          <a:prstGeom prst="rect">
            <a:avLst/>
          </a:prstGeom>
        </p:spPr>
      </p:pic>
      <p:pic>
        <p:nvPicPr>
          <p:cNvPr id="9" name="Picture 8">
            <a:extLst>
              <a:ext uri="{FF2B5EF4-FFF2-40B4-BE49-F238E27FC236}">
                <a16:creationId xmlns:a16="http://schemas.microsoft.com/office/drawing/2014/main" id="{AE458EC6-88AC-C931-833B-F60A00B46049}"/>
              </a:ext>
            </a:extLst>
          </p:cNvPr>
          <p:cNvPicPr>
            <a:picLocks noChangeAspect="1"/>
          </p:cNvPicPr>
          <p:nvPr/>
        </p:nvPicPr>
        <p:blipFill>
          <a:blip r:embed="rId4"/>
          <a:stretch>
            <a:fillRect/>
          </a:stretch>
        </p:blipFill>
        <p:spPr>
          <a:xfrm>
            <a:off x="684661" y="3996743"/>
            <a:ext cx="6774287" cy="2369713"/>
          </a:xfrm>
          <a:prstGeom prst="rect">
            <a:avLst/>
          </a:prstGeom>
        </p:spPr>
      </p:pic>
      <p:sp>
        <p:nvSpPr>
          <p:cNvPr id="16" name="Title 1">
            <a:extLst>
              <a:ext uri="{FF2B5EF4-FFF2-40B4-BE49-F238E27FC236}">
                <a16:creationId xmlns:a16="http://schemas.microsoft.com/office/drawing/2014/main" id="{985FD3C7-19EE-FE0F-6CDD-775AFEADC61D}"/>
              </a:ext>
            </a:extLst>
          </p:cNvPr>
          <p:cNvSpPr>
            <a:spLocks noGrp="1"/>
          </p:cNvSpPr>
          <p:nvPr>
            <p:ph type="title"/>
          </p:nvPr>
        </p:nvSpPr>
        <p:spPr>
          <a:xfrm>
            <a:off x="7527416" y="4372185"/>
            <a:ext cx="4205003" cy="1507067"/>
          </a:xfrm>
        </p:spPr>
        <p:txBody>
          <a:bodyPr vert="horz" lIns="91440" tIns="45720" rIns="91440" bIns="45720" rtlCol="0" anchor="ctr">
            <a:normAutofit/>
          </a:bodyPr>
          <a:lstStyle/>
          <a:p>
            <a:r>
              <a:rPr lang="en-US" sz="2000" cap="none" dirty="0"/>
              <a:t>This is regrading to services of ambulance in their areas.</a:t>
            </a:r>
          </a:p>
        </p:txBody>
      </p:sp>
    </p:spTree>
    <p:extLst>
      <p:ext uri="{BB962C8B-B14F-4D97-AF65-F5344CB8AC3E}">
        <p14:creationId xmlns:p14="http://schemas.microsoft.com/office/powerpoint/2010/main" val="372602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859-31D3-0697-6693-195953D21448}"/>
              </a:ext>
            </a:extLst>
          </p:cNvPr>
          <p:cNvSpPr>
            <a:spLocks noGrp="1"/>
          </p:cNvSpPr>
          <p:nvPr>
            <p:ph type="title"/>
          </p:nvPr>
        </p:nvSpPr>
        <p:spPr>
          <a:xfrm>
            <a:off x="684212" y="685800"/>
            <a:ext cx="10058400" cy="2743200"/>
          </a:xfrm>
        </p:spPr>
        <p:txBody>
          <a:bodyPr/>
          <a:lstStyle/>
          <a:p>
            <a:br>
              <a:rPr lang="en-US" dirty="0"/>
            </a:br>
            <a:br>
              <a:rPr lang="en-IN" dirty="0"/>
            </a:br>
            <a:br>
              <a:rPr lang="en-IN" dirty="0"/>
            </a:br>
            <a:r>
              <a:rPr lang="en-IN" sz="1600" cap="none" dirty="0"/>
              <a:t>This is about how many item  people usually			This shows about the drainage system</a:t>
            </a:r>
            <a:br>
              <a:rPr lang="en-IN" sz="1600" cap="none" dirty="0"/>
            </a:br>
            <a:r>
              <a:rPr lang="en-IN" sz="1600" cap="none" dirty="0"/>
              <a:t> wash their hands per day.								 satisfaction by people</a:t>
            </a:r>
            <a:endParaRPr lang="en-IN" sz="1600" dirty="0"/>
          </a:p>
        </p:txBody>
      </p:sp>
      <p:sp>
        <p:nvSpPr>
          <p:cNvPr id="3" name="Text Placeholder 2">
            <a:extLst>
              <a:ext uri="{FF2B5EF4-FFF2-40B4-BE49-F238E27FC236}">
                <a16:creationId xmlns:a16="http://schemas.microsoft.com/office/drawing/2014/main" id="{C690EED9-D68B-953B-E0D7-E3E466C52BC8}"/>
              </a:ext>
            </a:extLst>
          </p:cNvPr>
          <p:cNvSpPr>
            <a:spLocks noGrp="1"/>
          </p:cNvSpPr>
          <p:nvPr>
            <p:ph type="body" idx="1"/>
          </p:nvPr>
        </p:nvSpPr>
        <p:spPr>
          <a:xfrm>
            <a:off x="7524750" y="4114800"/>
            <a:ext cx="4051384" cy="1879600"/>
          </a:xfrm>
        </p:spPr>
        <p:txBody>
          <a:bodyPr>
            <a:normAutofit/>
          </a:bodyPr>
          <a:lstStyle/>
          <a:p>
            <a:r>
              <a:rPr lang="en-US" i="0" u="none" strike="noStrike" baseline="0" dirty="0">
                <a:solidFill>
                  <a:schemeClr val="tx1"/>
                </a:solidFill>
                <a:latin typeface="Century Gothic (Headings)"/>
              </a:rPr>
              <a:t>veterinary doctors are coming on time or not</a:t>
            </a:r>
            <a:endParaRPr lang="en-IN" dirty="0">
              <a:solidFill>
                <a:schemeClr val="tx1"/>
              </a:solidFill>
              <a:latin typeface="Century Gothic (Headings)"/>
            </a:endParaRPr>
          </a:p>
        </p:txBody>
      </p:sp>
      <p:pic>
        <p:nvPicPr>
          <p:cNvPr id="5" name="Picture 4">
            <a:extLst>
              <a:ext uri="{FF2B5EF4-FFF2-40B4-BE49-F238E27FC236}">
                <a16:creationId xmlns:a16="http://schemas.microsoft.com/office/drawing/2014/main" id="{A5555605-F460-EAB1-8464-84C7B96087A1}"/>
              </a:ext>
            </a:extLst>
          </p:cNvPr>
          <p:cNvPicPr>
            <a:picLocks noChangeAspect="1"/>
          </p:cNvPicPr>
          <p:nvPr/>
        </p:nvPicPr>
        <p:blipFill>
          <a:blip r:embed="rId2"/>
          <a:stretch>
            <a:fillRect/>
          </a:stretch>
        </p:blipFill>
        <p:spPr>
          <a:xfrm>
            <a:off x="253327" y="80099"/>
            <a:ext cx="5769735" cy="2331076"/>
          </a:xfrm>
          <a:prstGeom prst="rect">
            <a:avLst/>
          </a:prstGeom>
        </p:spPr>
      </p:pic>
      <p:pic>
        <p:nvPicPr>
          <p:cNvPr id="7" name="Picture 6">
            <a:extLst>
              <a:ext uri="{FF2B5EF4-FFF2-40B4-BE49-F238E27FC236}">
                <a16:creationId xmlns:a16="http://schemas.microsoft.com/office/drawing/2014/main" id="{F65902B0-7072-2C3D-EC41-DF1321E32A26}"/>
              </a:ext>
            </a:extLst>
          </p:cNvPr>
          <p:cNvPicPr>
            <a:picLocks noChangeAspect="1"/>
          </p:cNvPicPr>
          <p:nvPr/>
        </p:nvPicPr>
        <p:blipFill>
          <a:blip r:embed="rId3"/>
          <a:stretch>
            <a:fillRect/>
          </a:stretch>
        </p:blipFill>
        <p:spPr>
          <a:xfrm>
            <a:off x="6168939" y="66035"/>
            <a:ext cx="5842085" cy="2331075"/>
          </a:xfrm>
          <a:prstGeom prst="rect">
            <a:avLst/>
          </a:prstGeom>
        </p:spPr>
      </p:pic>
      <p:pic>
        <p:nvPicPr>
          <p:cNvPr id="9" name="Picture 8">
            <a:extLst>
              <a:ext uri="{FF2B5EF4-FFF2-40B4-BE49-F238E27FC236}">
                <a16:creationId xmlns:a16="http://schemas.microsoft.com/office/drawing/2014/main" id="{103255D0-6A9E-F2DA-4C92-25B2EB17C7EF}"/>
              </a:ext>
            </a:extLst>
          </p:cNvPr>
          <p:cNvPicPr>
            <a:picLocks noChangeAspect="1"/>
          </p:cNvPicPr>
          <p:nvPr/>
        </p:nvPicPr>
        <p:blipFill>
          <a:blip r:embed="rId4"/>
          <a:stretch>
            <a:fillRect/>
          </a:stretch>
        </p:blipFill>
        <p:spPr>
          <a:xfrm>
            <a:off x="253327" y="4114800"/>
            <a:ext cx="6697014" cy="2002665"/>
          </a:xfrm>
          <a:prstGeom prst="rect">
            <a:avLst/>
          </a:prstGeom>
        </p:spPr>
      </p:pic>
    </p:spTree>
    <p:extLst>
      <p:ext uri="{BB962C8B-B14F-4D97-AF65-F5344CB8AC3E}">
        <p14:creationId xmlns:p14="http://schemas.microsoft.com/office/powerpoint/2010/main" val="280348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F9CD-2672-D617-AED5-33CDA794158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EE88400-76A3-5CF5-102F-323B122BFB35}"/>
              </a:ext>
            </a:extLst>
          </p:cNvPr>
          <p:cNvSpPr>
            <a:spLocks noGrp="1"/>
          </p:cNvSpPr>
          <p:nvPr>
            <p:ph type="body" idx="1"/>
          </p:nvPr>
        </p:nvSpPr>
        <p:spPr>
          <a:xfrm>
            <a:off x="684211" y="4114800"/>
            <a:ext cx="9112931" cy="1879600"/>
          </a:xfrm>
        </p:spPr>
        <p:txBody>
          <a:bodyPr/>
          <a:lstStyle/>
          <a:p>
            <a:r>
              <a:rPr lang="en-US" dirty="0">
                <a:solidFill>
                  <a:schemeClr val="tx1"/>
                </a:solidFill>
              </a:rPr>
              <a:t>As the above graph says that the facilities in the veterinary hospital </a:t>
            </a:r>
          </a:p>
          <a:p>
            <a:r>
              <a:rPr lang="en-US" dirty="0">
                <a:solidFill>
                  <a:schemeClr val="tx1"/>
                </a:solidFill>
              </a:rPr>
              <a:t>We have observed that there is worst cases in the veterinary hospital </a:t>
            </a:r>
            <a:r>
              <a:rPr lang="en-IN" dirty="0">
                <a:solidFill>
                  <a:schemeClr val="tx1"/>
                </a:solidFill>
              </a:rPr>
              <a:t> .</a:t>
            </a:r>
          </a:p>
          <a:p>
            <a:r>
              <a:rPr lang="en-IN" dirty="0">
                <a:solidFill>
                  <a:schemeClr val="tx1"/>
                </a:solidFill>
              </a:rPr>
              <a:t>The doctors are not coming to hospitals on time and no proper medical facilities for animals in the veterinary hospitals.</a:t>
            </a:r>
          </a:p>
        </p:txBody>
      </p:sp>
      <p:pic>
        <p:nvPicPr>
          <p:cNvPr id="5" name="Picture 4">
            <a:extLst>
              <a:ext uri="{FF2B5EF4-FFF2-40B4-BE49-F238E27FC236}">
                <a16:creationId xmlns:a16="http://schemas.microsoft.com/office/drawing/2014/main" id="{90175493-312C-B63D-41C1-1A93E07D7945}"/>
              </a:ext>
            </a:extLst>
          </p:cNvPr>
          <p:cNvPicPr>
            <a:picLocks noChangeAspect="1"/>
          </p:cNvPicPr>
          <p:nvPr/>
        </p:nvPicPr>
        <p:blipFill>
          <a:blip r:embed="rId2"/>
          <a:stretch>
            <a:fillRect/>
          </a:stretch>
        </p:blipFill>
        <p:spPr>
          <a:xfrm>
            <a:off x="775186" y="816947"/>
            <a:ext cx="6722772" cy="2446986"/>
          </a:xfrm>
          <a:prstGeom prst="rect">
            <a:avLst/>
          </a:prstGeom>
        </p:spPr>
      </p:pic>
    </p:spTree>
    <p:extLst>
      <p:ext uri="{BB962C8B-B14F-4D97-AF65-F5344CB8AC3E}">
        <p14:creationId xmlns:p14="http://schemas.microsoft.com/office/powerpoint/2010/main" val="358937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F979-CBF9-6E68-F618-2722EB00B644}"/>
              </a:ext>
            </a:extLst>
          </p:cNvPr>
          <p:cNvSpPr>
            <a:spLocks noGrp="1"/>
          </p:cNvSpPr>
          <p:nvPr>
            <p:ph type="title"/>
          </p:nvPr>
        </p:nvSpPr>
        <p:spPr>
          <a:xfrm rot="20277702">
            <a:off x="1542630" y="1978089"/>
            <a:ext cx="8310497" cy="1926771"/>
          </a:xfrm>
        </p:spPr>
        <p:txBody>
          <a:bodyPr>
            <a:normAutofit/>
          </a:bodyPr>
          <a:lstStyle/>
          <a:p>
            <a:pPr algn="ctr"/>
            <a:r>
              <a:rPr lang="en-US" sz="5400" dirty="0">
                <a:latin typeface="Algerian" panose="04020705040A02060702" pitchFamily="82" charset="0"/>
              </a:rPr>
              <a:t>Problems identified</a:t>
            </a:r>
            <a:endParaRPr lang="en-IN" sz="5400" dirty="0">
              <a:latin typeface="Algerian" panose="04020705040A02060702" pitchFamily="82" charset="0"/>
            </a:endParaRPr>
          </a:p>
        </p:txBody>
      </p:sp>
    </p:spTree>
    <p:extLst>
      <p:ext uri="{BB962C8B-B14F-4D97-AF65-F5344CB8AC3E}">
        <p14:creationId xmlns:p14="http://schemas.microsoft.com/office/powerpoint/2010/main" val="332053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B2F0-7EC4-05A7-2A55-FD9A0B780D71}"/>
              </a:ext>
            </a:extLst>
          </p:cNvPr>
          <p:cNvSpPr>
            <a:spLocks noGrp="1"/>
          </p:cNvSpPr>
          <p:nvPr>
            <p:ph type="title"/>
          </p:nvPr>
        </p:nvSpPr>
        <p:spPr>
          <a:xfrm>
            <a:off x="684213" y="597159"/>
            <a:ext cx="10058400" cy="4945225"/>
          </a:xfrm>
        </p:spPr>
        <p:txBody>
          <a:bodyPr>
            <a:noAutofit/>
          </a:bodyPr>
          <a:lstStyle/>
          <a:p>
            <a:pPr algn="l"/>
            <a:br>
              <a:rPr lang="en-US" sz="2000" b="0" i="0" u="none" strike="noStrike" cap="none" baseline="0" dirty="0">
                <a:latin typeface="Times New Roman" panose="02020603050405020304" pitchFamily="18" charset="0"/>
              </a:rPr>
            </a:br>
            <a:br>
              <a:rPr lang="en-US" sz="2000" b="0" i="0" u="none" strike="noStrike" cap="none" baseline="0" dirty="0">
                <a:latin typeface="Times New Roman" panose="02020603050405020304" pitchFamily="18" charset="0"/>
              </a:rPr>
            </a:br>
            <a:br>
              <a:rPr lang="en-US" sz="2000" b="0" i="0" u="none" strike="noStrike" cap="none" baseline="0" dirty="0">
                <a:latin typeface="Times New Roman" panose="02020603050405020304" pitchFamily="18" charset="0"/>
              </a:rPr>
            </a:br>
            <a:br>
              <a:rPr lang="en-US" sz="2000" b="0" i="0" u="none" strike="noStrike" cap="none" baseline="0" dirty="0">
                <a:latin typeface="Times New Roman" panose="02020603050405020304" pitchFamily="18" charset="0"/>
              </a:rPr>
            </a:br>
            <a:r>
              <a:rPr lang="en-US" sz="2000" b="0" i="0" u="none" strike="noStrike" cap="none" baseline="0" dirty="0">
                <a:latin typeface="Times New Roman" panose="02020603050405020304" pitchFamily="18" charset="0"/>
                <a:sym typeface="Wingdings" panose="05000000000000000000" pitchFamily="2" charset="2"/>
              </a:rPr>
              <a:t></a:t>
            </a:r>
            <a:r>
              <a:rPr lang="en-US" sz="2000" b="0" i="0" u="none" strike="noStrike" cap="none" baseline="0" dirty="0">
                <a:latin typeface="Times New Roman" panose="02020603050405020304" pitchFamily="18" charset="0"/>
              </a:rPr>
              <a:t>The major problem is there is no proper drainage system in the village resulting in an overflow          of drainages in case of heavy rain and stagnation of drainage water that may lead to water borne diseases</a:t>
            </a:r>
            <a:r>
              <a:rPr lang="en-US" sz="2000" b="0" i="0" u="none" strike="noStrike" baseline="0" dirty="0">
                <a:latin typeface="Times New Roman" panose="02020603050405020304" pitchFamily="18" charset="0"/>
              </a:rPr>
              <a:t>. </a:t>
            </a:r>
            <a:br>
              <a:rPr lang="en-US" sz="2000" b="0" i="0" u="none" strike="noStrike" baseline="0" dirty="0">
                <a:latin typeface="Times New Roman" panose="02020603050405020304" pitchFamily="18" charset="0"/>
              </a:rPr>
            </a:br>
            <a:br>
              <a:rPr lang="en-IN" sz="2000" b="0" i="0" u="none" strike="noStrike" baseline="0" dirty="0">
                <a:solidFill>
                  <a:srgbClr val="000000"/>
                </a:solidFill>
                <a:latin typeface="Times New Roman" panose="02020603050405020304" pitchFamily="18" charset="0"/>
              </a:rPr>
            </a:br>
            <a:r>
              <a:rPr lang="en-IN" sz="2000" b="0" i="0" u="none" strike="noStrike" baseline="0" dirty="0">
                <a:latin typeface="Times New Roman" panose="02020603050405020304" pitchFamily="18" charset="0"/>
                <a:sym typeface="Wingdings" panose="05000000000000000000" pitchFamily="2" charset="2"/>
              </a:rPr>
              <a:t></a:t>
            </a:r>
            <a:r>
              <a:rPr lang="en-US" sz="2000" b="0" i="0" u="none" strike="noStrike" cap="none" baseline="0" dirty="0">
                <a:latin typeface="Times New Roman" panose="02020603050405020304" pitchFamily="18" charset="0"/>
              </a:rPr>
              <a:t>Another major problem is there is no proper of veterinary hospital that means irregularly of doctors and no sufficient care regarding to animals like buffalos and so on. By our survey we sawed that so many people are suffering from that, and some buffalos are died due to insufficient medicines and doctors’ irresponsibility</a:t>
            </a:r>
            <a:r>
              <a:rPr lang="en-US" sz="2000" b="1" i="0" u="none" strike="noStrike" cap="none" baseline="0" dirty="0">
                <a:latin typeface="Times New Roman" panose="02020603050405020304" pitchFamily="18" charset="0"/>
              </a:rPr>
              <a:t>. </a:t>
            </a:r>
            <a:br>
              <a:rPr lang="en-US" sz="2000" b="1" i="0" u="none" strike="noStrike" cap="none" baseline="0" dirty="0">
                <a:latin typeface="Times New Roman" panose="02020603050405020304" pitchFamily="18" charset="0"/>
              </a:rPr>
            </a:br>
            <a:br>
              <a:rPr lang="en-IN" sz="2000" b="0" i="0" u="none" strike="noStrike" baseline="0" dirty="0">
                <a:solidFill>
                  <a:srgbClr val="000000"/>
                </a:solidFill>
                <a:latin typeface="Times New Roman" panose="02020603050405020304" pitchFamily="18" charset="0"/>
              </a:rPr>
            </a:br>
            <a:r>
              <a:rPr lang="en-IN" sz="2000" b="0" i="0" u="none" strike="noStrike" baseline="0" dirty="0">
                <a:latin typeface="Times New Roman" panose="02020603050405020304" pitchFamily="18" charset="0"/>
                <a:sym typeface="Wingdings" panose="05000000000000000000" pitchFamily="2" charset="2"/>
              </a:rPr>
              <a:t></a:t>
            </a:r>
            <a:r>
              <a:rPr lang="en-US" sz="2000" b="0" i="0" u="none" strike="noStrike" cap="none" baseline="0" dirty="0">
                <a:latin typeface="Times New Roman" panose="02020603050405020304" pitchFamily="18" charset="0"/>
              </a:rPr>
              <a:t>There was no emergency kits that means first aid in </a:t>
            </a:r>
            <a:r>
              <a:rPr lang="en-IN" sz="2000" b="0" i="0" u="none" strike="noStrike" cap="none" baseline="0" dirty="0">
                <a:latin typeface="Times New Roman" panose="02020603050405020304" pitchFamily="18" charset="0"/>
              </a:rPr>
              <a:t>many of the houses </a:t>
            </a:r>
            <a:br>
              <a:rPr lang="en-IN" sz="2000" b="0" i="0" u="none" strike="noStrike" cap="none" baseline="0" dirty="0">
                <a:latin typeface="Times New Roman" panose="02020603050405020304" pitchFamily="18" charset="0"/>
              </a:rPr>
            </a:br>
            <a:br>
              <a:rPr lang="en-US" sz="2000" dirty="0">
                <a:solidFill>
                  <a:srgbClr val="000000"/>
                </a:solidFill>
                <a:latin typeface="Times New Roman" panose="02020603050405020304" pitchFamily="18" charset="0"/>
              </a:rPr>
            </a:br>
            <a:r>
              <a:rPr lang="en-US" sz="2000" dirty="0">
                <a:latin typeface="Times New Roman" panose="02020603050405020304" pitchFamily="18" charset="0"/>
                <a:sym typeface="Wingdings" panose="05000000000000000000" pitchFamily="2" charset="2"/>
              </a:rPr>
              <a:t></a:t>
            </a:r>
            <a:r>
              <a:rPr lang="en-US" sz="2000" b="0" i="0" u="none" strike="noStrike" cap="none" baseline="0" dirty="0">
                <a:latin typeface="Times New Roman" panose="02020603050405020304" pitchFamily="18" charset="0"/>
              </a:rPr>
              <a:t>There are no public dustbins in the village</a:t>
            </a:r>
            <a:r>
              <a:rPr lang="en-US" sz="2000" b="0" i="0" u="none" strike="noStrike" baseline="0" dirty="0">
                <a:solidFill>
                  <a:srgbClr val="000000"/>
                </a:solidFill>
                <a:latin typeface="Times New Roman" panose="02020603050405020304" pitchFamily="18" charset="0"/>
              </a:rPr>
              <a:t>. </a:t>
            </a:r>
            <a:br>
              <a:rPr lang="en-US" sz="2000" b="0" i="0" u="none" strike="noStrike" baseline="0" dirty="0">
                <a:solidFill>
                  <a:srgbClr val="000000"/>
                </a:solidFill>
                <a:latin typeface="Times New Roman" panose="02020603050405020304" pitchFamily="18" charset="0"/>
              </a:rPr>
            </a:br>
            <a:br>
              <a:rPr lang="en-US" sz="2000" b="0" i="0" u="none" strike="noStrike" cap="none" baseline="0" dirty="0">
                <a:latin typeface="Times New Roman" panose="02020603050405020304" pitchFamily="18" charset="0"/>
              </a:rPr>
            </a:br>
            <a:br>
              <a:rPr lang="en-US" sz="2000" b="0" i="0" u="none" strike="noStrike" baseline="0" dirty="0">
                <a:latin typeface="Times New Roman" panose="02020603050405020304" pitchFamily="18" charset="0"/>
              </a:rPr>
            </a:br>
            <a:endParaRPr lang="en-IN" sz="2000" dirty="0"/>
          </a:p>
        </p:txBody>
      </p:sp>
    </p:spTree>
    <p:extLst>
      <p:ext uri="{BB962C8B-B14F-4D97-AF65-F5344CB8AC3E}">
        <p14:creationId xmlns:p14="http://schemas.microsoft.com/office/powerpoint/2010/main" val="404849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9E8C-8E06-3712-ECDC-9AB2EB094DEF}"/>
              </a:ext>
            </a:extLst>
          </p:cNvPr>
          <p:cNvSpPr>
            <a:spLocks noGrp="1"/>
          </p:cNvSpPr>
          <p:nvPr>
            <p:ph type="title"/>
          </p:nvPr>
        </p:nvSpPr>
        <p:spPr>
          <a:xfrm rot="20142211">
            <a:off x="1967607" y="1898920"/>
            <a:ext cx="8923144" cy="2468378"/>
          </a:xfrm>
        </p:spPr>
        <p:txBody>
          <a:bodyPr>
            <a:normAutofit/>
          </a:bodyPr>
          <a:lstStyle/>
          <a:p>
            <a:pPr algn="ctr"/>
            <a:r>
              <a:rPr lang="en-US" sz="6000" dirty="0">
                <a:latin typeface="Algerian" panose="04020705040A02060702" pitchFamily="82" charset="0"/>
              </a:rPr>
              <a:t>SURVEY PICTURES</a:t>
            </a:r>
            <a:endParaRPr lang="en-IN" sz="6000" dirty="0">
              <a:latin typeface="Algerian" panose="04020705040A02060702" pitchFamily="82" charset="0"/>
            </a:endParaRPr>
          </a:p>
        </p:txBody>
      </p:sp>
    </p:spTree>
    <p:extLst>
      <p:ext uri="{BB962C8B-B14F-4D97-AF65-F5344CB8AC3E}">
        <p14:creationId xmlns:p14="http://schemas.microsoft.com/office/powerpoint/2010/main" val="278011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E301E5-1206-47D0-9CDF-72583D73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A31FBE-7948-4384-B68A-75DEFDC4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011FBDA7-805A-DF23-1003-14B01A883875}"/>
              </a:ext>
            </a:extLst>
          </p:cNvPr>
          <p:cNvPicPr>
            <a:picLocks noChangeAspect="1"/>
          </p:cNvPicPr>
          <p:nvPr/>
        </p:nvPicPr>
        <p:blipFill rotWithShape="1">
          <a:blip r:embed="rId2">
            <a:extLst>
              <a:ext uri="{28A0092B-C50C-407E-A947-70E740481C1C}">
                <a14:useLocalDpi xmlns:a14="http://schemas.microsoft.com/office/drawing/2010/main" val="0"/>
              </a:ext>
            </a:extLst>
          </a:blip>
          <a:srcRect t="10207" r="4" b="4"/>
          <a:stretch/>
        </p:blipFill>
        <p:spPr>
          <a:xfrm>
            <a:off x="641276" y="643467"/>
            <a:ext cx="4013020" cy="2702558"/>
          </a:xfrm>
          <a:prstGeom prst="rect">
            <a:avLst/>
          </a:prstGeom>
        </p:spPr>
      </p:pic>
      <p:pic>
        <p:nvPicPr>
          <p:cNvPr id="9" name="Picture 8" descr="A group of men posing for a photo&#10;&#10;Description automatically generated with medium confidence">
            <a:extLst>
              <a:ext uri="{FF2B5EF4-FFF2-40B4-BE49-F238E27FC236}">
                <a16:creationId xmlns:a16="http://schemas.microsoft.com/office/drawing/2014/main" id="{6D450E28-53DD-5500-88D8-F200ADBB0BF7}"/>
              </a:ext>
            </a:extLst>
          </p:cNvPr>
          <p:cNvPicPr>
            <a:picLocks noChangeAspect="1"/>
          </p:cNvPicPr>
          <p:nvPr/>
        </p:nvPicPr>
        <p:blipFill rotWithShape="1">
          <a:blip r:embed="rId3">
            <a:extLst>
              <a:ext uri="{28A0092B-C50C-407E-A947-70E740481C1C}">
                <a14:useLocalDpi xmlns:a14="http://schemas.microsoft.com/office/drawing/2010/main" val="0"/>
              </a:ext>
            </a:extLst>
          </a:blip>
          <a:srcRect r="-1" b="10073"/>
          <a:stretch/>
        </p:blipFill>
        <p:spPr>
          <a:xfrm>
            <a:off x="643467" y="3509433"/>
            <a:ext cx="4010830" cy="2705099"/>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1AA16270-18B4-33EC-15C0-0E9E7ABC01A1}"/>
              </a:ext>
            </a:extLst>
          </p:cNvPr>
          <p:cNvPicPr>
            <a:picLocks noChangeAspect="1"/>
          </p:cNvPicPr>
          <p:nvPr/>
        </p:nvPicPr>
        <p:blipFill rotWithShape="1">
          <a:blip r:embed="rId4">
            <a:extLst>
              <a:ext uri="{28A0092B-C50C-407E-A947-70E740481C1C}">
                <a14:useLocalDpi xmlns:a14="http://schemas.microsoft.com/office/drawing/2010/main" val="0"/>
              </a:ext>
            </a:extLst>
          </a:blip>
          <a:srcRect t="9319" r="-1" b="-1"/>
          <a:stretch/>
        </p:blipFill>
        <p:spPr>
          <a:xfrm rot="5400000">
            <a:off x="5395050" y="61050"/>
            <a:ext cx="5571066" cy="6735900"/>
          </a:xfrm>
          <a:prstGeom prst="rect">
            <a:avLst/>
          </a:prstGeom>
        </p:spPr>
      </p:pic>
    </p:spTree>
    <p:extLst>
      <p:ext uri="{BB962C8B-B14F-4D97-AF65-F5344CB8AC3E}">
        <p14:creationId xmlns:p14="http://schemas.microsoft.com/office/powerpoint/2010/main" val="342166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ABB624F-BF77-4AE1-B71D-2D681D473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EFE823F8-BA9D-1BC4-41DE-B32489C05FB7}"/>
              </a:ext>
            </a:extLst>
          </p:cNvPr>
          <p:cNvPicPr>
            <a:picLocks noChangeAspect="1"/>
          </p:cNvPicPr>
          <p:nvPr/>
        </p:nvPicPr>
        <p:blipFill rotWithShape="1">
          <a:blip r:embed="rId2">
            <a:extLst>
              <a:ext uri="{28A0092B-C50C-407E-A947-70E740481C1C}">
                <a14:useLocalDpi xmlns:a14="http://schemas.microsoft.com/office/drawing/2010/main" val="0"/>
              </a:ext>
            </a:extLst>
          </a:blip>
          <a:srcRect l="19400"/>
          <a:stretch/>
        </p:blipFill>
        <p:spPr>
          <a:xfrm>
            <a:off x="-1" y="10"/>
            <a:ext cx="7370057" cy="6857990"/>
          </a:xfrm>
          <a:prstGeom prst="rect">
            <a:avLst/>
          </a:prstGeom>
        </p:spPr>
      </p:pic>
      <p:pic>
        <p:nvPicPr>
          <p:cNvPr id="7" name="Picture 6" descr="Text&#10;&#10;Description automatically generated">
            <a:extLst>
              <a:ext uri="{FF2B5EF4-FFF2-40B4-BE49-F238E27FC236}">
                <a16:creationId xmlns:a16="http://schemas.microsoft.com/office/drawing/2014/main" id="{74B9BF3B-485D-DF27-48B1-26179C4E4255}"/>
              </a:ext>
            </a:extLst>
          </p:cNvPr>
          <p:cNvPicPr>
            <a:picLocks noChangeAspect="1"/>
          </p:cNvPicPr>
          <p:nvPr/>
        </p:nvPicPr>
        <p:blipFill rotWithShape="1">
          <a:blip r:embed="rId3">
            <a:extLst>
              <a:ext uri="{28A0092B-C50C-407E-A947-70E740481C1C}">
                <a14:useLocalDpi xmlns:a14="http://schemas.microsoft.com/office/drawing/2010/main" val="0"/>
              </a:ext>
            </a:extLst>
          </a:blip>
          <a:srcRect r="-3" b="4186"/>
          <a:stretch/>
        </p:blipFill>
        <p:spPr>
          <a:xfrm>
            <a:off x="7534656" y="1"/>
            <a:ext cx="4657344" cy="3346704"/>
          </a:xfrm>
          <a:prstGeom prst="rect">
            <a:avLst/>
          </a:prstGeom>
        </p:spPr>
      </p:pic>
      <p:pic>
        <p:nvPicPr>
          <p:cNvPr id="11" name="Picture 10" descr="A group of men posing for a photo&#10;&#10;Description automatically generated with medium confidence">
            <a:extLst>
              <a:ext uri="{FF2B5EF4-FFF2-40B4-BE49-F238E27FC236}">
                <a16:creationId xmlns:a16="http://schemas.microsoft.com/office/drawing/2014/main" id="{90DC7D65-BE57-1241-770D-0A2E428E0DA3}"/>
              </a:ext>
            </a:extLst>
          </p:cNvPr>
          <p:cNvPicPr>
            <a:picLocks noChangeAspect="1"/>
          </p:cNvPicPr>
          <p:nvPr/>
        </p:nvPicPr>
        <p:blipFill rotWithShape="1">
          <a:blip r:embed="rId4">
            <a:extLst>
              <a:ext uri="{28A0092B-C50C-407E-A947-70E740481C1C}">
                <a14:useLocalDpi xmlns:a14="http://schemas.microsoft.com/office/drawing/2010/main" val="0"/>
              </a:ext>
            </a:extLst>
          </a:blip>
          <a:srcRect r="-3" b="4186"/>
          <a:stretch/>
        </p:blipFill>
        <p:spPr>
          <a:xfrm>
            <a:off x="7534654" y="3511296"/>
            <a:ext cx="4657346" cy="3346704"/>
          </a:xfrm>
          <a:prstGeom prst="rect">
            <a:avLst/>
          </a:prstGeom>
        </p:spPr>
      </p:pic>
    </p:spTree>
    <p:extLst>
      <p:ext uri="{BB962C8B-B14F-4D97-AF65-F5344CB8AC3E}">
        <p14:creationId xmlns:p14="http://schemas.microsoft.com/office/powerpoint/2010/main" val="81355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BD17-4869-69D0-940A-73D73861EEF7}"/>
              </a:ext>
            </a:extLst>
          </p:cNvPr>
          <p:cNvSpPr>
            <a:spLocks noGrp="1"/>
          </p:cNvSpPr>
          <p:nvPr>
            <p:ph type="title"/>
          </p:nvPr>
        </p:nvSpPr>
        <p:spPr>
          <a:xfrm>
            <a:off x="684213" y="685800"/>
            <a:ext cx="10058400" cy="1730829"/>
          </a:xfrm>
        </p:spPr>
        <p:txBody>
          <a:bodyPr/>
          <a:lstStyle/>
          <a:p>
            <a:pPr algn="ctr"/>
            <a:r>
              <a:rPr lang="en-US" dirty="0">
                <a:latin typeface="Algerian" panose="04020705040A02060702" pitchFamily="82" charset="0"/>
              </a:rPr>
              <a:t>CONTENTS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67E95530-6D1F-4293-7D83-25F149123E25}"/>
              </a:ext>
            </a:extLst>
          </p:cNvPr>
          <p:cNvSpPr>
            <a:spLocks noGrp="1"/>
          </p:cNvSpPr>
          <p:nvPr>
            <p:ph type="body" idx="1"/>
          </p:nvPr>
        </p:nvSpPr>
        <p:spPr>
          <a:xfrm>
            <a:off x="3074388" y="2034075"/>
            <a:ext cx="5278049" cy="3978988"/>
          </a:xfrm>
        </p:spPr>
        <p:txBody>
          <a:bodyPr>
            <a:normAutofit/>
          </a:bodyPr>
          <a:lstStyle/>
          <a:p>
            <a:pPr marL="342900" indent="-342900">
              <a:buFont typeface="Arial" panose="020B0604020202020204" pitchFamily="34" charset="0"/>
              <a:buChar char="•"/>
            </a:pPr>
            <a:r>
              <a:rPr lang="en-US" dirty="0">
                <a:solidFill>
                  <a:schemeClr val="tx1"/>
                </a:solidFill>
              </a:rPr>
              <a:t>Introduction</a:t>
            </a:r>
          </a:p>
          <a:p>
            <a:pPr marL="342900" indent="-342900">
              <a:buFont typeface="Arial" panose="020B0604020202020204" pitchFamily="34" charset="0"/>
              <a:buChar char="•"/>
            </a:pPr>
            <a:r>
              <a:rPr lang="en-US" dirty="0">
                <a:solidFill>
                  <a:schemeClr val="tx1"/>
                </a:solidFill>
              </a:rPr>
              <a:t>Objectives</a:t>
            </a:r>
          </a:p>
          <a:p>
            <a:pPr marL="342900" indent="-342900">
              <a:buFont typeface="Arial" panose="020B0604020202020204" pitchFamily="34" charset="0"/>
              <a:buChar char="•"/>
            </a:pPr>
            <a:r>
              <a:rPr lang="en-US" dirty="0">
                <a:solidFill>
                  <a:schemeClr val="tx1"/>
                </a:solidFill>
              </a:rPr>
              <a:t>Health and its’s benefits</a:t>
            </a:r>
          </a:p>
          <a:p>
            <a:pPr marL="342900" indent="-342900">
              <a:buFont typeface="Arial" panose="020B0604020202020204" pitchFamily="34" charset="0"/>
              <a:buChar char="•"/>
            </a:pPr>
            <a:r>
              <a:rPr lang="en-US" dirty="0">
                <a:solidFill>
                  <a:schemeClr val="tx1"/>
                </a:solidFill>
              </a:rPr>
              <a:t>Survey area</a:t>
            </a:r>
          </a:p>
          <a:p>
            <a:pPr marL="342900" indent="-342900">
              <a:buFont typeface="Arial" panose="020B0604020202020204" pitchFamily="34" charset="0"/>
              <a:buChar char="•"/>
            </a:pPr>
            <a:r>
              <a:rPr lang="en-US" dirty="0">
                <a:solidFill>
                  <a:schemeClr val="tx1"/>
                </a:solidFill>
              </a:rPr>
              <a:t>Analysis and interpretation</a:t>
            </a:r>
          </a:p>
          <a:p>
            <a:pPr marL="342900" indent="-342900">
              <a:buFont typeface="Arial" panose="020B0604020202020204" pitchFamily="34" charset="0"/>
              <a:buChar char="•"/>
            </a:pPr>
            <a:r>
              <a:rPr lang="en-US" dirty="0">
                <a:solidFill>
                  <a:schemeClr val="tx1"/>
                </a:solidFill>
              </a:rPr>
              <a:t>Problems identified</a:t>
            </a:r>
          </a:p>
          <a:p>
            <a:pPr marL="342900" indent="-342900">
              <a:buFont typeface="Arial" panose="020B0604020202020204" pitchFamily="34" charset="0"/>
              <a:buChar char="•"/>
            </a:pPr>
            <a:r>
              <a:rPr lang="en-US" dirty="0">
                <a:solidFill>
                  <a:schemeClr val="tx1"/>
                </a:solidFill>
              </a:rPr>
              <a:t>Survey pictures</a:t>
            </a:r>
          </a:p>
        </p:txBody>
      </p:sp>
    </p:spTree>
    <p:extLst>
      <p:ext uri="{BB962C8B-B14F-4D97-AF65-F5344CB8AC3E}">
        <p14:creationId xmlns:p14="http://schemas.microsoft.com/office/powerpoint/2010/main" val="5412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1590-C50C-68F5-2133-0FCEE7372149}"/>
              </a:ext>
            </a:extLst>
          </p:cNvPr>
          <p:cNvSpPr>
            <a:spLocks noGrp="1"/>
          </p:cNvSpPr>
          <p:nvPr>
            <p:ph type="title"/>
          </p:nvPr>
        </p:nvSpPr>
        <p:spPr>
          <a:xfrm rot="20482343">
            <a:off x="1451452" y="1876350"/>
            <a:ext cx="8504135" cy="2642210"/>
          </a:xfrm>
        </p:spPr>
        <p:txBody>
          <a:bodyPr>
            <a:normAutofit/>
          </a:bodyPr>
          <a:lstStyle/>
          <a:p>
            <a:pPr algn="ctr"/>
            <a:r>
              <a:rPr lang="en-US" sz="6000" dirty="0">
                <a:latin typeface="Algerian" panose="04020705040A02060702" pitchFamily="82" charset="0"/>
              </a:rPr>
              <a:t>INTRODUCTION</a:t>
            </a:r>
            <a:endParaRPr lang="en-IN" sz="6000" dirty="0">
              <a:latin typeface="Algerian" panose="04020705040A02060702" pitchFamily="82" charset="0"/>
            </a:endParaRPr>
          </a:p>
        </p:txBody>
      </p:sp>
    </p:spTree>
    <p:extLst>
      <p:ext uri="{BB962C8B-B14F-4D97-AF65-F5344CB8AC3E}">
        <p14:creationId xmlns:p14="http://schemas.microsoft.com/office/powerpoint/2010/main" val="132485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D10EBB-C63F-F956-ACB8-99AB41C5A95C}"/>
              </a:ext>
            </a:extLst>
          </p:cNvPr>
          <p:cNvSpPr>
            <a:spLocks noGrp="1"/>
          </p:cNvSpPr>
          <p:nvPr>
            <p:ph type="body" idx="1"/>
          </p:nvPr>
        </p:nvSpPr>
        <p:spPr>
          <a:xfrm>
            <a:off x="684212" y="765110"/>
            <a:ext cx="10260596" cy="5229290"/>
          </a:xfrm>
        </p:spPr>
        <p:txBody>
          <a:bodyPr/>
          <a:lstStyle/>
          <a:p>
            <a:pPr marL="342900" indent="-342900">
              <a:buFont typeface="Arial" panose="020B0604020202020204" pitchFamily="34" charset="0"/>
              <a:buChar char="•"/>
            </a:pPr>
            <a:r>
              <a:rPr lang="en-US" dirty="0">
                <a:solidFill>
                  <a:schemeClr val="tx1"/>
                </a:solidFill>
              </a:rPr>
              <a:t>India is having limelight at global front not only in terms of its health scenario also.</a:t>
            </a:r>
          </a:p>
          <a:p>
            <a:pPr marL="342900" indent="-342900">
              <a:buFont typeface="Arial" panose="020B0604020202020204" pitchFamily="34" charset="0"/>
              <a:buChar char="•"/>
            </a:pPr>
            <a:r>
              <a:rPr lang="en-US" dirty="0">
                <a:solidFill>
                  <a:schemeClr val="tx1"/>
                </a:solidFill>
              </a:rPr>
              <a:t>Even after Independence, its population is still  brewing under the scourge of degraded health system.</a:t>
            </a:r>
          </a:p>
          <a:p>
            <a:pPr marL="342900" indent="-342900">
              <a:buFont typeface="Arial" panose="020B0604020202020204" pitchFamily="34" charset="0"/>
              <a:buChar char="•"/>
            </a:pPr>
            <a:r>
              <a:rPr lang="en-US" dirty="0">
                <a:solidFill>
                  <a:schemeClr val="tx1"/>
                </a:solidFill>
              </a:rPr>
              <a:t>There are nearly 8.46 crore rural people who are constantly battling for basics healthcare services  in their habitat.</a:t>
            </a:r>
          </a:p>
          <a:p>
            <a:pPr marL="342900" indent="-342900">
              <a:buFont typeface="Arial" panose="020B0604020202020204" pitchFamily="34" charset="0"/>
              <a:buChar char="•"/>
            </a:pPr>
            <a:r>
              <a:rPr lang="en-US" dirty="0">
                <a:solidFill>
                  <a:schemeClr val="tx1"/>
                </a:solidFill>
              </a:rPr>
              <a:t>This condition has been aggravated by worsening  living condition of rural habitats.</a:t>
            </a:r>
          </a:p>
          <a:p>
            <a:pPr marL="342900" indent="-342900">
              <a:buFont typeface="Arial" panose="020B0604020202020204" pitchFamily="34" charset="0"/>
              <a:buChar char="•"/>
            </a:pPr>
            <a:r>
              <a:rPr lang="en-US" dirty="0">
                <a:solidFill>
                  <a:schemeClr val="tx1"/>
                </a:solidFill>
              </a:rPr>
              <a:t>The unsafe and unhygienic conditions of households , drinking water, environmental causes, poor nutrition , poverty , smoking and  alcoholism living areas promotes expansion of several diseases in rural areas.</a:t>
            </a:r>
          </a:p>
          <a:p>
            <a:pPr marL="342900" indent="-342900">
              <a:buFont typeface="Arial" panose="020B0604020202020204" pitchFamily="34" charset="0"/>
              <a:buChar char="•"/>
            </a:pPr>
            <a:r>
              <a:rPr lang="en-US" dirty="0">
                <a:solidFill>
                  <a:schemeClr val="tx1"/>
                </a:solidFill>
              </a:rPr>
              <a:t>And also, some rural areas are not having proper medical facilities like medical shops ,hospitals ….etc. causes more effect for rural people.</a:t>
            </a:r>
          </a:p>
          <a:p>
            <a:pPr marL="342900" indent="-34290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52929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8385-63AC-08BB-919D-31A5DC5F5F74}"/>
              </a:ext>
            </a:extLst>
          </p:cNvPr>
          <p:cNvSpPr>
            <a:spLocks noGrp="1"/>
          </p:cNvSpPr>
          <p:nvPr>
            <p:ph type="title"/>
          </p:nvPr>
        </p:nvSpPr>
        <p:spPr>
          <a:xfrm rot="20568761">
            <a:off x="1370504" y="689034"/>
            <a:ext cx="9350702" cy="4315851"/>
          </a:xfrm>
        </p:spPr>
        <p:txBody>
          <a:bodyPr>
            <a:normAutofit/>
          </a:bodyPr>
          <a:lstStyle/>
          <a:p>
            <a:pPr algn="ctr"/>
            <a:r>
              <a:rPr lang="en-US" sz="7200" dirty="0">
                <a:latin typeface="Algerian" panose="04020705040A02060702" pitchFamily="82" charset="0"/>
              </a:rPr>
              <a:t>OBJECTIVES</a:t>
            </a:r>
            <a:endParaRPr lang="en-IN" sz="7200" dirty="0">
              <a:latin typeface="Algerian" panose="04020705040A02060702" pitchFamily="82" charset="0"/>
            </a:endParaRPr>
          </a:p>
        </p:txBody>
      </p:sp>
    </p:spTree>
    <p:extLst>
      <p:ext uri="{BB962C8B-B14F-4D97-AF65-F5344CB8AC3E}">
        <p14:creationId xmlns:p14="http://schemas.microsoft.com/office/powerpoint/2010/main" val="323217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6B04D3-FDD3-06C6-03F8-2BDD056DB0F6}"/>
              </a:ext>
            </a:extLst>
          </p:cNvPr>
          <p:cNvSpPr>
            <a:spLocks noGrp="1"/>
          </p:cNvSpPr>
          <p:nvPr>
            <p:ph type="body" idx="1"/>
          </p:nvPr>
        </p:nvSpPr>
        <p:spPr>
          <a:xfrm>
            <a:off x="684212" y="382555"/>
            <a:ext cx="10195282" cy="5611845"/>
          </a:xfrm>
        </p:spPr>
        <p:txBody>
          <a:bodyPr/>
          <a:lstStyle/>
          <a:p>
            <a:pPr marL="342900" indent="-342900">
              <a:buFont typeface="Arial" panose="020B0604020202020204" pitchFamily="34" charset="0"/>
              <a:buChar char="•"/>
            </a:pPr>
            <a:r>
              <a:rPr lang="en-US" dirty="0">
                <a:solidFill>
                  <a:schemeClr val="tx1"/>
                </a:solidFill>
              </a:rPr>
              <a:t>To study the challenges faced by the people in rural areas.</a:t>
            </a:r>
          </a:p>
          <a:p>
            <a:pPr marL="342900" indent="-342900">
              <a:buFont typeface="Arial" panose="020B0604020202020204" pitchFamily="34" charset="0"/>
              <a:buChar char="•"/>
            </a:pPr>
            <a:r>
              <a:rPr lang="en-US" dirty="0">
                <a:solidFill>
                  <a:schemeClr val="tx1"/>
                </a:solidFill>
              </a:rPr>
              <a:t>To understand why rural residents, prefer urban health care services.</a:t>
            </a:r>
          </a:p>
          <a:p>
            <a:pPr marL="342900" indent="-342900">
              <a:buFont typeface="Arial" panose="020B0604020202020204" pitchFamily="34" charset="0"/>
              <a:buChar char="•"/>
            </a:pPr>
            <a:r>
              <a:rPr lang="en-US" dirty="0">
                <a:solidFill>
                  <a:schemeClr val="tx1"/>
                </a:solidFill>
              </a:rPr>
              <a:t>To understand the working conditions of government hospitals</a:t>
            </a:r>
          </a:p>
          <a:p>
            <a:pPr marL="342900" indent="-342900">
              <a:buFont typeface="Arial" panose="020B0604020202020204" pitchFamily="34" charset="0"/>
              <a:buChar char="•"/>
            </a:pPr>
            <a:r>
              <a:rPr lang="en-US" dirty="0">
                <a:solidFill>
                  <a:schemeClr val="tx1"/>
                </a:solidFill>
              </a:rPr>
              <a:t>To measure satisfaction of patients in Community Health centers.</a:t>
            </a:r>
          </a:p>
          <a:p>
            <a:pPr marL="342900" indent="-342900">
              <a:buFont typeface="Arial" panose="020B0604020202020204" pitchFamily="34" charset="0"/>
              <a:buChar char="•"/>
            </a:pPr>
            <a:r>
              <a:rPr lang="en-US" dirty="0">
                <a:solidFill>
                  <a:schemeClr val="tx1"/>
                </a:solidFill>
              </a:rPr>
              <a:t>To study the challenges faced by  the  animals in a veterinary hospital.</a:t>
            </a:r>
          </a:p>
          <a:p>
            <a:pPr marL="342900" indent="-342900">
              <a:buFont typeface="Arial" panose="020B0604020202020204" pitchFamily="34" charset="0"/>
              <a:buChar char="•"/>
            </a:pPr>
            <a:r>
              <a:rPr lang="en-US" dirty="0">
                <a:solidFill>
                  <a:schemeClr val="tx1"/>
                </a:solidFill>
              </a:rPr>
              <a:t>To know how the government workers making clean the roads and drainage system in rural areas.</a:t>
            </a:r>
          </a:p>
          <a:p>
            <a:pPr marL="342900" indent="-342900">
              <a:buFont typeface="Arial" panose="020B0604020202020204" pitchFamily="34" charset="0"/>
              <a:buChar char="•"/>
            </a:pPr>
            <a:r>
              <a:rPr lang="en-US" dirty="0">
                <a:solidFill>
                  <a:schemeClr val="tx1"/>
                </a:solidFill>
              </a:rPr>
              <a:t>To know every people in rural are maintaining proper nutrition for health.</a:t>
            </a:r>
          </a:p>
          <a:p>
            <a:pPr marL="342900" indent="-342900">
              <a:buFont typeface="Arial" panose="020B0604020202020204" pitchFamily="34" charset="0"/>
              <a:buChar char="•"/>
            </a:pPr>
            <a:r>
              <a:rPr lang="en-US" dirty="0">
                <a:solidFill>
                  <a:schemeClr val="tx1"/>
                </a:solidFill>
              </a:rPr>
              <a:t>To know  about whether government is taking any action regarding to conducting meetings for “who to be health and who to  keep our surrounding clean” and conducting any “check-up” camp for rural people .</a:t>
            </a:r>
          </a:p>
          <a:p>
            <a:pPr marL="342900" indent="-342900">
              <a:buFont typeface="Arial" panose="020B0604020202020204" pitchFamily="34" charset="0"/>
              <a:buChar char="•"/>
            </a:pPr>
            <a:r>
              <a:rPr lang="en-US" dirty="0">
                <a:solidFill>
                  <a:schemeClr val="tx1"/>
                </a:solidFill>
              </a:rPr>
              <a:t>To know the timings of government hospitals and veterinary hospitals.</a:t>
            </a:r>
          </a:p>
          <a:p>
            <a:pPr marL="342900" indent="-342900">
              <a:buFont typeface="Arial" panose="020B0604020202020204" pitchFamily="34" charset="0"/>
              <a:buChar char="•"/>
            </a:pPr>
            <a:r>
              <a:rPr lang="en-US" dirty="0">
                <a:solidFill>
                  <a:schemeClr val="tx1"/>
                </a:solidFill>
              </a:rPr>
              <a:t>Doctor’s action on any emergency cases in the area and their take  over.</a:t>
            </a:r>
          </a:p>
          <a:p>
            <a:pPr marL="342900" indent="-34290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286968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A9B5-C8A3-1232-FC3F-0FC28EB083C6}"/>
              </a:ext>
            </a:extLst>
          </p:cNvPr>
          <p:cNvSpPr>
            <a:spLocks noGrp="1"/>
          </p:cNvSpPr>
          <p:nvPr>
            <p:ph type="title"/>
          </p:nvPr>
        </p:nvSpPr>
        <p:spPr>
          <a:xfrm rot="20352951">
            <a:off x="1390653" y="1426344"/>
            <a:ext cx="9213623" cy="2868458"/>
          </a:xfrm>
        </p:spPr>
        <p:txBody>
          <a:bodyPr>
            <a:normAutofit/>
          </a:bodyPr>
          <a:lstStyle/>
          <a:p>
            <a:pPr algn="ctr"/>
            <a:r>
              <a:rPr lang="en-US" sz="4400" dirty="0">
                <a:latin typeface="Algerian" panose="04020705040A02060702" pitchFamily="82" charset="0"/>
              </a:rPr>
              <a:t>Health and it’s benefits</a:t>
            </a:r>
            <a:endParaRPr lang="en-IN" sz="4400" dirty="0">
              <a:latin typeface="Algerian" panose="04020705040A02060702" pitchFamily="82" charset="0"/>
            </a:endParaRPr>
          </a:p>
        </p:txBody>
      </p:sp>
    </p:spTree>
    <p:extLst>
      <p:ext uri="{BB962C8B-B14F-4D97-AF65-F5344CB8AC3E}">
        <p14:creationId xmlns:p14="http://schemas.microsoft.com/office/powerpoint/2010/main" val="389984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Picture 4" descr="Chart, bubble chart&#10;&#10;Description automatically generated">
            <a:extLst>
              <a:ext uri="{FF2B5EF4-FFF2-40B4-BE49-F238E27FC236}">
                <a16:creationId xmlns:a16="http://schemas.microsoft.com/office/drawing/2014/main" id="{E149D9EB-7F58-88D2-339A-A6AE9DB6C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51" y="1328473"/>
            <a:ext cx="4887466" cy="3980919"/>
          </a:xfrm>
          <a:prstGeom prst="rect">
            <a:avLst/>
          </a:prstGeom>
          <a:effectLst>
            <a:innerShdw blurRad="57150" dist="38100" dir="14460000">
              <a:prstClr val="black">
                <a:alpha val="70000"/>
              </a:prstClr>
            </a:innerShdw>
          </a:effectLst>
        </p:spPr>
      </p:pic>
      <p:sp>
        <p:nvSpPr>
          <p:cNvPr id="66" name="Text Placeholder 2">
            <a:extLst>
              <a:ext uri="{FF2B5EF4-FFF2-40B4-BE49-F238E27FC236}">
                <a16:creationId xmlns:a16="http://schemas.microsoft.com/office/drawing/2014/main" id="{B4089C2A-C7DA-9466-30C3-75ABF5448A48}"/>
              </a:ext>
            </a:extLst>
          </p:cNvPr>
          <p:cNvSpPr>
            <a:spLocks noGrp="1"/>
          </p:cNvSpPr>
          <p:nvPr>
            <p:ph type="body" idx="1"/>
          </p:nvPr>
        </p:nvSpPr>
        <p:spPr>
          <a:xfrm>
            <a:off x="6095998" y="685800"/>
            <a:ext cx="5250026" cy="4495800"/>
          </a:xfrm>
        </p:spPr>
        <p:txBody>
          <a:bodyPr vert="horz" lIns="91440" tIns="45720" rIns="91440" bIns="45720" rtlCol="0" anchor="ctr">
            <a:normAutofit/>
          </a:bodyPr>
          <a:lstStyle/>
          <a:p>
            <a:pPr>
              <a:buFont typeface="Wingdings 3" panose="05040102010807070707" pitchFamily="18" charset="2"/>
              <a:buChar char=""/>
            </a:pPr>
            <a:r>
              <a:rPr lang="en-US" b="0" i="0" u="none" strike="noStrike" cap="none" baseline="0" dirty="0">
                <a:solidFill>
                  <a:srgbClr val="000000"/>
                </a:solidFill>
                <a:latin typeface="Times New Roman" panose="02020603050405020304" pitchFamily="18" charset="0"/>
              </a:rPr>
              <a:t>Health is a state of complete physical, mental and social well-being and not merely the absence of diseases or infirmity. Preamble to the constitution of the world health organization (WHO). Health is a multifaceted concept. It is not simply the condition of being well or unwell</a:t>
            </a:r>
            <a:r>
              <a:rPr lang="en-US" b="0" i="0" u="none" strike="noStrike" baseline="0" dirty="0">
                <a:solidFill>
                  <a:srgbClr val="000000"/>
                </a:solidFill>
                <a:latin typeface="Times New Roman" panose="02020603050405020304" pitchFamily="18" charset="0"/>
              </a:rPr>
              <a:t>. </a:t>
            </a:r>
          </a:p>
          <a:p>
            <a:r>
              <a:rPr lang="en-US" sz="2200" b="0" i="0" u="none" strike="noStrike" baseline="0" dirty="0">
                <a:solidFill>
                  <a:srgbClr val="000000"/>
                </a:solidFill>
                <a:latin typeface="Times New Roman" panose="02020603050405020304" pitchFamily="18" charset="0"/>
              </a:rPr>
              <a:t>Factors influencing health are age, gender, environment, family history</a:t>
            </a:r>
            <a:r>
              <a:rPr lang="en-US" sz="2200" dirty="0">
                <a:solidFill>
                  <a:srgbClr val="000000"/>
                </a:solidFill>
                <a:latin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rPr>
              <a:t>or</a:t>
            </a:r>
            <a:r>
              <a:rPr lang="en-US" sz="2200" dirty="0">
                <a:solidFill>
                  <a:srgbClr val="000000"/>
                </a:solidFill>
                <a:latin typeface="Times New Roman" panose="02020603050405020304" pitchFamily="18" charset="0"/>
              </a:rPr>
              <a:t> </a:t>
            </a:r>
            <a:r>
              <a:rPr lang="en-US" sz="2200" b="0" i="0" u="none" strike="noStrike" baseline="0" dirty="0">
                <a:solidFill>
                  <a:srgbClr val="000000"/>
                </a:solidFill>
                <a:latin typeface="Times New Roman" panose="02020603050405020304" pitchFamily="18" charset="0"/>
              </a:rPr>
              <a:t>heredity , genetics, temperatures/weather status, </a:t>
            </a:r>
          </a:p>
          <a:p>
            <a:r>
              <a:rPr lang="en-US" sz="2200" b="0" i="0" u="none" strike="noStrike" baseline="0" dirty="0">
                <a:solidFill>
                  <a:srgbClr val="000000"/>
                </a:solidFill>
                <a:latin typeface="Times New Roman" panose="02020603050405020304" pitchFamily="18" charset="0"/>
              </a:rPr>
              <a:t>nutrition, psychological well being, social well being , socio economic condition of the family Assistant </a:t>
            </a:r>
            <a:endParaRPr lang="en-US" sz="2200" dirty="0">
              <a:solidFill>
                <a:srgbClr val="0F496F"/>
              </a:solidFill>
            </a:endParaRPr>
          </a:p>
        </p:txBody>
      </p:sp>
      <p:grpSp>
        <p:nvGrpSpPr>
          <p:cNvPr id="19" name="Group 18">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76262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442F-479C-C08C-BECE-3BE98FA2C5E5}"/>
              </a:ext>
            </a:extLst>
          </p:cNvPr>
          <p:cNvSpPr>
            <a:spLocks noGrp="1"/>
          </p:cNvSpPr>
          <p:nvPr>
            <p:ph type="title"/>
          </p:nvPr>
        </p:nvSpPr>
        <p:spPr>
          <a:xfrm>
            <a:off x="684213" y="685800"/>
            <a:ext cx="10058400" cy="1301620"/>
          </a:xfrm>
        </p:spPr>
        <p:txBody>
          <a:bodyPr/>
          <a:lstStyle/>
          <a:p>
            <a:pPr algn="ctr"/>
            <a:r>
              <a:rPr lang="en-US" dirty="0">
                <a:latin typeface="Algerian" panose="04020705040A02060702" pitchFamily="82" charset="0"/>
              </a:rPr>
              <a:t>BENFITS OF HEALTH</a:t>
            </a:r>
            <a:r>
              <a:rPr lang="en-US" dirty="0"/>
              <a:t>:</a:t>
            </a:r>
            <a:endParaRPr lang="en-IN" dirty="0"/>
          </a:p>
        </p:txBody>
      </p:sp>
      <p:sp>
        <p:nvSpPr>
          <p:cNvPr id="3" name="Text Placeholder 2">
            <a:extLst>
              <a:ext uri="{FF2B5EF4-FFF2-40B4-BE49-F238E27FC236}">
                <a16:creationId xmlns:a16="http://schemas.microsoft.com/office/drawing/2014/main" id="{E0083764-F6E6-6480-67FA-74E3EE7E5584}"/>
              </a:ext>
            </a:extLst>
          </p:cNvPr>
          <p:cNvSpPr>
            <a:spLocks noGrp="1"/>
          </p:cNvSpPr>
          <p:nvPr>
            <p:ph type="body" idx="1"/>
          </p:nvPr>
        </p:nvSpPr>
        <p:spPr>
          <a:xfrm>
            <a:off x="6257730" y="1828800"/>
            <a:ext cx="5287380" cy="4081624"/>
          </a:xfrm>
        </p:spPr>
        <p:txBody>
          <a:bodyPr>
            <a:normAutofit/>
          </a:bodyPr>
          <a:lstStyle/>
          <a:p>
            <a:r>
              <a:rPr lang="en-IN" sz="1800" b="0" i="0" u="none" strike="noStrike" baseline="0" dirty="0">
                <a:solidFill>
                  <a:srgbClr val="000000"/>
                </a:solidFill>
                <a:latin typeface="Times New Roman" panose="02020603050405020304" pitchFamily="18" charset="0"/>
              </a:rPr>
              <a:t>• </a:t>
            </a:r>
            <a:r>
              <a:rPr lang="en-IN" b="0" i="0" u="none" strike="noStrike" baseline="0" dirty="0">
                <a:solidFill>
                  <a:srgbClr val="000000"/>
                </a:solidFill>
                <a:latin typeface="Times New Roman" panose="02020603050405020304" pitchFamily="18" charset="0"/>
              </a:rPr>
              <a:t>More life force energy </a:t>
            </a:r>
          </a:p>
          <a:p>
            <a:r>
              <a:rPr lang="en-IN" b="0" i="0" u="none" strike="noStrike" baseline="0" dirty="0">
                <a:solidFill>
                  <a:srgbClr val="000000"/>
                </a:solidFill>
                <a:latin typeface="Times New Roman" panose="02020603050405020304" pitchFamily="18" charset="0"/>
              </a:rPr>
              <a:t>• Increases happiness, less depression </a:t>
            </a:r>
          </a:p>
          <a:p>
            <a:r>
              <a:rPr lang="en-IN" b="0" i="0" u="none" strike="noStrike" baseline="0" dirty="0">
                <a:solidFill>
                  <a:srgbClr val="000000"/>
                </a:solidFill>
                <a:latin typeface="Times New Roman" panose="02020603050405020304" pitchFamily="18" charset="0"/>
              </a:rPr>
              <a:t>• Save money </a:t>
            </a:r>
          </a:p>
          <a:p>
            <a:r>
              <a:rPr lang="en-IN" b="0" i="0" u="none" strike="noStrike" baseline="0" dirty="0">
                <a:solidFill>
                  <a:srgbClr val="000000"/>
                </a:solidFill>
                <a:latin typeface="Times New Roman" panose="02020603050405020304" pitchFamily="18" charset="0"/>
              </a:rPr>
              <a:t>• Increases feeling of self-worth. </a:t>
            </a:r>
          </a:p>
          <a:p>
            <a:r>
              <a:rPr lang="en-US" b="0" i="0" u="none" strike="noStrike" baseline="0" dirty="0">
                <a:solidFill>
                  <a:srgbClr val="000000"/>
                </a:solidFill>
                <a:latin typeface="Times New Roman" panose="02020603050405020304" pitchFamily="18" charset="0"/>
              </a:rPr>
              <a:t>• Protect you from serious health problems </a:t>
            </a:r>
          </a:p>
          <a:p>
            <a:r>
              <a:rPr lang="en-IN" b="0" i="0" u="none" strike="noStrike" baseline="0" dirty="0">
                <a:solidFill>
                  <a:srgbClr val="000000"/>
                </a:solidFill>
                <a:latin typeface="Times New Roman" panose="02020603050405020304" pitchFamily="18" charset="0"/>
              </a:rPr>
              <a:t>• Boots immunity </a:t>
            </a:r>
          </a:p>
          <a:p>
            <a:r>
              <a:rPr lang="en-IN" b="0" i="0" u="none" strike="noStrike" baseline="0" dirty="0">
                <a:solidFill>
                  <a:srgbClr val="000000"/>
                </a:solidFill>
                <a:latin typeface="Times New Roman" panose="02020603050405020304" pitchFamily="18" charset="0"/>
              </a:rPr>
              <a:t>• Strengthens bones. </a:t>
            </a:r>
          </a:p>
        </p:txBody>
      </p:sp>
      <p:sp>
        <p:nvSpPr>
          <p:cNvPr id="4" name="Text Placeholder 2">
            <a:extLst>
              <a:ext uri="{FF2B5EF4-FFF2-40B4-BE49-F238E27FC236}">
                <a16:creationId xmlns:a16="http://schemas.microsoft.com/office/drawing/2014/main" id="{B60A9DCF-30EF-0C40-A4B5-4E42593CDA49}"/>
              </a:ext>
            </a:extLst>
          </p:cNvPr>
          <p:cNvSpPr txBox="1">
            <a:spLocks/>
          </p:cNvSpPr>
          <p:nvPr/>
        </p:nvSpPr>
        <p:spPr>
          <a:xfrm>
            <a:off x="836612" y="2065176"/>
            <a:ext cx="5287380" cy="4081624"/>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8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Improve Brain health and mood </a:t>
            </a:r>
          </a:p>
          <a:p>
            <a:r>
              <a:rPr lang="en-IN" dirty="0">
                <a:solidFill>
                  <a:srgbClr val="000000"/>
                </a:solidFill>
                <a:latin typeface="Times New Roman" panose="02020603050405020304" pitchFamily="18" charset="0"/>
              </a:rPr>
              <a:t>• Reduces stress </a:t>
            </a:r>
          </a:p>
          <a:p>
            <a:r>
              <a:rPr lang="en-US" dirty="0">
                <a:solidFill>
                  <a:srgbClr val="000000"/>
                </a:solidFill>
                <a:latin typeface="Times New Roman" panose="02020603050405020304" pitchFamily="18" charset="0"/>
              </a:rPr>
              <a:t>• Optimizes performances like focus, creativity, concentration. </a:t>
            </a:r>
          </a:p>
          <a:p>
            <a:r>
              <a:rPr lang="en-IN" dirty="0">
                <a:solidFill>
                  <a:srgbClr val="000000"/>
                </a:solidFill>
                <a:latin typeface="Times New Roman" panose="02020603050405020304" pitchFamily="18" charset="0"/>
              </a:rPr>
              <a:t>• Healthy guts and organs </a:t>
            </a:r>
          </a:p>
          <a:p>
            <a:r>
              <a:rPr lang="en-US" dirty="0">
                <a:solidFill>
                  <a:srgbClr val="000000"/>
                </a:solidFill>
                <a:latin typeface="Times New Roman" panose="02020603050405020304" pitchFamily="18" charset="0"/>
              </a:rPr>
              <a:t>• Maintain healthy weight or lose it </a:t>
            </a:r>
          </a:p>
          <a:p>
            <a:pPr marL="285750" indent="-285750">
              <a:buFont typeface="Arial" panose="020B0604020202020204" pitchFamily="34" charset="0"/>
              <a:buChar char="•"/>
            </a:pPr>
            <a:r>
              <a:rPr lang="en-IN" dirty="0">
                <a:solidFill>
                  <a:srgbClr val="000000"/>
                </a:solidFill>
                <a:latin typeface="Times New Roman" panose="02020603050405020304" pitchFamily="18" charset="0"/>
              </a:rPr>
              <a:t>Build confidence </a:t>
            </a:r>
            <a:endParaRPr lang="en-US" dirty="0">
              <a:solidFill>
                <a:srgbClr val="000000"/>
              </a:solidFill>
              <a:latin typeface="Times New Roman" panose="02020603050405020304" pitchFamily="18" charset="0"/>
            </a:endParaRPr>
          </a:p>
          <a:p>
            <a:r>
              <a:rPr lang="en-IN" sz="18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3030932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189</TotalTime>
  <Words>1020</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Arial Narrow</vt:lpstr>
      <vt:lpstr>Century Gothic</vt:lpstr>
      <vt:lpstr>Century Gothic (Headings)</vt:lpstr>
      <vt:lpstr>Times New Roman</vt:lpstr>
      <vt:lpstr>Wingdings 3</vt:lpstr>
      <vt:lpstr>Slice</vt:lpstr>
      <vt:lpstr>Community service project</vt:lpstr>
      <vt:lpstr>CONTENTS</vt:lpstr>
      <vt:lpstr>INTRODUCTION</vt:lpstr>
      <vt:lpstr>PowerPoint Presentation</vt:lpstr>
      <vt:lpstr>OBJECTIVES</vt:lpstr>
      <vt:lpstr>PowerPoint Presentation</vt:lpstr>
      <vt:lpstr>Health and it’s benefits</vt:lpstr>
      <vt:lpstr>PowerPoint Presentation</vt:lpstr>
      <vt:lpstr>BENFITS OF HEALTH:</vt:lpstr>
      <vt:lpstr>Survey Area</vt:lpstr>
      <vt:lpstr>Analysis and interpretation </vt:lpstr>
      <vt:lpstr>This is regrading to services of ambulance in their areas.</vt:lpstr>
      <vt:lpstr>   This is about how many item  people usually   This shows about the drainage system  wash their hands per day.         satisfaction by people</vt:lpstr>
      <vt:lpstr>PowerPoint Presentation</vt:lpstr>
      <vt:lpstr>Problems identified</vt:lpstr>
      <vt:lpstr>    The major problem is there is no proper drainage system in the village resulting in an overflow          of drainages in case of heavy rain and stagnation of drainage water that may lead to water borne diseases.   Another major problem is there is no proper of veterinary hospital that means irregularly of doctors and no sufficient care regarding to animals like buffalos and so on. By our survey we sawed that so many people are suffering from that, and some buffalos are died due to insufficient medicines and doctors’ irresponsibility.   There was no emergency kits that means first aid in many of the houses   There are no public dustbins in the village.    </vt:lpstr>
      <vt:lpstr>SURVEY PICTURES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service project</dc:title>
  <dc:creator>20761A05C5</dc:creator>
  <cp:lastModifiedBy>20761A05C5</cp:lastModifiedBy>
  <cp:revision>5</cp:revision>
  <dcterms:created xsi:type="dcterms:W3CDTF">2023-03-31T16:36:01Z</dcterms:created>
  <dcterms:modified xsi:type="dcterms:W3CDTF">2023-03-31T19:48:18Z</dcterms:modified>
</cp:coreProperties>
</file>