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6" r:id="rId2"/>
    <p:sldId id="258" r:id="rId3"/>
    <p:sldId id="264" r:id="rId4"/>
    <p:sldId id="259" r:id="rId5"/>
    <p:sldId id="260" r:id="rId6"/>
    <p:sldId id="262" r:id="rId7"/>
    <p:sldId id="267" r:id="rId8"/>
    <p:sldId id="268" r:id="rId9"/>
    <p:sldId id="269" r:id="rId10"/>
    <p:sldId id="265" r:id="rId11"/>
    <p:sldId id="273" r:id="rId12"/>
    <p:sldId id="272" r:id="rId13"/>
    <p:sldId id="270" r:id="rId14"/>
    <p:sldId id="261" r:id="rId15"/>
    <p:sldId id="274" r:id="rId16"/>
    <p:sldId id="275" r:id="rId17"/>
    <p:sldId id="277" r:id="rId18"/>
    <p:sldId id="278" r:id="rId19"/>
    <p:sldId id="276"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2A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3" autoAdjust="0"/>
    <p:restoredTop sz="94660"/>
  </p:normalViewPr>
  <p:slideViewPr>
    <p:cSldViewPr snapToGrid="0">
      <p:cViewPr varScale="1">
        <p:scale>
          <a:sx n="102" d="100"/>
          <a:sy n="102" d="100"/>
        </p:scale>
        <p:origin x="138" y="45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BD93C-9BC5-4D6C-96E2-3CE6E739DC63}" type="datetimeFigureOut">
              <a:rPr lang="en-US" smtClean="0"/>
              <a:t>8/3/2016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C0E07-7161-4171-89A6-6FC0B3DDC37F}" type="slidenum">
              <a:rPr lang="en-US" smtClean="0"/>
              <a:t>‹#›</a:t>
            </a:fld>
            <a:endParaRPr lang="en-US" dirty="0"/>
          </a:p>
        </p:txBody>
      </p:sp>
    </p:spTree>
    <p:extLst>
      <p:ext uri="{BB962C8B-B14F-4D97-AF65-F5344CB8AC3E}">
        <p14:creationId xmlns:p14="http://schemas.microsoft.com/office/powerpoint/2010/main" val="756087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0C0E07-7161-4171-89A6-6FC0B3DDC37F}" type="slidenum">
              <a:rPr lang="en-US" smtClean="0"/>
              <a:t>2</a:t>
            </a:fld>
            <a:endParaRPr lang="en-US" dirty="0"/>
          </a:p>
        </p:txBody>
      </p:sp>
    </p:spTree>
    <p:extLst>
      <p:ext uri="{BB962C8B-B14F-4D97-AF65-F5344CB8AC3E}">
        <p14:creationId xmlns:p14="http://schemas.microsoft.com/office/powerpoint/2010/main" val="3687086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D0446F-E209-4116-AC7C-FD2952455805}" type="datetimeFigureOut">
              <a:rPr lang="en-US" smtClean="0"/>
              <a:t>8/3/2016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993169728"/>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D0446F-E209-4116-AC7C-FD2952455805}" type="datetimeFigureOut">
              <a:rPr lang="en-US" smtClean="0"/>
              <a:t>8/3/2016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3331405052"/>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D0446F-E209-4116-AC7C-FD2952455805}" type="datetimeFigureOut">
              <a:rPr lang="en-US" smtClean="0"/>
              <a:t>8/3/2016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74275031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D0446F-E209-4116-AC7C-FD2952455805}" type="datetimeFigureOut">
              <a:rPr lang="en-US" smtClean="0"/>
              <a:t>8/3/2016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50308022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D0446F-E209-4116-AC7C-FD2952455805}" type="datetimeFigureOut">
              <a:rPr lang="en-US" smtClean="0"/>
              <a:t>8/3/2016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559735728"/>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D0446F-E209-4116-AC7C-FD2952455805}" type="datetimeFigureOut">
              <a:rPr lang="en-US" smtClean="0"/>
              <a:t>8/3/2016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844625908"/>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D0446F-E209-4116-AC7C-FD2952455805}" type="datetimeFigureOut">
              <a:rPr lang="en-US" smtClean="0"/>
              <a:t>8/3/2016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49631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D0446F-E209-4116-AC7C-FD2952455805}" type="datetimeFigureOut">
              <a:rPr lang="en-US" smtClean="0"/>
              <a:t>8/3/2016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341825080"/>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0446F-E209-4116-AC7C-FD2952455805}" type="datetimeFigureOut">
              <a:rPr lang="en-US" smtClean="0"/>
              <a:t>8/3/2016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364603993"/>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D0446F-E209-4116-AC7C-FD2952455805}" type="datetimeFigureOut">
              <a:rPr lang="en-US" smtClean="0"/>
              <a:t>8/3/2016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03098902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D0446F-E209-4116-AC7C-FD2952455805}" type="datetimeFigureOut">
              <a:rPr lang="en-US" smtClean="0"/>
              <a:t>8/3/2016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53F4A8-CFD9-4FA7-984D-3FBCE02D5382}" type="slidenum">
              <a:rPr lang="en-US" smtClean="0"/>
              <a:t>‹#›</a:t>
            </a:fld>
            <a:endParaRPr lang="en-US" dirty="0"/>
          </a:p>
        </p:txBody>
      </p:sp>
    </p:spTree>
    <p:extLst>
      <p:ext uri="{BB962C8B-B14F-4D97-AF65-F5344CB8AC3E}">
        <p14:creationId xmlns:p14="http://schemas.microsoft.com/office/powerpoint/2010/main" val="243934872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0446F-E209-4116-AC7C-FD2952455805}" type="datetimeFigureOut">
              <a:rPr lang="en-US" smtClean="0"/>
              <a:t>8/3/2016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3F4A8-CFD9-4FA7-984D-3FBCE02D5382}" type="slidenum">
              <a:rPr lang="en-US" smtClean="0"/>
              <a:t>‹#›</a:t>
            </a:fld>
            <a:endParaRPr lang="en-US" dirty="0"/>
          </a:p>
        </p:txBody>
      </p:sp>
    </p:spTree>
    <p:extLst>
      <p:ext uri="{BB962C8B-B14F-4D97-AF65-F5344CB8AC3E}">
        <p14:creationId xmlns:p14="http://schemas.microsoft.com/office/powerpoint/2010/main" val="1062624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blog.assembla.com/AssemblaBlog/tabid/12618/bid/77264/Setting-Up-Git-on-Windows-in-Four-Easy-Steps.aspx"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gitadmin@192.168.0.1:repo.git"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mailto:gitadmin@192.168.0.1:repo.git"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hyperlink" Target="https://homes.cs.washington.edu/~mernst/advice/version-control.html" TargetMode="External"/><Relationship Id="rId13" Type="http://schemas.openxmlformats.org/officeDocument/2006/relationships/hyperlink" Target="http://techidiocy.com/bare-and-non-bare-repositories-git-directory-and-working-tree/" TargetMode="External"/><Relationship Id="rId3" Type="http://schemas.openxmlformats.org/officeDocument/2006/relationships/hyperlink" Target="http://www.tutorialspoint.com/git/git_life_cycle.htm" TargetMode="External"/><Relationship Id="rId7" Type="http://schemas.openxmlformats.org/officeDocument/2006/relationships/hyperlink" Target="https://betterexplained.com/articles/a-visual-guide-to-version-control/" TargetMode="External"/><Relationship Id="rId12" Type="http://schemas.openxmlformats.org/officeDocument/2006/relationships/hyperlink" Target="http://www.gitguys.com/topics/the-git-object-model-starting-with-the-blob/" TargetMode="External"/><Relationship Id="rId2" Type="http://schemas.openxmlformats.org/officeDocument/2006/relationships/hyperlink" Target="https://www.atlassian.com/git/tutorials/why-git" TargetMode="External"/><Relationship Id="rId1" Type="http://schemas.openxmlformats.org/officeDocument/2006/relationships/slideLayout" Target="../slideLayouts/slideLayout7.xml"/><Relationship Id="rId6" Type="http://schemas.openxmlformats.org/officeDocument/2006/relationships/hyperlink" Target="https://www.appfusions.com/display/StashSCMImporter/CVCS+vs.+DVCS+In+a+Nutshell" TargetMode="External"/><Relationship Id="rId11" Type="http://schemas.openxmlformats.org/officeDocument/2006/relationships/hyperlink" Target="https://nathanj.github.io/gitguide/tour.html" TargetMode="External"/><Relationship Id="rId5" Type="http://schemas.openxmlformats.org/officeDocument/2006/relationships/hyperlink" Target="https://git-scm.com/book/en/v2/Getting-Started-About-Version-Control" TargetMode="External"/><Relationship Id="rId15" Type="http://schemas.openxmlformats.org/officeDocument/2006/relationships/hyperlink" Target="http://gitref.org/basic/" TargetMode="External"/><Relationship Id="rId10" Type="http://schemas.openxmlformats.org/officeDocument/2006/relationships/hyperlink" Target="http://matthew-brett.github.io/pydagogue/git_gui_windows.html" TargetMode="External"/><Relationship Id="rId4" Type="http://schemas.openxmlformats.org/officeDocument/2006/relationships/hyperlink" Target="http://maxivak.com/setting-up-and-using-git-on-windows-and-ubuntu/" TargetMode="External"/><Relationship Id="rId9" Type="http://schemas.openxmlformats.org/officeDocument/2006/relationships/hyperlink" Target="https://www.appfusions.com/display/StashSCMImporter/Why+DVCS+and+git" TargetMode="External"/><Relationship Id="rId14" Type="http://schemas.openxmlformats.org/officeDocument/2006/relationships/hyperlink" Target="http://www.vogella.com/tutorials/Git/article.html#workingtre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pic>
        <p:nvPicPr>
          <p:cNvPr id="3" name="Picture 2"/>
          <p:cNvPicPr>
            <a:picLocks noChangeAspect="1"/>
          </p:cNvPicPr>
          <p:nvPr/>
        </p:nvPicPr>
        <p:blipFill>
          <a:blip r:embed="rId2"/>
          <a:stretch>
            <a:fillRect/>
          </a:stretch>
        </p:blipFill>
        <p:spPr>
          <a:xfrm>
            <a:off x="-623673" y="-319088"/>
            <a:ext cx="12192000" cy="6858000"/>
          </a:xfrm>
          <a:prstGeom prst="rect">
            <a:avLst/>
          </a:prstGeom>
        </p:spPr>
      </p:pic>
      <p:sp>
        <p:nvSpPr>
          <p:cNvPr id="4" name="TextBox 3"/>
          <p:cNvSpPr txBox="1"/>
          <p:nvPr/>
        </p:nvSpPr>
        <p:spPr>
          <a:xfrm>
            <a:off x="8267307" y="4835951"/>
            <a:ext cx="2658359" cy="646331"/>
          </a:xfrm>
          <a:prstGeom prst="rect">
            <a:avLst/>
          </a:prstGeom>
          <a:noFill/>
          <a:ln>
            <a:solidFill>
              <a:srgbClr val="FF0000"/>
            </a:solidFill>
          </a:ln>
        </p:spPr>
        <p:txBody>
          <a:bodyPr wrap="square" rtlCol="0">
            <a:spAutoFit/>
          </a:bodyPr>
          <a:lstStyle/>
          <a:p>
            <a:r>
              <a:rPr lang="en-US" i="1" dirty="0" smtClean="0"/>
              <a:t>Prepared by : Vishal Titre</a:t>
            </a:r>
          </a:p>
          <a:p>
            <a:r>
              <a:rPr lang="en-US" i="1" dirty="0" smtClean="0"/>
              <a:t>Date : 02-AUG-2016</a:t>
            </a:r>
          </a:p>
        </p:txBody>
      </p:sp>
      <p:sp>
        <p:nvSpPr>
          <p:cNvPr id="5" name="Rectangle 4"/>
          <p:cNvSpPr/>
          <p:nvPr/>
        </p:nvSpPr>
        <p:spPr>
          <a:xfrm>
            <a:off x="8568865" y="3486933"/>
            <a:ext cx="2856872" cy="584775"/>
          </a:xfrm>
          <a:prstGeom prst="rect">
            <a:avLst/>
          </a:prstGeom>
        </p:spPr>
        <p:txBody>
          <a:bodyPr wrap="none">
            <a:spAutoFit/>
          </a:bodyPr>
          <a:lstStyle/>
          <a:p>
            <a:r>
              <a:rPr lang="en-US" sz="3200" b="1" i="1" dirty="0">
                <a:solidFill>
                  <a:schemeClr val="bg1"/>
                </a:solidFill>
              </a:rPr>
              <a:t>First </a:t>
            </a:r>
            <a:r>
              <a:rPr lang="en-US" sz="3200" b="1" i="1" dirty="0" smtClean="0">
                <a:solidFill>
                  <a:schemeClr val="bg1"/>
                </a:solidFill>
              </a:rPr>
              <a:t>Draft V 0.1</a:t>
            </a:r>
            <a:endParaRPr lang="en-US" i="1" dirty="0"/>
          </a:p>
        </p:txBody>
      </p:sp>
      <p:sp>
        <p:nvSpPr>
          <p:cNvPr id="6" name="Slide Number Placeholder 5"/>
          <p:cNvSpPr>
            <a:spLocks noGrp="1"/>
          </p:cNvSpPr>
          <p:nvPr>
            <p:ph type="sldNum" sz="quarter" idx="12"/>
          </p:nvPr>
        </p:nvSpPr>
        <p:spPr/>
        <p:txBody>
          <a:bodyPr/>
          <a:lstStyle/>
          <a:p>
            <a:fld id="{5353F4A8-CFD9-4FA7-984D-3FBCE02D5382}" type="slidenum">
              <a:rPr lang="en-US" smtClean="0"/>
              <a:t>1</a:t>
            </a:fld>
            <a:endParaRPr lang="en-US" dirty="0"/>
          </a:p>
        </p:txBody>
      </p:sp>
    </p:spTree>
    <p:extLst>
      <p:ext uri="{BB962C8B-B14F-4D97-AF65-F5344CB8AC3E}">
        <p14:creationId xmlns:p14="http://schemas.microsoft.com/office/powerpoint/2010/main" val="2472542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6000">
              <a:schemeClr val="accent1">
                <a:lumMod val="5000"/>
                <a:lumOff val="95000"/>
              </a:schemeClr>
            </a:gs>
            <a:gs pos="83000">
              <a:schemeClr val="accent1">
                <a:lumMod val="45000"/>
                <a:lumOff val="55000"/>
              </a:schemeClr>
            </a:gs>
            <a:gs pos="93000">
              <a:schemeClr val="accent1">
                <a:lumMod val="45000"/>
                <a:lumOff val="55000"/>
              </a:schemeClr>
            </a:gs>
            <a:gs pos="6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3084136" y="2644170"/>
            <a:ext cx="6023728" cy="1569660"/>
          </a:xfrm>
          <a:prstGeom prst="rect">
            <a:avLst/>
          </a:prstGeom>
          <a:noFill/>
        </p:spPr>
        <p:txBody>
          <a:bodyPr wrap="square" rtlCol="0">
            <a:spAutoFit/>
          </a:bodyPr>
          <a:lstStyle/>
          <a:p>
            <a:pPr algn="ctr"/>
            <a:r>
              <a:rPr lang="en-US" sz="4800" i="1" dirty="0"/>
              <a:t>Git Installation &amp; Configuration</a:t>
            </a:r>
            <a:endParaRPr lang="en-US" sz="4800" i="1" dirty="0">
              <a:solidFill>
                <a:schemeClr val="accent1">
                  <a:lumMod val="75000"/>
                </a:schemeClr>
              </a:solidFill>
            </a:endParaRPr>
          </a:p>
        </p:txBody>
      </p:sp>
      <p:sp>
        <p:nvSpPr>
          <p:cNvPr id="7" name="Footer Placeholder 6"/>
          <p:cNvSpPr>
            <a:spLocks noGrp="1"/>
          </p:cNvSpPr>
          <p:nvPr>
            <p:ph type="ftr" sz="quarter" idx="11"/>
          </p:nvPr>
        </p:nvSpPr>
        <p:spPr/>
        <p:txBody>
          <a:bodyPr/>
          <a:lstStyle/>
          <a:p>
            <a:r>
              <a:rPr lang="en-US" dirty="0" smtClean="0"/>
              <a:t>PUBLIC</a:t>
            </a:r>
            <a:endParaRPr lang="en-US" dirty="0"/>
          </a:p>
        </p:txBody>
      </p:sp>
      <p:pic>
        <p:nvPicPr>
          <p:cNvPr id="8" name="Picture 7"/>
          <p:cNvPicPr>
            <a:picLocks noChangeAspect="1"/>
          </p:cNvPicPr>
          <p:nvPr/>
        </p:nvPicPr>
        <p:blipFill>
          <a:blip r:embed="rId2"/>
          <a:stretch>
            <a:fillRect/>
          </a:stretch>
        </p:blipFill>
        <p:spPr>
          <a:xfrm>
            <a:off x="3890963" y="464712"/>
            <a:ext cx="4410075" cy="174307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4234488154"/>
              </p:ext>
            </p:extLst>
          </p:nvPr>
        </p:nvGraphicFramePr>
        <p:xfrm>
          <a:off x="4192318" y="4414871"/>
          <a:ext cx="3926114" cy="1483360"/>
        </p:xfrm>
        <a:graphic>
          <a:graphicData uri="http://schemas.openxmlformats.org/drawingml/2006/table">
            <a:tbl>
              <a:tblPr firstRow="1" bandRow="1">
                <a:tableStyleId>{5C22544A-7EE6-4342-B048-85BDC9FD1C3A}</a:tableStyleId>
              </a:tblPr>
              <a:tblGrid>
                <a:gridCol w="326326"/>
                <a:gridCol w="3599788"/>
              </a:tblGrid>
              <a:tr h="370840">
                <a:tc gridSpan="2">
                  <a:txBody>
                    <a:bodyPr/>
                    <a:lstStyle/>
                    <a:p>
                      <a:pPr algn="ctr"/>
                      <a:r>
                        <a:rPr lang="en-US" i="1" dirty="0" smtClean="0"/>
                        <a:t>Topics</a:t>
                      </a:r>
                      <a:r>
                        <a:rPr lang="en-US" i="1" baseline="0" dirty="0" smtClean="0"/>
                        <a:t> Covered</a:t>
                      </a:r>
                      <a:endParaRPr lang="en-US" i="1" dirty="0"/>
                    </a:p>
                  </a:txBody>
                  <a:tcPr/>
                </a:tc>
                <a:tc hMerge="1">
                  <a:txBody>
                    <a:bodyPr/>
                    <a:lstStyle/>
                    <a:p>
                      <a:endParaRPr lang="en-US" dirty="0"/>
                    </a:p>
                  </a:txBody>
                  <a:tcP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1</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a:solidFill>
                            <a:srgbClr val="000000"/>
                          </a:solidFill>
                          <a:effectLst/>
                          <a:latin typeface="+mn-lt"/>
                          <a:ea typeface="+mn-ea"/>
                          <a:cs typeface="+mn-cs"/>
                        </a:rPr>
                        <a:t>Installation of GIT on Windows Server</a:t>
                      </a: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2</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a:solidFill>
                            <a:srgbClr val="000000"/>
                          </a:solidFill>
                          <a:effectLst/>
                          <a:latin typeface="+mn-lt"/>
                          <a:ea typeface="+mn-ea"/>
                          <a:cs typeface="+mn-cs"/>
                        </a:rPr>
                        <a:t>Installation of GIT on Ubuntu Server</a:t>
                      </a: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3</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a:solidFill>
                            <a:srgbClr val="000000"/>
                          </a:solidFill>
                          <a:effectLst/>
                          <a:latin typeface="+mn-lt"/>
                          <a:ea typeface="+mn-ea"/>
                          <a:cs typeface="+mn-cs"/>
                        </a:rPr>
                        <a:t>Creating SSH keys for </a:t>
                      </a:r>
                      <a:r>
                        <a:rPr lang="en-US" sz="1200" b="0" i="1" u="none" strike="noStrike" kern="1200" dirty="0" smtClean="0">
                          <a:solidFill>
                            <a:srgbClr val="000000"/>
                          </a:solidFill>
                          <a:effectLst/>
                          <a:latin typeface="+mn-lt"/>
                          <a:ea typeface="+mn-ea"/>
                          <a:cs typeface="+mn-cs"/>
                        </a:rPr>
                        <a:t>authentication</a:t>
                      </a:r>
                      <a:endParaRPr lang="en-US" sz="1200" b="0" i="1" u="none" strike="noStrike" kern="1200" dirty="0">
                        <a:solidFill>
                          <a:srgbClr val="000000"/>
                        </a:solidFill>
                        <a:effectLst/>
                        <a:latin typeface="+mn-lt"/>
                        <a:ea typeface="+mn-ea"/>
                        <a:cs typeface="+mn-cs"/>
                      </a:endParaRPr>
                    </a:p>
                  </a:txBody>
                  <a:tcPr marL="9525" marR="9525" marT="9525" marB="0" anchor="ctr"/>
                </a:tc>
              </a:tr>
            </a:tbl>
          </a:graphicData>
        </a:graphic>
      </p:graphicFrame>
      <p:sp>
        <p:nvSpPr>
          <p:cNvPr id="4" name="Slide Number Placeholder 3"/>
          <p:cNvSpPr>
            <a:spLocks noGrp="1"/>
          </p:cNvSpPr>
          <p:nvPr>
            <p:ph type="sldNum" sz="quarter" idx="12"/>
          </p:nvPr>
        </p:nvSpPr>
        <p:spPr/>
        <p:txBody>
          <a:bodyPr/>
          <a:lstStyle/>
          <a:p>
            <a:fld id="{5353F4A8-CFD9-4FA7-984D-3FBCE02D5382}" type="slidenum">
              <a:rPr lang="en-US" smtClean="0"/>
              <a:t>10</a:t>
            </a:fld>
            <a:endParaRPr lang="en-US" dirty="0"/>
          </a:p>
        </p:txBody>
      </p:sp>
    </p:spTree>
    <p:extLst>
      <p:ext uri="{BB962C8B-B14F-4D97-AF65-F5344CB8AC3E}">
        <p14:creationId xmlns:p14="http://schemas.microsoft.com/office/powerpoint/2010/main" val="4172577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353F4A8-CFD9-4FA7-984D-3FBCE02D5382}" type="slidenum">
              <a:rPr lang="en-US" smtClean="0"/>
              <a:t>11</a:t>
            </a:fld>
            <a:endParaRPr lang="en-US" dirty="0"/>
          </a:p>
        </p:txBody>
      </p:sp>
      <p:sp>
        <p:nvSpPr>
          <p:cNvPr id="6" name="TextBox 5"/>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Installation and Configuration on Ubuntu Linux</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7" name="Straight Connector 6"/>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3" name="TextBox 2"/>
          <p:cNvSpPr txBox="1"/>
          <p:nvPr/>
        </p:nvSpPr>
        <p:spPr>
          <a:xfrm>
            <a:off x="547436" y="778213"/>
            <a:ext cx="11244813" cy="3139321"/>
          </a:xfrm>
          <a:prstGeom prst="rect">
            <a:avLst/>
          </a:prstGeom>
          <a:noFill/>
          <a:ln>
            <a:solidFill>
              <a:schemeClr val="accent1">
                <a:alpha val="40000"/>
              </a:schemeClr>
            </a:solidFill>
          </a:ln>
        </p:spPr>
        <p:txBody>
          <a:bodyPr wrap="square" rtlCol="0">
            <a:spAutoFit/>
          </a:bodyPr>
          <a:lstStyle/>
          <a:p>
            <a:pPr marL="171450" indent="-171450">
              <a:lnSpc>
                <a:spcPct val="150000"/>
              </a:lnSpc>
              <a:buFont typeface="Wingdings" panose="05000000000000000000" pitchFamily="2" charset="2"/>
              <a:buChar char="v"/>
            </a:pPr>
            <a:r>
              <a:rPr lang="en-US" sz="1100" i="1" dirty="0" smtClean="0"/>
              <a:t>Add new user into server  to admin git environment.</a:t>
            </a:r>
          </a:p>
          <a:p>
            <a:pPr marL="171450" indent="-171450">
              <a:lnSpc>
                <a:spcPct val="150000"/>
              </a:lnSpc>
              <a:buFont typeface="Wingdings" panose="05000000000000000000" pitchFamily="2" charset="2"/>
              <a:buChar char="v"/>
            </a:pPr>
            <a:r>
              <a:rPr lang="en-US" sz="1100" i="1" dirty="0" smtClean="0"/>
              <a:t>As Root user create new folder (Git home directory) under git admin user home directory . Change the ownership of that folder to git admin User .</a:t>
            </a:r>
          </a:p>
          <a:p>
            <a:pPr marL="171450" indent="-171450">
              <a:lnSpc>
                <a:spcPct val="150000"/>
              </a:lnSpc>
              <a:buFont typeface="Wingdings" panose="05000000000000000000" pitchFamily="2" charset="2"/>
              <a:buChar char="v"/>
            </a:pPr>
            <a:r>
              <a:rPr lang="en-US" sz="1100" i="1" dirty="0" smtClean="0"/>
              <a:t>Provide sudo permission to newly added  git admin user. </a:t>
            </a:r>
          </a:p>
          <a:p>
            <a:pPr marL="171450" indent="-171450">
              <a:lnSpc>
                <a:spcPct val="150000"/>
              </a:lnSpc>
              <a:buFont typeface="Wingdings" panose="05000000000000000000" pitchFamily="2" charset="2"/>
              <a:buChar char="v"/>
            </a:pPr>
            <a:r>
              <a:rPr lang="en-US" sz="1100" i="1" dirty="0" smtClean="0"/>
              <a:t>To Install Git Version Control System  on Ubuntu Server Run below command  with Sudo Permission.</a:t>
            </a:r>
            <a:br>
              <a:rPr lang="en-US" sz="1100" i="1" dirty="0" smtClean="0"/>
            </a:br>
            <a:r>
              <a:rPr lang="en-US" sz="1100" i="1" dirty="0" smtClean="0">
                <a:latin typeface="Courier New" panose="02070309020205020404" pitchFamily="49" charset="0"/>
                <a:cs typeface="Courier New" panose="02070309020205020404" pitchFamily="49" charset="0"/>
              </a:rPr>
              <a:t>$ Sudo apt-get  install git</a:t>
            </a:r>
          </a:p>
          <a:p>
            <a:pPr marL="171450" indent="-171450">
              <a:lnSpc>
                <a:spcPct val="150000"/>
              </a:lnSpc>
              <a:buFont typeface="Wingdings" panose="05000000000000000000" pitchFamily="2" charset="2"/>
              <a:buChar char="v"/>
            </a:pPr>
            <a:r>
              <a:rPr lang="en-US" sz="1100" i="1" dirty="0"/>
              <a:t>Generate the </a:t>
            </a:r>
            <a:r>
              <a:rPr lang="en-US" sz="1100" i="1" dirty="0" smtClean="0"/>
              <a:t>Public </a:t>
            </a:r>
            <a:r>
              <a:rPr lang="en-US" sz="1100" i="1" dirty="0"/>
              <a:t>/Private </a:t>
            </a:r>
            <a:r>
              <a:rPr lang="en-US" sz="1100" i="1" dirty="0" smtClean="0"/>
              <a:t>key </a:t>
            </a:r>
            <a:r>
              <a:rPr lang="en-US" sz="1100" i="1" dirty="0"/>
              <a:t>pairs  using </a:t>
            </a:r>
            <a:r>
              <a:rPr lang="en-US" sz="1100" i="1" u="sng" dirty="0">
                <a:latin typeface="Courier New" panose="02070309020205020404" pitchFamily="49" charset="0"/>
                <a:cs typeface="Courier New" panose="02070309020205020404" pitchFamily="49" charset="0"/>
              </a:rPr>
              <a:t>ssh-keygen</a:t>
            </a:r>
            <a:r>
              <a:rPr lang="en-US" sz="1100" i="1" dirty="0"/>
              <a:t> command for user authentication </a:t>
            </a:r>
          </a:p>
          <a:p>
            <a:pPr>
              <a:lnSpc>
                <a:spcPct val="150000"/>
              </a:lnSpc>
            </a:pPr>
            <a:endParaRPr lang="en-US" sz="1100" i="1" dirty="0">
              <a:latin typeface="Courier New" panose="02070309020205020404" pitchFamily="49" charset="0"/>
              <a:cs typeface="Courier New" panose="02070309020205020404" pitchFamily="49" charset="0"/>
            </a:endParaRPr>
          </a:p>
          <a:p>
            <a:pPr marL="171450" indent="-171450">
              <a:lnSpc>
                <a:spcPct val="150000"/>
              </a:lnSpc>
              <a:buFont typeface="Wingdings" panose="05000000000000000000" pitchFamily="2" charset="2"/>
              <a:buChar char="v"/>
            </a:pPr>
            <a:r>
              <a:rPr lang="en-US" sz="1100" i="1" dirty="0"/>
              <a:t>Once Git installation is complete execute below command to configure the Git </a:t>
            </a:r>
            <a:r>
              <a:rPr lang="en-US" sz="1100" i="1" dirty="0" smtClean="0"/>
              <a:t>Environment . </a:t>
            </a:r>
            <a:r>
              <a:rPr lang="en-US" sz="1100" i="1" dirty="0"/>
              <a:t>Git use these details to embeds into each </a:t>
            </a:r>
            <a:r>
              <a:rPr lang="en-US" sz="1100" i="1" dirty="0" smtClean="0"/>
              <a:t>commit we do. </a:t>
            </a:r>
            <a:endParaRPr lang="en-US" sz="1100" i="1" dirty="0"/>
          </a:p>
          <a:p>
            <a:pPr>
              <a:lnSpc>
                <a:spcPct val="150000"/>
              </a:lnSpc>
            </a:pPr>
            <a:r>
              <a:rPr lang="en-US" sz="1100" i="1" dirty="0" smtClean="0">
                <a:latin typeface="Courier New" panose="02070309020205020404" pitchFamily="49" charset="0"/>
                <a:cs typeface="Courier New" panose="02070309020205020404" pitchFamily="49" charset="0"/>
              </a:rPr>
              <a:t>$ git </a:t>
            </a:r>
            <a:r>
              <a:rPr lang="en-US" sz="1100" i="1" dirty="0">
                <a:latin typeface="Courier New" panose="02070309020205020404" pitchFamily="49" charset="0"/>
                <a:cs typeface="Courier New" panose="02070309020205020404" pitchFamily="49" charset="0"/>
              </a:rPr>
              <a:t>config --global user.name "Your Name" </a:t>
            </a:r>
            <a:r>
              <a:rPr lang="en-US" sz="1100" i="1" dirty="0" smtClean="0">
                <a:latin typeface="Courier New" panose="02070309020205020404" pitchFamily="49" charset="0"/>
                <a:cs typeface="Courier New" panose="02070309020205020404" pitchFamily="49" charset="0"/>
              </a:rPr>
              <a:t>		# Configure you name to embed into each commit we do. 		</a:t>
            </a:r>
            <a:endParaRPr lang="en-US" sz="1100" i="1" dirty="0">
              <a:latin typeface="Courier New" panose="02070309020205020404" pitchFamily="49" charset="0"/>
              <a:cs typeface="Courier New" panose="02070309020205020404" pitchFamily="49" charset="0"/>
            </a:endParaRPr>
          </a:p>
          <a:p>
            <a:pPr>
              <a:lnSpc>
                <a:spcPct val="150000"/>
              </a:lnSpc>
            </a:pPr>
            <a:r>
              <a:rPr lang="en-US" sz="1100" i="1" dirty="0" smtClean="0">
                <a:latin typeface="Courier New" panose="02070309020205020404" pitchFamily="49" charset="0"/>
                <a:cs typeface="Courier New" panose="02070309020205020404" pitchFamily="49" charset="0"/>
              </a:rPr>
              <a:t>$ git </a:t>
            </a:r>
            <a:r>
              <a:rPr lang="en-US" sz="1100" i="1" dirty="0">
                <a:latin typeface="Courier New" panose="02070309020205020404" pitchFamily="49" charset="0"/>
                <a:cs typeface="Courier New" panose="02070309020205020404" pitchFamily="49" charset="0"/>
              </a:rPr>
              <a:t>config --global user.email "youremail@domain.com" </a:t>
            </a:r>
            <a:r>
              <a:rPr lang="en-US" sz="1100" i="1" dirty="0" smtClean="0">
                <a:latin typeface="Courier New" panose="02070309020205020404" pitchFamily="49" charset="0"/>
                <a:cs typeface="Courier New" panose="02070309020205020404" pitchFamily="49" charset="0"/>
              </a:rPr>
              <a:t>	# Configure </a:t>
            </a:r>
            <a:r>
              <a:rPr lang="en-US" sz="1100" i="1" dirty="0">
                <a:latin typeface="Courier New" panose="02070309020205020404" pitchFamily="49" charset="0"/>
                <a:cs typeface="Courier New" panose="02070309020205020404" pitchFamily="49" charset="0"/>
              </a:rPr>
              <a:t>you </a:t>
            </a:r>
            <a:r>
              <a:rPr lang="en-US" sz="1100" i="1" dirty="0" smtClean="0">
                <a:latin typeface="Courier New" panose="02070309020205020404" pitchFamily="49" charset="0"/>
                <a:cs typeface="Courier New" panose="02070309020205020404" pitchFamily="49" charset="0"/>
              </a:rPr>
              <a:t>email ID to </a:t>
            </a:r>
            <a:r>
              <a:rPr lang="en-US" sz="1100" i="1" dirty="0">
                <a:latin typeface="Courier New" panose="02070309020205020404" pitchFamily="49" charset="0"/>
                <a:cs typeface="Courier New" panose="02070309020205020404" pitchFamily="49" charset="0"/>
              </a:rPr>
              <a:t>embed into each commit we </a:t>
            </a:r>
            <a:r>
              <a:rPr lang="en-US" sz="1100" i="1" dirty="0" smtClean="0">
                <a:latin typeface="Courier New" panose="02070309020205020404" pitchFamily="49" charset="0"/>
                <a:cs typeface="Courier New" panose="02070309020205020404" pitchFamily="49" charset="0"/>
              </a:rPr>
              <a:t>do. </a:t>
            </a:r>
            <a:r>
              <a:rPr lang="en-US" sz="1100" i="1" dirty="0">
                <a:latin typeface="Courier New" panose="02070309020205020404" pitchFamily="49" charset="0"/>
                <a:cs typeface="Courier New" panose="02070309020205020404" pitchFamily="49" charset="0"/>
              </a:rPr>
              <a:t>	</a:t>
            </a:r>
            <a:endParaRPr lang="en-US" sz="1100" i="1" dirty="0" smtClean="0">
              <a:latin typeface="Courier New" panose="02070309020205020404" pitchFamily="49" charset="0"/>
              <a:cs typeface="Courier New" panose="02070309020205020404" pitchFamily="49" charset="0"/>
            </a:endParaRPr>
          </a:p>
          <a:p>
            <a:pPr>
              <a:lnSpc>
                <a:spcPct val="150000"/>
              </a:lnSpc>
            </a:pPr>
            <a:r>
              <a:rPr lang="en-US" sz="1100" i="1" dirty="0">
                <a:latin typeface="Courier New" panose="02070309020205020404" pitchFamily="49" charset="0"/>
                <a:cs typeface="Courier New" panose="02070309020205020404" pitchFamily="49" charset="0"/>
              </a:rPr>
              <a:t>$ git config --global core.editor vim 			</a:t>
            </a:r>
            <a:r>
              <a:rPr lang="en-US" sz="1100" i="1" dirty="0" smtClean="0">
                <a:latin typeface="Courier New" panose="02070309020205020404" pitchFamily="49" charset="0"/>
                <a:cs typeface="Courier New" panose="02070309020205020404" pitchFamily="49" charset="0"/>
              </a:rPr>
              <a:t># </a:t>
            </a:r>
            <a:r>
              <a:rPr lang="en-US" sz="1100" i="1" dirty="0">
                <a:latin typeface="Courier New" panose="02070309020205020404" pitchFamily="49" charset="0"/>
                <a:cs typeface="Courier New" panose="02070309020205020404" pitchFamily="49" charset="0"/>
              </a:rPr>
              <a:t>Set default editor</a:t>
            </a:r>
          </a:p>
          <a:p>
            <a:pPr>
              <a:lnSpc>
                <a:spcPct val="150000"/>
              </a:lnSpc>
            </a:pPr>
            <a:r>
              <a:rPr lang="en-US" sz="1100" i="1" dirty="0" smtClean="0">
                <a:latin typeface="Courier New" panose="02070309020205020404" pitchFamily="49" charset="0"/>
                <a:cs typeface="Courier New" panose="02070309020205020404" pitchFamily="49" charset="0"/>
              </a:rPr>
              <a:t>$ git config –list 					# to see all the configuration details.</a:t>
            </a:r>
          </a:p>
        </p:txBody>
      </p:sp>
      <p:sp>
        <p:nvSpPr>
          <p:cNvPr id="8" name="TextBox 7"/>
          <p:cNvSpPr txBox="1"/>
          <p:nvPr/>
        </p:nvSpPr>
        <p:spPr>
          <a:xfrm>
            <a:off x="547436" y="4216146"/>
            <a:ext cx="11244813"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Installation and Configuration on Windows Machine</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9" name="Straight Connector 8"/>
          <p:cNvCxnSpPr/>
          <p:nvPr/>
        </p:nvCxnSpPr>
        <p:spPr>
          <a:xfrm>
            <a:off x="673572" y="4690103"/>
            <a:ext cx="10931894" cy="7071"/>
          </a:xfrm>
          <a:prstGeom prst="line">
            <a:avLst/>
          </a:prstGeom>
        </p:spPr>
        <p:style>
          <a:lnRef idx="3">
            <a:schemeClr val="accent5"/>
          </a:lnRef>
          <a:fillRef idx="0">
            <a:schemeClr val="accent5"/>
          </a:fillRef>
          <a:effectRef idx="2">
            <a:schemeClr val="accent5"/>
          </a:effectRef>
          <a:fontRef idx="minor">
            <a:schemeClr val="tx1"/>
          </a:fontRef>
        </p:style>
      </p:cxnSp>
      <p:sp>
        <p:nvSpPr>
          <p:cNvPr id="10" name="Rectangle 9"/>
          <p:cNvSpPr/>
          <p:nvPr/>
        </p:nvSpPr>
        <p:spPr>
          <a:xfrm>
            <a:off x="358217" y="4868617"/>
            <a:ext cx="11324702" cy="1107996"/>
          </a:xfrm>
          <a:prstGeom prst="rect">
            <a:avLst/>
          </a:prstGeom>
          <a:ln>
            <a:solidFill>
              <a:schemeClr val="accent1">
                <a:alpha val="40000"/>
              </a:schemeClr>
            </a:solidFill>
          </a:ln>
        </p:spPr>
        <p:txBody>
          <a:bodyPr wrap="square">
            <a:spAutoFit/>
          </a:bodyPr>
          <a:lstStyle/>
          <a:p>
            <a:endParaRPr lang="en-US" sz="1100" i="1" dirty="0" smtClean="0"/>
          </a:p>
          <a:p>
            <a:r>
              <a:rPr lang="en-US" sz="1100" i="1" dirty="0" smtClean="0"/>
              <a:t>Refer Below links for step by step instruction  with screenshots to install Git on Windows Machine  and Generating SSH Keys:</a:t>
            </a:r>
          </a:p>
          <a:p>
            <a:endParaRPr lang="en-US" sz="1100" i="1" dirty="0"/>
          </a:p>
          <a:p>
            <a:endParaRPr lang="en-US" sz="1100" i="1" dirty="0" smtClean="0"/>
          </a:p>
          <a:p>
            <a:r>
              <a:rPr lang="en-US" sz="1100" i="1" dirty="0" smtClean="0"/>
              <a:t>Instruction URL : </a:t>
            </a:r>
            <a:r>
              <a:rPr lang="en-US" sz="1100" i="1" dirty="0" smtClean="0">
                <a:hlinkClick r:id="rId2"/>
              </a:rPr>
              <a:t>https</a:t>
            </a:r>
            <a:r>
              <a:rPr lang="en-US" sz="1100" i="1" dirty="0">
                <a:hlinkClick r:id="rId2"/>
              </a:rPr>
              <a:t>://</a:t>
            </a:r>
            <a:r>
              <a:rPr lang="en-US" sz="1100" i="1" dirty="0" smtClean="0">
                <a:hlinkClick r:id="rId2"/>
              </a:rPr>
              <a:t>blog.assembla.com/AssemblaBlog/tabid/12618/bid/77264/Setting-Up-Git-on-Windows-in-Four-Easy-Steps.aspx</a:t>
            </a:r>
            <a:endParaRPr lang="en-US" sz="1100" i="1" dirty="0" smtClean="0"/>
          </a:p>
          <a:p>
            <a:endParaRPr lang="en-US" sz="1100" i="1" dirty="0"/>
          </a:p>
        </p:txBody>
      </p:sp>
      <p:sp>
        <p:nvSpPr>
          <p:cNvPr id="11" name="Footer Placeholder 10"/>
          <p:cNvSpPr>
            <a:spLocks noGrp="1"/>
          </p:cNvSpPr>
          <p:nvPr>
            <p:ph type="ftr" sz="quarter" idx="11"/>
          </p:nvPr>
        </p:nvSpPr>
        <p:spPr/>
        <p:txBody>
          <a:bodyPr/>
          <a:lstStyle/>
          <a:p>
            <a:r>
              <a:rPr lang="en-US" dirty="0" smtClean="0"/>
              <a:t>PUBLIC</a:t>
            </a:r>
            <a:endParaRPr lang="en-US" dirty="0"/>
          </a:p>
        </p:txBody>
      </p:sp>
    </p:spTree>
    <p:extLst>
      <p:ext uri="{BB962C8B-B14F-4D97-AF65-F5344CB8AC3E}">
        <p14:creationId xmlns:p14="http://schemas.microsoft.com/office/powerpoint/2010/main" val="759933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6000">
              <a:schemeClr val="accent1">
                <a:lumMod val="5000"/>
                <a:lumOff val="95000"/>
              </a:schemeClr>
            </a:gs>
            <a:gs pos="83000">
              <a:schemeClr val="accent1">
                <a:lumMod val="45000"/>
                <a:lumOff val="55000"/>
              </a:schemeClr>
            </a:gs>
            <a:gs pos="93000">
              <a:schemeClr val="accent1">
                <a:lumMod val="45000"/>
                <a:lumOff val="55000"/>
              </a:schemeClr>
            </a:gs>
            <a:gs pos="6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2123959" y="2136170"/>
            <a:ext cx="7944082" cy="830997"/>
          </a:xfrm>
          <a:prstGeom prst="rect">
            <a:avLst/>
          </a:prstGeom>
          <a:noFill/>
        </p:spPr>
        <p:txBody>
          <a:bodyPr wrap="square" rtlCol="0">
            <a:spAutoFit/>
          </a:bodyPr>
          <a:lstStyle/>
          <a:p>
            <a:pPr algn="ctr"/>
            <a:r>
              <a:rPr lang="en-US" sz="4800" i="1" dirty="0" smtClean="0">
                <a:solidFill>
                  <a:schemeClr val="accent1">
                    <a:lumMod val="75000"/>
                  </a:schemeClr>
                </a:solidFill>
              </a:rPr>
              <a:t>Git Command line Operations</a:t>
            </a:r>
            <a:endParaRPr lang="en-US" sz="4800" i="1" dirty="0">
              <a:solidFill>
                <a:schemeClr val="accent1">
                  <a:lumMod val="75000"/>
                </a:schemeClr>
              </a:solidFill>
            </a:endParaRPr>
          </a:p>
        </p:txBody>
      </p:sp>
      <p:sp>
        <p:nvSpPr>
          <p:cNvPr id="7" name="Footer Placeholder 6"/>
          <p:cNvSpPr>
            <a:spLocks noGrp="1"/>
          </p:cNvSpPr>
          <p:nvPr>
            <p:ph type="ftr" sz="quarter" idx="11"/>
          </p:nvPr>
        </p:nvSpPr>
        <p:spPr/>
        <p:txBody>
          <a:bodyPr/>
          <a:lstStyle/>
          <a:p>
            <a:r>
              <a:rPr lang="en-US" dirty="0" smtClean="0"/>
              <a:t>PUBLIC</a:t>
            </a:r>
            <a:endParaRPr lang="en-US" dirty="0"/>
          </a:p>
        </p:txBody>
      </p:sp>
      <p:pic>
        <p:nvPicPr>
          <p:cNvPr id="8" name="Picture 7"/>
          <p:cNvPicPr>
            <a:picLocks noChangeAspect="1"/>
          </p:cNvPicPr>
          <p:nvPr/>
        </p:nvPicPr>
        <p:blipFill>
          <a:blip r:embed="rId2"/>
          <a:stretch>
            <a:fillRect/>
          </a:stretch>
        </p:blipFill>
        <p:spPr>
          <a:xfrm>
            <a:off x="3890963" y="262833"/>
            <a:ext cx="4410075" cy="174307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513089959"/>
              </p:ext>
            </p:extLst>
          </p:nvPr>
        </p:nvGraphicFramePr>
        <p:xfrm>
          <a:off x="3928423" y="3197830"/>
          <a:ext cx="4903190" cy="2560320"/>
        </p:xfrm>
        <a:graphic>
          <a:graphicData uri="http://schemas.openxmlformats.org/drawingml/2006/table">
            <a:tbl>
              <a:tblPr firstRow="1" bandRow="1">
                <a:tableStyleId>{5C22544A-7EE6-4342-B048-85BDC9FD1C3A}</a:tableStyleId>
              </a:tblPr>
              <a:tblGrid>
                <a:gridCol w="572304"/>
                <a:gridCol w="4330886"/>
              </a:tblGrid>
              <a:tr h="355002">
                <a:tc gridSpan="2">
                  <a:txBody>
                    <a:bodyPr/>
                    <a:lstStyle/>
                    <a:p>
                      <a:pPr algn="ctr"/>
                      <a:r>
                        <a:rPr lang="en-US" i="1" dirty="0" smtClean="0"/>
                        <a:t>Topics Covered</a:t>
                      </a:r>
                      <a:endParaRPr lang="en-US" i="1" dirty="0"/>
                    </a:p>
                  </a:txBody>
                  <a:tcPr/>
                </a:tc>
                <a:tc hMerge="1">
                  <a:txBody>
                    <a:bodyPr/>
                    <a:lstStyle/>
                    <a:p>
                      <a:endParaRPr lang="en-US" dirty="0"/>
                    </a:p>
                  </a:txBody>
                  <a:tcP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1</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GIT Shared Remote Repository </a:t>
                      </a:r>
                      <a:endParaRPr lang="en-US" sz="1200" b="0" i="1" u="none" strike="noStrike" kern="1200" dirty="0">
                        <a:solidFill>
                          <a:srgbClr val="000000"/>
                        </a:solidFill>
                        <a:effectLst/>
                        <a:latin typeface="+mn-lt"/>
                        <a:ea typeface="+mn-ea"/>
                        <a:cs typeface="+mn-cs"/>
                      </a:endParaRP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2</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GIT  local  Repository</a:t>
                      </a:r>
                      <a:endParaRPr lang="en-US" sz="1200" b="0" i="1" u="none" strike="noStrike" kern="1200" dirty="0">
                        <a:solidFill>
                          <a:srgbClr val="000000"/>
                        </a:solidFill>
                        <a:effectLst/>
                        <a:latin typeface="+mn-lt"/>
                        <a:ea typeface="+mn-ea"/>
                        <a:cs typeface="+mn-cs"/>
                      </a:endParaRP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3</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Creating , Indexing</a:t>
                      </a:r>
                      <a:r>
                        <a:rPr lang="en-US" sz="1200" b="0" i="1" u="none" strike="noStrike" kern="1200" baseline="0" dirty="0" smtClean="0">
                          <a:solidFill>
                            <a:srgbClr val="000000"/>
                          </a:solidFill>
                          <a:effectLst/>
                          <a:latin typeface="+mn-lt"/>
                          <a:ea typeface="+mn-ea"/>
                          <a:cs typeface="+mn-cs"/>
                        </a:rPr>
                        <a:t> and Committing file </a:t>
                      </a:r>
                      <a:endParaRPr lang="en-US" sz="1200" b="0" i="1" u="none" strike="noStrike" kern="1200" dirty="0">
                        <a:solidFill>
                          <a:srgbClr val="000000"/>
                        </a:solidFill>
                        <a:effectLst/>
                        <a:latin typeface="+mn-lt"/>
                        <a:ea typeface="+mn-ea"/>
                        <a:cs typeface="+mn-cs"/>
                      </a:endParaRP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4</a:t>
                      </a:r>
                      <a:endParaRPr lang="en-US" sz="1200" b="0" i="1" u="none" strike="noStrike" kern="1200" dirty="0">
                        <a:solidFill>
                          <a:srgbClr val="000000"/>
                        </a:solidFill>
                        <a:effectLst/>
                        <a:latin typeface="+mn-lt"/>
                        <a:ea typeface="+mn-ea"/>
                        <a:cs typeface="+mn-cs"/>
                      </a:endParaRPr>
                    </a:p>
                  </a:txBody>
                  <a:tcPr/>
                </a:tc>
                <a:tc>
                  <a:txBody>
                    <a:bodyPr/>
                    <a:lstStyle/>
                    <a:p>
                      <a:pPr marL="457200" marR="0" lvl="1" indent="0" algn="l" defTabSz="914400" rtl="0" eaLnBrk="1" fontAlgn="b" latinLnBrk="0" hangingPunct="1">
                        <a:lnSpc>
                          <a:spcPct val="100000"/>
                        </a:lnSpc>
                        <a:spcBef>
                          <a:spcPts val="0"/>
                        </a:spcBef>
                        <a:spcAft>
                          <a:spcPts val="0"/>
                        </a:spcAft>
                        <a:buClrTx/>
                        <a:buSzTx/>
                        <a:buFontTx/>
                        <a:buNone/>
                        <a:tabLst/>
                        <a:defRPr/>
                      </a:pPr>
                      <a:r>
                        <a:rPr lang="en-US" sz="1200" b="0" i="1" u="none" strike="noStrike" kern="1200" dirty="0" smtClean="0">
                          <a:solidFill>
                            <a:srgbClr val="000000"/>
                          </a:solidFill>
                          <a:effectLst/>
                          <a:latin typeface="+mn-lt"/>
                          <a:ea typeface="+mn-ea"/>
                          <a:cs typeface="+mn-cs"/>
                        </a:rPr>
                        <a:t>Pushing files to Remote Repository</a:t>
                      </a: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5</a:t>
                      </a:r>
                      <a:endParaRPr lang="en-US" sz="1200" b="0" i="1" u="none" strike="noStrike" kern="1200" dirty="0">
                        <a:solidFill>
                          <a:srgbClr val="000000"/>
                        </a:solidFill>
                        <a:effectLst/>
                        <a:latin typeface="+mn-lt"/>
                        <a:ea typeface="+mn-ea"/>
                        <a:cs typeface="+mn-cs"/>
                      </a:endParaRPr>
                    </a:p>
                  </a:txBody>
                  <a:tcPr/>
                </a:tc>
                <a:tc>
                  <a:txBody>
                    <a:bodyPr/>
                    <a:lstStyle/>
                    <a:p>
                      <a:pPr marL="457200" marR="0" lvl="1" indent="0" algn="l" defTabSz="914400" rtl="0" eaLnBrk="1" fontAlgn="b" latinLnBrk="0" hangingPunct="1">
                        <a:lnSpc>
                          <a:spcPct val="100000"/>
                        </a:lnSpc>
                        <a:spcBef>
                          <a:spcPts val="0"/>
                        </a:spcBef>
                        <a:spcAft>
                          <a:spcPts val="0"/>
                        </a:spcAft>
                        <a:buClrTx/>
                        <a:buSzTx/>
                        <a:buFontTx/>
                        <a:buNone/>
                        <a:tabLst/>
                        <a:defRPr/>
                      </a:pPr>
                      <a:r>
                        <a:rPr lang="en-US" sz="1200" b="0" i="1" u="none" strike="noStrike" kern="1200" dirty="0" smtClean="0">
                          <a:solidFill>
                            <a:srgbClr val="000000"/>
                          </a:solidFill>
                          <a:effectLst/>
                          <a:latin typeface="+mn-lt"/>
                          <a:ea typeface="+mn-ea"/>
                          <a:cs typeface="+mn-cs"/>
                        </a:rPr>
                        <a:t>Cloning Remote Repository to Local working directory</a:t>
                      </a: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6</a:t>
                      </a:r>
                      <a:endParaRPr lang="en-US" sz="1200" b="0" i="1" u="none" strike="noStrike" kern="1200" dirty="0">
                        <a:solidFill>
                          <a:srgbClr val="000000"/>
                        </a:solidFill>
                        <a:effectLst/>
                        <a:latin typeface="+mn-lt"/>
                        <a:ea typeface="+mn-ea"/>
                        <a:cs typeface="+mn-cs"/>
                      </a:endParaRPr>
                    </a:p>
                  </a:txBody>
                  <a:tcPr/>
                </a:tc>
                <a:tc>
                  <a:txBody>
                    <a:bodyPr/>
                    <a:lstStyle/>
                    <a:p>
                      <a:pPr marL="457200" marR="0" lvl="1" indent="0" algn="l" defTabSz="914400" rtl="0" eaLnBrk="1" fontAlgn="b" latinLnBrk="0" hangingPunct="1">
                        <a:lnSpc>
                          <a:spcPct val="100000"/>
                        </a:lnSpc>
                        <a:spcBef>
                          <a:spcPts val="0"/>
                        </a:spcBef>
                        <a:spcAft>
                          <a:spcPts val="0"/>
                        </a:spcAft>
                        <a:buClrTx/>
                        <a:buSzTx/>
                        <a:buFontTx/>
                        <a:buNone/>
                        <a:tabLst/>
                        <a:defRPr/>
                      </a:pPr>
                      <a:r>
                        <a:rPr lang="en-US" sz="1200" b="0" i="1" u="none" strike="noStrike" kern="1200" dirty="0" smtClean="0">
                          <a:solidFill>
                            <a:srgbClr val="000000"/>
                          </a:solidFill>
                          <a:effectLst/>
                          <a:latin typeface="+mn-lt"/>
                          <a:ea typeface="+mn-ea"/>
                          <a:cs typeface="+mn-cs"/>
                        </a:rPr>
                        <a:t>Reviewing the changes </a:t>
                      </a: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7</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GIT Branching &amp; Stashing</a:t>
                      </a:r>
                      <a:endParaRPr lang="en-US" sz="1200" b="0" i="1" u="none" strike="noStrike" kern="1200" dirty="0">
                        <a:solidFill>
                          <a:srgbClr val="000000"/>
                        </a:solidFill>
                        <a:effectLst/>
                        <a:latin typeface="+mn-lt"/>
                        <a:ea typeface="+mn-ea"/>
                        <a:cs typeface="+mn-cs"/>
                      </a:endParaRPr>
                    </a:p>
                  </a:txBody>
                  <a:tcPr marL="9525" marR="9525" marT="9525" marB="0" anchor="ctr"/>
                </a:tc>
              </a:tr>
              <a:tr h="266252">
                <a:tc>
                  <a:txBody>
                    <a:bodyPr/>
                    <a:lstStyle/>
                    <a:p>
                      <a:pPr marL="0" lvl="0" algn="ctr" defTabSz="914400" rtl="0" eaLnBrk="1" fontAlgn="b" latinLnBrk="0" hangingPunct="1"/>
                      <a:r>
                        <a:rPr lang="en-US" sz="1200" b="0" i="1" u="none" strike="noStrike" kern="1200" dirty="0" smtClean="0">
                          <a:solidFill>
                            <a:srgbClr val="000000"/>
                          </a:solidFill>
                          <a:effectLst/>
                          <a:latin typeface="+mn-lt"/>
                          <a:ea typeface="+mn-ea"/>
                          <a:cs typeface="+mn-cs"/>
                        </a:rPr>
                        <a:t>8</a:t>
                      </a:r>
                      <a:endParaRPr lang="en-US" sz="1200" b="0" i="1" u="none" strike="noStrike" kern="1200" dirty="0">
                        <a:solidFill>
                          <a:srgbClr val="000000"/>
                        </a:solidFill>
                        <a:effectLst/>
                        <a:latin typeface="+mn-lt"/>
                        <a:ea typeface="+mn-ea"/>
                        <a:cs typeface="+mn-cs"/>
                      </a:endParaRPr>
                    </a:p>
                  </a:txBody>
                  <a:tcPr/>
                </a:tc>
                <a:tc>
                  <a:txBody>
                    <a:bodyPr/>
                    <a:lstStyle/>
                    <a:p>
                      <a:pPr marL="457200" marR="0" lvl="1" indent="0" algn="l" defTabSz="914400" rtl="0" eaLnBrk="1" fontAlgn="b" latinLnBrk="0" hangingPunct="1">
                        <a:lnSpc>
                          <a:spcPct val="100000"/>
                        </a:lnSpc>
                        <a:spcBef>
                          <a:spcPts val="0"/>
                        </a:spcBef>
                        <a:spcAft>
                          <a:spcPts val="0"/>
                        </a:spcAft>
                        <a:buClrTx/>
                        <a:buSzTx/>
                        <a:buFontTx/>
                        <a:buNone/>
                        <a:tabLst/>
                        <a:defRPr/>
                      </a:pPr>
                      <a:r>
                        <a:rPr lang="en-US" sz="1200" b="0" i="1" u="none" strike="noStrike" kern="1200" dirty="0" smtClean="0">
                          <a:solidFill>
                            <a:srgbClr val="000000"/>
                          </a:solidFill>
                          <a:effectLst/>
                          <a:latin typeface="+mn-lt"/>
                          <a:ea typeface="+mn-ea"/>
                          <a:cs typeface="+mn-cs"/>
                        </a:rPr>
                        <a:t>GIT Merging</a:t>
                      </a:r>
                      <a:endParaRPr lang="en-US" sz="1200" b="0" i="1" u="none" strike="noStrike" kern="1200" dirty="0" smtClean="0">
                        <a:solidFill>
                          <a:srgbClr val="000000"/>
                        </a:solidFill>
                        <a:effectLst/>
                        <a:latin typeface="+mn-lt"/>
                        <a:ea typeface="+mn-ea"/>
                        <a:cs typeface="+mn-cs"/>
                      </a:endParaRPr>
                    </a:p>
                  </a:txBody>
                  <a:tcPr marL="9525" marR="9525" marT="9525" marB="0" anchor="ctr"/>
                </a:tc>
              </a:tr>
            </a:tbl>
          </a:graphicData>
        </a:graphic>
      </p:graphicFrame>
      <p:sp>
        <p:nvSpPr>
          <p:cNvPr id="5" name="Slide Number Placeholder 4"/>
          <p:cNvSpPr>
            <a:spLocks noGrp="1"/>
          </p:cNvSpPr>
          <p:nvPr>
            <p:ph type="sldNum" sz="quarter" idx="12"/>
          </p:nvPr>
        </p:nvSpPr>
        <p:spPr/>
        <p:txBody>
          <a:bodyPr/>
          <a:lstStyle/>
          <a:p>
            <a:fld id="{5353F4A8-CFD9-4FA7-984D-3FBCE02D5382}" type="slidenum">
              <a:rPr lang="en-US" smtClean="0"/>
              <a:t>12</a:t>
            </a:fld>
            <a:endParaRPr lang="en-US" dirty="0"/>
          </a:p>
        </p:txBody>
      </p:sp>
    </p:spTree>
    <p:extLst>
      <p:ext uri="{BB962C8B-B14F-4D97-AF65-F5344CB8AC3E}">
        <p14:creationId xmlns:p14="http://schemas.microsoft.com/office/powerpoint/2010/main" val="449748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Repository </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TextBox 4"/>
          <p:cNvSpPr txBox="1"/>
          <p:nvPr/>
        </p:nvSpPr>
        <p:spPr>
          <a:xfrm>
            <a:off x="204143" y="745243"/>
            <a:ext cx="6023047" cy="5840060"/>
          </a:xfrm>
          <a:prstGeom prst="rect">
            <a:avLst/>
          </a:prstGeom>
          <a:noFill/>
        </p:spPr>
        <p:txBody>
          <a:bodyPr wrap="square" rtlCol="0">
            <a:spAutoFit/>
          </a:bodyPr>
          <a:lstStyle/>
          <a:p>
            <a:pPr marL="0" lvl="1" algn="ctr">
              <a:lnSpc>
                <a:spcPct val="150000"/>
              </a:lnSpc>
            </a:pPr>
            <a:r>
              <a:rPr lang="en-US" i="1" u="sng" dirty="0"/>
              <a:t>Shared Remote </a:t>
            </a:r>
            <a:r>
              <a:rPr lang="en-US" i="1" u="sng" dirty="0" smtClean="0"/>
              <a:t>Repository Vs </a:t>
            </a:r>
            <a:r>
              <a:rPr lang="en-US" i="1" u="sng" dirty="0"/>
              <a:t>Local </a:t>
            </a:r>
            <a:r>
              <a:rPr lang="en-US" i="1" u="sng" dirty="0" smtClean="0"/>
              <a:t>Repository</a:t>
            </a:r>
            <a:endParaRPr lang="en-US" sz="1100" b="1" i="1" dirty="0">
              <a:latin typeface="+mj-lt"/>
            </a:endParaRPr>
          </a:p>
          <a:p>
            <a:pPr>
              <a:lnSpc>
                <a:spcPct val="150000"/>
              </a:lnSpc>
            </a:pPr>
            <a:endParaRPr lang="en-US" sz="1100" b="1" i="1" dirty="0" smtClean="0">
              <a:latin typeface="+mj-lt"/>
            </a:endParaRPr>
          </a:p>
          <a:p>
            <a:pPr>
              <a:lnSpc>
                <a:spcPct val="150000"/>
              </a:lnSpc>
            </a:pPr>
            <a:r>
              <a:rPr lang="en-US" sz="1100" b="1" i="1" dirty="0" smtClean="0">
                <a:latin typeface="+mj-lt"/>
              </a:rPr>
              <a:t>Shared Remote Repository:</a:t>
            </a:r>
          </a:p>
          <a:p>
            <a:pPr marL="171450" indent="-171450">
              <a:lnSpc>
                <a:spcPct val="150000"/>
              </a:lnSpc>
              <a:buFont typeface="Wingdings" panose="05000000000000000000" pitchFamily="2" charset="2"/>
              <a:buChar char="v"/>
            </a:pPr>
            <a:r>
              <a:rPr lang="en-US" sz="1100" i="1" dirty="0" smtClean="0">
                <a:latin typeface="+mj-lt"/>
              </a:rPr>
              <a:t>When </a:t>
            </a:r>
            <a:r>
              <a:rPr lang="en-US" sz="1100" i="1" dirty="0">
                <a:latin typeface="+mj-lt"/>
              </a:rPr>
              <a:t>creating a central repository that will be shared by other users, the </a:t>
            </a:r>
            <a:r>
              <a:rPr lang="en-US" sz="1100" i="1" dirty="0" smtClean="0">
                <a:latin typeface="+mj-lt"/>
              </a:rPr>
              <a:t> bare repositories </a:t>
            </a:r>
            <a:r>
              <a:rPr lang="en-US" sz="1100" i="1" dirty="0">
                <a:latin typeface="+mj-lt"/>
              </a:rPr>
              <a:t>should be created with the </a:t>
            </a:r>
            <a:r>
              <a:rPr lang="en-US" sz="1100" i="1" u="sng" dirty="0">
                <a:latin typeface="+mj-lt"/>
              </a:rPr>
              <a:t>–bare </a:t>
            </a:r>
            <a:r>
              <a:rPr lang="en-US" sz="1100" i="1" dirty="0">
                <a:latin typeface="+mj-lt"/>
              </a:rPr>
              <a:t>option</a:t>
            </a:r>
          </a:p>
          <a:p>
            <a:pPr marL="171450" indent="-171450">
              <a:lnSpc>
                <a:spcPct val="150000"/>
              </a:lnSpc>
              <a:buFont typeface="Wingdings" panose="05000000000000000000" pitchFamily="2" charset="2"/>
              <a:buChar char="v"/>
            </a:pPr>
            <a:r>
              <a:rPr lang="en-US" sz="1100" i="1" dirty="0">
                <a:latin typeface="+mj-lt"/>
              </a:rPr>
              <a:t>When you create a git repository with the –bare option:</a:t>
            </a:r>
          </a:p>
          <a:p>
            <a:pPr marL="685800" lvl="1" indent="-228600">
              <a:lnSpc>
                <a:spcPct val="150000"/>
              </a:lnSpc>
              <a:buFont typeface="+mj-lt"/>
              <a:buAutoNum type="arabicPeriod"/>
            </a:pPr>
            <a:r>
              <a:rPr lang="en-US" sz="1100" i="1" dirty="0">
                <a:latin typeface="+mj-lt"/>
              </a:rPr>
              <a:t>There is no working directory created.</a:t>
            </a:r>
          </a:p>
          <a:p>
            <a:pPr marL="685800" lvl="1" indent="-228600">
              <a:lnSpc>
                <a:spcPct val="150000"/>
              </a:lnSpc>
              <a:buFont typeface="+mj-lt"/>
              <a:buAutoNum type="arabicPeriod"/>
            </a:pPr>
            <a:r>
              <a:rPr lang="en-US" sz="1100" i="1" dirty="0">
                <a:latin typeface="+mj-lt"/>
              </a:rPr>
              <a:t>There is no .git directory created and  contents of .git directory are present directly inside it.</a:t>
            </a:r>
          </a:p>
          <a:p>
            <a:pPr marL="685800" lvl="1" indent="-228600">
              <a:lnSpc>
                <a:spcPct val="150000"/>
              </a:lnSpc>
              <a:buFont typeface="+mj-lt"/>
              <a:buAutoNum type="arabicPeriod"/>
            </a:pPr>
            <a:r>
              <a:rPr lang="en-US" sz="1100" i="1" dirty="0">
                <a:latin typeface="+mj-lt"/>
              </a:rPr>
              <a:t>bare git repositories should end in .git. The .git ending of a directory signals to others that the git repository is bare.</a:t>
            </a:r>
          </a:p>
          <a:p>
            <a:pPr marL="685800" lvl="1" indent="-228600">
              <a:lnSpc>
                <a:spcPct val="150000"/>
              </a:lnSpc>
              <a:buFont typeface="+mj-lt"/>
              <a:buAutoNum type="arabicPeriod"/>
            </a:pPr>
            <a:r>
              <a:rPr lang="en-US" sz="1100" i="1" dirty="0" smtClean="0">
                <a:latin typeface="+mj-lt"/>
              </a:rPr>
              <a:t>Syntax :  git init  -- bare &lt;Repository name&gt;.git</a:t>
            </a:r>
            <a:br>
              <a:rPr lang="en-US" sz="1100" i="1" dirty="0" smtClean="0">
                <a:latin typeface="+mj-lt"/>
              </a:rPr>
            </a:br>
            <a:endParaRPr lang="en-US" sz="1100" i="1" dirty="0" smtClean="0">
              <a:latin typeface="+mj-lt"/>
            </a:endParaRPr>
          </a:p>
          <a:p>
            <a:pPr marL="0" lvl="1">
              <a:lnSpc>
                <a:spcPct val="150000"/>
              </a:lnSpc>
            </a:pPr>
            <a:r>
              <a:rPr lang="en-US" sz="1100" b="1" i="1" dirty="0">
                <a:latin typeface="+mj-lt"/>
              </a:rPr>
              <a:t>Local Repository </a:t>
            </a:r>
            <a:r>
              <a:rPr lang="en-US" sz="1100" b="1" i="1" dirty="0" smtClean="0">
                <a:latin typeface="+mj-lt"/>
              </a:rPr>
              <a:t>:</a:t>
            </a:r>
            <a:endParaRPr lang="en-US" sz="1100" b="1" i="1" dirty="0">
              <a:latin typeface="+mj-lt"/>
            </a:endParaRPr>
          </a:p>
          <a:p>
            <a:pPr marL="171450" lvl="1" indent="-171450">
              <a:lnSpc>
                <a:spcPct val="150000"/>
              </a:lnSpc>
              <a:buFont typeface="Wingdings" panose="05000000000000000000" pitchFamily="2" charset="2"/>
              <a:buChar char="v"/>
            </a:pPr>
            <a:r>
              <a:rPr lang="en-US" sz="1100" i="1" dirty="0">
                <a:latin typeface="+mj-lt"/>
              </a:rPr>
              <a:t>When you create the local repository  for your own </a:t>
            </a:r>
            <a:r>
              <a:rPr lang="en-US" sz="1100" i="1" dirty="0" smtClean="0">
                <a:latin typeface="+mj-lt"/>
              </a:rPr>
              <a:t>use which you don’t want to share with other in the team, </a:t>
            </a:r>
            <a:r>
              <a:rPr lang="en-US" sz="1100" i="1" dirty="0">
                <a:latin typeface="+mj-lt"/>
              </a:rPr>
              <a:t>you can create non-bare  </a:t>
            </a:r>
            <a:r>
              <a:rPr lang="en-US" sz="1100" i="1" dirty="0" smtClean="0">
                <a:latin typeface="+mj-lt"/>
              </a:rPr>
              <a:t>directory.</a:t>
            </a:r>
          </a:p>
          <a:p>
            <a:pPr marL="171450" lvl="1" indent="-171450">
              <a:lnSpc>
                <a:spcPct val="150000"/>
              </a:lnSpc>
              <a:buFont typeface="Wingdings" panose="05000000000000000000" pitchFamily="2" charset="2"/>
              <a:buChar char="v"/>
            </a:pPr>
            <a:r>
              <a:rPr lang="en-US" sz="1100" i="1" dirty="0" smtClean="0">
                <a:latin typeface="+mj-lt"/>
              </a:rPr>
              <a:t>Normal  non bare repository basically made up of 2 components :</a:t>
            </a:r>
          </a:p>
          <a:p>
            <a:pPr marL="685800" lvl="2" indent="-228600">
              <a:lnSpc>
                <a:spcPct val="150000"/>
              </a:lnSpc>
              <a:buFont typeface="+mj-lt"/>
              <a:buAutoNum type="arabicPeriod"/>
            </a:pPr>
            <a:r>
              <a:rPr lang="en-US" sz="1100" i="1" dirty="0" smtClean="0">
                <a:latin typeface="+mj-lt"/>
              </a:rPr>
              <a:t> </a:t>
            </a:r>
            <a:r>
              <a:rPr lang="en-US" altLang="en-US" sz="1100" i="1" u="sng" dirty="0">
                <a:latin typeface="+mj-lt"/>
              </a:rPr>
              <a:t>Working directory </a:t>
            </a:r>
            <a:r>
              <a:rPr lang="en-US" altLang="en-US" sz="1100" i="1" dirty="0">
                <a:latin typeface="+mj-lt"/>
              </a:rPr>
              <a:t>: In simple terms it is the place where all checked out files reside and file available in this location can be added to git repository by </a:t>
            </a:r>
            <a:r>
              <a:rPr lang="en-US" altLang="en-US" sz="1100" i="1" dirty="0" smtClean="0">
                <a:latin typeface="+mj-lt"/>
              </a:rPr>
              <a:t> “ </a:t>
            </a:r>
            <a:r>
              <a:rPr lang="en-US" sz="1100" i="1" dirty="0" smtClean="0">
                <a:latin typeface="+mj-lt"/>
              </a:rPr>
              <a:t>git </a:t>
            </a:r>
            <a:r>
              <a:rPr lang="en-US" sz="1100" i="1" dirty="0">
                <a:latin typeface="+mj-lt"/>
              </a:rPr>
              <a:t>add </a:t>
            </a:r>
            <a:r>
              <a:rPr lang="en-US" sz="1100" i="1" dirty="0" smtClean="0">
                <a:latin typeface="+mj-lt"/>
              </a:rPr>
              <a:t>FILE_NAME” command.</a:t>
            </a:r>
          </a:p>
          <a:p>
            <a:pPr marL="685800" lvl="2" indent="-228600">
              <a:lnSpc>
                <a:spcPct val="150000"/>
              </a:lnSpc>
              <a:buFont typeface="+mj-lt"/>
              <a:buAutoNum type="arabicPeriod"/>
            </a:pPr>
            <a:r>
              <a:rPr lang="en-US" sz="1100" i="1" u="sng" dirty="0">
                <a:latin typeface="+mj-lt"/>
              </a:rPr>
              <a:t>.git Directory </a:t>
            </a:r>
            <a:r>
              <a:rPr lang="en-US" sz="1100" i="1" dirty="0">
                <a:latin typeface="+mj-lt"/>
              </a:rPr>
              <a:t>: In simple terms this directory contains all the administrative related files and data that are required by GIT to support all the commands like git commit, git status , git pull, git push. This directory is always present in the root of your project </a:t>
            </a:r>
            <a:r>
              <a:rPr lang="en-US" sz="1100" i="1" dirty="0" smtClean="0">
                <a:latin typeface="+mj-lt"/>
              </a:rPr>
              <a:t>directory.</a:t>
            </a:r>
          </a:p>
          <a:p>
            <a:pPr marL="685800" lvl="2" indent="-228600">
              <a:lnSpc>
                <a:spcPct val="150000"/>
              </a:lnSpc>
              <a:buFont typeface="+mj-lt"/>
              <a:buAutoNum type="arabicPeriod"/>
            </a:pPr>
            <a:r>
              <a:rPr lang="en-US" sz="1100" b="1" i="1" dirty="0">
                <a:latin typeface="+mj-lt"/>
              </a:rPr>
              <a:t>Syntax</a:t>
            </a:r>
            <a:r>
              <a:rPr lang="en-US" sz="1100" i="1" dirty="0">
                <a:latin typeface="+mj-lt"/>
              </a:rPr>
              <a:t> :  git init &lt;Repository </a:t>
            </a:r>
            <a:r>
              <a:rPr lang="en-US" sz="1100" i="1" dirty="0" smtClean="0">
                <a:latin typeface="+mj-lt"/>
              </a:rPr>
              <a:t>name&gt;</a:t>
            </a:r>
          </a:p>
        </p:txBody>
      </p:sp>
      <p:grpSp>
        <p:nvGrpSpPr>
          <p:cNvPr id="9" name="Group 8"/>
          <p:cNvGrpSpPr/>
          <p:nvPr/>
        </p:nvGrpSpPr>
        <p:grpSpPr>
          <a:xfrm>
            <a:off x="6479104" y="1383071"/>
            <a:ext cx="5502364" cy="4602270"/>
            <a:chOff x="2355877" y="1966912"/>
            <a:chExt cx="6135680" cy="4602270"/>
          </a:xfrm>
        </p:grpSpPr>
        <p:sp>
          <p:nvSpPr>
            <p:cNvPr id="10" name="Rounded Rectangle 9"/>
            <p:cNvSpPr/>
            <p:nvPr/>
          </p:nvSpPr>
          <p:spPr>
            <a:xfrm>
              <a:off x="2355877" y="1997182"/>
              <a:ext cx="2000839" cy="457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6489021" y="1966912"/>
              <a:ext cx="2002536" cy="457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670496" y="2119107"/>
              <a:ext cx="1371600" cy="26395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i="1" dirty="0" smtClean="0">
                  <a:solidFill>
                    <a:schemeClr val="tx1"/>
                  </a:solidFill>
                </a:rPr>
                <a:t>Local Repository</a:t>
              </a:r>
              <a:endParaRPr lang="en-US" sz="1100" i="1" dirty="0">
                <a:solidFill>
                  <a:schemeClr val="tx1"/>
                </a:solidFill>
              </a:endParaRPr>
            </a:p>
          </p:txBody>
        </p:sp>
        <p:sp>
          <p:nvSpPr>
            <p:cNvPr id="13" name="TextBox 12"/>
            <p:cNvSpPr txBox="1"/>
            <p:nvPr/>
          </p:nvSpPr>
          <p:spPr>
            <a:xfrm>
              <a:off x="2514167" y="6292183"/>
              <a:ext cx="1555423" cy="276999"/>
            </a:xfrm>
            <a:prstGeom prst="rect">
              <a:avLst/>
            </a:prstGeom>
            <a:noFill/>
          </p:spPr>
          <p:txBody>
            <a:bodyPr wrap="square" rtlCol="0">
              <a:spAutoFit/>
            </a:bodyPr>
            <a:lstStyle/>
            <a:p>
              <a:pPr algn="ctr"/>
              <a:r>
                <a:rPr lang="en-US" sz="1200" b="1" dirty="0" smtClean="0">
                  <a:latin typeface="+mj-lt"/>
                </a:rPr>
                <a:t>Branch : master</a:t>
              </a:r>
              <a:endParaRPr lang="en-US" sz="1200" b="1" dirty="0">
                <a:latin typeface="+mj-lt"/>
              </a:endParaRPr>
            </a:p>
          </p:txBody>
        </p:sp>
        <p:sp>
          <p:nvSpPr>
            <p:cNvPr id="14" name="TextBox 13"/>
            <p:cNvSpPr txBox="1"/>
            <p:nvPr/>
          </p:nvSpPr>
          <p:spPr>
            <a:xfrm>
              <a:off x="6712577" y="6261913"/>
              <a:ext cx="1555423" cy="276999"/>
            </a:xfrm>
            <a:prstGeom prst="rect">
              <a:avLst/>
            </a:prstGeom>
            <a:noFill/>
          </p:spPr>
          <p:txBody>
            <a:bodyPr wrap="square" rtlCol="0">
              <a:spAutoFit/>
            </a:bodyPr>
            <a:lstStyle/>
            <a:p>
              <a:pPr algn="ctr"/>
              <a:r>
                <a:rPr lang="en-US" sz="1200" b="1" dirty="0" smtClean="0">
                  <a:latin typeface="+mj-lt"/>
                </a:rPr>
                <a:t>Branch : master</a:t>
              </a:r>
              <a:endParaRPr lang="en-US" sz="1200" b="1" dirty="0">
                <a:latin typeface="+mj-lt"/>
              </a:endParaRPr>
            </a:p>
          </p:txBody>
        </p:sp>
        <p:sp>
          <p:nvSpPr>
            <p:cNvPr id="15" name="Rectangle 14"/>
            <p:cNvSpPr/>
            <p:nvPr/>
          </p:nvSpPr>
          <p:spPr>
            <a:xfrm>
              <a:off x="6782428" y="2067753"/>
              <a:ext cx="1417320" cy="263950"/>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100" i="1" dirty="0" smtClean="0">
                  <a:solidFill>
                    <a:schemeClr val="tx1"/>
                  </a:solidFill>
                </a:rPr>
                <a:t>Remote Repository</a:t>
              </a:r>
              <a:endParaRPr lang="en-US" sz="1100" i="1" dirty="0">
                <a:solidFill>
                  <a:schemeClr val="tx1"/>
                </a:solidFill>
              </a:endParaRPr>
            </a:p>
          </p:txBody>
        </p:sp>
        <p:sp>
          <p:nvSpPr>
            <p:cNvPr id="16" name="Left Arrow 15"/>
            <p:cNvSpPr/>
            <p:nvPr/>
          </p:nvSpPr>
          <p:spPr>
            <a:xfrm>
              <a:off x="2941164" y="2499390"/>
              <a:ext cx="4294170" cy="1280160"/>
            </a:xfrm>
            <a:prstGeom prst="leftArrow">
              <a:avLst/>
            </a:prstGeom>
            <a:solidFill>
              <a:srgbClr val="F42A5A"/>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i="1" dirty="0"/>
                <a:t>Git </a:t>
              </a:r>
              <a:r>
                <a:rPr lang="en-US" sz="1100" b="1" i="1" dirty="0"/>
                <a:t>clone </a:t>
              </a:r>
              <a:r>
                <a:rPr lang="en-US" sz="1100" b="1" i="1" dirty="0" smtClean="0"/>
                <a:t> </a:t>
              </a:r>
            </a:p>
            <a:p>
              <a:pPr algn="ctr"/>
              <a:r>
                <a:rPr lang="en-US" sz="1100" i="1" dirty="0" smtClean="0"/>
                <a:t>Copies </a:t>
              </a:r>
              <a:r>
                <a:rPr lang="en-US" sz="1100" i="1" dirty="0"/>
                <a:t>the whole remote repository to local repository.</a:t>
              </a:r>
            </a:p>
          </p:txBody>
        </p:sp>
        <p:sp>
          <p:nvSpPr>
            <p:cNvPr id="17" name="Left Arrow 16"/>
            <p:cNvSpPr/>
            <p:nvPr/>
          </p:nvSpPr>
          <p:spPr>
            <a:xfrm>
              <a:off x="2941164" y="3837911"/>
              <a:ext cx="4294170" cy="1275294"/>
            </a:xfrm>
            <a:prstGeom prst="leftArrow">
              <a:avLst/>
            </a:prstGeom>
            <a:solidFill>
              <a:srgbClr val="F42A5A"/>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i="1" dirty="0"/>
                <a:t>Git </a:t>
              </a:r>
              <a:r>
                <a:rPr lang="en-US" sz="1100" b="1" i="1" dirty="0"/>
                <a:t>Pull </a:t>
              </a:r>
              <a:r>
                <a:rPr lang="en-US" sz="1100" b="1" i="1" dirty="0" smtClean="0"/>
                <a:t> </a:t>
              </a:r>
            </a:p>
            <a:p>
              <a:pPr algn="ctr"/>
              <a:r>
                <a:rPr lang="en-US" sz="1100" i="1" dirty="0" smtClean="0"/>
                <a:t>Retrieve </a:t>
              </a:r>
              <a:r>
                <a:rPr lang="en-US" sz="1100" i="1" dirty="0"/>
                <a:t>any  updates from the remote repository that aren’t yet in the local repository and merges them into the local repository</a:t>
              </a:r>
            </a:p>
          </p:txBody>
        </p:sp>
        <p:sp>
          <p:nvSpPr>
            <p:cNvPr id="18" name="Right Arrow 17"/>
            <p:cNvSpPr/>
            <p:nvPr/>
          </p:nvSpPr>
          <p:spPr>
            <a:xfrm>
              <a:off x="2937654" y="4949670"/>
              <a:ext cx="4297680" cy="128016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100" i="1" dirty="0">
                  <a:solidFill>
                    <a:schemeClr val="tx1"/>
                  </a:solidFill>
                </a:rPr>
                <a:t>Git </a:t>
              </a:r>
              <a:r>
                <a:rPr lang="en-US" sz="1100" b="1" i="1" dirty="0">
                  <a:solidFill>
                    <a:schemeClr val="tx1"/>
                  </a:solidFill>
                </a:rPr>
                <a:t>push </a:t>
              </a:r>
              <a:r>
                <a:rPr lang="en-US" sz="1100" i="1" dirty="0" smtClean="0">
                  <a:solidFill>
                    <a:schemeClr val="tx1"/>
                  </a:solidFill>
                </a:rPr>
                <a:t> </a:t>
              </a:r>
            </a:p>
            <a:p>
              <a:pPr algn="ctr"/>
              <a:r>
                <a:rPr lang="en-US" sz="1100" i="1" dirty="0" smtClean="0">
                  <a:solidFill>
                    <a:schemeClr val="tx1"/>
                  </a:solidFill>
                </a:rPr>
                <a:t>Publish </a:t>
              </a:r>
              <a:r>
                <a:rPr lang="en-US" sz="1100" i="1" dirty="0">
                  <a:solidFill>
                    <a:schemeClr val="tx1"/>
                  </a:solidFill>
                </a:rPr>
                <a:t>updates from local repository to the remote repository</a:t>
              </a:r>
            </a:p>
          </p:txBody>
        </p:sp>
      </p:grpSp>
      <p:sp>
        <p:nvSpPr>
          <p:cNvPr id="6" name="Slide Number Placeholder 5"/>
          <p:cNvSpPr>
            <a:spLocks noGrp="1"/>
          </p:cNvSpPr>
          <p:nvPr>
            <p:ph type="sldNum" sz="quarter" idx="12"/>
          </p:nvPr>
        </p:nvSpPr>
        <p:spPr/>
        <p:txBody>
          <a:bodyPr/>
          <a:lstStyle/>
          <a:p>
            <a:fld id="{5353F4A8-CFD9-4FA7-984D-3FBCE02D5382}" type="slidenum">
              <a:rPr lang="en-US" smtClean="0"/>
              <a:t>13</a:t>
            </a:fld>
            <a:endParaRPr lang="en-US" dirty="0"/>
          </a:p>
        </p:txBody>
      </p:sp>
    </p:spTree>
    <p:extLst>
      <p:ext uri="{BB962C8B-B14F-4D97-AF65-F5344CB8AC3E}">
        <p14:creationId xmlns:p14="http://schemas.microsoft.com/office/powerpoint/2010/main" val="28409002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smtClean="0"/>
              <a:t>PUBLIC</a:t>
            </a:r>
            <a:endParaRPr lang="en-US" dirty="0"/>
          </a:p>
        </p:txBody>
      </p:sp>
      <p:sp>
        <p:nvSpPr>
          <p:cNvPr id="2" name="TextBox 1"/>
          <p:cNvSpPr txBox="1"/>
          <p:nvPr/>
        </p:nvSpPr>
        <p:spPr>
          <a:xfrm>
            <a:off x="414778" y="730233"/>
            <a:ext cx="11500701" cy="5755422"/>
          </a:xfrm>
          <a:prstGeom prst="rect">
            <a:avLst/>
          </a:prstGeom>
          <a:noFill/>
        </p:spPr>
        <p:txBody>
          <a:bodyPr wrap="square" rtlCol="0">
            <a:spAutoFit/>
          </a:bodyPr>
          <a:lstStyle/>
          <a:p>
            <a:pPr marL="171450" indent="-171450">
              <a:buFont typeface="Wingdings" panose="05000000000000000000" pitchFamily="2" charset="2"/>
              <a:buChar char="v"/>
            </a:pPr>
            <a:r>
              <a:rPr lang="en-US" sz="1100" i="1" dirty="0" smtClean="0">
                <a:latin typeface="+mj-lt"/>
              </a:rPr>
              <a:t>If </a:t>
            </a:r>
            <a:r>
              <a:rPr lang="en-US" sz="1100" i="1" dirty="0">
                <a:latin typeface="+mj-lt"/>
              </a:rPr>
              <a:t>you want to participate in a project using git, you can follow this standard workflow:</a:t>
            </a:r>
          </a:p>
          <a:p>
            <a:pPr marL="685800" lvl="1" indent="-228600">
              <a:lnSpc>
                <a:spcPct val="150000"/>
              </a:lnSpc>
              <a:buFont typeface="+mj-lt"/>
              <a:buAutoNum type="arabicPeriod"/>
            </a:pPr>
            <a:r>
              <a:rPr lang="en-US" sz="1100" i="1" dirty="0">
                <a:latin typeface="+mj-lt"/>
              </a:rPr>
              <a:t>git clone URL:</a:t>
            </a:r>
            <a:br>
              <a:rPr lang="en-US" sz="1100" i="1" dirty="0">
                <a:latin typeface="+mj-lt"/>
              </a:rPr>
            </a:br>
            <a:r>
              <a:rPr lang="en-US" sz="1100" i="1" dirty="0">
                <a:latin typeface="+mj-lt"/>
              </a:rPr>
              <a:t>After you have done a </a:t>
            </a:r>
            <a:r>
              <a:rPr lang="en-US" sz="1100" i="1" u="sng" dirty="0">
                <a:latin typeface="+mj-lt"/>
              </a:rPr>
              <a:t>git clone</a:t>
            </a:r>
            <a:r>
              <a:rPr lang="en-US" sz="1100" i="1" dirty="0">
                <a:latin typeface="+mj-lt"/>
              </a:rPr>
              <a:t>, you have a copy of the complete repository.</a:t>
            </a:r>
          </a:p>
          <a:p>
            <a:pPr marL="685800" lvl="1" indent="-228600">
              <a:lnSpc>
                <a:spcPct val="150000"/>
              </a:lnSpc>
              <a:buFont typeface="+mj-lt"/>
              <a:buAutoNum type="arabicPeriod"/>
            </a:pPr>
            <a:r>
              <a:rPr lang="en-US" sz="1100" i="1" dirty="0">
                <a:latin typeface="+mj-lt"/>
              </a:rPr>
              <a:t>Make some changes to the local version of the repository, then </a:t>
            </a:r>
            <a:r>
              <a:rPr lang="en-US" sz="1100" i="1" u="sng" dirty="0">
                <a:latin typeface="+mj-lt"/>
              </a:rPr>
              <a:t>git add </a:t>
            </a:r>
            <a:r>
              <a:rPr lang="en-US" sz="1100" i="1" dirty="0">
                <a:latin typeface="+mj-lt"/>
              </a:rPr>
              <a:t>and </a:t>
            </a:r>
            <a:r>
              <a:rPr lang="en-US" sz="1100" i="1" u="sng" dirty="0">
                <a:latin typeface="+mj-lt"/>
              </a:rPr>
              <a:t>git commit </a:t>
            </a:r>
            <a:r>
              <a:rPr lang="en-US" sz="1100" i="1" dirty="0">
                <a:latin typeface="+mj-lt"/>
              </a:rPr>
              <a:t>the changes to the local repository.</a:t>
            </a:r>
          </a:p>
          <a:p>
            <a:pPr marL="685800" lvl="1" indent="-228600">
              <a:lnSpc>
                <a:spcPct val="150000"/>
              </a:lnSpc>
              <a:buFont typeface="+mj-lt"/>
              <a:buAutoNum type="arabicPeriod"/>
            </a:pPr>
            <a:r>
              <a:rPr lang="en-US" sz="1100" i="1" u="sng" dirty="0">
                <a:latin typeface="+mj-lt"/>
              </a:rPr>
              <a:t>git push </a:t>
            </a:r>
            <a:r>
              <a:rPr lang="en-US" sz="1100" i="1" dirty="0">
                <a:latin typeface="+mj-lt"/>
              </a:rPr>
              <a:t>to publish the changes (“commits”) to the remote repository</a:t>
            </a:r>
          </a:p>
          <a:p>
            <a:pPr marL="685800" lvl="1" indent="-228600">
              <a:lnSpc>
                <a:spcPct val="150000"/>
              </a:lnSpc>
              <a:buFont typeface="+mj-lt"/>
              <a:buAutoNum type="arabicPeriod"/>
            </a:pPr>
            <a:r>
              <a:rPr lang="en-US" sz="1100" i="1" dirty="0">
                <a:latin typeface="+mj-lt"/>
              </a:rPr>
              <a:t>Periodically </a:t>
            </a:r>
            <a:r>
              <a:rPr lang="en-US" sz="1100" i="1" u="sng" dirty="0">
                <a:latin typeface="+mj-lt"/>
              </a:rPr>
              <a:t>git pull </a:t>
            </a:r>
            <a:r>
              <a:rPr lang="en-US" sz="1100" i="1" dirty="0">
                <a:latin typeface="+mj-lt"/>
              </a:rPr>
              <a:t>to retrieve any new updates from the remote repository</a:t>
            </a:r>
            <a:r>
              <a:rPr lang="en-US" sz="1100" i="1" dirty="0" smtClean="0">
                <a:latin typeface="+mj-lt"/>
              </a:rPr>
              <a:t>.</a:t>
            </a:r>
          </a:p>
          <a:p>
            <a:pPr lvl="1">
              <a:lnSpc>
                <a:spcPct val="150000"/>
              </a:lnSpc>
            </a:pPr>
            <a:endParaRPr lang="en-US" sz="1100" i="1" dirty="0" smtClean="0">
              <a:latin typeface="+mj-lt"/>
            </a:endParaRPr>
          </a:p>
          <a:p>
            <a:pPr marL="228600" indent="-228600">
              <a:lnSpc>
                <a:spcPct val="150000"/>
              </a:lnSpc>
              <a:buFont typeface="Wingdings" panose="05000000000000000000" pitchFamily="2" charset="2"/>
              <a:buChar char="v"/>
            </a:pPr>
            <a:r>
              <a:rPr lang="en-US" sz="1100" i="1" dirty="0" smtClean="0">
                <a:latin typeface="+mj-lt"/>
              </a:rPr>
              <a:t>For better understanding of git commands we will use below setup:</a:t>
            </a:r>
          </a:p>
          <a:p>
            <a:pPr marL="685800" lvl="1" indent="-228600">
              <a:lnSpc>
                <a:spcPct val="150000"/>
              </a:lnSpc>
              <a:buFont typeface="+mj-lt"/>
              <a:buAutoNum type="arabicPeriod"/>
            </a:pPr>
            <a:r>
              <a:rPr lang="en-US" sz="1100" i="1" dirty="0" smtClean="0">
                <a:latin typeface="+mj-lt"/>
              </a:rPr>
              <a:t>Remote server  192.168.0.1 and created new admin user  “gitadmin”</a:t>
            </a:r>
          </a:p>
          <a:p>
            <a:pPr marL="685800" lvl="1" indent="-228600">
              <a:lnSpc>
                <a:spcPct val="150000"/>
              </a:lnSpc>
              <a:buFont typeface="+mj-lt"/>
              <a:buAutoNum type="arabicPeriod"/>
            </a:pPr>
            <a:r>
              <a:rPr lang="en-US" sz="1100" i="1" dirty="0">
                <a:latin typeface="+mj-lt"/>
              </a:rPr>
              <a:t>Remote Repository directory name </a:t>
            </a:r>
            <a:r>
              <a:rPr lang="en-US" sz="1100" i="1" dirty="0" smtClean="0">
                <a:latin typeface="+mj-lt"/>
              </a:rPr>
              <a:t>“repo.git”</a:t>
            </a:r>
            <a:endParaRPr lang="en-US" sz="1100" i="1" dirty="0">
              <a:latin typeface="+mj-lt"/>
            </a:endParaRPr>
          </a:p>
          <a:p>
            <a:pPr marL="685800" lvl="1" indent="-228600">
              <a:lnSpc>
                <a:spcPct val="150000"/>
              </a:lnSpc>
              <a:buFont typeface="+mj-lt"/>
              <a:buAutoNum type="arabicPeriod"/>
            </a:pPr>
            <a:r>
              <a:rPr lang="en-US" sz="1100" i="1" dirty="0" smtClean="0">
                <a:latin typeface="+mj-lt"/>
              </a:rPr>
              <a:t>Remote Repository URL: </a:t>
            </a:r>
            <a:r>
              <a:rPr lang="en-US" sz="1100" i="1" dirty="0" smtClean="0">
                <a:latin typeface="+mj-lt"/>
                <a:hlinkClick r:id="rId2"/>
              </a:rPr>
              <a:t>gitadmin@192.168.0.1:repo.git</a:t>
            </a:r>
            <a:endParaRPr lang="en-US" sz="1100" i="1" dirty="0" smtClean="0">
              <a:latin typeface="+mj-lt"/>
            </a:endParaRPr>
          </a:p>
          <a:p>
            <a:pPr marL="685800" lvl="1" indent="-228600">
              <a:lnSpc>
                <a:spcPct val="150000"/>
              </a:lnSpc>
              <a:buFont typeface="+mj-lt"/>
              <a:buAutoNum type="arabicPeriod"/>
            </a:pPr>
            <a:r>
              <a:rPr lang="en-US" sz="1100" i="1" dirty="0" smtClean="0">
                <a:latin typeface="+mj-lt"/>
              </a:rPr>
              <a:t>It is assumed that git client is installed on all workstations. </a:t>
            </a:r>
          </a:p>
          <a:p>
            <a:pPr marL="685800" lvl="1" indent="-228600">
              <a:lnSpc>
                <a:spcPct val="150000"/>
              </a:lnSpc>
              <a:buFont typeface="+mj-lt"/>
              <a:buAutoNum type="arabicPeriod"/>
            </a:pPr>
            <a:r>
              <a:rPr lang="en-US" sz="1100" i="1" dirty="0" smtClean="0">
                <a:latin typeface="+mj-lt"/>
              </a:rPr>
              <a:t>It </a:t>
            </a:r>
            <a:r>
              <a:rPr lang="en-US" sz="1100" i="1" dirty="0">
                <a:latin typeface="+mj-lt"/>
              </a:rPr>
              <a:t>is assumed that ssh authentication is </a:t>
            </a:r>
            <a:r>
              <a:rPr lang="en-US" sz="1100" i="1" dirty="0" smtClean="0">
                <a:latin typeface="+mj-lt"/>
              </a:rPr>
              <a:t>already setup for passwordless transaction between Remote repository  server and workstations.</a:t>
            </a:r>
          </a:p>
          <a:p>
            <a:pPr lvl="1">
              <a:lnSpc>
                <a:spcPct val="150000"/>
              </a:lnSpc>
            </a:pPr>
            <a:endParaRPr lang="en-US" sz="1100" i="1" dirty="0" smtClean="0">
              <a:latin typeface="+mj-lt"/>
            </a:endParaRPr>
          </a:p>
          <a:p>
            <a:pPr marL="171450" indent="-171450">
              <a:lnSpc>
                <a:spcPct val="150000"/>
              </a:lnSpc>
              <a:buFont typeface="Wingdings" panose="05000000000000000000" pitchFamily="2" charset="2"/>
              <a:buChar char="Ø"/>
            </a:pPr>
            <a:r>
              <a:rPr lang="en-US" sz="1100" i="1" dirty="0" smtClean="0">
                <a:latin typeface="+mj-lt"/>
              </a:rPr>
              <a:t>Create local repository onto  workstation and add file into it:</a:t>
            </a:r>
          </a:p>
          <a:p>
            <a:pPr lvl="1">
              <a:lnSpc>
                <a:spcPct val="150000"/>
              </a:lnSpc>
            </a:pPr>
            <a:r>
              <a:rPr lang="en-US" sz="1000" i="1" dirty="0" smtClean="0">
                <a:latin typeface="Courier New" panose="02070309020205020404" pitchFamily="49" charset="0"/>
                <a:cs typeface="Courier New" panose="02070309020205020404" pitchFamily="49" charset="0"/>
              </a:rPr>
              <a:t>$ mkdir /home/user1/gitrepo</a:t>
            </a:r>
          </a:p>
          <a:p>
            <a:pPr lvl="1">
              <a:lnSpc>
                <a:spcPct val="150000"/>
              </a:lnSpc>
            </a:pPr>
            <a:r>
              <a:rPr lang="en-US" sz="1000" i="1" dirty="0" smtClean="0">
                <a:latin typeface="Courier New" panose="02070309020205020404" pitchFamily="49" charset="0"/>
                <a:cs typeface="Courier New" panose="02070309020205020404" pitchFamily="49" charset="0"/>
              </a:rPr>
              <a:t>$ cd /home/user1/gitrepo</a:t>
            </a:r>
          </a:p>
          <a:p>
            <a:pPr lvl="1">
              <a:lnSpc>
                <a:spcPct val="150000"/>
              </a:lnSpc>
            </a:pPr>
            <a:r>
              <a:rPr lang="en-US" sz="1000" i="1" dirty="0" smtClean="0">
                <a:latin typeface="Courier New" panose="02070309020205020404" pitchFamily="49" charset="0"/>
                <a:cs typeface="Courier New" panose="02070309020205020404" pitchFamily="49" charset="0"/>
              </a:rPr>
              <a:t>$ git init    				# </a:t>
            </a:r>
            <a:r>
              <a:rPr lang="en-US" sz="1000" i="1" dirty="0">
                <a:latin typeface="Courier New" panose="02070309020205020404" pitchFamily="49" charset="0"/>
                <a:cs typeface="Courier New" panose="02070309020205020404" pitchFamily="49" charset="0"/>
              </a:rPr>
              <a:t>it will initialized the empty git Repository in /home/user1/gitrepo/.</a:t>
            </a:r>
            <a:r>
              <a:rPr lang="en-US" sz="1000" i="1" dirty="0" smtClean="0">
                <a:latin typeface="Courier New" panose="02070309020205020404" pitchFamily="49" charset="0"/>
                <a:cs typeface="Courier New" panose="02070309020205020404" pitchFamily="49" charset="0"/>
              </a:rPr>
              <a:t>git</a:t>
            </a:r>
          </a:p>
          <a:p>
            <a:pPr lvl="1">
              <a:lnSpc>
                <a:spcPct val="150000"/>
              </a:lnSpc>
            </a:pPr>
            <a:r>
              <a:rPr lang="en-US" sz="1000" i="1" dirty="0" smtClean="0">
                <a:latin typeface="Courier New" panose="02070309020205020404" pitchFamily="49" charset="0"/>
                <a:cs typeface="Courier New" panose="02070309020205020404" pitchFamily="49" charset="0"/>
              </a:rPr>
              <a:t>$ echo “Hi All, Welcome to fist steps towards learning the Git operations” &gt; README  	# Add the README file with some contents</a:t>
            </a:r>
            <a:r>
              <a:rPr lang="en-US" sz="1100" i="1" dirty="0" smtClean="0">
                <a:latin typeface="Courier New" panose="02070309020205020404" pitchFamily="49" charset="0"/>
                <a:cs typeface="Courier New" panose="02070309020205020404" pitchFamily="49" charset="0"/>
              </a:rPr>
              <a:t> </a:t>
            </a:r>
          </a:p>
          <a:p>
            <a:pPr lvl="1">
              <a:lnSpc>
                <a:spcPct val="150000"/>
              </a:lnSpc>
            </a:pPr>
            <a:endParaRPr lang="en-US" sz="1100" i="1" dirty="0" smtClean="0">
              <a:latin typeface="Courier New" panose="02070309020205020404" pitchFamily="49" charset="0"/>
              <a:cs typeface="Courier New" panose="02070309020205020404" pitchFamily="49" charset="0"/>
            </a:endParaRPr>
          </a:p>
          <a:p>
            <a:pPr marL="171450" indent="-171450">
              <a:lnSpc>
                <a:spcPct val="150000"/>
              </a:lnSpc>
              <a:buFont typeface="Wingdings" panose="05000000000000000000" pitchFamily="2" charset="2"/>
              <a:buChar char="Ø"/>
            </a:pPr>
            <a:r>
              <a:rPr lang="en-US" sz="1100" i="1" dirty="0" smtClean="0">
                <a:latin typeface="+mj-lt"/>
              </a:rPr>
              <a:t>Add </a:t>
            </a:r>
            <a:r>
              <a:rPr lang="en-US" sz="1100" i="1" dirty="0">
                <a:latin typeface="+mj-lt"/>
              </a:rPr>
              <a:t>newly created file into </a:t>
            </a:r>
            <a:r>
              <a:rPr lang="en-US" sz="1100" i="1" dirty="0" smtClean="0">
                <a:latin typeface="+mj-lt"/>
              </a:rPr>
              <a:t>Index (Staging area):</a:t>
            </a:r>
            <a:br>
              <a:rPr lang="en-US" sz="1100" i="1" dirty="0" smtClean="0">
                <a:latin typeface="+mj-lt"/>
              </a:rPr>
            </a:br>
            <a:r>
              <a:rPr lang="en-US" sz="1100" i="1" dirty="0" smtClean="0">
                <a:latin typeface="+mj-lt"/>
              </a:rPr>
              <a:t>          </a:t>
            </a:r>
            <a:r>
              <a:rPr lang="en-US" sz="1000" i="1" dirty="0" smtClean="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cd /</a:t>
            </a:r>
            <a:r>
              <a:rPr lang="en-US" sz="1000" i="1" dirty="0" smtClean="0">
                <a:latin typeface="Courier New" panose="02070309020205020404" pitchFamily="49" charset="0"/>
                <a:cs typeface="Courier New" panose="02070309020205020404" pitchFamily="49" charset="0"/>
              </a:rPr>
              <a:t>home/user1/gitrepo</a:t>
            </a:r>
            <a:br>
              <a:rPr lang="en-US" sz="1000" i="1" dirty="0" smtClean="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git </a:t>
            </a:r>
            <a:r>
              <a:rPr lang="en-US" sz="1000" i="1" dirty="0">
                <a:latin typeface="Courier New" panose="02070309020205020404" pitchFamily="49" charset="0"/>
                <a:cs typeface="Courier New" panose="02070309020205020404" pitchFamily="49" charset="0"/>
              </a:rPr>
              <a:t>add </a:t>
            </a:r>
            <a:r>
              <a:rPr lang="en-US" sz="1000" i="1" dirty="0" smtClean="0">
                <a:latin typeface="Courier New" panose="02070309020205020404" pitchFamily="49" charset="0"/>
                <a:cs typeface="Courier New" panose="02070309020205020404" pitchFamily="49" charset="0"/>
              </a:rPr>
              <a:t>REAMDE   	# Added README file into Index (staging area) and are ready to perform the commit into local repository.</a:t>
            </a:r>
            <a:endParaRPr lang="en-US" sz="1000" i="1" dirty="0">
              <a:latin typeface="Courier New" panose="02070309020205020404" pitchFamily="49" charset="0"/>
              <a:cs typeface="Courier New" panose="02070309020205020404" pitchFamily="49" charset="0"/>
            </a:endParaRPr>
          </a:p>
        </p:txBody>
      </p:sp>
      <p:sp>
        <p:nvSpPr>
          <p:cNvPr id="17" name="TextBox 16"/>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command line operations</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18" name="Straight Connector 17"/>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grpSp>
        <p:nvGrpSpPr>
          <p:cNvPr id="19" name="Group 18"/>
          <p:cNvGrpSpPr/>
          <p:nvPr/>
        </p:nvGrpSpPr>
        <p:grpSpPr>
          <a:xfrm>
            <a:off x="8664371" y="784924"/>
            <a:ext cx="3024181" cy="2382481"/>
            <a:chOff x="8768068" y="676778"/>
            <a:chExt cx="3024181" cy="2382481"/>
          </a:xfrm>
        </p:grpSpPr>
        <p:pic>
          <p:nvPicPr>
            <p:cNvPr id="22" name="Picture 21"/>
            <p:cNvPicPr>
              <a:picLocks noChangeAspect="1"/>
            </p:cNvPicPr>
            <p:nvPr/>
          </p:nvPicPr>
          <p:blipFill>
            <a:blip r:embed="rId3"/>
            <a:stretch>
              <a:fillRect/>
            </a:stretch>
          </p:blipFill>
          <p:spPr>
            <a:xfrm>
              <a:off x="8768068" y="676778"/>
              <a:ext cx="3024181" cy="2382481"/>
            </a:xfrm>
            <a:prstGeom prst="rect">
              <a:avLst/>
            </a:prstGeom>
          </p:spPr>
        </p:pic>
        <p:sp>
          <p:nvSpPr>
            <p:cNvPr id="16" name="TextBox 15"/>
            <p:cNvSpPr txBox="1"/>
            <p:nvPr/>
          </p:nvSpPr>
          <p:spPr>
            <a:xfrm>
              <a:off x="9332536" y="692525"/>
              <a:ext cx="2092751" cy="261610"/>
            </a:xfrm>
            <a:prstGeom prst="rect">
              <a:avLst/>
            </a:prstGeom>
          </p:spPr>
          <p:style>
            <a:lnRef idx="0">
              <a:scrgbClr r="0" g="0" b="0"/>
            </a:lnRef>
            <a:fillRef idx="1001">
              <a:schemeClr val="lt1"/>
            </a:fillRef>
            <a:effectRef idx="0">
              <a:scrgbClr r="0" g="0" b="0"/>
            </a:effectRef>
            <a:fontRef idx="major"/>
          </p:style>
          <p:txBody>
            <a:bodyPr wrap="square" rtlCol="0">
              <a:spAutoFit/>
            </a:bodyPr>
            <a:lstStyle/>
            <a:p>
              <a:pPr algn="ctr"/>
              <a:r>
                <a:rPr lang="en-US" sz="1100" b="1" i="1" dirty="0" smtClean="0"/>
                <a:t>Git Operation</a:t>
              </a:r>
              <a:endParaRPr lang="en-US" sz="1100" b="1" i="1" dirty="0"/>
            </a:p>
          </p:txBody>
        </p:sp>
      </p:grpSp>
      <p:cxnSp>
        <p:nvCxnSpPr>
          <p:cNvPr id="25" name="Straight Connector 24"/>
          <p:cNvCxnSpPr/>
          <p:nvPr/>
        </p:nvCxnSpPr>
        <p:spPr>
          <a:xfrm flipV="1">
            <a:off x="547436" y="4097779"/>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3" name="Slide Number Placeholder 2"/>
          <p:cNvSpPr>
            <a:spLocks noGrp="1"/>
          </p:cNvSpPr>
          <p:nvPr>
            <p:ph type="sldNum" sz="quarter" idx="12"/>
          </p:nvPr>
        </p:nvSpPr>
        <p:spPr/>
        <p:txBody>
          <a:bodyPr/>
          <a:lstStyle/>
          <a:p>
            <a:fld id="{5353F4A8-CFD9-4FA7-984D-3FBCE02D5382}" type="slidenum">
              <a:rPr lang="en-US" smtClean="0"/>
              <a:t>14</a:t>
            </a:fld>
            <a:endParaRPr lang="en-US" dirty="0"/>
          </a:p>
        </p:txBody>
      </p:sp>
    </p:spTree>
    <p:extLst>
      <p:ext uri="{BB962C8B-B14F-4D97-AF65-F5344CB8AC3E}">
        <p14:creationId xmlns:p14="http://schemas.microsoft.com/office/powerpoint/2010/main" val="1653874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command line operations Continued ….</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p:cNvSpPr/>
          <p:nvPr/>
        </p:nvSpPr>
        <p:spPr>
          <a:xfrm>
            <a:off x="414779" y="741057"/>
            <a:ext cx="11377470" cy="5770811"/>
          </a:xfrm>
          <a:prstGeom prst="rect">
            <a:avLst/>
          </a:prstGeom>
        </p:spPr>
        <p:txBody>
          <a:bodyPr wrap="square">
            <a:spAutoFit/>
          </a:bodyPr>
          <a:lstStyle/>
          <a:p>
            <a:pPr marL="171450" lvl="1" indent="-171450">
              <a:lnSpc>
                <a:spcPct val="150000"/>
              </a:lnSpc>
              <a:buFont typeface="Wingdings" panose="05000000000000000000" pitchFamily="2" charset="2"/>
              <a:buChar char="Ø"/>
            </a:pPr>
            <a:r>
              <a:rPr lang="en-US" sz="1100" i="1" dirty="0" smtClean="0">
                <a:latin typeface="+mj-lt"/>
              </a:rPr>
              <a:t>View </a:t>
            </a:r>
            <a:r>
              <a:rPr lang="en-US" sz="1100" i="1" dirty="0">
                <a:latin typeface="+mj-lt"/>
              </a:rPr>
              <a:t>the status of your files in the working directory and staging area </a:t>
            </a:r>
            <a:r>
              <a:rPr lang="en-US" sz="1100" i="1" dirty="0" smtClean="0">
                <a:latin typeface="+mj-lt"/>
              </a:rPr>
              <a:t>:</a:t>
            </a:r>
          </a:p>
          <a:p>
            <a:pPr marL="285750" lvl="1">
              <a:lnSpc>
                <a:spcPct val="150000"/>
              </a:lnSpc>
            </a:pPr>
            <a:r>
              <a:rPr lang="en-US" sz="1000" i="1" dirty="0">
                <a:latin typeface="Courier New" panose="02070309020205020404" pitchFamily="49" charset="0"/>
                <a:cs typeface="Courier New" panose="02070309020205020404" pitchFamily="49" charset="0"/>
              </a:rPr>
              <a:t>$ git status -s 	</a:t>
            </a:r>
            <a:r>
              <a:rPr lang="en-US" sz="1000" i="1" dirty="0" smtClean="0">
                <a:latin typeface="Courier New" panose="02070309020205020404" pitchFamily="49" charset="0"/>
                <a:cs typeface="Courier New" panose="02070309020205020404" pitchFamily="49" charset="0"/>
              </a:rPr>
              <a:t># give status </a:t>
            </a:r>
            <a:r>
              <a:rPr lang="en-US" sz="1000" i="1" dirty="0">
                <a:latin typeface="Courier New" panose="02070309020205020404" pitchFamily="49" charset="0"/>
                <a:cs typeface="Courier New" panose="02070309020205020404" pitchFamily="49" charset="0"/>
              </a:rPr>
              <a:t>of your staging area </a:t>
            </a:r>
            <a:r>
              <a:rPr lang="en-US" sz="1000" i="1" dirty="0" smtClean="0">
                <a:latin typeface="Courier New" panose="02070309020205020404" pitchFamily="49" charset="0"/>
                <a:cs typeface="Courier New" panose="02070309020205020404" pitchFamily="49" charset="0"/>
              </a:rPr>
              <a:t>compared </a:t>
            </a:r>
            <a:r>
              <a:rPr lang="en-US" sz="1000" i="1" dirty="0">
                <a:latin typeface="Courier New" panose="02070309020205020404" pitchFamily="49" charset="0"/>
                <a:cs typeface="Courier New" panose="02070309020205020404" pitchFamily="49" charset="0"/>
              </a:rPr>
              <a:t>to the code in your working </a:t>
            </a:r>
            <a:r>
              <a:rPr lang="en-US" sz="1000" i="1" dirty="0" smtClean="0">
                <a:latin typeface="Courier New" panose="02070309020205020404" pitchFamily="49" charset="0"/>
                <a:cs typeface="Courier New" panose="02070309020205020404" pitchFamily="49" charset="0"/>
              </a:rPr>
              <a:t>directory</a:t>
            </a:r>
            <a:br>
              <a:rPr lang="en-US" sz="1000" i="1" dirty="0" smtClean="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-s option will give you short output.</a:t>
            </a:r>
            <a:br>
              <a:rPr lang="en-US" sz="1000" i="1" dirty="0" smtClean="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A : file is newly added , AM : file is modified on disk since we last added it, </a:t>
            </a:r>
            <a:br>
              <a:rPr lang="en-US" sz="1000" i="1" dirty="0" smtClean="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D : </a:t>
            </a:r>
            <a:r>
              <a:rPr lang="en-US" sz="1000" i="1" dirty="0">
                <a:latin typeface="Courier New" panose="02070309020205020404" pitchFamily="49" charset="0"/>
                <a:cs typeface="Courier New" panose="02070309020205020404" pitchFamily="49" charset="0"/>
              </a:rPr>
              <a:t>files that were deleted since your last </a:t>
            </a:r>
            <a:r>
              <a:rPr lang="en-US" sz="1000" i="1" dirty="0" smtClean="0">
                <a:latin typeface="Courier New" panose="02070309020205020404" pitchFamily="49" charset="0"/>
                <a:cs typeface="Courier New" panose="02070309020205020404" pitchFamily="49" charset="0"/>
              </a:rPr>
              <a:t>commit, </a:t>
            </a:r>
            <a:r>
              <a:rPr lang="en-US" sz="1000" i="1" dirty="0">
                <a:latin typeface="Courier New" panose="02070309020205020404" pitchFamily="49" charset="0"/>
                <a:cs typeface="Courier New" panose="02070309020205020404" pitchFamily="49" charset="0"/>
              </a:rPr>
              <a:t>M : files that were modified or staged since your last </a:t>
            </a:r>
            <a:r>
              <a:rPr lang="en-US" sz="1000" i="1" dirty="0" smtClean="0">
                <a:latin typeface="Courier New" panose="02070309020205020404" pitchFamily="49" charset="0"/>
                <a:cs typeface="Courier New" panose="02070309020205020404" pitchFamily="49" charset="0"/>
              </a:rPr>
              <a:t>commit.</a:t>
            </a:r>
          </a:p>
          <a:p>
            <a:pPr marL="285750" lvl="1">
              <a:lnSpc>
                <a:spcPct val="150000"/>
              </a:lnSpc>
            </a:pPr>
            <a:endParaRPr lang="en-US" sz="1000" i="1" dirty="0" smtClean="0">
              <a:latin typeface="Courier New" panose="02070309020205020404" pitchFamily="49" charset="0"/>
              <a:cs typeface="Courier New" panose="02070309020205020404" pitchFamily="49" charset="0"/>
            </a:endParaRPr>
          </a:p>
          <a:p>
            <a:pPr indent="-171450">
              <a:lnSpc>
                <a:spcPct val="150000"/>
              </a:lnSpc>
              <a:buFont typeface="Wingdings" panose="05000000000000000000" pitchFamily="2" charset="2"/>
              <a:buChar char="Ø"/>
            </a:pPr>
            <a:r>
              <a:rPr lang="en-US" sz="1100" i="1" dirty="0" smtClean="0">
                <a:latin typeface="+mj-lt"/>
              </a:rPr>
              <a:t> After indexing the changes , Record/Update </a:t>
            </a:r>
            <a:r>
              <a:rPr lang="en-US" sz="1100" i="1" dirty="0">
                <a:latin typeface="+mj-lt"/>
              </a:rPr>
              <a:t>the changes into local </a:t>
            </a:r>
            <a:r>
              <a:rPr lang="en-US" sz="1100" i="1" dirty="0" smtClean="0">
                <a:latin typeface="+mj-lt"/>
              </a:rPr>
              <a:t>repository  using “git commit” command:</a:t>
            </a:r>
            <a:r>
              <a:rPr lang="en-US" sz="1000" i="1" dirty="0">
                <a:latin typeface="Courier New" panose="02070309020205020404" pitchFamily="49" charset="0"/>
                <a:cs typeface="Courier New" panose="02070309020205020404" pitchFamily="49" charset="0"/>
              </a:rPr>
              <a:t/>
            </a:r>
            <a:br>
              <a:rPr lang="en-US" sz="1000" i="1" dirty="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git commit –m ‘This is my initial commit’	# This will update the changes into local  master repository</a:t>
            </a:r>
          </a:p>
          <a:p>
            <a:pPr marL="2114550" lvl="5">
              <a:lnSpc>
                <a:spcPct val="150000"/>
              </a:lnSpc>
            </a:pPr>
            <a:r>
              <a:rPr lang="en-US" sz="1000" i="1" dirty="0" smtClean="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	</a:t>
            </a:r>
            <a:r>
              <a:rPr lang="en-US" sz="1000" i="1" dirty="0" smtClean="0">
                <a:latin typeface="Courier New" panose="02070309020205020404" pitchFamily="49" charset="0"/>
                <a:cs typeface="Courier New" panose="02070309020205020404" pitchFamily="49" charset="0"/>
              </a:rPr>
              <a:t>	# Post this commit now you can push data to Remote Repository.</a:t>
            </a:r>
            <a:br>
              <a:rPr lang="en-US" sz="1000" i="1" dirty="0" smtClean="0">
                <a:latin typeface="Courier New" panose="02070309020205020404" pitchFamily="49" charset="0"/>
                <a:cs typeface="Courier New" panose="02070309020205020404" pitchFamily="49" charset="0"/>
              </a:rPr>
            </a:br>
            <a:r>
              <a:rPr lang="en-US" sz="1000" i="1" dirty="0" smtClean="0">
                <a:latin typeface="Courier New" panose="02070309020205020404" pitchFamily="49" charset="0"/>
                <a:cs typeface="Courier New" panose="02070309020205020404" pitchFamily="49" charset="0"/>
              </a:rPr>
              <a:t>			# </a:t>
            </a:r>
            <a:r>
              <a:rPr lang="en-US" altLang="en-US" sz="1000" i="1" dirty="0">
                <a:latin typeface="Courier New" panose="02070309020205020404" pitchFamily="49" charset="0"/>
                <a:cs typeface="Courier New" panose="02070309020205020404" pitchFamily="49" charset="0"/>
              </a:rPr>
              <a:t>If you leave off the -m option, Git will </a:t>
            </a:r>
            <a:r>
              <a:rPr lang="en-US" altLang="en-US" sz="1000" i="1" dirty="0" smtClean="0">
                <a:latin typeface="Courier New" panose="02070309020205020404" pitchFamily="49" charset="0"/>
                <a:cs typeface="Courier New" panose="02070309020205020404" pitchFamily="49" charset="0"/>
              </a:rPr>
              <a:t>open </a:t>
            </a:r>
            <a:r>
              <a:rPr lang="en-US" altLang="en-US" sz="1000" i="1" dirty="0">
                <a:latin typeface="Courier New" panose="02070309020205020404" pitchFamily="49" charset="0"/>
                <a:cs typeface="Courier New" panose="02070309020205020404" pitchFamily="49" charset="0"/>
              </a:rPr>
              <a:t>a text editor </a:t>
            </a:r>
            <a:r>
              <a:rPr lang="en-US" altLang="en-US" sz="1000" i="1" dirty="0" smtClean="0">
                <a:latin typeface="Courier New" panose="02070309020205020404" pitchFamily="49" charset="0"/>
                <a:cs typeface="Courier New" panose="02070309020205020404" pitchFamily="49" charset="0"/>
              </a:rPr>
              <a:t>to write commit message.</a:t>
            </a:r>
            <a:endParaRPr lang="en-US" altLang="en-US" sz="1000" i="1" dirty="0">
              <a:latin typeface="Courier New" panose="02070309020205020404" pitchFamily="49" charset="0"/>
              <a:cs typeface="Courier New" panose="02070309020205020404" pitchFamily="49" charset="0"/>
            </a:endParaRPr>
          </a:p>
          <a:p>
            <a:pPr marL="1657350" lvl="4">
              <a:lnSpc>
                <a:spcPct val="150000"/>
              </a:lnSpc>
            </a:pPr>
            <a:endParaRPr lang="en-US" sz="1100" i="1" dirty="0">
              <a:latin typeface="+mj-lt"/>
            </a:endParaRPr>
          </a:p>
          <a:p>
            <a:pPr indent="-171450">
              <a:lnSpc>
                <a:spcPct val="150000"/>
              </a:lnSpc>
              <a:buFont typeface="Wingdings" panose="05000000000000000000" pitchFamily="2" charset="2"/>
              <a:buChar char="Ø"/>
            </a:pPr>
            <a:r>
              <a:rPr lang="en-US" sz="1100" i="1" dirty="0">
                <a:latin typeface="+mj-lt"/>
              </a:rPr>
              <a:t>Copy the Git Remote repository from Remote Server to Workstation into local </a:t>
            </a:r>
            <a:r>
              <a:rPr lang="en-US" sz="1100" i="1" dirty="0" smtClean="0">
                <a:latin typeface="+mj-lt"/>
              </a:rPr>
              <a:t>repository:</a:t>
            </a:r>
          </a:p>
          <a:p>
            <a:pPr lvl="1">
              <a:lnSpc>
                <a:spcPct val="150000"/>
              </a:lnSpc>
            </a:pPr>
            <a:r>
              <a:rPr lang="en-US" sz="1000" i="1" dirty="0">
                <a:latin typeface="Courier New" panose="02070309020205020404" pitchFamily="49" charset="0"/>
                <a:cs typeface="Courier New" panose="02070309020205020404" pitchFamily="49" charset="0"/>
              </a:rPr>
              <a:t>$ cd /home/user1/gitrepo	# Change current working directory to Local Repository </a:t>
            </a:r>
            <a:r>
              <a:rPr lang="en-US" sz="1000" i="1" dirty="0" smtClean="0">
                <a:latin typeface="Courier New" panose="02070309020205020404" pitchFamily="49" charset="0"/>
                <a:cs typeface="Courier New" panose="02070309020205020404" pitchFamily="49" charset="0"/>
              </a:rPr>
              <a:t>directory.</a:t>
            </a:r>
            <a:endParaRPr lang="en-US" sz="1000" i="1" dirty="0">
              <a:latin typeface="Courier New" panose="02070309020205020404" pitchFamily="49" charset="0"/>
              <a:cs typeface="Courier New" panose="02070309020205020404" pitchFamily="49" charset="0"/>
            </a:endParaRPr>
          </a:p>
          <a:p>
            <a:pPr lvl="1">
              <a:lnSpc>
                <a:spcPct val="150000"/>
              </a:lnSpc>
            </a:pPr>
            <a:r>
              <a:rPr lang="en-US" sz="1000" i="1" dirty="0">
                <a:latin typeface="Courier New" panose="02070309020205020404" pitchFamily="49" charset="0"/>
                <a:cs typeface="Courier New" panose="02070309020205020404" pitchFamily="49" charset="0"/>
              </a:rPr>
              <a:t>$ git clone </a:t>
            </a:r>
            <a:r>
              <a:rPr lang="en-US" sz="1000" i="1" dirty="0" smtClean="0">
                <a:latin typeface="Courier New" panose="02070309020205020404" pitchFamily="49" charset="0"/>
                <a:cs typeface="Courier New" panose="02070309020205020404" pitchFamily="49" charset="0"/>
                <a:hlinkClick r:id="rId2"/>
              </a:rPr>
              <a:t>gitadmin@192.168.0.1:repo.git</a:t>
            </a:r>
            <a:r>
              <a:rPr lang="en-US" sz="1000" i="1" dirty="0">
                <a:latin typeface="Courier New" panose="02070309020205020404" pitchFamily="49" charset="0"/>
                <a:cs typeface="Courier New" panose="02070309020205020404" pitchFamily="49" charset="0"/>
              </a:rPr>
              <a:t>	</a:t>
            </a:r>
            <a:r>
              <a:rPr lang="en-US" sz="1000" i="1" dirty="0" smtClean="0">
                <a:latin typeface="Courier New" panose="02070309020205020404" pitchFamily="49" charset="0"/>
                <a:cs typeface="Courier New" panose="02070309020205020404" pitchFamily="49" charset="0"/>
              </a:rPr>
              <a:t>	# Copy complete Repository from remote server to local Repository.</a:t>
            </a:r>
          </a:p>
          <a:p>
            <a:pPr lvl="1">
              <a:lnSpc>
                <a:spcPct val="150000"/>
              </a:lnSpc>
            </a:pPr>
            <a:endParaRPr lang="en-US" sz="1000" i="1" dirty="0" smtClean="0">
              <a:latin typeface="Courier New" panose="02070309020205020404" pitchFamily="49" charset="0"/>
              <a:cs typeface="Courier New" panose="02070309020205020404" pitchFamily="49" charset="0"/>
            </a:endParaRPr>
          </a:p>
          <a:p>
            <a:pPr marL="0" lvl="1" indent="-171450">
              <a:lnSpc>
                <a:spcPct val="150000"/>
              </a:lnSpc>
              <a:buFont typeface="Wingdings" panose="05000000000000000000" pitchFamily="2" charset="2"/>
              <a:buChar char="Ø"/>
            </a:pPr>
            <a:r>
              <a:rPr lang="en-US" sz="1100" i="1" dirty="0">
                <a:latin typeface="+mj-lt"/>
              </a:rPr>
              <a:t>Working with </a:t>
            </a:r>
            <a:r>
              <a:rPr lang="en-US" sz="1100" i="1" dirty="0" smtClean="0">
                <a:latin typeface="+mj-lt"/>
              </a:rPr>
              <a:t>Remotes:</a:t>
            </a:r>
          </a:p>
          <a:p>
            <a:pPr marL="0" lvl="1">
              <a:lnSpc>
                <a:spcPct val="150000"/>
              </a:lnSpc>
            </a:pPr>
            <a:r>
              <a:rPr lang="en-US" sz="1000" i="1" dirty="0">
                <a:latin typeface="Courier New" panose="02070309020205020404" pitchFamily="49" charset="0"/>
                <a:cs typeface="Courier New" panose="02070309020205020404" pitchFamily="49" charset="0"/>
              </a:rPr>
              <a:t>$ git remote –v	</a:t>
            </a:r>
            <a:r>
              <a:rPr lang="en-US" sz="1000" i="1" dirty="0" smtClean="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Shows the remote servers you have configured</a:t>
            </a:r>
          </a:p>
          <a:p>
            <a:pPr marL="0" lvl="1">
              <a:lnSpc>
                <a:spcPct val="150000"/>
              </a:lnSpc>
            </a:pPr>
            <a:r>
              <a:rPr lang="en-US" sz="1000" i="1" dirty="0">
                <a:latin typeface="Courier New" panose="02070309020205020404" pitchFamily="49" charset="0"/>
                <a:cs typeface="Courier New" panose="02070309020205020404" pitchFamily="49" charset="0"/>
              </a:rPr>
              <a:t>		# -v option show the URL that git has stored for shortname to be used when reading and writing to that </a:t>
            </a:r>
            <a:r>
              <a:rPr lang="en-US" sz="1000" i="1" dirty="0" smtClean="0">
                <a:latin typeface="Courier New" panose="02070309020205020404" pitchFamily="49" charset="0"/>
                <a:cs typeface="Courier New" panose="02070309020205020404" pitchFamily="49" charset="0"/>
              </a:rPr>
              <a:t>remote.</a:t>
            </a:r>
          </a:p>
          <a:p>
            <a:pPr marL="0" lvl="1">
              <a:lnSpc>
                <a:spcPct val="150000"/>
              </a:lnSpc>
            </a:pPr>
            <a:r>
              <a:rPr lang="en-US" sz="1000" i="1" dirty="0" smtClean="0">
                <a:latin typeface="Courier New" panose="02070309020205020404" pitchFamily="49" charset="0"/>
                <a:cs typeface="Courier New" panose="02070309020205020404" pitchFamily="49" charset="0"/>
              </a:rPr>
              <a:t>$ git remote add &lt;shortname&gt; &lt;url&gt;		# To add shortname to new Remote Git Repository for easily reference</a:t>
            </a:r>
          </a:p>
          <a:p>
            <a:pPr marL="0" lvl="1">
              <a:lnSpc>
                <a:spcPct val="150000"/>
              </a:lnSpc>
            </a:pPr>
            <a:r>
              <a:rPr lang="en-US" sz="1000" i="1" dirty="0" smtClean="0">
                <a:latin typeface="Courier New" panose="02070309020205020404" pitchFamily="49" charset="0"/>
                <a:cs typeface="Courier New" panose="02070309020205020404" pitchFamily="49" charset="0"/>
              </a:rPr>
              <a:t>Example : $ Git remote add gitadmin </a:t>
            </a:r>
            <a:r>
              <a:rPr lang="en-US" sz="1000" i="1" dirty="0" smtClean="0">
                <a:latin typeface="Courier New" panose="02070309020205020404" pitchFamily="49" charset="0"/>
                <a:cs typeface="Courier New" panose="02070309020205020404" pitchFamily="49" charset="0"/>
                <a:hlinkClick r:id="rId2"/>
              </a:rPr>
              <a:t>gitadmin@192.168.0.1:repo.git</a:t>
            </a:r>
            <a:r>
              <a:rPr lang="en-US" sz="1000" i="1" dirty="0" smtClean="0">
                <a:latin typeface="Courier New" panose="02070309020205020404" pitchFamily="49" charset="0"/>
                <a:cs typeface="Courier New" panose="02070309020205020404" pitchFamily="49" charset="0"/>
              </a:rPr>
              <a:t>	# Added shortname “gitadmin” for Remote Git Repository 									</a:t>
            </a:r>
            <a:r>
              <a:rPr lang="en-US" sz="1000" i="1" dirty="0" smtClean="0">
                <a:latin typeface="Courier New" panose="02070309020205020404" pitchFamily="49" charset="0"/>
                <a:cs typeface="Courier New" panose="02070309020205020404" pitchFamily="49" charset="0"/>
                <a:hlinkClick r:id="rId2"/>
              </a:rPr>
              <a:t>gitadmin@192.168.0.1:repo.git</a:t>
            </a:r>
            <a:endParaRPr lang="en-US" sz="1000" i="1" dirty="0" smtClean="0">
              <a:latin typeface="Courier New" panose="02070309020205020404" pitchFamily="49" charset="0"/>
              <a:cs typeface="Courier New" panose="02070309020205020404" pitchFamily="49" charset="0"/>
            </a:endParaRPr>
          </a:p>
          <a:p>
            <a:pPr marL="0" lvl="1">
              <a:lnSpc>
                <a:spcPct val="150000"/>
              </a:lnSpc>
            </a:pPr>
            <a:r>
              <a:rPr lang="en-US" sz="1000" i="1" dirty="0" smtClean="0">
                <a:latin typeface="Courier New" panose="02070309020205020404" pitchFamily="49" charset="0"/>
                <a:cs typeface="Courier New" panose="02070309020205020404" pitchFamily="49" charset="0"/>
              </a:rPr>
              <a:t>$ git</a:t>
            </a:r>
            <a:r>
              <a:rPr lang="en-US" sz="1000" i="1" dirty="0">
                <a:latin typeface="Courier New" panose="02070309020205020404" pitchFamily="49" charset="0"/>
                <a:cs typeface="Courier New" panose="02070309020205020404" pitchFamily="49" charset="0"/>
              </a:rPr>
              <a:t> </a:t>
            </a:r>
            <a:r>
              <a:rPr lang="en-US" sz="1000" i="1" dirty="0" smtClean="0">
                <a:latin typeface="Courier New" panose="02070309020205020404" pitchFamily="49" charset="0"/>
                <a:cs typeface="Courier New" panose="02070309020205020404" pitchFamily="49" charset="0"/>
              </a:rPr>
              <a:t>remote show </a:t>
            </a:r>
            <a:r>
              <a:rPr lang="en-US" sz="1000" i="1" dirty="0">
                <a:latin typeface="Courier New" panose="02070309020205020404" pitchFamily="49" charset="0"/>
                <a:cs typeface="Courier New" panose="02070309020205020404" pitchFamily="49" charset="0"/>
              </a:rPr>
              <a:t>&lt;</a:t>
            </a:r>
            <a:r>
              <a:rPr lang="en-US" sz="1000" i="1" dirty="0" smtClean="0">
                <a:latin typeface="Courier New" panose="02070309020205020404" pitchFamily="49" charset="0"/>
                <a:cs typeface="Courier New" panose="02070309020205020404" pitchFamily="49" charset="0"/>
              </a:rPr>
              <a:t>remote-name&gt;		# It will show more information about particular remote.</a:t>
            </a:r>
          </a:p>
          <a:p>
            <a:pPr marL="0" lvl="1">
              <a:lnSpc>
                <a:spcPct val="150000"/>
              </a:lnSpc>
            </a:pPr>
            <a:r>
              <a:rPr lang="en-US" sz="1000" i="1" dirty="0" smtClean="0">
                <a:latin typeface="Courier New" panose="02070309020205020404" pitchFamily="49" charset="0"/>
                <a:cs typeface="Courier New" panose="02070309020205020404" pitchFamily="49" charset="0"/>
              </a:rPr>
              <a:t>$ git remote rm &lt;Remote Shortname&gt;		# It will remove the Remote details</a:t>
            </a:r>
          </a:p>
          <a:p>
            <a:pPr marL="0" lvl="1">
              <a:lnSpc>
                <a:spcPct val="150000"/>
              </a:lnSpc>
            </a:pPr>
            <a:r>
              <a:rPr lang="en-US" sz="1000" i="1" dirty="0" smtClean="0">
                <a:latin typeface="Courier New" panose="02070309020205020404" pitchFamily="49" charset="0"/>
                <a:cs typeface="Courier New" panose="02070309020205020404" pitchFamily="49" charset="0"/>
              </a:rPr>
              <a:t>$ git remote set-url &lt;shortname&gt; &lt;new URL&gt;	# It will use to update the remote location for particular Shortname</a:t>
            </a:r>
            <a:endParaRPr lang="en-US" sz="1100" i="1" dirty="0">
              <a:latin typeface="+mj-lt"/>
            </a:endParaRPr>
          </a:p>
        </p:txBody>
      </p:sp>
      <p:sp>
        <p:nvSpPr>
          <p:cNvPr id="6" name="Slide Number Placeholder 5"/>
          <p:cNvSpPr>
            <a:spLocks noGrp="1"/>
          </p:cNvSpPr>
          <p:nvPr>
            <p:ph type="sldNum" sz="quarter" idx="12"/>
          </p:nvPr>
        </p:nvSpPr>
        <p:spPr/>
        <p:txBody>
          <a:bodyPr/>
          <a:lstStyle/>
          <a:p>
            <a:fld id="{5353F4A8-CFD9-4FA7-984D-3FBCE02D5382}" type="slidenum">
              <a:rPr lang="en-US" smtClean="0"/>
              <a:t>15</a:t>
            </a:fld>
            <a:endParaRPr lang="en-US" dirty="0"/>
          </a:p>
        </p:txBody>
      </p:sp>
    </p:spTree>
    <p:extLst>
      <p:ext uri="{BB962C8B-B14F-4D97-AF65-F5344CB8AC3E}">
        <p14:creationId xmlns:p14="http://schemas.microsoft.com/office/powerpoint/2010/main" val="536236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command line operations Continued ….</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6" name="TextBox 5"/>
          <p:cNvSpPr txBox="1"/>
          <p:nvPr/>
        </p:nvSpPr>
        <p:spPr>
          <a:xfrm>
            <a:off x="547435" y="741057"/>
            <a:ext cx="11244813" cy="4732065"/>
          </a:xfrm>
          <a:prstGeom prst="rect">
            <a:avLst/>
          </a:prstGeom>
          <a:noFill/>
        </p:spPr>
        <p:txBody>
          <a:bodyPr wrap="square" rtlCol="0">
            <a:spAutoFit/>
          </a:bodyPr>
          <a:lstStyle/>
          <a:p>
            <a:pPr marL="171450" indent="-171450">
              <a:lnSpc>
                <a:spcPct val="150000"/>
              </a:lnSpc>
              <a:buFont typeface="Wingdings" panose="05000000000000000000" pitchFamily="2" charset="2"/>
              <a:buChar char="Ø"/>
            </a:pPr>
            <a:r>
              <a:rPr lang="en-US" sz="1100" i="1" dirty="0" smtClean="0">
                <a:latin typeface="+mj-lt"/>
              </a:rPr>
              <a:t> </a:t>
            </a:r>
            <a:r>
              <a:rPr lang="en-US" sz="1100" i="1" dirty="0">
                <a:latin typeface="+mj-lt"/>
              </a:rPr>
              <a:t>To update a remote repository with the changes you've made </a:t>
            </a:r>
            <a:r>
              <a:rPr lang="en-US" sz="1100" i="1" dirty="0" smtClean="0">
                <a:latin typeface="+mj-lt"/>
              </a:rPr>
              <a:t>locally use </a:t>
            </a:r>
            <a:r>
              <a:rPr lang="en-US" sz="1100" i="1" u="sng" dirty="0">
                <a:latin typeface="+mj-lt"/>
              </a:rPr>
              <a:t>“git push” </a:t>
            </a:r>
            <a:r>
              <a:rPr lang="en-US" sz="1100" i="1" dirty="0">
                <a:latin typeface="+mj-lt"/>
              </a:rPr>
              <a:t>command:</a:t>
            </a:r>
          </a:p>
          <a:p>
            <a:pPr>
              <a:lnSpc>
                <a:spcPct val="150000"/>
              </a:lnSpc>
            </a:pPr>
            <a:r>
              <a:rPr lang="en-US" sz="1000" i="1" dirty="0">
                <a:latin typeface="Courier New" panose="02070309020205020404" pitchFamily="49" charset="0"/>
                <a:cs typeface="Courier New" panose="02070309020205020404" pitchFamily="49" charset="0"/>
              </a:rPr>
              <a:t> </a:t>
            </a:r>
            <a:r>
              <a:rPr lang="en-US" sz="1000" i="1" dirty="0" smtClean="0">
                <a:latin typeface="Courier New" panose="02070309020205020404" pitchFamily="49" charset="0"/>
                <a:cs typeface="Courier New" panose="02070309020205020404" pitchFamily="49" charset="0"/>
              </a:rPr>
              <a:t>  $ </a:t>
            </a:r>
            <a:r>
              <a:rPr lang="en-US" sz="1000" i="1" dirty="0">
                <a:latin typeface="Courier New" panose="02070309020205020404" pitchFamily="49" charset="0"/>
                <a:cs typeface="Courier New" panose="02070309020205020404" pitchFamily="49" charset="0"/>
              </a:rPr>
              <a:t>git push &lt;shortname&gt; &lt;branch</a:t>
            </a:r>
            <a:r>
              <a:rPr lang="en-US" sz="1000" i="1" dirty="0" smtClean="0">
                <a:latin typeface="Courier New" panose="02070309020205020404" pitchFamily="49" charset="0"/>
                <a:cs typeface="Courier New" panose="02070309020205020404" pitchFamily="49" charset="0"/>
              </a:rPr>
              <a:t>&gt;</a:t>
            </a:r>
          </a:p>
          <a:p>
            <a:pPr>
              <a:lnSpc>
                <a:spcPct val="150000"/>
              </a:lnSpc>
            </a:pPr>
            <a:r>
              <a:rPr lang="en-US" sz="1100" b="1" i="1" dirty="0">
                <a:latin typeface="+mj-lt"/>
              </a:rPr>
              <a:t>Note</a:t>
            </a:r>
            <a:r>
              <a:rPr lang="en-US" sz="1100" i="1" dirty="0">
                <a:latin typeface="+mj-lt"/>
              </a:rPr>
              <a:t> :You can push any branch to any remote repository that you have write access to in this way. If your branch is already on the server, it will try to update it, if it is not, Git will add it</a:t>
            </a:r>
            <a:r>
              <a:rPr lang="en-US" sz="1100" i="1" dirty="0" smtClean="0">
                <a:latin typeface="+mj-lt"/>
              </a:rPr>
              <a:t>. </a:t>
            </a:r>
            <a:r>
              <a:rPr lang="en-US" sz="1100" i="1" dirty="0">
                <a:latin typeface="+mj-lt"/>
              </a:rPr>
              <a:t>Git push command will take what your [branch] looks like and push it to be [branch] on the remote, if possible. If someone else has pushed since you last fetched and merged, the Git server will deny your push until you are up to date. </a:t>
            </a:r>
            <a:endParaRPr lang="en-US" sz="1100" i="1" dirty="0" smtClean="0">
              <a:latin typeface="+mj-lt"/>
            </a:endParaRPr>
          </a:p>
          <a:p>
            <a:pPr>
              <a:lnSpc>
                <a:spcPct val="150000"/>
              </a:lnSpc>
            </a:pPr>
            <a:endParaRPr lang="en-US" sz="1100" i="1" dirty="0" smtClean="0">
              <a:latin typeface="+mj-lt"/>
            </a:endParaRPr>
          </a:p>
          <a:p>
            <a:pPr marL="171450" indent="-171450">
              <a:lnSpc>
                <a:spcPct val="150000"/>
              </a:lnSpc>
              <a:buFont typeface="Wingdings" panose="05000000000000000000" pitchFamily="2" charset="2"/>
              <a:buChar char="Ø"/>
            </a:pPr>
            <a:r>
              <a:rPr lang="en-US" sz="1100" i="1" dirty="0" smtClean="0">
                <a:latin typeface="+mj-lt"/>
              </a:rPr>
              <a:t>To see the log details  using  “git log” command:</a:t>
            </a:r>
          </a:p>
          <a:p>
            <a:pPr>
              <a:lnSpc>
                <a:spcPct val="150000"/>
              </a:lnSpc>
            </a:pPr>
            <a:r>
              <a:rPr lang="en-US" sz="1000" i="1" dirty="0" smtClean="0">
                <a:latin typeface="Courier New" panose="02070309020205020404" pitchFamily="49" charset="0"/>
                <a:cs typeface="Courier New" panose="02070309020205020404" pitchFamily="49" charset="0"/>
              </a:rPr>
              <a:t>	$ git log</a:t>
            </a:r>
          </a:p>
          <a:p>
            <a:pPr>
              <a:lnSpc>
                <a:spcPct val="150000"/>
              </a:lnSpc>
            </a:pPr>
            <a:endParaRPr lang="en-US" sz="1000" i="1" dirty="0" smtClean="0">
              <a:latin typeface="Courier New" panose="02070309020205020404" pitchFamily="49" charset="0"/>
              <a:cs typeface="Courier New" panose="02070309020205020404" pitchFamily="49" charset="0"/>
            </a:endParaRPr>
          </a:p>
          <a:p>
            <a:pPr marL="171450" indent="-171450">
              <a:lnSpc>
                <a:spcPct val="150000"/>
              </a:lnSpc>
              <a:buFont typeface="Wingdings" panose="05000000000000000000" pitchFamily="2" charset="2"/>
              <a:buChar char="Ø"/>
            </a:pPr>
            <a:r>
              <a:rPr lang="en-US" sz="1100" i="1" dirty="0" smtClean="0">
                <a:latin typeface="+mj-lt"/>
              </a:rPr>
              <a:t>To </a:t>
            </a:r>
            <a:r>
              <a:rPr lang="en-US" sz="1100" i="1" dirty="0">
                <a:latin typeface="+mj-lt"/>
              </a:rPr>
              <a:t>Pull the data from Remote repository that you don’t have yet on Local Repository use “git </a:t>
            </a:r>
            <a:r>
              <a:rPr lang="en-US" sz="1100" i="1" dirty="0" smtClean="0">
                <a:latin typeface="+mj-lt"/>
              </a:rPr>
              <a:t>fetch ”  and “git merge” command:</a:t>
            </a:r>
            <a:br>
              <a:rPr lang="en-US" sz="1100" i="1" dirty="0" smtClean="0">
                <a:latin typeface="+mj-lt"/>
              </a:rPr>
            </a:br>
            <a:r>
              <a:rPr lang="en-US" sz="1000" i="1" dirty="0">
                <a:latin typeface="Courier New" panose="02070309020205020404" pitchFamily="49" charset="0"/>
                <a:cs typeface="Courier New" panose="02070309020205020404" pitchFamily="49" charset="0"/>
              </a:rPr>
              <a:t>$ git fetch &lt;remote repository short name</a:t>
            </a:r>
            <a:r>
              <a:rPr lang="en-US" sz="1000" i="1" dirty="0" smtClean="0">
                <a:latin typeface="Courier New" panose="02070309020205020404" pitchFamily="49" charset="0"/>
                <a:cs typeface="Courier New" panose="02070309020205020404" pitchFamily="49" charset="0"/>
              </a:rPr>
              <a:t>&gt;	# Pull all data from Remote repository that you don’t have in local repository.</a:t>
            </a:r>
            <a:r>
              <a:rPr lang="en-US" sz="1000" i="1" dirty="0">
                <a:latin typeface="Courier New" panose="02070309020205020404" pitchFamily="49" charset="0"/>
                <a:cs typeface="Courier New" panose="02070309020205020404" pitchFamily="49" charset="0"/>
              </a:rPr>
              <a:t/>
            </a:r>
            <a:br>
              <a:rPr lang="en-US" sz="1000" i="1" dirty="0">
                <a:latin typeface="Courier New" panose="02070309020205020404" pitchFamily="49" charset="0"/>
                <a:cs typeface="Courier New" panose="02070309020205020404" pitchFamily="49" charset="0"/>
              </a:rPr>
            </a:br>
            <a:r>
              <a:rPr lang="en-US" sz="1000" i="1" dirty="0">
                <a:latin typeface="Courier New" panose="02070309020205020404" pitchFamily="49" charset="0"/>
                <a:cs typeface="Courier New" panose="02070309020205020404" pitchFamily="49" charset="0"/>
              </a:rPr>
              <a:t>$ git merge &lt;remote repository short name&gt; / &lt;branch</a:t>
            </a:r>
            <a:r>
              <a:rPr lang="en-US" sz="1000" i="1" dirty="0" smtClean="0">
                <a:latin typeface="Courier New" panose="02070309020205020404" pitchFamily="49" charset="0"/>
                <a:cs typeface="Courier New" panose="02070309020205020404" pitchFamily="49" charset="0"/>
              </a:rPr>
              <a:t>&gt;	# To </a:t>
            </a:r>
            <a:r>
              <a:rPr lang="en-US" sz="1000" i="1" dirty="0">
                <a:latin typeface="Courier New" panose="02070309020205020404" pitchFamily="49" charset="0"/>
                <a:cs typeface="Courier New" panose="02070309020205020404" pitchFamily="49" charset="0"/>
              </a:rPr>
              <a:t>merge into your current branch anything new you see on the </a:t>
            </a:r>
            <a:r>
              <a:rPr lang="en-US" sz="1000" i="1" dirty="0" smtClean="0">
                <a:latin typeface="Courier New" panose="02070309020205020404" pitchFamily="49" charset="0"/>
                <a:cs typeface="Courier New" panose="02070309020205020404" pitchFamily="49" charset="0"/>
              </a:rPr>
              <a:t>server.</a:t>
            </a:r>
            <a:r>
              <a:rPr lang="en-US" sz="1000" i="1" dirty="0">
                <a:latin typeface="Courier New" panose="02070309020205020404" pitchFamily="49" charset="0"/>
                <a:cs typeface="Courier New" panose="02070309020205020404" pitchFamily="49" charset="0"/>
              </a:rPr>
              <a:t/>
            </a:r>
            <a:br>
              <a:rPr lang="en-US" sz="1000" i="1" dirty="0">
                <a:latin typeface="Courier New" panose="02070309020205020404" pitchFamily="49" charset="0"/>
                <a:cs typeface="Courier New" panose="02070309020205020404" pitchFamily="49" charset="0"/>
              </a:rPr>
            </a:br>
            <a:endParaRPr lang="en-US" sz="1000" i="1" dirty="0">
              <a:latin typeface="Courier New" panose="02070309020205020404" pitchFamily="49" charset="0"/>
              <a:cs typeface="Courier New" panose="02070309020205020404" pitchFamily="49" charset="0"/>
            </a:endParaRPr>
          </a:p>
          <a:p>
            <a:pPr marL="171450" indent="-171450">
              <a:lnSpc>
                <a:spcPct val="150000"/>
              </a:lnSpc>
              <a:buFont typeface="Wingdings" panose="05000000000000000000" pitchFamily="2" charset="2"/>
              <a:buChar char="Ø"/>
            </a:pPr>
            <a:r>
              <a:rPr lang="en-US" sz="1100" i="1" dirty="0" smtClean="0">
                <a:latin typeface="+mj-lt"/>
              </a:rPr>
              <a:t>To </a:t>
            </a:r>
            <a:r>
              <a:rPr lang="en-US" sz="1100" i="1" dirty="0">
                <a:latin typeface="+mj-lt"/>
              </a:rPr>
              <a:t>see the changes between any two commit  use “git diff” command </a:t>
            </a:r>
            <a:r>
              <a:rPr lang="en-US" sz="1100" i="1" dirty="0" smtClean="0">
                <a:latin typeface="+mj-lt"/>
              </a:rPr>
              <a:t>. </a:t>
            </a:r>
            <a:br>
              <a:rPr lang="en-US" sz="1100" i="1" dirty="0" smtClean="0">
                <a:latin typeface="+mj-lt"/>
              </a:rPr>
            </a:br>
            <a:r>
              <a:rPr lang="en-US" sz="1100" b="1" i="1" dirty="0" smtClean="0">
                <a:latin typeface="+mj-lt"/>
              </a:rPr>
              <a:t>Note : </a:t>
            </a:r>
            <a:r>
              <a:rPr lang="en-US" sz="1100" i="1" dirty="0" smtClean="0">
                <a:latin typeface="+mj-lt"/>
              </a:rPr>
              <a:t>This </a:t>
            </a:r>
            <a:r>
              <a:rPr lang="en-US" sz="1100" i="1" dirty="0">
                <a:latin typeface="+mj-lt"/>
              </a:rPr>
              <a:t>is largely used in two main situations - seeing how two branches differ from one another and seeing what has changed since a release or some other older point in history. Let's look at both of these situations</a:t>
            </a:r>
            <a:r>
              <a:rPr lang="en-US" sz="1100" i="1" dirty="0" smtClean="0">
                <a:latin typeface="+mj-lt"/>
              </a:rPr>
              <a:t>.</a:t>
            </a:r>
          </a:p>
          <a:p>
            <a:pPr>
              <a:lnSpc>
                <a:spcPct val="150000"/>
              </a:lnSpc>
            </a:pPr>
            <a:r>
              <a:rPr lang="en-US" sz="1000" i="1" dirty="0" smtClean="0">
                <a:latin typeface="Courier New" panose="02070309020205020404" pitchFamily="49" charset="0"/>
                <a:cs typeface="Courier New" panose="02070309020205020404" pitchFamily="49" charset="0"/>
              </a:rPr>
              <a:t>	$ </a:t>
            </a:r>
            <a:r>
              <a:rPr lang="en-US" sz="1000" i="1" dirty="0">
                <a:latin typeface="Courier New" panose="02070309020205020404" pitchFamily="49" charset="0"/>
                <a:cs typeface="Courier New" panose="02070309020205020404" pitchFamily="49" charset="0"/>
              </a:rPr>
              <a:t>git diff &lt;branch A &gt; &lt; branch B</a:t>
            </a:r>
            <a:r>
              <a:rPr lang="en-US" sz="1000" i="1" dirty="0" smtClean="0">
                <a:latin typeface="Courier New" panose="02070309020205020404" pitchFamily="49" charset="0"/>
                <a:cs typeface="Courier New" panose="02070309020205020404" pitchFamily="49" charset="0"/>
              </a:rPr>
              <a:t>&gt;	</a:t>
            </a:r>
            <a:r>
              <a:rPr lang="en-US" sz="1000" i="1" dirty="0">
                <a:latin typeface="Courier New" panose="02070309020205020404" pitchFamily="49" charset="0"/>
                <a:cs typeface="Courier New" panose="02070309020205020404" pitchFamily="49" charset="0"/>
              </a:rPr>
              <a:t># T</a:t>
            </a:r>
            <a:r>
              <a:rPr lang="en-US" sz="1000" i="1" dirty="0" smtClean="0">
                <a:latin typeface="Courier New" panose="02070309020205020404" pitchFamily="49" charset="0"/>
                <a:cs typeface="Courier New" panose="02070309020205020404" pitchFamily="49" charset="0"/>
              </a:rPr>
              <a:t>o </a:t>
            </a:r>
            <a:r>
              <a:rPr lang="en-US" sz="1000" i="1" dirty="0">
                <a:latin typeface="Courier New" panose="02070309020205020404" pitchFamily="49" charset="0"/>
                <a:cs typeface="Courier New" panose="02070309020205020404" pitchFamily="49" charset="0"/>
              </a:rPr>
              <a:t>inspect </a:t>
            </a:r>
            <a:r>
              <a:rPr lang="en-US" sz="1000" i="1" dirty="0" smtClean="0">
                <a:latin typeface="Courier New" panose="02070309020205020404" pitchFamily="49" charset="0"/>
                <a:cs typeface="Courier New" panose="02070309020205020404" pitchFamily="49" charset="0"/>
              </a:rPr>
              <a:t>branch B </a:t>
            </a:r>
            <a:r>
              <a:rPr lang="en-US" sz="1000" i="1" dirty="0">
                <a:latin typeface="Courier New" panose="02070309020205020404" pitchFamily="49" charset="0"/>
                <a:cs typeface="Courier New" panose="02070309020205020404" pitchFamily="49" charset="0"/>
              </a:rPr>
              <a:t>relative to </a:t>
            </a:r>
            <a:r>
              <a:rPr lang="en-US" sz="1000" i="1" dirty="0" smtClean="0">
                <a:latin typeface="Courier New" panose="02070309020205020404" pitchFamily="49" charset="0"/>
                <a:cs typeface="Courier New" panose="02070309020205020404" pitchFamily="49" charset="0"/>
              </a:rPr>
              <a:t>branch A.</a:t>
            </a:r>
          </a:p>
          <a:p>
            <a:pPr>
              <a:lnSpc>
                <a:spcPct val="150000"/>
              </a:lnSpc>
            </a:pPr>
            <a:r>
              <a:rPr lang="en-US" sz="1000" i="1" dirty="0">
                <a:latin typeface="Courier New" panose="02070309020205020404" pitchFamily="49" charset="0"/>
                <a:cs typeface="Courier New" panose="02070309020205020404" pitchFamily="49" charset="0"/>
              </a:rPr>
              <a:t>	</a:t>
            </a:r>
            <a:r>
              <a:rPr lang="en-US" sz="1000" i="1" dirty="0" smtClean="0">
                <a:latin typeface="Courier New" panose="02070309020205020404" pitchFamily="49" charset="0"/>
                <a:cs typeface="Courier New" panose="02070309020205020404" pitchFamily="49" charset="0"/>
              </a:rPr>
              <a:t>$ git diff &lt;version&gt;		</a:t>
            </a:r>
            <a:r>
              <a:rPr lang="en-US" sz="1000" i="1" dirty="0">
                <a:latin typeface="Courier New" panose="02070309020205020404" pitchFamily="49" charset="0"/>
                <a:cs typeface="Courier New" panose="02070309020205020404" pitchFamily="49" charset="0"/>
              </a:rPr>
              <a:t># To see what has changed since the last </a:t>
            </a:r>
            <a:r>
              <a:rPr lang="en-US" sz="1000" i="1" dirty="0" smtClean="0">
                <a:latin typeface="Courier New" panose="02070309020205020404" pitchFamily="49" charset="0"/>
                <a:cs typeface="Courier New" panose="02070309020205020404" pitchFamily="49" charset="0"/>
              </a:rPr>
              <a:t>release.</a:t>
            </a:r>
            <a:endParaRPr lang="en-US" sz="1100" i="1" dirty="0">
              <a:latin typeface="+mj-lt"/>
            </a:endParaRPr>
          </a:p>
          <a:p>
            <a:pPr marL="171450" indent="-171450">
              <a:lnSpc>
                <a:spcPct val="150000"/>
              </a:lnSpc>
              <a:buFont typeface="Wingdings" panose="05000000000000000000" pitchFamily="2" charset="2"/>
              <a:buChar char="Ø"/>
            </a:pPr>
            <a:endParaRPr lang="en-US" sz="1100" i="1" dirty="0">
              <a:latin typeface="+mj-lt"/>
            </a:endParaRPr>
          </a:p>
        </p:txBody>
      </p:sp>
    </p:spTree>
    <p:extLst>
      <p:ext uri="{BB962C8B-B14F-4D97-AF65-F5344CB8AC3E}">
        <p14:creationId xmlns:p14="http://schemas.microsoft.com/office/powerpoint/2010/main" val="19548894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
        <p:nvSpPr>
          <p:cNvPr id="3" name="Rectangle 2"/>
          <p:cNvSpPr/>
          <p:nvPr/>
        </p:nvSpPr>
        <p:spPr>
          <a:xfrm>
            <a:off x="474783" y="671586"/>
            <a:ext cx="11477721" cy="6001643"/>
          </a:xfrm>
          <a:prstGeom prst="rect">
            <a:avLst/>
          </a:prstGeom>
        </p:spPr>
        <p:txBody>
          <a:bodyPr wrap="square">
            <a:spAutoFit/>
          </a:bodyPr>
          <a:lstStyle/>
          <a:p>
            <a:pPr marL="171450" indent="-171450">
              <a:lnSpc>
                <a:spcPct val="150000"/>
              </a:lnSpc>
              <a:buFont typeface="Wingdings" panose="05000000000000000000" pitchFamily="2" charset="2"/>
              <a:buChar char="v"/>
            </a:pPr>
            <a:r>
              <a:rPr lang="en-US" sz="1100" i="1" dirty="0">
                <a:latin typeface="+mj-lt"/>
              </a:rPr>
              <a:t>When you first create a git repository (with a command such as </a:t>
            </a:r>
            <a:r>
              <a:rPr lang="en-US" sz="1100" b="1" i="1" dirty="0">
                <a:latin typeface="+mj-lt"/>
              </a:rPr>
              <a:t>git </a:t>
            </a:r>
            <a:r>
              <a:rPr lang="en-US" sz="1100" b="1" i="1" dirty="0">
                <a:latin typeface="+mj-lt"/>
              </a:rPr>
              <a:t>init</a:t>
            </a:r>
            <a:r>
              <a:rPr lang="en-US" sz="1100" i="1" dirty="0">
                <a:latin typeface="+mj-lt"/>
              </a:rPr>
              <a:t>), one branch is created. It’s your main (and only) branch. The branch, by default, is named </a:t>
            </a:r>
            <a:r>
              <a:rPr lang="en-US" sz="1100" b="1" i="1" dirty="0">
                <a:latin typeface="+mj-lt"/>
              </a:rPr>
              <a:t>master</a:t>
            </a:r>
            <a:r>
              <a:rPr lang="en-US" sz="1100" i="1" dirty="0">
                <a:latin typeface="+mj-lt"/>
              </a:rPr>
              <a:t>.</a:t>
            </a:r>
          </a:p>
          <a:p>
            <a:pPr marL="171450" indent="-171450">
              <a:lnSpc>
                <a:spcPct val="150000"/>
              </a:lnSpc>
              <a:buFont typeface="Wingdings" panose="05000000000000000000" pitchFamily="2" charset="2"/>
              <a:buChar char="v"/>
            </a:pPr>
            <a:r>
              <a:rPr lang="en-US" sz="1100" i="1" dirty="0">
                <a:latin typeface="+mj-lt"/>
              </a:rPr>
              <a:t>When you make that first addition to the repository, the first addition is usually made to that one </a:t>
            </a:r>
            <a:r>
              <a:rPr lang="en-US" sz="1100" i="1" dirty="0" smtClean="0">
                <a:latin typeface="+mj-lt"/>
              </a:rPr>
              <a:t>branch, The </a:t>
            </a:r>
            <a:r>
              <a:rPr lang="en-US" sz="1100" b="1" i="1" dirty="0">
                <a:latin typeface="+mj-lt"/>
              </a:rPr>
              <a:t>master</a:t>
            </a:r>
            <a:r>
              <a:rPr lang="en-US" sz="1100" i="1" dirty="0">
                <a:latin typeface="+mj-lt"/>
              </a:rPr>
              <a:t> </a:t>
            </a:r>
            <a:r>
              <a:rPr lang="en-US" sz="1100" i="1" dirty="0" smtClean="0">
                <a:latin typeface="+mj-lt"/>
              </a:rPr>
              <a:t>branch.</a:t>
            </a:r>
          </a:p>
          <a:p>
            <a:pPr marL="171450" indent="-171450">
              <a:lnSpc>
                <a:spcPct val="150000"/>
              </a:lnSpc>
              <a:buFont typeface="Wingdings" panose="05000000000000000000" pitchFamily="2" charset="2"/>
              <a:buChar char="v"/>
            </a:pPr>
            <a:r>
              <a:rPr lang="en-US" sz="1100" i="1" dirty="0" smtClean="0">
                <a:effectLst/>
                <a:latin typeface="+mj-lt"/>
              </a:rPr>
              <a:t>Using Git branch command list all the branches </a:t>
            </a:r>
            <a:r>
              <a:rPr lang="en-US" sz="1100" i="1" dirty="0" smtClean="0">
                <a:latin typeface="+mj-lt"/>
              </a:rPr>
              <a:t>in the </a:t>
            </a:r>
            <a:r>
              <a:rPr lang="en-US" sz="1100" i="1" dirty="0">
                <a:latin typeface="+mj-lt"/>
              </a:rPr>
              <a:t>repository . </a:t>
            </a:r>
            <a:r>
              <a:rPr lang="en-US" sz="1100" i="1" dirty="0">
                <a:latin typeface="+mj-lt"/>
              </a:rPr>
              <a:t>The asterisk  </a:t>
            </a:r>
            <a:r>
              <a:rPr lang="en-US" sz="1100" i="1" dirty="0">
                <a:latin typeface="+mj-lt"/>
              </a:rPr>
              <a:t>that is  </a:t>
            </a:r>
            <a:r>
              <a:rPr lang="en-US" sz="1100" i="1" dirty="0">
                <a:latin typeface="+mj-lt"/>
              </a:rPr>
              <a:t>placed to the </a:t>
            </a:r>
            <a:r>
              <a:rPr lang="en-US" sz="1100" i="1" dirty="0">
                <a:latin typeface="+mj-lt"/>
              </a:rPr>
              <a:t>left of branch name is git branch command output indicates the current </a:t>
            </a:r>
            <a:r>
              <a:rPr lang="en-US" sz="1100" i="1" dirty="0">
                <a:latin typeface="+mj-lt"/>
              </a:rPr>
              <a:t>branch in the </a:t>
            </a:r>
            <a:r>
              <a:rPr lang="en-US" sz="1100" i="1" dirty="0" smtClean="0">
                <a:latin typeface="+mj-lt"/>
              </a:rPr>
              <a:t>repository.</a:t>
            </a:r>
            <a:r>
              <a:rPr lang="en-US" sz="1100" i="1" dirty="0">
                <a:latin typeface="+mj-lt"/>
              </a:rPr>
              <a:t/>
            </a:r>
            <a:br>
              <a:rPr lang="en-US" sz="1100" i="1" dirty="0">
                <a:latin typeface="+mj-lt"/>
              </a:rPr>
            </a:br>
            <a:r>
              <a:rPr lang="en-US" sz="1100" i="1" dirty="0" smtClean="0">
                <a:latin typeface="Courier New" panose="02070309020205020404" pitchFamily="49" charset="0"/>
                <a:cs typeface="Courier New" panose="02070309020205020404" pitchFamily="49" charset="0"/>
              </a:rPr>
              <a:t>$ git branch. </a:t>
            </a:r>
          </a:p>
          <a:p>
            <a:pPr marL="171450" indent="-171450">
              <a:lnSpc>
                <a:spcPct val="150000"/>
              </a:lnSpc>
              <a:buFont typeface="Wingdings" panose="05000000000000000000" pitchFamily="2" charset="2"/>
              <a:buChar char="v"/>
            </a:pPr>
            <a:r>
              <a:rPr lang="en-US" sz="1100" i="1" dirty="0">
                <a:latin typeface="+mj-lt"/>
              </a:rPr>
              <a:t>HEAD is used by git to refer to the current commit </a:t>
            </a:r>
            <a:r>
              <a:rPr lang="en-US" sz="1100" i="1" dirty="0" smtClean="0">
                <a:latin typeface="+mj-lt"/>
              </a:rPr>
              <a:t>you are </a:t>
            </a:r>
            <a:r>
              <a:rPr lang="en-US" sz="1100" i="1" dirty="0">
                <a:latin typeface="+mj-lt"/>
              </a:rPr>
              <a:t>working </a:t>
            </a:r>
            <a:r>
              <a:rPr lang="en-US" sz="1100" i="1" dirty="0" smtClean="0">
                <a:latin typeface="+mj-lt"/>
              </a:rPr>
              <a:t>on. HEAD config file (.git/HEAD).</a:t>
            </a:r>
          </a:p>
          <a:p>
            <a:pPr>
              <a:lnSpc>
                <a:spcPct val="150000"/>
              </a:lnSpc>
            </a:pPr>
            <a:r>
              <a:rPr lang="en-US" sz="1100" i="1" dirty="0" smtClean="0">
                <a:latin typeface="Courier New" panose="02070309020205020404" pitchFamily="49" charset="0"/>
                <a:cs typeface="Courier New" panose="02070309020205020404" pitchFamily="49" charset="0"/>
              </a:rPr>
              <a:t>$ </a:t>
            </a:r>
            <a:r>
              <a:rPr lang="en-US" sz="1100" i="1" dirty="0">
                <a:latin typeface="Courier New" panose="02070309020205020404" pitchFamily="49" charset="0"/>
                <a:cs typeface="Courier New" panose="02070309020205020404" pitchFamily="49" charset="0"/>
              </a:rPr>
              <a:t>git branch &lt;new </a:t>
            </a:r>
            <a:r>
              <a:rPr lang="en-US" sz="1100" i="1" dirty="0" smtClean="0">
                <a:latin typeface="Courier New" panose="02070309020205020404" pitchFamily="49" charset="0"/>
                <a:cs typeface="Courier New" panose="02070309020205020404" pitchFamily="49" charset="0"/>
              </a:rPr>
              <a:t>branch name&gt;	</a:t>
            </a:r>
            <a:r>
              <a:rPr lang="en-US" sz="1100" i="1" dirty="0"/>
              <a:t> </a:t>
            </a:r>
            <a:r>
              <a:rPr lang="en-US" sz="1100" i="1" dirty="0" smtClean="0"/>
              <a:t>	</a:t>
            </a:r>
            <a:r>
              <a:rPr lang="en-US" sz="1100" i="1" dirty="0" smtClean="0">
                <a:latin typeface="Courier New" panose="02070309020205020404" pitchFamily="49" charset="0"/>
                <a:cs typeface="Courier New" panose="02070309020205020404" pitchFamily="49" charset="0"/>
              </a:rPr>
              <a:t># </a:t>
            </a:r>
            <a:r>
              <a:rPr lang="en-US" sz="1100" i="1" dirty="0">
                <a:latin typeface="Courier New" panose="02070309020205020404" pitchFamily="49" charset="0"/>
                <a:cs typeface="Courier New" panose="02070309020205020404" pitchFamily="49" charset="0"/>
              </a:rPr>
              <a:t>Use </a:t>
            </a:r>
            <a:r>
              <a:rPr lang="en-US" sz="1100" i="1" dirty="0">
                <a:latin typeface="Courier New" panose="02070309020205020404" pitchFamily="49" charset="0"/>
                <a:cs typeface="Courier New" panose="02070309020205020404" pitchFamily="49" charset="0"/>
              </a:rPr>
              <a:t>below command to create new </a:t>
            </a:r>
            <a:r>
              <a:rPr lang="en-US" sz="1100" i="1" dirty="0" smtClean="0">
                <a:latin typeface="Courier New" panose="02070309020205020404" pitchFamily="49" charset="0"/>
                <a:cs typeface="Courier New" panose="02070309020205020404" pitchFamily="49" charset="0"/>
              </a:rPr>
              <a:t>Branch.</a:t>
            </a:r>
          </a:p>
          <a:p>
            <a:pPr>
              <a:lnSpc>
                <a:spcPct val="150000"/>
              </a:lnSpc>
            </a:pPr>
            <a:r>
              <a:rPr lang="en-US" sz="1100" i="1" dirty="0" smtClean="0">
                <a:latin typeface="Courier New" panose="02070309020205020404" pitchFamily="49" charset="0"/>
                <a:cs typeface="Courier New" panose="02070309020205020404" pitchFamily="49" charset="0"/>
              </a:rPr>
              <a:t>$ git branch			# List all branches in the repository, current branch is indicated by *</a:t>
            </a:r>
          </a:p>
          <a:p>
            <a:pPr>
              <a:lnSpc>
                <a:spcPct val="150000"/>
              </a:lnSpc>
            </a:pPr>
            <a:r>
              <a:rPr lang="en-US" sz="1100" i="1" dirty="0" smtClean="0">
                <a:latin typeface="Courier New" panose="02070309020205020404" pitchFamily="49" charset="0"/>
                <a:cs typeface="Courier New" panose="02070309020205020404" pitchFamily="49" charset="0"/>
              </a:rPr>
              <a:t>$ git checkout &lt;branch name&gt;		# Switch to new branch.  </a:t>
            </a:r>
          </a:p>
          <a:p>
            <a:pPr>
              <a:lnSpc>
                <a:spcPct val="150000"/>
              </a:lnSpc>
            </a:pPr>
            <a:r>
              <a:rPr lang="en-US" sz="1100" i="1" dirty="0" smtClean="0">
                <a:latin typeface="Courier New" panose="02070309020205020404" pitchFamily="49" charset="0"/>
                <a:cs typeface="Courier New" panose="02070309020205020404" pitchFamily="49" charset="0"/>
              </a:rPr>
              <a:t>$ git </a:t>
            </a:r>
            <a:r>
              <a:rPr lang="en-US" sz="1100" i="1" dirty="0" smtClean="0">
                <a:latin typeface="Courier New" panose="02070309020205020404" pitchFamily="49" charset="0"/>
                <a:cs typeface="Courier New" panose="02070309020205020404" pitchFamily="49" charset="0"/>
              </a:rPr>
              <a:t>ls</a:t>
            </a:r>
            <a:r>
              <a:rPr lang="en-US" sz="1100" i="1" dirty="0" smtClean="0">
                <a:latin typeface="Courier New" panose="02070309020205020404" pitchFamily="49" charset="0"/>
                <a:cs typeface="Courier New" panose="02070309020205020404" pitchFamily="49" charset="0"/>
              </a:rPr>
              <a:t>-files 			# Display all files on current branch.</a:t>
            </a:r>
          </a:p>
          <a:p>
            <a:pPr>
              <a:lnSpc>
                <a:spcPct val="150000"/>
              </a:lnSpc>
            </a:pPr>
            <a:r>
              <a:rPr lang="en-US" sz="1100" i="1" dirty="0" smtClean="0">
                <a:latin typeface="Courier New" panose="02070309020205020404" pitchFamily="49" charset="0"/>
                <a:cs typeface="Courier New" panose="02070309020205020404" pitchFamily="49" charset="0"/>
              </a:rPr>
              <a:t>$ git branch –d &lt;branch name&gt;		# Delete the branch.</a:t>
            </a:r>
          </a:p>
          <a:p>
            <a:pPr>
              <a:lnSpc>
                <a:spcPct val="150000"/>
              </a:lnSpc>
            </a:pPr>
            <a:r>
              <a:rPr lang="en-US" sz="1100" i="1" dirty="0" smtClean="0">
                <a:latin typeface="Courier New" panose="02070309020205020404" pitchFamily="49" charset="0"/>
                <a:cs typeface="Courier New" panose="02070309020205020404" pitchFamily="49" charset="0"/>
              </a:rPr>
              <a:t>$ git checkout –m &lt;branch name&gt;		# Tells </a:t>
            </a:r>
            <a:r>
              <a:rPr lang="en-US" sz="1100" i="1" dirty="0">
                <a:latin typeface="Courier New" panose="02070309020205020404" pitchFamily="49" charset="0"/>
                <a:cs typeface="Courier New" panose="02070309020205020404" pitchFamily="49" charset="0"/>
              </a:rPr>
              <a:t>git to merge in any conflicts, before switching </a:t>
            </a:r>
            <a:r>
              <a:rPr lang="en-US" sz="1100" i="1" dirty="0" smtClean="0">
                <a:latin typeface="Courier New" panose="02070309020205020404" pitchFamily="49" charset="0"/>
                <a:cs typeface="Courier New" panose="02070309020205020404" pitchFamily="49" charset="0"/>
              </a:rPr>
              <a:t>branches.</a:t>
            </a:r>
          </a:p>
          <a:p>
            <a:pPr>
              <a:lnSpc>
                <a:spcPct val="150000"/>
              </a:lnSpc>
            </a:pPr>
            <a:r>
              <a:rPr lang="en-US" sz="1100" i="1" dirty="0" smtClean="0">
                <a:latin typeface="Courier New" panose="02070309020205020404" pitchFamily="49" charset="0"/>
                <a:cs typeface="Courier New" panose="02070309020205020404" pitchFamily="49" charset="0"/>
              </a:rPr>
              <a:t>$ git show-branch 			# Shows the branches and the commit history.</a:t>
            </a:r>
          </a:p>
          <a:p>
            <a:pPr>
              <a:lnSpc>
                <a:spcPct val="150000"/>
              </a:lnSpc>
            </a:pPr>
            <a:endParaRPr lang="en-US" sz="1100" i="1" dirty="0">
              <a:latin typeface="Courier New" panose="02070309020205020404" pitchFamily="49" charset="0"/>
              <a:cs typeface="Courier New" panose="02070309020205020404" pitchFamily="49" charset="0"/>
            </a:endParaRPr>
          </a:p>
          <a:p>
            <a:pPr>
              <a:lnSpc>
                <a:spcPct val="150000"/>
              </a:lnSpc>
            </a:pPr>
            <a:r>
              <a:rPr lang="en-US" sz="1400" b="1" i="1" dirty="0"/>
              <a:t>Stashing your </a:t>
            </a:r>
            <a:r>
              <a:rPr lang="en-US" sz="1400" b="1" i="1" dirty="0" smtClean="0"/>
              <a:t>work:</a:t>
            </a:r>
          </a:p>
          <a:p>
            <a:pPr marL="171450" indent="-171450">
              <a:lnSpc>
                <a:spcPct val="150000"/>
              </a:lnSpc>
              <a:buFont typeface="Wingdings" panose="05000000000000000000" pitchFamily="2" charset="2"/>
              <a:buChar char="v"/>
            </a:pPr>
            <a:r>
              <a:rPr lang="en-US" sz="1100" i="1" dirty="0" smtClean="0">
                <a:latin typeface="+mj-lt"/>
              </a:rPr>
              <a:t>If you are in situation that you </a:t>
            </a:r>
            <a:r>
              <a:rPr lang="en-US" sz="1100" i="1" dirty="0">
                <a:latin typeface="+mj-lt"/>
              </a:rPr>
              <a:t>modifying </a:t>
            </a:r>
            <a:r>
              <a:rPr lang="en-US" sz="1100" i="1" dirty="0">
                <a:latin typeface="+mj-lt"/>
              </a:rPr>
              <a:t>files in the working directory and/or index and you find out you need to fix a bug on a different branch. </a:t>
            </a:r>
            <a:r>
              <a:rPr lang="en-US" sz="1100" i="1" dirty="0">
                <a:latin typeface="+mj-lt"/>
              </a:rPr>
              <a:t>You can’t just switch to a different branch and lose all your work</a:t>
            </a:r>
            <a:r>
              <a:rPr lang="en-US" sz="1100" i="1" dirty="0" smtClean="0">
                <a:latin typeface="+mj-lt"/>
              </a:rPr>
              <a:t>.  In such situation you can use “git stash” command.</a:t>
            </a:r>
          </a:p>
          <a:p>
            <a:pPr marL="171450" indent="-171450">
              <a:lnSpc>
                <a:spcPct val="150000"/>
              </a:lnSpc>
              <a:buFont typeface="Wingdings" panose="05000000000000000000" pitchFamily="2" charset="2"/>
              <a:buChar char="v"/>
            </a:pPr>
            <a:r>
              <a:rPr lang="en-US" sz="1100" i="1" dirty="0">
                <a:latin typeface="+mj-lt"/>
              </a:rPr>
              <a:t>Git stash command perform below action:</a:t>
            </a:r>
          </a:p>
          <a:p>
            <a:pPr marL="685800" lvl="1" indent="-228600">
              <a:lnSpc>
                <a:spcPct val="150000"/>
              </a:lnSpc>
              <a:buFont typeface="+mj-lt"/>
              <a:buAutoNum type="arabicPeriod"/>
            </a:pPr>
            <a:r>
              <a:rPr lang="en-US" sz="1100" i="1" dirty="0">
                <a:latin typeface="+mj-lt"/>
              </a:rPr>
              <a:t>Saves your working directory and index to a safe </a:t>
            </a:r>
            <a:r>
              <a:rPr lang="en-US" sz="1100" i="1" dirty="0" smtClean="0">
                <a:latin typeface="+mj-lt"/>
              </a:rPr>
              <a:t>place.</a:t>
            </a:r>
            <a:endParaRPr lang="en-US" sz="1100" i="1" dirty="0">
              <a:latin typeface="+mj-lt"/>
            </a:endParaRPr>
          </a:p>
          <a:p>
            <a:pPr marL="685800" lvl="1" indent="-228600">
              <a:lnSpc>
                <a:spcPct val="150000"/>
              </a:lnSpc>
              <a:buFont typeface="+mj-lt"/>
              <a:buAutoNum type="arabicPeriod"/>
            </a:pPr>
            <a:r>
              <a:rPr lang="en-US" sz="1100" i="1" dirty="0">
                <a:latin typeface="+mj-lt"/>
              </a:rPr>
              <a:t>Restores your working directory and index to the most recent commit.</a:t>
            </a:r>
          </a:p>
          <a:p>
            <a:pPr marL="171450" indent="-171450">
              <a:lnSpc>
                <a:spcPct val="150000"/>
              </a:lnSpc>
              <a:buFont typeface="Wingdings" panose="05000000000000000000" pitchFamily="2" charset="2"/>
              <a:buChar char="v"/>
            </a:pPr>
            <a:r>
              <a:rPr lang="en-US" sz="1100" i="1" dirty="0" smtClean="0">
                <a:latin typeface="+mj-lt"/>
              </a:rPr>
              <a:t>Once you are done with the work </a:t>
            </a:r>
            <a:r>
              <a:rPr lang="en-US" sz="1100" i="1" dirty="0">
                <a:latin typeface="+mj-lt"/>
              </a:rPr>
              <a:t>on other branches, make commits, etc. and when you’re ready to get back to where you were, you type </a:t>
            </a:r>
            <a:r>
              <a:rPr lang="en-US" sz="1100" i="1" dirty="0" smtClean="0">
                <a:latin typeface="+mj-lt"/>
              </a:rPr>
              <a:t>“git </a:t>
            </a:r>
            <a:r>
              <a:rPr lang="en-US" sz="1100" i="1" dirty="0">
                <a:latin typeface="+mj-lt"/>
              </a:rPr>
              <a:t>stash </a:t>
            </a:r>
            <a:r>
              <a:rPr lang="en-US" sz="1100" i="1" dirty="0" smtClean="0">
                <a:latin typeface="+mj-lt"/>
              </a:rPr>
              <a:t>pop” </a:t>
            </a:r>
            <a:r>
              <a:rPr lang="en-US" sz="1100" i="1" dirty="0">
                <a:latin typeface="+mj-lt"/>
              </a:rPr>
              <a:t>and you’re </a:t>
            </a:r>
            <a:r>
              <a:rPr lang="en-US" sz="1100" i="1" dirty="0" smtClean="0">
                <a:latin typeface="+mj-lt"/>
              </a:rPr>
              <a:t>back.</a:t>
            </a:r>
          </a:p>
          <a:p>
            <a:pPr marL="171450" indent="-171450">
              <a:lnSpc>
                <a:spcPct val="150000"/>
              </a:lnSpc>
              <a:buFont typeface="Wingdings" panose="05000000000000000000" pitchFamily="2" charset="2"/>
              <a:buChar char="v"/>
            </a:pPr>
            <a:r>
              <a:rPr lang="en-US" sz="1100" b="1" i="1" u="sng" dirty="0" smtClean="0">
                <a:latin typeface="+mj-lt"/>
              </a:rPr>
              <a:t>Note :</a:t>
            </a:r>
            <a:r>
              <a:rPr lang="en-US" sz="1100" b="1" i="1" dirty="0" smtClean="0">
                <a:latin typeface="+mj-lt"/>
              </a:rPr>
              <a:t>    “</a:t>
            </a:r>
            <a:r>
              <a:rPr lang="en-US" sz="1100" i="1" dirty="0" smtClean="0">
                <a:latin typeface="+mj-lt"/>
              </a:rPr>
              <a:t>git stash” </a:t>
            </a:r>
            <a:r>
              <a:rPr lang="en-US" sz="1100" i="1" dirty="0">
                <a:latin typeface="+mj-lt"/>
              </a:rPr>
              <a:t>will not stash (save) files in the working directory unless the files are being </a:t>
            </a:r>
            <a:r>
              <a:rPr lang="en-US" sz="1100" i="1" u="sng" dirty="0">
                <a:latin typeface="+mj-lt"/>
              </a:rPr>
              <a:t>tracked</a:t>
            </a:r>
            <a:r>
              <a:rPr lang="en-US" sz="1100" i="1" dirty="0">
                <a:latin typeface="+mj-lt"/>
              </a:rPr>
              <a:t> (some version of the file has been added to the index</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 </a:t>
            </a:r>
            <a:r>
              <a:rPr lang="en-US" sz="1100" b="1" i="1" dirty="0" smtClean="0">
                <a:latin typeface="+mj-lt"/>
              </a:rPr>
              <a:t>Syntax</a:t>
            </a:r>
            <a:r>
              <a:rPr lang="en-US" sz="1100" i="1" dirty="0" smtClean="0">
                <a:latin typeface="+mj-lt"/>
              </a:rPr>
              <a:t> :   	</a:t>
            </a:r>
            <a:r>
              <a:rPr lang="en-US" sz="1100" i="1" dirty="0" smtClean="0">
                <a:latin typeface="Courier New" panose="02070309020205020404" pitchFamily="49" charset="0"/>
                <a:cs typeface="Courier New" panose="02070309020205020404" pitchFamily="49" charset="0"/>
              </a:rPr>
              <a:t>$ </a:t>
            </a:r>
            <a:r>
              <a:rPr lang="en-US" sz="1100" i="1" dirty="0">
                <a:latin typeface="Courier New" panose="02070309020205020404" pitchFamily="49" charset="0"/>
                <a:cs typeface="Courier New" panose="02070309020205020404" pitchFamily="49" charset="0"/>
              </a:rPr>
              <a:t>git stash  </a:t>
            </a:r>
            <a:r>
              <a:rPr lang="en-US" sz="1100" i="1" dirty="0" smtClean="0">
                <a:latin typeface="Courier New" panose="02070309020205020404" pitchFamily="49" charset="0"/>
                <a:cs typeface="Courier New" panose="02070309020205020404" pitchFamily="49" charset="0"/>
              </a:rPr>
              <a:t>		# </a:t>
            </a:r>
            <a:r>
              <a:rPr lang="en-US" sz="1100" i="1" dirty="0">
                <a:latin typeface="Courier New" panose="02070309020205020404" pitchFamily="49" charset="0"/>
                <a:cs typeface="Courier New" panose="02070309020205020404" pitchFamily="49" charset="0"/>
              </a:rPr>
              <a:t>Saved the uncommitted but indexed  files </a:t>
            </a:r>
            <a:r>
              <a:rPr lang="en-US" sz="1100" i="1" dirty="0" smtClean="0">
                <a:latin typeface="Courier New" panose="02070309020205020404" pitchFamily="49" charset="0"/>
                <a:cs typeface="Courier New" panose="02070309020205020404" pitchFamily="49" charset="0"/>
              </a:rPr>
              <a:t> details into </a:t>
            </a:r>
            <a:r>
              <a:rPr lang="en-US" sz="1100" i="1" dirty="0">
                <a:latin typeface="Courier New" panose="02070309020205020404" pitchFamily="49" charset="0"/>
                <a:cs typeface="Courier New" panose="02070309020205020404" pitchFamily="49" charset="0"/>
              </a:rPr>
              <a:t>safe area</a:t>
            </a:r>
            <a:r>
              <a:rPr lang="en-US" sz="1100" i="1" dirty="0" smtClean="0">
                <a:latin typeface="Courier New" panose="02070309020205020404" pitchFamily="49" charset="0"/>
                <a:cs typeface="Courier New" panose="02070309020205020404" pitchFamily="49" charset="0"/>
              </a:rPr>
              <a:t>.</a:t>
            </a:r>
          </a:p>
          <a:p>
            <a:pPr>
              <a:lnSpc>
                <a:spcPct val="150000"/>
              </a:lnSpc>
            </a:pPr>
            <a:r>
              <a:rPr lang="en-US" sz="1100" i="1" dirty="0" smtClean="0">
                <a:latin typeface="+mj-lt"/>
              </a:rPr>
              <a:t>	</a:t>
            </a:r>
            <a:r>
              <a:rPr lang="en-US" sz="1100" i="1" dirty="0">
                <a:latin typeface="Courier New" panose="02070309020205020404" pitchFamily="49" charset="0"/>
                <a:cs typeface="Courier New" panose="02070309020205020404" pitchFamily="49" charset="0"/>
              </a:rPr>
              <a:t>$ </a:t>
            </a:r>
            <a:r>
              <a:rPr lang="en-US" sz="1100" i="1" dirty="0" smtClean="0">
                <a:latin typeface="Courier New" panose="02070309020205020404" pitchFamily="49" charset="0"/>
                <a:cs typeface="Courier New" panose="02070309020205020404" pitchFamily="49" charset="0"/>
              </a:rPr>
              <a:t>git </a:t>
            </a:r>
            <a:r>
              <a:rPr lang="en-US" sz="1100" i="1" dirty="0">
                <a:latin typeface="Courier New" panose="02070309020205020404" pitchFamily="49" charset="0"/>
                <a:cs typeface="Courier New" panose="02070309020205020404" pitchFamily="49" charset="0"/>
              </a:rPr>
              <a:t>stash pop		</a:t>
            </a:r>
            <a:r>
              <a:rPr lang="en-US" sz="1100" i="1" dirty="0" smtClean="0">
                <a:latin typeface="Courier New" panose="02070309020205020404" pitchFamily="49" charset="0"/>
                <a:cs typeface="Courier New" panose="02070309020205020404" pitchFamily="49" charset="0"/>
              </a:rPr>
              <a:t># </a:t>
            </a:r>
            <a:r>
              <a:rPr lang="en-US" sz="1100" i="1" dirty="0">
                <a:latin typeface="Courier New" panose="02070309020205020404" pitchFamily="49" charset="0"/>
                <a:cs typeface="Courier New" panose="02070309020205020404" pitchFamily="49" charset="0"/>
              </a:rPr>
              <a:t>To retrieve the saved files details  into working directory.</a:t>
            </a:r>
            <a:endParaRPr lang="en-US" sz="1100" i="1" dirty="0">
              <a:latin typeface="Courier New" panose="02070309020205020404" pitchFamily="49" charset="0"/>
              <a:cs typeface="Courier New" panose="02070309020205020404" pitchFamily="49" charset="0"/>
            </a:endParaRPr>
          </a:p>
        </p:txBody>
      </p:sp>
      <p:sp>
        <p:nvSpPr>
          <p:cNvPr id="4" name="TextBox 3"/>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a:t>
            </a:r>
            <a:r>
              <a:rPr lang="en-US" sz="2000" i="1" dirty="0" smtClean="0">
                <a:ln w="0"/>
                <a:solidFill>
                  <a:schemeClr val="accent1"/>
                </a:solidFill>
                <a:effectLst>
                  <a:outerShdw blurRad="38100" dist="25400" dir="5400000" algn="ctr" rotWithShape="0">
                    <a:srgbClr val="6E747A">
                      <a:alpha val="43000"/>
                    </a:srgbClr>
                  </a:outerShdw>
                </a:effectLst>
              </a:rPr>
              <a:t>Branching &amp; Stashing</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610151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PUBLIC</a:t>
            </a:r>
            <a:endParaRPr lang="en-US" dirty="0"/>
          </a:p>
        </p:txBody>
      </p:sp>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a:t>
            </a:r>
            <a:r>
              <a:rPr lang="en-US" sz="2000" i="1" dirty="0" smtClean="0">
                <a:ln w="0"/>
                <a:solidFill>
                  <a:schemeClr val="accent1"/>
                </a:solidFill>
                <a:effectLst>
                  <a:outerShdw blurRad="38100" dist="25400" dir="5400000" algn="ctr" rotWithShape="0">
                    <a:srgbClr val="6E747A">
                      <a:alpha val="43000"/>
                    </a:srgbClr>
                  </a:outerShdw>
                </a:effectLst>
              </a:rPr>
              <a:t>Merging</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908429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3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3084136" y="2644170"/>
            <a:ext cx="6023728" cy="830997"/>
          </a:xfrm>
          <a:prstGeom prst="rect">
            <a:avLst/>
          </a:prstGeom>
          <a:noFill/>
        </p:spPr>
        <p:txBody>
          <a:bodyPr wrap="square" rtlCol="0">
            <a:spAutoFit/>
          </a:bodyPr>
          <a:lstStyle/>
          <a:p>
            <a:pPr algn="ctr"/>
            <a:r>
              <a:rPr lang="en-US" sz="4800" i="1" dirty="0" smtClean="0"/>
              <a:t>Appendix </a:t>
            </a:r>
            <a:endParaRPr lang="en-US" sz="4800" i="1" dirty="0">
              <a:solidFill>
                <a:schemeClr val="accent1">
                  <a:lumMod val="75000"/>
                </a:schemeClr>
              </a:solidFill>
            </a:endParaRPr>
          </a:p>
        </p:txBody>
      </p:sp>
      <p:sp>
        <p:nvSpPr>
          <p:cNvPr id="7" name="Footer Placeholder 6"/>
          <p:cNvSpPr>
            <a:spLocks noGrp="1"/>
          </p:cNvSpPr>
          <p:nvPr>
            <p:ph type="ftr" sz="quarter" idx="11"/>
          </p:nvPr>
        </p:nvSpPr>
        <p:spPr/>
        <p:txBody>
          <a:bodyPr/>
          <a:lstStyle/>
          <a:p>
            <a:r>
              <a:rPr lang="en-US" dirty="0" smtClean="0"/>
              <a:t>PUBLIC</a:t>
            </a:r>
            <a:endParaRPr lang="en-US" dirty="0"/>
          </a:p>
        </p:txBody>
      </p:sp>
      <p:pic>
        <p:nvPicPr>
          <p:cNvPr id="8" name="Picture 7"/>
          <p:cNvPicPr>
            <a:picLocks noChangeAspect="1"/>
          </p:cNvPicPr>
          <p:nvPr/>
        </p:nvPicPr>
        <p:blipFill>
          <a:blip r:embed="rId2"/>
          <a:stretch>
            <a:fillRect/>
          </a:stretch>
        </p:blipFill>
        <p:spPr>
          <a:xfrm>
            <a:off x="3890963" y="464712"/>
            <a:ext cx="4410075" cy="174307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622248636"/>
              </p:ext>
            </p:extLst>
          </p:nvPr>
        </p:nvGraphicFramePr>
        <p:xfrm>
          <a:off x="4192318" y="4414871"/>
          <a:ext cx="3926114" cy="1483360"/>
        </p:xfrm>
        <a:graphic>
          <a:graphicData uri="http://schemas.openxmlformats.org/drawingml/2006/table">
            <a:tbl>
              <a:tblPr firstRow="1" bandRow="1">
                <a:tableStyleId>{5C22544A-7EE6-4342-B048-85BDC9FD1C3A}</a:tableStyleId>
              </a:tblPr>
              <a:tblGrid>
                <a:gridCol w="326326"/>
                <a:gridCol w="3599788"/>
              </a:tblGrid>
              <a:tr h="370840">
                <a:tc gridSpan="2">
                  <a:txBody>
                    <a:bodyPr/>
                    <a:lstStyle/>
                    <a:p>
                      <a:pPr algn="ctr"/>
                      <a:r>
                        <a:rPr lang="en-US" i="1" dirty="0" smtClean="0"/>
                        <a:t>Topics</a:t>
                      </a:r>
                      <a:r>
                        <a:rPr lang="en-US" i="1" baseline="0" dirty="0" smtClean="0"/>
                        <a:t> Covered</a:t>
                      </a:r>
                      <a:endParaRPr lang="en-US" i="1" dirty="0"/>
                    </a:p>
                  </a:txBody>
                  <a:tcPr/>
                </a:tc>
                <a:tc hMerge="1">
                  <a:txBody>
                    <a:bodyPr/>
                    <a:lstStyle/>
                    <a:p>
                      <a:endParaRPr lang="en-US" dirty="0"/>
                    </a:p>
                  </a:txBody>
                  <a:tcP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1</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r>
                        <a:rPr lang="en-US" sz="1200" b="0" i="1" u="none" strike="noStrike" kern="1200" dirty="0" smtClean="0">
                          <a:solidFill>
                            <a:srgbClr val="000000"/>
                          </a:solidFill>
                          <a:effectLst/>
                          <a:latin typeface="+mn-lt"/>
                          <a:ea typeface="+mn-ea"/>
                          <a:cs typeface="+mn-cs"/>
                        </a:rPr>
                        <a:t>Reference</a:t>
                      </a:r>
                      <a:r>
                        <a:rPr lang="en-US" sz="1200" b="0" i="1" u="none" strike="noStrike" kern="1200" baseline="0" dirty="0" smtClean="0">
                          <a:solidFill>
                            <a:srgbClr val="000000"/>
                          </a:solidFill>
                          <a:effectLst/>
                          <a:latin typeface="+mn-lt"/>
                          <a:ea typeface="+mn-ea"/>
                          <a:cs typeface="+mn-cs"/>
                        </a:rPr>
                        <a:t> links </a:t>
                      </a:r>
                      <a:endParaRPr lang="en-US" sz="1200" b="0" i="1" u="none" strike="noStrike" kern="1200" dirty="0">
                        <a:solidFill>
                          <a:srgbClr val="000000"/>
                        </a:solidFill>
                        <a:effectLst/>
                        <a:latin typeface="+mn-lt"/>
                        <a:ea typeface="+mn-ea"/>
                        <a:cs typeface="+mn-cs"/>
                      </a:endParaRP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2</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endParaRPr lang="en-US" sz="1200" b="0" i="1" u="none" strike="noStrike" kern="1200" dirty="0">
                        <a:solidFill>
                          <a:srgbClr val="000000"/>
                        </a:solidFill>
                        <a:effectLst/>
                        <a:latin typeface="+mn-lt"/>
                        <a:ea typeface="+mn-ea"/>
                        <a:cs typeface="+mn-cs"/>
                      </a:endParaRPr>
                    </a:p>
                  </a:txBody>
                  <a:tcPr marL="9525" marR="9525" marT="9525" marB="0" anchor="ctr"/>
                </a:tc>
              </a:tr>
              <a:tr h="370840">
                <a:tc>
                  <a:txBody>
                    <a:bodyPr/>
                    <a:lstStyle/>
                    <a:p>
                      <a:pPr marL="0" algn="l" defTabSz="914400" rtl="0" eaLnBrk="1" fontAlgn="b" latinLnBrk="0" hangingPunct="1"/>
                      <a:r>
                        <a:rPr lang="en-US" sz="1200" b="0" i="1" u="none" strike="noStrike" kern="1200" dirty="0" smtClean="0">
                          <a:solidFill>
                            <a:srgbClr val="000000"/>
                          </a:solidFill>
                          <a:effectLst/>
                          <a:latin typeface="+mn-lt"/>
                          <a:ea typeface="+mn-ea"/>
                          <a:cs typeface="+mn-cs"/>
                        </a:rPr>
                        <a:t>3</a:t>
                      </a:r>
                      <a:endParaRPr lang="en-US" sz="1200" b="0" i="1" u="none" strike="noStrike" kern="1200" dirty="0">
                        <a:solidFill>
                          <a:srgbClr val="000000"/>
                        </a:solidFill>
                        <a:effectLst/>
                        <a:latin typeface="+mn-lt"/>
                        <a:ea typeface="+mn-ea"/>
                        <a:cs typeface="+mn-cs"/>
                      </a:endParaRPr>
                    </a:p>
                  </a:txBody>
                  <a:tcPr/>
                </a:tc>
                <a:tc>
                  <a:txBody>
                    <a:bodyPr/>
                    <a:lstStyle/>
                    <a:p>
                      <a:pPr marL="457200" lvl="1" algn="l" defTabSz="914400" rtl="0" eaLnBrk="1" fontAlgn="b" latinLnBrk="0" hangingPunct="1"/>
                      <a:endParaRPr lang="en-US" sz="1200" b="0" i="1" u="none" strike="noStrike" kern="1200" dirty="0">
                        <a:solidFill>
                          <a:srgbClr val="000000"/>
                        </a:solidFill>
                        <a:effectLst/>
                        <a:latin typeface="+mn-lt"/>
                        <a:ea typeface="+mn-ea"/>
                        <a:cs typeface="+mn-cs"/>
                      </a:endParaRPr>
                    </a:p>
                  </a:txBody>
                  <a:tcPr marL="9525" marR="9525" marT="9525" marB="0" anchor="ctr"/>
                </a:tc>
              </a:tr>
            </a:tbl>
          </a:graphicData>
        </a:graphic>
      </p:graphicFrame>
      <p:sp>
        <p:nvSpPr>
          <p:cNvPr id="4" name="Slide Number Placeholder 3"/>
          <p:cNvSpPr>
            <a:spLocks noGrp="1"/>
          </p:cNvSpPr>
          <p:nvPr>
            <p:ph type="sldNum" sz="quarter" idx="12"/>
          </p:nvPr>
        </p:nvSpPr>
        <p:spPr/>
        <p:txBody>
          <a:bodyPr/>
          <a:lstStyle/>
          <a:p>
            <a:fld id="{5353F4A8-CFD9-4FA7-984D-3FBCE02D5382}" type="slidenum">
              <a:rPr lang="en-US" smtClean="0"/>
              <a:t>19</a:t>
            </a:fld>
            <a:endParaRPr lang="en-US" dirty="0"/>
          </a:p>
        </p:txBody>
      </p:sp>
    </p:spTree>
    <p:extLst>
      <p:ext uri="{BB962C8B-B14F-4D97-AF65-F5344CB8AC3E}">
        <p14:creationId xmlns:p14="http://schemas.microsoft.com/office/powerpoint/2010/main" val="2937213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smtClean="0"/>
              <a:t>PUBLIC</a:t>
            </a:r>
            <a:endParaRPr lang="en-US" dirty="0"/>
          </a:p>
        </p:txBody>
      </p:sp>
      <p:sp>
        <p:nvSpPr>
          <p:cNvPr id="4" name="TextBox 3"/>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Table of Contents</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6" name="Straight Connector 5"/>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7" name="Rounded Rectangle 6"/>
          <p:cNvSpPr/>
          <p:nvPr/>
        </p:nvSpPr>
        <p:spPr>
          <a:xfrm>
            <a:off x="2743200" y="1364490"/>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smtClean="0">
                <a:solidFill>
                  <a:schemeClr val="tx1"/>
                </a:solidFill>
              </a:rPr>
              <a:t>Version Control System and Git Basic</a:t>
            </a:r>
            <a:endParaRPr lang="en-US" i="1" dirty="0">
              <a:solidFill>
                <a:schemeClr val="tx1"/>
              </a:solidFill>
            </a:endParaRPr>
          </a:p>
        </p:txBody>
      </p:sp>
      <p:sp>
        <p:nvSpPr>
          <p:cNvPr id="8" name="Oval 7"/>
          <p:cNvSpPr/>
          <p:nvPr/>
        </p:nvSpPr>
        <p:spPr>
          <a:xfrm>
            <a:off x="2071993" y="1361289"/>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1</a:t>
            </a:r>
            <a:endParaRPr lang="en-US" dirty="0"/>
          </a:p>
        </p:txBody>
      </p:sp>
      <p:sp>
        <p:nvSpPr>
          <p:cNvPr id="9" name="Rounded Rectangle 8"/>
          <p:cNvSpPr/>
          <p:nvPr/>
        </p:nvSpPr>
        <p:spPr>
          <a:xfrm>
            <a:off x="2743200" y="3434894"/>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smtClean="0">
                <a:solidFill>
                  <a:schemeClr val="tx1"/>
                </a:solidFill>
              </a:rPr>
              <a:t>Branching &amp; Merging </a:t>
            </a:r>
            <a:endParaRPr lang="en-US" i="1" dirty="0">
              <a:solidFill>
                <a:schemeClr val="tx1"/>
              </a:solidFill>
            </a:endParaRPr>
          </a:p>
        </p:txBody>
      </p:sp>
      <p:sp>
        <p:nvSpPr>
          <p:cNvPr id="10" name="Oval 9"/>
          <p:cNvSpPr/>
          <p:nvPr/>
        </p:nvSpPr>
        <p:spPr>
          <a:xfrm>
            <a:off x="2071991" y="2741559"/>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11" name="Rounded Rectangle 10"/>
          <p:cNvSpPr/>
          <p:nvPr/>
        </p:nvSpPr>
        <p:spPr>
          <a:xfrm>
            <a:off x="2743200" y="2744760"/>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smtClean="0">
                <a:solidFill>
                  <a:schemeClr val="tx1"/>
                </a:solidFill>
              </a:rPr>
              <a:t>Git Command Line operation</a:t>
            </a:r>
            <a:endParaRPr lang="en-US" i="1" dirty="0">
              <a:solidFill>
                <a:schemeClr val="tx1"/>
              </a:solidFill>
            </a:endParaRPr>
          </a:p>
        </p:txBody>
      </p:sp>
      <p:sp>
        <p:nvSpPr>
          <p:cNvPr id="12" name="Oval 11"/>
          <p:cNvSpPr/>
          <p:nvPr/>
        </p:nvSpPr>
        <p:spPr>
          <a:xfrm>
            <a:off x="2071992" y="3431693"/>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4</a:t>
            </a:r>
            <a:endParaRPr lang="en-US" dirty="0"/>
          </a:p>
        </p:txBody>
      </p:sp>
      <p:sp>
        <p:nvSpPr>
          <p:cNvPr id="13" name="Rounded Rectangle 12"/>
          <p:cNvSpPr/>
          <p:nvPr/>
        </p:nvSpPr>
        <p:spPr>
          <a:xfrm>
            <a:off x="2743200" y="2053025"/>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smtClean="0">
                <a:solidFill>
                  <a:schemeClr val="tx1"/>
                </a:solidFill>
              </a:rPr>
              <a:t>Git Installation &amp; Configuration</a:t>
            </a:r>
            <a:endParaRPr lang="en-US" i="1" dirty="0">
              <a:solidFill>
                <a:schemeClr val="tx1"/>
              </a:solidFill>
            </a:endParaRPr>
          </a:p>
        </p:txBody>
      </p:sp>
      <p:sp>
        <p:nvSpPr>
          <p:cNvPr id="14" name="Oval 13"/>
          <p:cNvSpPr/>
          <p:nvPr/>
        </p:nvSpPr>
        <p:spPr>
          <a:xfrm>
            <a:off x="2071993" y="2051424"/>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2</a:t>
            </a:r>
            <a:endParaRPr lang="en-US" dirty="0"/>
          </a:p>
        </p:txBody>
      </p:sp>
      <p:sp>
        <p:nvSpPr>
          <p:cNvPr id="15" name="Rounded Rectangle 14"/>
          <p:cNvSpPr/>
          <p:nvPr/>
        </p:nvSpPr>
        <p:spPr>
          <a:xfrm>
            <a:off x="2743200" y="4129991"/>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a:solidFill>
                  <a:schemeClr val="tx1"/>
                </a:solidFill>
              </a:rPr>
              <a:t> </a:t>
            </a:r>
            <a:r>
              <a:rPr lang="en-US" i="1" dirty="0" smtClean="0">
                <a:solidFill>
                  <a:schemeClr val="tx1"/>
                </a:solidFill>
              </a:rPr>
              <a:t>Working </a:t>
            </a:r>
            <a:r>
              <a:rPr lang="en-US" i="1" dirty="0" smtClean="0">
                <a:solidFill>
                  <a:schemeClr val="tx1"/>
                </a:solidFill>
              </a:rPr>
              <a:t>with GIT GUI </a:t>
            </a:r>
            <a:endParaRPr lang="en-US" i="1" dirty="0">
              <a:solidFill>
                <a:schemeClr val="tx1"/>
              </a:solidFill>
            </a:endParaRPr>
          </a:p>
        </p:txBody>
      </p:sp>
      <p:sp>
        <p:nvSpPr>
          <p:cNvPr id="16" name="Oval 15"/>
          <p:cNvSpPr/>
          <p:nvPr/>
        </p:nvSpPr>
        <p:spPr>
          <a:xfrm>
            <a:off x="2071992" y="4126790"/>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5</a:t>
            </a:r>
            <a:endParaRPr lang="en-US" dirty="0"/>
          </a:p>
        </p:txBody>
      </p:sp>
      <p:sp>
        <p:nvSpPr>
          <p:cNvPr id="17" name="Slide Number Placeholder 16"/>
          <p:cNvSpPr>
            <a:spLocks noGrp="1"/>
          </p:cNvSpPr>
          <p:nvPr>
            <p:ph type="sldNum" sz="quarter" idx="12"/>
          </p:nvPr>
        </p:nvSpPr>
        <p:spPr/>
        <p:txBody>
          <a:bodyPr/>
          <a:lstStyle/>
          <a:p>
            <a:fld id="{5353F4A8-CFD9-4FA7-984D-3FBCE02D5382}" type="slidenum">
              <a:rPr lang="en-US" smtClean="0"/>
              <a:t>2</a:t>
            </a:fld>
            <a:endParaRPr lang="en-US" dirty="0"/>
          </a:p>
        </p:txBody>
      </p:sp>
      <p:sp>
        <p:nvSpPr>
          <p:cNvPr id="18" name="Rounded Rectangle 17"/>
          <p:cNvSpPr/>
          <p:nvPr/>
        </p:nvSpPr>
        <p:spPr>
          <a:xfrm>
            <a:off x="2743200" y="4811962"/>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smtClean="0">
                <a:solidFill>
                  <a:schemeClr val="tx1"/>
                </a:solidFill>
              </a:rPr>
              <a:t>Working with GitHub</a:t>
            </a:r>
            <a:endParaRPr lang="en-US" i="1" dirty="0">
              <a:solidFill>
                <a:schemeClr val="tx1"/>
              </a:solidFill>
            </a:endParaRPr>
          </a:p>
        </p:txBody>
      </p:sp>
      <p:sp>
        <p:nvSpPr>
          <p:cNvPr id="19" name="Oval 18"/>
          <p:cNvSpPr/>
          <p:nvPr/>
        </p:nvSpPr>
        <p:spPr>
          <a:xfrm>
            <a:off x="2071990" y="4811962"/>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6</a:t>
            </a:r>
            <a:endParaRPr lang="en-US" dirty="0"/>
          </a:p>
        </p:txBody>
      </p:sp>
      <p:sp>
        <p:nvSpPr>
          <p:cNvPr id="20" name="Rounded Rectangle 19"/>
          <p:cNvSpPr/>
          <p:nvPr/>
        </p:nvSpPr>
        <p:spPr>
          <a:xfrm>
            <a:off x="2743200" y="5521027"/>
            <a:ext cx="5204298" cy="444855"/>
          </a:xfrm>
          <a:prstGeom prst="roundRect">
            <a:avLst/>
          </a:prstGeom>
          <a:solidFill>
            <a:schemeClr val="bg1">
              <a:lumMod val="95000"/>
            </a:schemeClr>
          </a:solidFill>
          <a:effectLst>
            <a:innerShdw blurRad="63500" dist="50800" dir="81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rtlCol="0" anchor="ctr"/>
          <a:lstStyle/>
          <a:p>
            <a:r>
              <a:rPr lang="en-US" i="1" dirty="0" smtClean="0">
                <a:solidFill>
                  <a:schemeClr val="tx1"/>
                </a:solidFill>
              </a:rPr>
              <a:t>Appendix</a:t>
            </a:r>
            <a:endParaRPr lang="en-US" i="1" dirty="0">
              <a:solidFill>
                <a:schemeClr val="tx1"/>
              </a:solidFill>
            </a:endParaRPr>
          </a:p>
        </p:txBody>
      </p:sp>
      <p:sp>
        <p:nvSpPr>
          <p:cNvPr id="21" name="Oval 20"/>
          <p:cNvSpPr/>
          <p:nvPr/>
        </p:nvSpPr>
        <p:spPr>
          <a:xfrm>
            <a:off x="2071990" y="5521027"/>
            <a:ext cx="486381" cy="4480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7</a:t>
            </a:r>
            <a:endParaRPr lang="en-US" dirty="0"/>
          </a:p>
        </p:txBody>
      </p:sp>
    </p:spTree>
    <p:extLst>
      <p:ext uri="{BB962C8B-B14F-4D97-AF65-F5344CB8AC3E}">
        <p14:creationId xmlns:p14="http://schemas.microsoft.com/office/powerpoint/2010/main" val="17813406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9621" y="949219"/>
            <a:ext cx="9662474" cy="5724644"/>
          </a:xfrm>
          <a:prstGeom prst="rect">
            <a:avLst/>
          </a:prstGeom>
        </p:spPr>
        <p:txBody>
          <a:bodyPr wrap="square">
            <a:spAutoFit/>
          </a:bodyPr>
          <a:lstStyle/>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2"/>
              </a:rPr>
              <a:t>https://</a:t>
            </a:r>
            <a:r>
              <a:rPr lang="en-US" sz="1200" i="1" u="sng" dirty="0" smtClean="0">
                <a:solidFill>
                  <a:srgbClr val="4D4D4D"/>
                </a:solidFill>
                <a:latin typeface="Calibri" panose="020F0502020204030204" pitchFamily="34" charset="0"/>
                <a:ea typeface="Calibri" panose="020F0502020204030204" pitchFamily="34" charset="0"/>
                <a:cs typeface="Calibri" panose="020F0502020204030204" pitchFamily="34" charset="0"/>
                <a:hlinkClick r:id="rId2"/>
              </a:rPr>
              <a:t>www.atlassian.com/git/tutorials/why-git</a:t>
            </a:r>
            <a:endParaRPr lang="en-US" sz="1200" i="1" u="sng" dirty="0" smtClean="0">
              <a:solidFill>
                <a:srgbClr val="4D4D4D"/>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smtClean="0">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http</a:t>
            </a:r>
            <a:r>
              <a:rPr lang="en-US" sz="1200" i="1"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a:t>
            </a:r>
            <a:r>
              <a:rPr lang="en-US" sz="1200" i="1" u="sng" dirty="0" smtClean="0">
                <a:solidFill>
                  <a:srgbClr val="0563C1"/>
                </a:solidFill>
                <a:latin typeface="Calibri" panose="020F0502020204030204" pitchFamily="34" charset="0"/>
                <a:ea typeface="Calibri" panose="020F0502020204030204" pitchFamily="34" charset="0"/>
                <a:cs typeface="Calibri" panose="020F0502020204030204" pitchFamily="34" charset="0"/>
                <a:hlinkClick r:id="rId3"/>
              </a:rPr>
              <a:t>www.tutorialspoint.com/git/git_life_cycle.htm</a:t>
            </a:r>
            <a:endParaRPr lang="en-US" sz="1200" i="1" u="sng" dirty="0" smtClean="0">
              <a:solidFill>
                <a:srgbClr val="0563C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smtClean="0">
                <a:solidFill>
                  <a:srgbClr val="4D4D4D"/>
                </a:solidFill>
                <a:latin typeface="Calibri" panose="020F0502020204030204" pitchFamily="34" charset="0"/>
                <a:ea typeface="Calibri" panose="020F0502020204030204" pitchFamily="34" charset="0"/>
                <a:cs typeface="Calibri" panose="020F0502020204030204" pitchFamily="34" charset="0"/>
                <a:hlinkClick r:id="rId4"/>
              </a:rPr>
              <a:t>http</a:t>
            </a: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4"/>
              </a:rPr>
              <a:t>://maxivak.com/setting-up-and-using-git-on-windows-and-ubuntu/</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5"/>
              </a:rPr>
              <a:t>https://git-scm.com/book/en/v2/Getting-Started-About-Version-Control</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6"/>
              </a:rPr>
              <a:t>https://www.appfusions.com/display/StashSCMImporter/CVCS+vs.+DVCS+In+a+Nutshell</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7"/>
              </a:rPr>
              <a:t>https://betterexplained.com/articles/a-visual-guide-to-version-control/</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8"/>
              </a:rPr>
              <a:t>https://homes.cs.washington.edu/~mernst/advice/version-control.html</a:t>
            </a:r>
            <a:endParaRPr lang="en-US" sz="12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9"/>
              </a:rPr>
              <a:t>https://</a:t>
            </a:r>
            <a:r>
              <a:rPr lang="en-US" sz="1200" i="1" u="sng" dirty="0" smtClean="0">
                <a:solidFill>
                  <a:srgbClr val="4D4D4D"/>
                </a:solidFill>
                <a:latin typeface="Calibri" panose="020F0502020204030204" pitchFamily="34" charset="0"/>
                <a:ea typeface="Calibri" panose="020F0502020204030204" pitchFamily="34" charset="0"/>
                <a:cs typeface="Calibri" panose="020F0502020204030204" pitchFamily="34" charset="0"/>
                <a:hlinkClick r:id="rId9"/>
              </a:rPr>
              <a:t>www.appfusions.com/display/StashSCMImporter/Why+DVCS+and+git</a:t>
            </a:r>
            <a:endParaRPr lang="en-US" sz="1200" i="1" u="sng" dirty="0">
              <a:solidFill>
                <a:srgbClr val="4D4D4D"/>
              </a:solidFill>
              <a:latin typeface="Calibri" panose="020F0502020204030204" pitchFamily="34" charset="0"/>
              <a:ea typeface="Calibri" panose="020F0502020204030204" pitchFamily="34" charset="0"/>
              <a:cs typeface="Calibri" panose="020F0502020204030204" pitchFamily="34" charset="0"/>
              <a:hlinkClick r:id="rId9"/>
            </a:endParaRP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0"/>
              </a:rPr>
              <a:t>http://</a:t>
            </a:r>
            <a:r>
              <a:rPr lang="en-US" sz="1200" dirty="0" smtClean="0">
                <a:latin typeface="Calibri" panose="020F0502020204030204" pitchFamily="34" charset="0"/>
                <a:ea typeface="Calibri" panose="020F0502020204030204" pitchFamily="34" charset="0"/>
                <a:cs typeface="Calibri" panose="020F0502020204030204" pitchFamily="34" charset="0"/>
                <a:hlinkClick r:id="rId10"/>
              </a:rPr>
              <a:t>matthew-brett.github.io/pydagogue/git_gui_windows.html</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1"/>
              </a:rPr>
              <a:t>https://</a:t>
            </a:r>
            <a:r>
              <a:rPr lang="en-US" sz="1200" dirty="0" smtClean="0">
                <a:latin typeface="Calibri" panose="020F0502020204030204" pitchFamily="34" charset="0"/>
                <a:ea typeface="Calibri" panose="020F0502020204030204" pitchFamily="34" charset="0"/>
                <a:cs typeface="Calibri" panose="020F0502020204030204" pitchFamily="34" charset="0"/>
                <a:hlinkClick r:id="rId11"/>
              </a:rPr>
              <a:t>nathanj.github.io/gitguide/tour.html</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2"/>
              </a:rPr>
              <a:t>http://www.gitguys.com/topics/the-git-object-model-starting-with-the-blob</a:t>
            </a:r>
            <a:r>
              <a:rPr lang="en-US" sz="1200" dirty="0" smtClean="0">
                <a:latin typeface="Calibri" panose="020F0502020204030204" pitchFamily="34" charset="0"/>
                <a:ea typeface="Calibri" panose="020F0502020204030204" pitchFamily="34" charset="0"/>
                <a:cs typeface="Calibri" panose="020F0502020204030204" pitchFamily="34" charset="0"/>
                <a:hlinkClick r:id="rId12"/>
              </a:rPr>
              <a:t>/</a:t>
            </a:r>
            <a:r>
              <a:rPr lang="en-US" sz="1200" dirty="0" smtClean="0">
                <a:latin typeface="Calibri" panose="020F0502020204030204" pitchFamily="34" charset="0"/>
                <a:ea typeface="Calibri" panose="020F0502020204030204" pitchFamily="34" charset="0"/>
                <a:cs typeface="Calibri" panose="020F0502020204030204" pitchFamily="34" charset="0"/>
              </a:rPr>
              <a:t>   ---------  ******</a:t>
            </a: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3"/>
              </a:rPr>
              <a:t>http://techidiocy.com/bare-and-non-bare-repositories-git-directory-and-working-tree</a:t>
            </a:r>
            <a:r>
              <a:rPr lang="en-US" sz="1200" dirty="0" smtClean="0">
                <a:latin typeface="Calibri" panose="020F0502020204030204" pitchFamily="34" charset="0"/>
                <a:ea typeface="Calibri" panose="020F0502020204030204" pitchFamily="34" charset="0"/>
                <a:cs typeface="Calibri" panose="020F0502020204030204" pitchFamily="34" charset="0"/>
                <a:hlinkClick r:id="rId13"/>
              </a:rPr>
              <a:t>/</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4"/>
              </a:rPr>
              <a:t>http://</a:t>
            </a:r>
            <a:r>
              <a:rPr lang="en-US" sz="1200" dirty="0" smtClean="0">
                <a:latin typeface="Calibri" panose="020F0502020204030204" pitchFamily="34" charset="0"/>
                <a:ea typeface="Calibri" panose="020F0502020204030204" pitchFamily="34" charset="0"/>
                <a:cs typeface="Calibri" panose="020F0502020204030204" pitchFamily="34" charset="0"/>
                <a:hlinkClick r:id="rId14"/>
              </a:rPr>
              <a:t>www.vogella.com/tutorials/Git/article.html#workingtree</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r>
              <a:rPr lang="en-US" sz="1200" dirty="0">
                <a:latin typeface="Calibri" panose="020F0502020204030204" pitchFamily="34" charset="0"/>
                <a:ea typeface="Calibri" panose="020F0502020204030204" pitchFamily="34" charset="0"/>
                <a:cs typeface="Calibri" panose="020F0502020204030204" pitchFamily="34" charset="0"/>
                <a:hlinkClick r:id="rId15"/>
              </a:rPr>
              <a:t>http://gitref.org/basic</a:t>
            </a:r>
            <a:r>
              <a:rPr lang="en-US" sz="1200" dirty="0" smtClean="0">
                <a:latin typeface="Calibri" panose="020F0502020204030204" pitchFamily="34" charset="0"/>
                <a:ea typeface="Calibri" panose="020F0502020204030204" pitchFamily="34" charset="0"/>
                <a:cs typeface="Calibri" panose="020F0502020204030204" pitchFamily="34" charset="0"/>
                <a:hlinkClick r:id="rId15"/>
              </a:rPr>
              <a:t>/</a:t>
            </a: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spcAft>
                <a:spcPts val="800"/>
              </a:spcAft>
              <a:buFont typeface="Wingdings" panose="05000000000000000000" pitchFamily="2" charset="2"/>
              <a:buChar char="v"/>
            </a:pPr>
            <a:endParaRPr lang="en-US" sz="12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spcAft>
                <a:spcPts val="800"/>
              </a:spcAft>
              <a:buFont typeface="Wingdings" panose="05000000000000000000" pitchFamily="2" charset="2"/>
              <a:buChar char="v"/>
            </a:pPr>
            <a:endParaRPr lang="en-US" sz="1400" dirty="0" smtClean="0">
              <a:latin typeface="Calibri" panose="020F0502020204030204" pitchFamily="34" charset="0"/>
              <a:ea typeface="Calibri" panose="020F0502020204030204" pitchFamily="34" charset="0"/>
              <a:cs typeface="Calibri" panose="020F0502020204030204" pitchFamily="34" charset="0"/>
            </a:endParaRPr>
          </a:p>
          <a:p>
            <a:pPr marL="285750" indent="-285750" algn="just">
              <a:lnSpc>
                <a:spcPct val="150000"/>
              </a:lnSpc>
              <a:spcAft>
                <a:spcPts val="800"/>
              </a:spcAft>
              <a:buFont typeface="Wingdings" panose="05000000000000000000" pitchFamily="2" charset="2"/>
              <a:buChar char="v"/>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Reference Site</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6" name="Footer Placeholder 5"/>
          <p:cNvSpPr>
            <a:spLocks noGrp="1"/>
          </p:cNvSpPr>
          <p:nvPr>
            <p:ph type="ftr" sz="quarter" idx="11"/>
          </p:nvPr>
        </p:nvSpPr>
        <p:spPr/>
        <p:txBody>
          <a:bodyPr/>
          <a:lstStyle/>
          <a:p>
            <a:r>
              <a:rPr lang="en-US" dirty="0" smtClean="0"/>
              <a:t>PUBLIC</a:t>
            </a:r>
            <a:endParaRPr lang="en-US" dirty="0"/>
          </a:p>
        </p:txBody>
      </p:sp>
      <p:sp>
        <p:nvSpPr>
          <p:cNvPr id="2" name="Slide Number Placeholder 1"/>
          <p:cNvSpPr>
            <a:spLocks noGrp="1"/>
          </p:cNvSpPr>
          <p:nvPr>
            <p:ph type="sldNum" sz="quarter" idx="12"/>
          </p:nvPr>
        </p:nvSpPr>
        <p:spPr/>
        <p:txBody>
          <a:bodyPr/>
          <a:lstStyle/>
          <a:p>
            <a:fld id="{5353F4A8-CFD9-4FA7-984D-3FBCE02D5382}" type="slidenum">
              <a:rPr lang="en-US" smtClean="0"/>
              <a:t>20</a:t>
            </a:fld>
            <a:endParaRPr lang="en-US" dirty="0"/>
          </a:p>
        </p:txBody>
      </p:sp>
    </p:spTree>
    <p:extLst>
      <p:ext uri="{BB962C8B-B14F-4D97-AF65-F5344CB8AC3E}">
        <p14:creationId xmlns:p14="http://schemas.microsoft.com/office/powerpoint/2010/main" val="151739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6000">
              <a:schemeClr val="accent1">
                <a:lumMod val="5000"/>
                <a:lumOff val="95000"/>
              </a:schemeClr>
            </a:gs>
            <a:gs pos="83000">
              <a:schemeClr val="accent1">
                <a:lumMod val="45000"/>
                <a:lumOff val="55000"/>
              </a:schemeClr>
            </a:gs>
            <a:gs pos="93000">
              <a:schemeClr val="accent1">
                <a:lumMod val="45000"/>
                <a:lumOff val="55000"/>
              </a:schemeClr>
            </a:gs>
            <a:gs pos="62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p:cNvSpPr txBox="1"/>
          <p:nvPr/>
        </p:nvSpPr>
        <p:spPr>
          <a:xfrm>
            <a:off x="3211136" y="2136170"/>
            <a:ext cx="6023728" cy="1569660"/>
          </a:xfrm>
          <a:prstGeom prst="rect">
            <a:avLst/>
          </a:prstGeom>
          <a:noFill/>
        </p:spPr>
        <p:txBody>
          <a:bodyPr wrap="square" rtlCol="0">
            <a:spAutoFit/>
          </a:bodyPr>
          <a:lstStyle/>
          <a:p>
            <a:pPr algn="ctr"/>
            <a:r>
              <a:rPr lang="en-US" sz="4800" i="1" dirty="0" smtClean="0">
                <a:solidFill>
                  <a:schemeClr val="accent1">
                    <a:lumMod val="75000"/>
                  </a:schemeClr>
                </a:solidFill>
              </a:rPr>
              <a:t>Version Control System and Git Basic </a:t>
            </a:r>
            <a:endParaRPr lang="en-US" sz="4800" i="1"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3636963" y="337712"/>
            <a:ext cx="4410075" cy="1743075"/>
          </a:xfrm>
          <a:prstGeom prst="rect">
            <a:avLst/>
          </a:prstGeom>
        </p:spPr>
      </p:pic>
      <p:sp>
        <p:nvSpPr>
          <p:cNvPr id="7" name="Footer Placeholder 6"/>
          <p:cNvSpPr>
            <a:spLocks noGrp="1"/>
          </p:cNvSpPr>
          <p:nvPr>
            <p:ph type="ftr" sz="quarter" idx="11"/>
          </p:nvPr>
        </p:nvSpPr>
        <p:spPr/>
        <p:txBody>
          <a:bodyPr/>
          <a:lstStyle/>
          <a:p>
            <a:r>
              <a:rPr lang="en-US" dirty="0" smtClean="0"/>
              <a:t>PUBLIC</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31741707"/>
              </p:ext>
            </p:extLst>
          </p:nvPr>
        </p:nvGraphicFramePr>
        <p:xfrm>
          <a:off x="3992880" y="3804207"/>
          <a:ext cx="4206240" cy="2011680"/>
        </p:xfrm>
        <a:graphic>
          <a:graphicData uri="http://schemas.openxmlformats.org/drawingml/2006/table">
            <a:tbl>
              <a:tblPr firstRow="1" bandRow="1">
                <a:tableStyleId>{5C22544A-7EE6-4342-B048-85BDC9FD1C3A}</a:tableStyleId>
              </a:tblPr>
              <a:tblGrid>
                <a:gridCol w="460227"/>
                <a:gridCol w="3746013"/>
              </a:tblGrid>
              <a:tr h="349135">
                <a:tc gridSpan="2">
                  <a:txBody>
                    <a:bodyPr/>
                    <a:lstStyle/>
                    <a:p>
                      <a:pPr algn="ctr"/>
                      <a:r>
                        <a:rPr lang="en-US" i="1" dirty="0" smtClean="0"/>
                        <a:t>Topics</a:t>
                      </a:r>
                      <a:r>
                        <a:rPr lang="en-US" i="1" baseline="0" dirty="0" smtClean="0"/>
                        <a:t> Covered </a:t>
                      </a:r>
                      <a:endParaRPr lang="en-US" i="1" dirty="0"/>
                    </a:p>
                  </a:txBody>
                  <a:tcPr/>
                </a:tc>
                <a:tc hMerge="1">
                  <a:txBody>
                    <a:bodyPr/>
                    <a:lstStyle/>
                    <a:p>
                      <a:endParaRPr lang="en-US" dirty="0"/>
                    </a:p>
                  </a:txBody>
                  <a:tcPr/>
                </a:tc>
              </a:tr>
              <a:tr h="261851">
                <a:tc>
                  <a:txBody>
                    <a:bodyPr/>
                    <a:lstStyle/>
                    <a:p>
                      <a:r>
                        <a:rPr lang="en-US" sz="1200" i="1" dirty="0" smtClean="0">
                          <a:latin typeface="+mn-lt"/>
                        </a:rPr>
                        <a:t>1</a:t>
                      </a:r>
                      <a:endParaRPr lang="en-US" sz="1200" i="1" dirty="0">
                        <a:latin typeface="+mn-lt"/>
                      </a:endParaRPr>
                    </a:p>
                  </a:txBody>
                  <a:tcPr anchor="ctr"/>
                </a:tc>
                <a:tc>
                  <a:txBody>
                    <a:bodyPr/>
                    <a:lstStyle/>
                    <a:p>
                      <a:pPr lvl="1" algn="l" fontAlgn="b"/>
                      <a:r>
                        <a:rPr lang="en-US" sz="1200" b="0" i="1" u="none" strike="noStrike" dirty="0">
                          <a:solidFill>
                            <a:srgbClr val="000000"/>
                          </a:solidFill>
                          <a:effectLst/>
                          <a:latin typeface="+mn-lt"/>
                        </a:rPr>
                        <a:t>What is Version </a:t>
                      </a:r>
                      <a:r>
                        <a:rPr lang="en-US" sz="1200" b="0" i="1" u="none" strike="noStrike" dirty="0" smtClean="0">
                          <a:solidFill>
                            <a:srgbClr val="000000"/>
                          </a:solidFill>
                          <a:effectLst/>
                          <a:latin typeface="+mn-lt"/>
                        </a:rPr>
                        <a:t>Control</a:t>
                      </a:r>
                      <a:endParaRPr lang="en-US" sz="1200" b="0" i="1" u="none" strike="noStrike" dirty="0">
                        <a:solidFill>
                          <a:srgbClr val="000000"/>
                        </a:solidFill>
                        <a:effectLst/>
                        <a:latin typeface="+mn-lt"/>
                      </a:endParaRPr>
                    </a:p>
                  </a:txBody>
                  <a:tcPr marL="9525" marR="9525" marT="9525" marB="0" anchor="ctr"/>
                </a:tc>
              </a:tr>
              <a:tr h="261851">
                <a:tc>
                  <a:txBody>
                    <a:bodyPr/>
                    <a:lstStyle/>
                    <a:p>
                      <a:r>
                        <a:rPr lang="en-US" sz="1200" i="1" dirty="0" smtClean="0">
                          <a:latin typeface="+mn-lt"/>
                        </a:rPr>
                        <a:t>2</a:t>
                      </a:r>
                      <a:endParaRPr lang="en-US" sz="1200" i="1" dirty="0">
                        <a:latin typeface="+mn-lt"/>
                      </a:endParaRPr>
                    </a:p>
                  </a:txBody>
                  <a:tcPr anchor="ctr"/>
                </a:tc>
                <a:tc>
                  <a:txBody>
                    <a:bodyPr/>
                    <a:lstStyle/>
                    <a:p>
                      <a:pPr lvl="1" algn="l" fontAlgn="b"/>
                      <a:r>
                        <a:rPr lang="en-US" sz="1200" b="0" i="1" u="none" strike="noStrike" dirty="0" smtClean="0">
                          <a:solidFill>
                            <a:srgbClr val="000000"/>
                          </a:solidFill>
                          <a:effectLst/>
                          <a:latin typeface="+mn-lt"/>
                        </a:rPr>
                        <a:t>Central </a:t>
                      </a:r>
                      <a:r>
                        <a:rPr lang="en-US" sz="1200" b="0" i="1" u="none" strike="noStrike" dirty="0">
                          <a:solidFill>
                            <a:srgbClr val="000000"/>
                          </a:solidFill>
                          <a:effectLst/>
                          <a:latin typeface="+mn-lt"/>
                        </a:rPr>
                        <a:t>Version control system (CVCS)</a:t>
                      </a:r>
                    </a:p>
                  </a:txBody>
                  <a:tcPr marL="9525" marR="9525" marT="9525" marB="0" anchor="ctr"/>
                </a:tc>
              </a:tr>
              <a:tr h="261851">
                <a:tc>
                  <a:txBody>
                    <a:bodyPr/>
                    <a:lstStyle/>
                    <a:p>
                      <a:r>
                        <a:rPr lang="en-US" sz="1200" i="1" dirty="0" smtClean="0">
                          <a:latin typeface="+mn-lt"/>
                        </a:rPr>
                        <a:t>3</a:t>
                      </a:r>
                      <a:endParaRPr lang="en-US" sz="1200" i="1" dirty="0">
                        <a:latin typeface="+mn-lt"/>
                      </a:endParaRPr>
                    </a:p>
                  </a:txBody>
                  <a:tcPr anchor="ctr"/>
                </a:tc>
                <a:tc>
                  <a:txBody>
                    <a:bodyPr/>
                    <a:lstStyle/>
                    <a:p>
                      <a:pPr lvl="1" algn="l" fontAlgn="b"/>
                      <a:r>
                        <a:rPr lang="en-US" sz="1200" b="0" i="1" u="none" strike="noStrike" dirty="0" smtClean="0">
                          <a:solidFill>
                            <a:srgbClr val="000000"/>
                          </a:solidFill>
                          <a:effectLst/>
                          <a:latin typeface="+mn-lt"/>
                        </a:rPr>
                        <a:t>Distributed </a:t>
                      </a:r>
                      <a:r>
                        <a:rPr lang="en-US" sz="1200" b="0" i="1" u="none" strike="noStrike" dirty="0">
                          <a:solidFill>
                            <a:srgbClr val="000000"/>
                          </a:solidFill>
                          <a:effectLst/>
                          <a:latin typeface="+mn-lt"/>
                        </a:rPr>
                        <a:t>Version control system (DVCS)</a:t>
                      </a:r>
                    </a:p>
                  </a:txBody>
                  <a:tcPr marL="9525" marR="9525" marT="9525" marB="0" anchor="ctr"/>
                </a:tc>
              </a:tr>
              <a:tr h="261851">
                <a:tc>
                  <a:txBody>
                    <a:bodyPr/>
                    <a:lstStyle/>
                    <a:p>
                      <a:r>
                        <a:rPr lang="en-US" sz="1200" i="1" dirty="0" smtClean="0">
                          <a:latin typeface="+mn-lt"/>
                        </a:rPr>
                        <a:t>4</a:t>
                      </a:r>
                      <a:endParaRPr lang="en-US" sz="1200" i="1" dirty="0">
                        <a:latin typeface="+mn-lt"/>
                      </a:endParaRPr>
                    </a:p>
                  </a:txBody>
                  <a:tcPr anchor="ctr"/>
                </a:tc>
                <a:tc>
                  <a:txBody>
                    <a:bodyPr/>
                    <a:lstStyle/>
                    <a:p>
                      <a:pPr lvl="1" algn="l" fontAlgn="b"/>
                      <a:r>
                        <a:rPr lang="en-US" sz="1200" b="0" i="1" u="none" strike="noStrike" dirty="0">
                          <a:solidFill>
                            <a:srgbClr val="000000"/>
                          </a:solidFill>
                          <a:effectLst/>
                          <a:latin typeface="+mn-lt"/>
                        </a:rPr>
                        <a:t>What is GIT</a:t>
                      </a:r>
                    </a:p>
                  </a:txBody>
                  <a:tcPr marL="9525" marR="9525" marT="9525" marB="0" anchor="ctr"/>
                </a:tc>
              </a:tr>
              <a:tr h="261851">
                <a:tc>
                  <a:txBody>
                    <a:bodyPr/>
                    <a:lstStyle/>
                    <a:p>
                      <a:r>
                        <a:rPr lang="en-US" sz="1200" i="1" dirty="0" smtClean="0">
                          <a:latin typeface="+mn-lt"/>
                        </a:rPr>
                        <a:t>5</a:t>
                      </a:r>
                      <a:endParaRPr lang="en-US" sz="1200" i="1" dirty="0">
                        <a:latin typeface="+mn-lt"/>
                      </a:endParaRPr>
                    </a:p>
                  </a:txBody>
                  <a:tcPr anchor="ctr"/>
                </a:tc>
                <a:tc>
                  <a:txBody>
                    <a:bodyPr/>
                    <a:lstStyle/>
                    <a:p>
                      <a:pPr lvl="1" algn="l" fontAlgn="b"/>
                      <a:r>
                        <a:rPr lang="en-US" sz="1200" b="0" i="1" u="none" strike="noStrike" dirty="0">
                          <a:solidFill>
                            <a:srgbClr val="000000"/>
                          </a:solidFill>
                          <a:effectLst/>
                          <a:latin typeface="+mn-lt"/>
                        </a:rPr>
                        <a:t>GIT work flow</a:t>
                      </a:r>
                    </a:p>
                  </a:txBody>
                  <a:tcPr marL="9525" marR="9525" marT="9525" marB="0" anchor="ctr"/>
                </a:tc>
              </a:tr>
              <a:tr h="261851">
                <a:tc>
                  <a:txBody>
                    <a:bodyPr/>
                    <a:lstStyle/>
                    <a:p>
                      <a:r>
                        <a:rPr lang="en-US" sz="1200" i="1" dirty="0" smtClean="0">
                          <a:latin typeface="+mn-lt"/>
                        </a:rPr>
                        <a:t>6</a:t>
                      </a:r>
                      <a:endParaRPr lang="en-US" sz="1200" i="1" dirty="0">
                        <a:latin typeface="+mn-lt"/>
                      </a:endParaRPr>
                    </a:p>
                  </a:txBody>
                  <a:tcPr anchor="ctr"/>
                </a:tc>
                <a:tc>
                  <a:txBody>
                    <a:bodyPr/>
                    <a:lstStyle/>
                    <a:p>
                      <a:pPr lvl="1" algn="l" fontAlgn="b"/>
                      <a:r>
                        <a:rPr lang="en-US" sz="1200" b="0" i="1" u="none" strike="noStrike" dirty="0">
                          <a:solidFill>
                            <a:srgbClr val="000000"/>
                          </a:solidFill>
                          <a:effectLst/>
                          <a:latin typeface="+mn-lt"/>
                        </a:rPr>
                        <a:t>How Git </a:t>
                      </a:r>
                      <a:r>
                        <a:rPr lang="en-US" sz="1200" b="0" i="1" u="none" strike="noStrike" dirty="0" smtClean="0">
                          <a:solidFill>
                            <a:srgbClr val="000000"/>
                          </a:solidFill>
                          <a:effectLst/>
                          <a:latin typeface="+mn-lt"/>
                        </a:rPr>
                        <a:t>stores </a:t>
                      </a:r>
                      <a:r>
                        <a:rPr lang="en-US" sz="1200" b="0" i="1" u="none" strike="noStrike" dirty="0">
                          <a:solidFill>
                            <a:srgbClr val="000000"/>
                          </a:solidFill>
                          <a:effectLst/>
                          <a:latin typeface="+mn-lt"/>
                        </a:rPr>
                        <a:t>Data into Database</a:t>
                      </a:r>
                    </a:p>
                  </a:txBody>
                  <a:tcPr marL="9525" marR="9525" marT="9525" marB="0" anchor="ctr"/>
                </a:tc>
              </a:tr>
            </a:tbl>
          </a:graphicData>
        </a:graphic>
      </p:graphicFrame>
      <p:sp>
        <p:nvSpPr>
          <p:cNvPr id="5" name="Slide Number Placeholder 4"/>
          <p:cNvSpPr>
            <a:spLocks noGrp="1"/>
          </p:cNvSpPr>
          <p:nvPr>
            <p:ph type="sldNum" sz="quarter" idx="12"/>
          </p:nvPr>
        </p:nvSpPr>
        <p:spPr/>
        <p:txBody>
          <a:bodyPr/>
          <a:lstStyle/>
          <a:p>
            <a:fld id="{5353F4A8-CFD9-4FA7-984D-3FBCE02D5382}" type="slidenum">
              <a:rPr lang="en-US" smtClean="0"/>
              <a:t>3</a:t>
            </a:fld>
            <a:endParaRPr lang="en-US" dirty="0"/>
          </a:p>
        </p:txBody>
      </p:sp>
    </p:spTree>
    <p:extLst>
      <p:ext uri="{BB962C8B-B14F-4D97-AF65-F5344CB8AC3E}">
        <p14:creationId xmlns:p14="http://schemas.microsoft.com/office/powerpoint/2010/main" val="3240751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3633" y="665082"/>
            <a:ext cx="11547836" cy="5493812"/>
          </a:xfrm>
          <a:prstGeom prst="rect">
            <a:avLst/>
          </a:prstGeom>
        </p:spPr>
        <p:txBody>
          <a:bodyPr wrap="square">
            <a:spAutoFit/>
          </a:bodyPr>
          <a:lstStyle/>
          <a:p>
            <a:pPr marL="171450" indent="-171450">
              <a:lnSpc>
                <a:spcPct val="150000"/>
              </a:lnSpc>
              <a:buFont typeface="Wingdings" panose="05000000000000000000" pitchFamily="2" charset="2"/>
              <a:buChar char="v"/>
            </a:pPr>
            <a:r>
              <a:rPr lang="en-US" sz="1100" i="1" dirty="0">
                <a:latin typeface="+mj-lt"/>
              </a:rPr>
              <a:t>Version control is a system that records changes so that you can recall specific versions later.</a:t>
            </a:r>
          </a:p>
          <a:p>
            <a:pPr marL="171450" indent="-171450">
              <a:lnSpc>
                <a:spcPct val="150000"/>
              </a:lnSpc>
              <a:buFont typeface="Wingdings" panose="05000000000000000000" pitchFamily="2" charset="2"/>
              <a:buChar char="v"/>
            </a:pPr>
            <a:r>
              <a:rPr lang="en-US" sz="1100" i="1" dirty="0">
                <a:latin typeface="+mj-lt"/>
              </a:rPr>
              <a:t>Version control enables multiple people to simultaneously work on a single project. Each person edits his or her own copy of the files and chooses when to share those changes with the rest of the team. Thus, temporary or partial edits by one person do not interfere with another person's work.</a:t>
            </a:r>
          </a:p>
          <a:p>
            <a:pPr marL="171450" indent="-171450">
              <a:lnSpc>
                <a:spcPct val="150000"/>
              </a:lnSpc>
              <a:buFont typeface="Wingdings" panose="05000000000000000000" pitchFamily="2" charset="2"/>
              <a:buChar char="v"/>
            </a:pPr>
            <a:r>
              <a:rPr lang="en-US" sz="1100" i="1" dirty="0">
                <a:latin typeface="+mj-lt"/>
              </a:rPr>
              <a:t>Version control software keeps track of every modification to the code in a special kind of database. If a mistake is made, developers can turn back and compare earlier versions of the code to help fix the mistake while minimizing disruption to all team members</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Version control integrates work done simultaneously by different team members. In most cases, edits to different files or even the same file can be combined without losing any work. In rare cases, when two people make </a:t>
            </a:r>
            <a:r>
              <a:rPr lang="en-US" sz="1100" b="1" i="1" dirty="0">
                <a:latin typeface="+mj-lt"/>
              </a:rPr>
              <a:t>conflicting edits </a:t>
            </a:r>
            <a:r>
              <a:rPr lang="en-US" sz="1100" i="1" dirty="0">
                <a:latin typeface="+mj-lt"/>
              </a:rPr>
              <a:t>to the same line of a file, then the version control system requests human assistance in deciding what to do.</a:t>
            </a:r>
          </a:p>
          <a:p>
            <a:pPr marL="171450" indent="-171450">
              <a:lnSpc>
                <a:spcPct val="150000"/>
              </a:lnSpc>
              <a:buFont typeface="Wingdings" panose="05000000000000000000" pitchFamily="2" charset="2"/>
              <a:buChar char="v"/>
            </a:pPr>
            <a:r>
              <a:rPr lang="en-US" sz="1100" i="1" dirty="0" smtClean="0">
                <a:latin typeface="+mj-lt"/>
              </a:rPr>
              <a:t>Version </a:t>
            </a:r>
            <a:r>
              <a:rPr lang="en-US" sz="1100" i="1" dirty="0">
                <a:latin typeface="+mj-lt"/>
              </a:rPr>
              <a:t>Control software allows you to revert files back to a previous state, revert the entire project back to a previous state, compare changes over time, see who last modified something that might be causing a problem, who introduced an issue and when, and more</a:t>
            </a:r>
            <a:r>
              <a:rPr lang="en-US" sz="1100" i="1" dirty="0" smtClean="0">
                <a:latin typeface="+mj-lt"/>
              </a:rPr>
              <a:t>.</a:t>
            </a:r>
          </a:p>
          <a:p>
            <a:pPr algn="ctr">
              <a:lnSpc>
                <a:spcPct val="150000"/>
              </a:lnSpc>
            </a:pPr>
            <a:r>
              <a:rPr lang="en-US" sz="1600" b="1" i="1" u="sng" dirty="0" smtClean="0"/>
              <a:t>Centralized Version Control System Vs Distributed Version control system</a:t>
            </a:r>
          </a:p>
          <a:p>
            <a:pPr>
              <a:lnSpc>
                <a:spcPct val="200000"/>
              </a:lnSpc>
            </a:pPr>
            <a:r>
              <a:rPr lang="en-US" sz="1400" b="1" i="1" dirty="0" smtClean="0"/>
              <a:t>Centralized </a:t>
            </a:r>
            <a:r>
              <a:rPr lang="en-US" sz="1400" b="1" i="1" dirty="0"/>
              <a:t>Version Control </a:t>
            </a:r>
            <a:r>
              <a:rPr lang="en-US" sz="1400" b="1" i="1" dirty="0" smtClean="0"/>
              <a:t>System:</a:t>
            </a:r>
          </a:p>
          <a:p>
            <a:pPr marL="171450" indent="-171450">
              <a:lnSpc>
                <a:spcPct val="150000"/>
              </a:lnSpc>
              <a:buFont typeface="Wingdings" panose="05000000000000000000" pitchFamily="2" charset="2"/>
              <a:buChar char="v"/>
            </a:pPr>
            <a:r>
              <a:rPr lang="en-US" sz="1100" i="1" dirty="0">
                <a:latin typeface="+mj-lt"/>
              </a:rPr>
              <a:t>All the versioned files are stored  at centralized  server.  Users perform check-in and check-out of code from central place.</a:t>
            </a:r>
          </a:p>
          <a:p>
            <a:pPr marL="171450" indent="-171450">
              <a:lnSpc>
                <a:spcPct val="150000"/>
              </a:lnSpc>
              <a:buFont typeface="Wingdings" panose="05000000000000000000" pitchFamily="2" charset="2"/>
              <a:buChar char="v"/>
            </a:pPr>
            <a:r>
              <a:rPr lang="en-US" sz="1100" i="1" dirty="0">
                <a:latin typeface="+mj-lt"/>
              </a:rPr>
              <a:t>This system give clear views to developers  on what  others are doing on the code .</a:t>
            </a:r>
          </a:p>
          <a:p>
            <a:pPr marL="171450" indent="-171450">
              <a:lnSpc>
                <a:spcPct val="150000"/>
              </a:lnSpc>
              <a:buFont typeface="Wingdings" panose="05000000000000000000" pitchFamily="2" charset="2"/>
              <a:buChar char="v"/>
            </a:pPr>
            <a:r>
              <a:rPr lang="en-US" sz="1100" i="1" dirty="0">
                <a:latin typeface="+mj-lt"/>
              </a:rPr>
              <a:t>It is easy to admin and control .</a:t>
            </a:r>
          </a:p>
          <a:p>
            <a:pPr marL="171450" indent="-171450">
              <a:lnSpc>
                <a:spcPct val="150000"/>
              </a:lnSpc>
              <a:buFont typeface="Wingdings" panose="05000000000000000000" pitchFamily="2" charset="2"/>
              <a:buChar char="v"/>
            </a:pPr>
            <a:r>
              <a:rPr lang="en-US" sz="1100" i="1" dirty="0">
                <a:latin typeface="+mj-lt"/>
              </a:rPr>
              <a:t>If the main server goes down the developers can’t save versioned changes (single point of failure).</a:t>
            </a:r>
          </a:p>
          <a:p>
            <a:pPr marL="171450" indent="-171450">
              <a:lnSpc>
                <a:spcPct val="150000"/>
              </a:lnSpc>
              <a:buFont typeface="Wingdings" panose="05000000000000000000" pitchFamily="2" charset="2"/>
              <a:buChar char="v"/>
            </a:pPr>
            <a:r>
              <a:rPr lang="en-US" sz="1100" i="1" dirty="0" smtClean="0">
                <a:latin typeface="+mj-lt"/>
              </a:rPr>
              <a:t>If </a:t>
            </a:r>
            <a:r>
              <a:rPr lang="en-US" sz="1100" i="1" dirty="0">
                <a:latin typeface="+mj-lt"/>
              </a:rPr>
              <a:t>the hard disk of the central database becomes corrupted the entire history could be lost</a:t>
            </a:r>
            <a:r>
              <a:rPr lang="en-US" sz="1100" i="1" dirty="0" smtClean="0">
                <a:latin typeface="+mj-lt"/>
              </a:rPr>
              <a:t>.</a:t>
            </a:r>
          </a:p>
          <a:p>
            <a:pPr marL="171450" indent="-171450">
              <a:buFont typeface="Wingdings" panose="05000000000000000000" pitchFamily="2" charset="2"/>
              <a:buChar char="v"/>
            </a:pPr>
            <a:r>
              <a:rPr lang="en-US" sz="1100" i="1" dirty="0">
                <a:latin typeface="+mj-lt"/>
              </a:rPr>
              <a:t>In centralized version control, each user gets his or her own working copy, but there is just one central repository. </a:t>
            </a:r>
            <a:r>
              <a:rPr lang="en-US" sz="1100" i="1" dirty="0" smtClean="0">
                <a:latin typeface="+mj-lt"/>
              </a:rPr>
              <a:t>As </a:t>
            </a:r>
            <a:r>
              <a:rPr lang="en-US" sz="1100" i="1" dirty="0">
                <a:latin typeface="+mj-lt"/>
              </a:rPr>
              <a:t>soon as you </a:t>
            </a:r>
            <a:r>
              <a:rPr lang="en-US" sz="1100" i="1" dirty="0" smtClean="0">
                <a:latin typeface="+mj-lt"/>
              </a:rPr>
              <a:t/>
            </a:r>
            <a:br>
              <a:rPr lang="en-US" sz="1100" i="1" dirty="0" smtClean="0">
                <a:latin typeface="+mj-lt"/>
              </a:rPr>
            </a:br>
            <a:r>
              <a:rPr lang="en-US" sz="1100" i="1" dirty="0" smtClean="0">
                <a:latin typeface="+mj-lt"/>
              </a:rPr>
              <a:t>commit</a:t>
            </a:r>
            <a:r>
              <a:rPr lang="en-US" sz="1100" i="1" dirty="0">
                <a:latin typeface="+mj-lt"/>
              </a:rPr>
              <a:t>, it is possible for your co-workers to update and to see your changes. </a:t>
            </a:r>
            <a:r>
              <a:rPr lang="en-US" sz="1100" i="1" dirty="0" smtClean="0">
                <a:latin typeface="+mj-lt"/>
              </a:rPr>
              <a:t>For </a:t>
            </a:r>
            <a:r>
              <a:rPr lang="en-US" sz="1100" i="1" dirty="0">
                <a:latin typeface="+mj-lt"/>
              </a:rPr>
              <a:t>others to see your changes, 2 things must happen: </a:t>
            </a:r>
          </a:p>
          <a:p>
            <a:pPr marL="628650" lvl="1" indent="-171450">
              <a:buFont typeface="Wingdings" panose="05000000000000000000" pitchFamily="2" charset="2"/>
              <a:buChar char="Ø"/>
            </a:pPr>
            <a:r>
              <a:rPr lang="en-US" sz="1100" i="1" dirty="0">
                <a:latin typeface="+mj-lt"/>
              </a:rPr>
              <a:t>You commit</a:t>
            </a:r>
          </a:p>
          <a:p>
            <a:pPr marL="628650" lvl="1" indent="-171450">
              <a:buFont typeface="Wingdings" panose="05000000000000000000" pitchFamily="2" charset="2"/>
              <a:buChar char="Ø"/>
            </a:pPr>
            <a:r>
              <a:rPr lang="en-US" sz="1100" i="1" dirty="0">
                <a:latin typeface="+mj-lt"/>
              </a:rPr>
              <a:t>They </a:t>
            </a:r>
            <a:r>
              <a:rPr lang="en-US" sz="1100" i="1" dirty="0" smtClean="0">
                <a:latin typeface="+mj-lt"/>
              </a:rPr>
              <a:t>update</a:t>
            </a:r>
          </a:p>
          <a:p>
            <a:pPr marL="171450" indent="-171450">
              <a:lnSpc>
                <a:spcPct val="150000"/>
              </a:lnSpc>
              <a:buFont typeface="Wingdings" panose="05000000000000000000" pitchFamily="2" charset="2"/>
              <a:buChar char="v"/>
            </a:pPr>
            <a:endParaRPr lang="en-US" sz="1100" i="1" dirty="0">
              <a:latin typeface="+mj-lt"/>
            </a:endParaRPr>
          </a:p>
        </p:txBody>
      </p:sp>
      <p:sp>
        <p:nvSpPr>
          <p:cNvPr id="4" name="TextBox 3"/>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What is Version Control</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8" name="Straight Connector 7"/>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9" name="Footer Placeholder 8"/>
          <p:cNvSpPr>
            <a:spLocks noGrp="1"/>
          </p:cNvSpPr>
          <p:nvPr>
            <p:ph type="ftr" sz="quarter" idx="11"/>
          </p:nvPr>
        </p:nvSpPr>
        <p:spPr/>
        <p:txBody>
          <a:bodyPr/>
          <a:lstStyle/>
          <a:p>
            <a:r>
              <a:rPr lang="en-US" dirty="0" smtClean="0"/>
              <a:t>PUBLIC</a:t>
            </a:r>
            <a:endParaRPr lang="en-US" dirty="0"/>
          </a:p>
        </p:txBody>
      </p:sp>
      <p:pic>
        <p:nvPicPr>
          <p:cNvPr id="2" name="Picture 1"/>
          <p:cNvPicPr>
            <a:picLocks noChangeAspect="1"/>
          </p:cNvPicPr>
          <p:nvPr/>
        </p:nvPicPr>
        <p:blipFill>
          <a:blip r:embed="rId2"/>
          <a:stretch>
            <a:fillRect/>
          </a:stretch>
        </p:blipFill>
        <p:spPr>
          <a:xfrm>
            <a:off x="8153400" y="3862927"/>
            <a:ext cx="3543300" cy="2533650"/>
          </a:xfrm>
          <a:prstGeom prst="rect">
            <a:avLst/>
          </a:prstGeom>
        </p:spPr>
      </p:pic>
      <p:sp>
        <p:nvSpPr>
          <p:cNvPr id="5" name="Slide Number Placeholder 4"/>
          <p:cNvSpPr>
            <a:spLocks noGrp="1"/>
          </p:cNvSpPr>
          <p:nvPr>
            <p:ph type="sldNum" sz="quarter" idx="12"/>
          </p:nvPr>
        </p:nvSpPr>
        <p:spPr/>
        <p:txBody>
          <a:bodyPr/>
          <a:lstStyle/>
          <a:p>
            <a:fld id="{5353F4A8-CFD9-4FA7-984D-3FBCE02D5382}" type="slidenum">
              <a:rPr lang="en-US" smtClean="0"/>
              <a:t>4</a:t>
            </a:fld>
            <a:endParaRPr lang="en-US" dirty="0"/>
          </a:p>
        </p:txBody>
      </p:sp>
    </p:spTree>
    <p:extLst>
      <p:ext uri="{BB962C8B-B14F-4D97-AF65-F5344CB8AC3E}">
        <p14:creationId xmlns:p14="http://schemas.microsoft.com/office/powerpoint/2010/main" val="467573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3613" y="179110"/>
            <a:ext cx="11745798" cy="5855449"/>
          </a:xfrm>
          <a:prstGeom prst="rect">
            <a:avLst/>
          </a:prstGeom>
          <a:noFill/>
        </p:spPr>
        <p:txBody>
          <a:bodyPr wrap="square" rtlCol="0">
            <a:spAutoFit/>
          </a:bodyPr>
          <a:lstStyle/>
          <a:p>
            <a:pPr>
              <a:lnSpc>
                <a:spcPct val="200000"/>
              </a:lnSpc>
            </a:pPr>
            <a:r>
              <a:rPr lang="en-US" sz="1400" b="1" i="1" dirty="0"/>
              <a:t>Distributed Version control </a:t>
            </a:r>
            <a:r>
              <a:rPr lang="en-US" sz="1400" b="1" i="1" dirty="0" smtClean="0"/>
              <a:t>system:</a:t>
            </a:r>
          </a:p>
          <a:p>
            <a:pPr marL="171450" indent="-171450">
              <a:lnSpc>
                <a:spcPct val="150000"/>
              </a:lnSpc>
              <a:buFont typeface="Wingdings" panose="05000000000000000000" pitchFamily="2" charset="2"/>
              <a:buChar char="v"/>
            </a:pPr>
            <a:r>
              <a:rPr lang="en-US" sz="1100" i="1" dirty="0">
                <a:latin typeface="+mj-lt"/>
              </a:rPr>
              <a:t>Distributed Version Control Systems (DVCSs) don’t rely on a central </a:t>
            </a:r>
            <a:r>
              <a:rPr lang="en-US" sz="1100" i="1" dirty="0" smtClean="0">
                <a:latin typeface="+mj-lt"/>
              </a:rPr>
              <a:t>server.</a:t>
            </a:r>
          </a:p>
          <a:p>
            <a:pPr marL="171450" indent="-171450">
              <a:lnSpc>
                <a:spcPct val="150000"/>
              </a:lnSpc>
              <a:buFont typeface="Wingdings" panose="05000000000000000000" pitchFamily="2" charset="2"/>
              <a:buChar char="v"/>
            </a:pPr>
            <a:r>
              <a:rPr lang="en-US" sz="1100" i="1" dirty="0" smtClean="0">
                <a:latin typeface="+mj-lt"/>
              </a:rPr>
              <a:t>In DVCS Instead </a:t>
            </a:r>
            <a:r>
              <a:rPr lang="en-US" sz="1100" i="1" dirty="0">
                <a:latin typeface="+mj-lt"/>
              </a:rPr>
              <a:t>of a working copy, each developer gets their own local repository, complete with a full history of commits</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If the sever goes down, then the repository from any client can be copied back to the server to restore </a:t>
            </a:r>
            <a:r>
              <a:rPr lang="en-US" sz="1100" i="1" dirty="0" smtClean="0">
                <a:latin typeface="+mj-lt"/>
              </a:rPr>
              <a:t>it.</a:t>
            </a:r>
          </a:p>
          <a:p>
            <a:pPr marL="171450" indent="-171450">
              <a:lnSpc>
                <a:spcPct val="150000"/>
              </a:lnSpc>
              <a:buFont typeface="Wingdings" panose="05000000000000000000" pitchFamily="2" charset="2"/>
              <a:buChar char="v"/>
            </a:pPr>
            <a:r>
              <a:rPr lang="en-US" sz="1100" i="1" dirty="0">
                <a:latin typeface="+mj-lt"/>
              </a:rPr>
              <a:t>Every checkout is a full backup of the </a:t>
            </a:r>
            <a:r>
              <a:rPr lang="en-US" sz="1100" i="1" dirty="0" smtClean="0">
                <a:latin typeface="+mj-lt"/>
              </a:rPr>
              <a:t>Server repository.</a:t>
            </a:r>
          </a:p>
          <a:p>
            <a:pPr marL="171450" indent="-171450">
              <a:lnSpc>
                <a:spcPct val="150000"/>
              </a:lnSpc>
              <a:buFont typeface="Wingdings" panose="05000000000000000000" pitchFamily="2" charset="2"/>
              <a:buChar char="v"/>
            </a:pPr>
            <a:r>
              <a:rPr lang="en-US" sz="1100" i="1" dirty="0" smtClean="0">
                <a:latin typeface="+mj-lt"/>
              </a:rPr>
              <a:t>Require </a:t>
            </a:r>
            <a:r>
              <a:rPr lang="en-US" sz="1100" i="1" dirty="0">
                <a:latin typeface="+mj-lt"/>
              </a:rPr>
              <a:t>network connection only to publish </a:t>
            </a:r>
            <a:r>
              <a:rPr lang="en-US" sz="1100" i="1" dirty="0" smtClean="0">
                <a:latin typeface="+mj-lt"/>
              </a:rPr>
              <a:t>(Push) your </a:t>
            </a:r>
            <a:r>
              <a:rPr lang="en-US" sz="1100" i="1" dirty="0">
                <a:latin typeface="+mj-lt"/>
              </a:rPr>
              <a:t>changes and take the latest </a:t>
            </a:r>
            <a:r>
              <a:rPr lang="en-US" sz="1100" i="1" dirty="0" smtClean="0">
                <a:latin typeface="+mj-lt"/>
              </a:rPr>
              <a:t>changes (Pull).</a:t>
            </a:r>
          </a:p>
          <a:p>
            <a:pPr marL="171450" indent="-171450">
              <a:lnSpc>
                <a:spcPct val="150000"/>
              </a:lnSpc>
              <a:buFont typeface="Wingdings" panose="05000000000000000000" pitchFamily="2" charset="2"/>
              <a:buChar char="v"/>
            </a:pPr>
            <a:r>
              <a:rPr lang="en-US" sz="1100" i="1" dirty="0">
                <a:latin typeface="+mj-lt"/>
              </a:rPr>
              <a:t>Performing actions other than pushing and pulling changesets is extremely fast because the tool only needs to access the hard drive, not a remote server</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You can commit changes, create branches, view logs, and perform other operations when you are offline.</a:t>
            </a:r>
          </a:p>
          <a:p>
            <a:pPr marL="171450" indent="-171450">
              <a:lnSpc>
                <a:spcPct val="150000"/>
              </a:lnSpc>
              <a:buFont typeface="Wingdings" panose="05000000000000000000" pitchFamily="2" charset="2"/>
              <a:buChar char="v"/>
            </a:pPr>
            <a:r>
              <a:rPr lang="en-US" sz="1100" i="1" dirty="0" smtClean="0">
                <a:latin typeface="+mj-lt"/>
              </a:rPr>
              <a:t>Performing </a:t>
            </a:r>
            <a:r>
              <a:rPr lang="en-US" sz="1100" i="1" dirty="0">
                <a:latin typeface="+mj-lt"/>
              </a:rPr>
              <a:t>actions other than pushing and pulling changesets is extremely fast because the tool only needs to access the hard drive, not a remote server</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In distributed version control, each user gets his or her own repository and working copy. After you commit, others have no access to your changes until you push your changes to the central repository. When you update, you do not get others' changes unless you have first pulled those changes into your repository. </a:t>
            </a:r>
            <a:r>
              <a:rPr lang="en-US" sz="1100" i="1" dirty="0" smtClean="0">
                <a:latin typeface="+mj-lt"/>
              </a:rPr>
              <a:t>For </a:t>
            </a:r>
            <a:r>
              <a:rPr lang="en-US" sz="1100" i="1" dirty="0">
                <a:latin typeface="+mj-lt"/>
              </a:rPr>
              <a:t>others to </a:t>
            </a:r>
            <a:r>
              <a:rPr lang="en-US" sz="1100" i="1" dirty="0" smtClean="0">
                <a:latin typeface="+mj-lt"/>
              </a:rPr>
              <a:t/>
            </a:r>
            <a:br>
              <a:rPr lang="en-US" sz="1100" i="1" dirty="0" smtClean="0">
                <a:latin typeface="+mj-lt"/>
              </a:rPr>
            </a:br>
            <a:r>
              <a:rPr lang="en-US" sz="1100" i="1" dirty="0" smtClean="0">
                <a:latin typeface="+mj-lt"/>
              </a:rPr>
              <a:t>see </a:t>
            </a:r>
            <a:r>
              <a:rPr lang="en-US" sz="1100" i="1" dirty="0">
                <a:latin typeface="+mj-lt"/>
              </a:rPr>
              <a:t>your changes, 4 things must happen: </a:t>
            </a:r>
          </a:p>
          <a:p>
            <a:pPr marL="628650" lvl="1" indent="-171450">
              <a:lnSpc>
                <a:spcPct val="150000"/>
              </a:lnSpc>
              <a:buFont typeface="Wingdings" panose="05000000000000000000" pitchFamily="2" charset="2"/>
              <a:buChar char="Ø"/>
            </a:pPr>
            <a:r>
              <a:rPr lang="en-US" sz="1100" i="1" dirty="0" smtClean="0">
                <a:latin typeface="+mj-lt"/>
              </a:rPr>
              <a:t>You add</a:t>
            </a:r>
          </a:p>
          <a:p>
            <a:pPr marL="628650" lvl="1" indent="-171450">
              <a:lnSpc>
                <a:spcPct val="150000"/>
              </a:lnSpc>
              <a:buFont typeface="Wingdings" panose="05000000000000000000" pitchFamily="2" charset="2"/>
              <a:buChar char="Ø"/>
            </a:pPr>
            <a:r>
              <a:rPr lang="en-US" sz="1100" i="1" dirty="0" smtClean="0">
                <a:latin typeface="+mj-lt"/>
              </a:rPr>
              <a:t>You </a:t>
            </a:r>
            <a:r>
              <a:rPr lang="en-US" sz="1100" i="1" dirty="0">
                <a:latin typeface="+mj-lt"/>
              </a:rPr>
              <a:t>commit</a:t>
            </a:r>
          </a:p>
          <a:p>
            <a:pPr marL="628650" lvl="1" indent="-171450">
              <a:lnSpc>
                <a:spcPct val="150000"/>
              </a:lnSpc>
              <a:buFont typeface="Wingdings" panose="05000000000000000000" pitchFamily="2" charset="2"/>
              <a:buChar char="Ø"/>
            </a:pPr>
            <a:r>
              <a:rPr lang="en-US" sz="1100" i="1" dirty="0">
                <a:latin typeface="+mj-lt"/>
              </a:rPr>
              <a:t>You push</a:t>
            </a:r>
          </a:p>
          <a:p>
            <a:pPr marL="628650" lvl="1" indent="-171450">
              <a:lnSpc>
                <a:spcPct val="150000"/>
              </a:lnSpc>
              <a:buFont typeface="Wingdings" panose="05000000000000000000" pitchFamily="2" charset="2"/>
              <a:buChar char="Ø"/>
            </a:pPr>
            <a:r>
              <a:rPr lang="en-US" sz="1100" i="1" dirty="0">
                <a:latin typeface="+mj-lt"/>
              </a:rPr>
              <a:t>They pull</a:t>
            </a:r>
          </a:p>
          <a:p>
            <a:pPr marL="628650" lvl="1" indent="-171450">
              <a:lnSpc>
                <a:spcPct val="150000"/>
              </a:lnSpc>
              <a:buFont typeface="Wingdings" panose="05000000000000000000" pitchFamily="2" charset="2"/>
              <a:buChar char="Ø"/>
            </a:pPr>
            <a:r>
              <a:rPr lang="en-US" sz="1100" i="1" dirty="0">
                <a:latin typeface="+mj-lt"/>
              </a:rPr>
              <a:t>They </a:t>
            </a:r>
            <a:r>
              <a:rPr lang="en-US" sz="1100" i="1" dirty="0" smtClean="0">
                <a:latin typeface="+mj-lt"/>
              </a:rPr>
              <a:t>update</a:t>
            </a:r>
          </a:p>
          <a:p>
            <a:pPr marL="228600" indent="-228600">
              <a:lnSpc>
                <a:spcPct val="150000"/>
              </a:lnSpc>
              <a:buFont typeface="Wingdings" panose="05000000000000000000" pitchFamily="2" charset="2"/>
              <a:buChar char="v"/>
            </a:pPr>
            <a:r>
              <a:rPr lang="en-US" sz="1100" i="1" dirty="0">
                <a:latin typeface="+mj-lt"/>
              </a:rPr>
              <a:t>In DVCS </a:t>
            </a:r>
            <a:r>
              <a:rPr lang="en-US" sz="1100" b="1" i="1" dirty="0">
                <a:latin typeface="+mj-lt"/>
              </a:rPr>
              <a:t>commit</a:t>
            </a:r>
            <a:r>
              <a:rPr lang="en-US" sz="1100" i="1" dirty="0">
                <a:latin typeface="+mj-lt"/>
              </a:rPr>
              <a:t> and </a:t>
            </a:r>
            <a:r>
              <a:rPr lang="en-US" sz="1100" b="1" i="1" dirty="0">
                <a:latin typeface="+mj-lt"/>
              </a:rPr>
              <a:t>update</a:t>
            </a:r>
            <a:r>
              <a:rPr lang="en-US" sz="1100" i="1" dirty="0">
                <a:latin typeface="+mj-lt"/>
              </a:rPr>
              <a:t> commands only move changes between the working copy and the local repository, without </a:t>
            </a:r>
            <a:r>
              <a:rPr lang="en-US" sz="1100" i="1" dirty="0" smtClean="0">
                <a:latin typeface="+mj-lt"/>
              </a:rPr>
              <a:t/>
            </a:r>
            <a:br>
              <a:rPr lang="en-US" sz="1100" i="1" dirty="0" smtClean="0">
                <a:latin typeface="+mj-lt"/>
              </a:rPr>
            </a:br>
            <a:r>
              <a:rPr lang="en-US" sz="1100" i="1" dirty="0" smtClean="0">
                <a:latin typeface="+mj-lt"/>
              </a:rPr>
              <a:t>affecting </a:t>
            </a:r>
            <a:r>
              <a:rPr lang="en-US" sz="1100" i="1" dirty="0">
                <a:latin typeface="+mj-lt"/>
              </a:rPr>
              <a:t>any other repository. By contrast, the </a:t>
            </a:r>
            <a:r>
              <a:rPr lang="en-US" sz="1100" b="1" i="1" dirty="0">
                <a:latin typeface="+mj-lt"/>
              </a:rPr>
              <a:t>push </a:t>
            </a:r>
            <a:r>
              <a:rPr lang="en-US" sz="1100" i="1" dirty="0">
                <a:latin typeface="+mj-lt"/>
              </a:rPr>
              <a:t>and </a:t>
            </a:r>
            <a:r>
              <a:rPr lang="en-US" sz="1100" b="1" i="1" dirty="0">
                <a:latin typeface="+mj-lt"/>
              </a:rPr>
              <a:t>pull </a:t>
            </a:r>
            <a:r>
              <a:rPr lang="en-US" sz="1100" i="1" dirty="0">
                <a:latin typeface="+mj-lt"/>
              </a:rPr>
              <a:t>commands move changes between the local repository and </a:t>
            </a:r>
            <a:r>
              <a:rPr lang="en-US" sz="1100" i="1" dirty="0" smtClean="0">
                <a:latin typeface="+mj-lt"/>
              </a:rPr>
              <a:t/>
            </a:r>
            <a:br>
              <a:rPr lang="en-US" sz="1100" i="1" dirty="0" smtClean="0">
                <a:latin typeface="+mj-lt"/>
              </a:rPr>
            </a:br>
            <a:r>
              <a:rPr lang="en-US" sz="1100" i="1" dirty="0" smtClean="0">
                <a:latin typeface="+mj-lt"/>
              </a:rPr>
              <a:t>the </a:t>
            </a:r>
            <a:r>
              <a:rPr lang="en-US" sz="1100" i="1" dirty="0">
                <a:latin typeface="+mj-lt"/>
              </a:rPr>
              <a:t>central repository, without affecting your working copy. </a:t>
            </a: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a:latin typeface="+mj-lt"/>
            </a:endParaRPr>
          </a:p>
        </p:txBody>
      </p:sp>
      <p:sp>
        <p:nvSpPr>
          <p:cNvPr id="4" name="Footer Placeholder 3"/>
          <p:cNvSpPr>
            <a:spLocks noGrp="1"/>
          </p:cNvSpPr>
          <p:nvPr>
            <p:ph type="ftr" sz="quarter" idx="11"/>
          </p:nvPr>
        </p:nvSpPr>
        <p:spPr/>
        <p:txBody>
          <a:bodyPr/>
          <a:lstStyle/>
          <a:p>
            <a:r>
              <a:rPr lang="en-US" dirty="0" smtClean="0"/>
              <a:t>PUBLIC</a:t>
            </a:r>
            <a:endParaRPr lang="en-US" dirty="0"/>
          </a:p>
        </p:txBody>
      </p:sp>
      <p:pic>
        <p:nvPicPr>
          <p:cNvPr id="5" name="Picture 4"/>
          <p:cNvPicPr>
            <a:picLocks noChangeAspect="1"/>
          </p:cNvPicPr>
          <p:nvPr/>
        </p:nvPicPr>
        <p:blipFill>
          <a:blip r:embed="rId2"/>
          <a:stretch>
            <a:fillRect/>
          </a:stretch>
        </p:blipFill>
        <p:spPr>
          <a:xfrm>
            <a:off x="7709800" y="3159125"/>
            <a:ext cx="4219575" cy="3324225"/>
          </a:xfrm>
          <a:prstGeom prst="rect">
            <a:avLst/>
          </a:prstGeom>
        </p:spPr>
      </p:pic>
      <p:sp>
        <p:nvSpPr>
          <p:cNvPr id="2" name="Slide Number Placeholder 1"/>
          <p:cNvSpPr>
            <a:spLocks noGrp="1"/>
          </p:cNvSpPr>
          <p:nvPr>
            <p:ph type="sldNum" sz="quarter" idx="12"/>
          </p:nvPr>
        </p:nvSpPr>
        <p:spPr/>
        <p:txBody>
          <a:bodyPr/>
          <a:lstStyle/>
          <a:p>
            <a:fld id="{5353F4A8-CFD9-4FA7-984D-3FBCE02D5382}" type="slidenum">
              <a:rPr lang="en-US" smtClean="0"/>
              <a:t>5</a:t>
            </a:fld>
            <a:endParaRPr lang="en-US" dirty="0"/>
          </a:p>
        </p:txBody>
      </p:sp>
    </p:spTree>
    <p:extLst>
      <p:ext uri="{BB962C8B-B14F-4D97-AF65-F5344CB8AC3E}">
        <p14:creationId xmlns:p14="http://schemas.microsoft.com/office/powerpoint/2010/main" val="62092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PUBLIC</a:t>
            </a:r>
            <a:endParaRPr lang="en-US" dirty="0"/>
          </a:p>
        </p:txBody>
      </p:sp>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What is Git</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p:cNvSpPr/>
          <p:nvPr/>
        </p:nvSpPr>
        <p:spPr>
          <a:xfrm>
            <a:off x="547435" y="844053"/>
            <a:ext cx="11244813" cy="5937523"/>
          </a:xfrm>
          <a:prstGeom prst="rect">
            <a:avLst/>
          </a:prstGeom>
        </p:spPr>
        <p:txBody>
          <a:bodyPr wrap="square">
            <a:spAutoFit/>
          </a:bodyPr>
          <a:lstStyle/>
          <a:p>
            <a:pPr marL="171450" indent="-171450" algn="just">
              <a:lnSpc>
                <a:spcPct val="150000"/>
              </a:lnSpc>
              <a:spcAft>
                <a:spcPts val="800"/>
              </a:spcAft>
              <a:buFont typeface="Wingdings" panose="05000000000000000000" pitchFamily="2" charset="2"/>
              <a:buChar char="v"/>
            </a:pPr>
            <a:r>
              <a:rPr lang="en-US" sz="1100" i="1" dirty="0">
                <a:latin typeface="+mj-lt"/>
              </a:rPr>
              <a:t>Git is a mature, actively maintained open source project originally developed in 2005 by Linus Torvalds.</a:t>
            </a:r>
          </a:p>
          <a:p>
            <a:pPr marL="171450" indent="-171450" algn="just">
              <a:lnSpc>
                <a:spcPct val="150000"/>
              </a:lnSpc>
              <a:spcAft>
                <a:spcPts val="800"/>
              </a:spcAft>
              <a:buFont typeface="Wingdings" panose="05000000000000000000" pitchFamily="2" charset="2"/>
              <a:buChar char="v"/>
            </a:pPr>
            <a:r>
              <a:rPr lang="en-US" sz="1100" i="1" dirty="0">
                <a:latin typeface="+mj-lt"/>
              </a:rPr>
              <a:t>Git is an example of a DVCS (Distributed Version Control System). Rather than have only one single place for the full version history, in Git, every developer's working copy of the code is also a repository that can contain the full history of all changes.</a:t>
            </a:r>
          </a:p>
          <a:p>
            <a:pPr marL="171450" indent="-171450" algn="just">
              <a:lnSpc>
                <a:spcPct val="150000"/>
              </a:lnSpc>
              <a:spcAft>
                <a:spcPts val="800"/>
              </a:spcAft>
              <a:buFont typeface="Wingdings" panose="05000000000000000000" pitchFamily="2" charset="2"/>
              <a:buChar char="v"/>
            </a:pPr>
            <a:r>
              <a:rPr lang="en-US" sz="1100" i="1" dirty="0">
                <a:latin typeface="+mj-lt"/>
              </a:rPr>
              <a:t>In addition to being distributed, Git has been designed with performance, security and flexibility in mind</a:t>
            </a:r>
            <a:r>
              <a:rPr lang="en-US" sz="1100" i="1" dirty="0" smtClean="0">
                <a:latin typeface="+mj-lt"/>
              </a:rPr>
              <a:t>.</a:t>
            </a:r>
          </a:p>
          <a:p>
            <a:pPr marL="171450" indent="-171450" algn="just">
              <a:lnSpc>
                <a:spcPct val="150000"/>
              </a:lnSpc>
              <a:spcAft>
                <a:spcPts val="800"/>
              </a:spcAft>
              <a:buFont typeface="Wingdings" panose="05000000000000000000" pitchFamily="2" charset="2"/>
              <a:buChar char="v"/>
            </a:pPr>
            <a:r>
              <a:rPr lang="en-US" sz="1100" i="1" dirty="0">
                <a:latin typeface="+mj-lt"/>
              </a:rPr>
              <a:t>Git uses a common cryptographic hash function called secure hash function (SHA1</a:t>
            </a:r>
            <a:r>
              <a:rPr lang="en-US" sz="1100" i="1" dirty="0" smtClean="0">
                <a:latin typeface="+mj-lt"/>
              </a:rPr>
              <a:t>) to store the data in to Git Database.</a:t>
            </a:r>
            <a:endParaRPr lang="en-US" sz="1100" i="1" dirty="0">
              <a:latin typeface="+mj-lt"/>
            </a:endParaRPr>
          </a:p>
          <a:p>
            <a:pPr marL="171450" indent="-171450" algn="just">
              <a:lnSpc>
                <a:spcPct val="150000"/>
              </a:lnSpc>
              <a:spcAft>
                <a:spcPts val="800"/>
              </a:spcAft>
              <a:buFont typeface="Wingdings" panose="05000000000000000000" pitchFamily="2" charset="2"/>
              <a:buChar char="v"/>
            </a:pPr>
            <a:r>
              <a:rPr lang="en-US" sz="1100" i="1" dirty="0">
                <a:latin typeface="+mj-lt"/>
              </a:rPr>
              <a:t>Having a full local history makes Git fast, you don’t need a network connection to create commits, inspect previous versions of a file, or perform diffs between commits</a:t>
            </a:r>
            <a:r>
              <a:rPr lang="en-US" sz="1100" i="1" dirty="0" smtClean="0">
                <a:latin typeface="+mj-lt"/>
              </a:rPr>
              <a:t>.</a:t>
            </a:r>
          </a:p>
          <a:p>
            <a:pPr marL="171450" indent="-171450" algn="just">
              <a:lnSpc>
                <a:spcPct val="150000"/>
              </a:lnSpc>
              <a:spcAft>
                <a:spcPts val="800"/>
              </a:spcAft>
              <a:buFont typeface="Wingdings" panose="05000000000000000000" pitchFamily="2" charset="2"/>
              <a:buChar char="v"/>
            </a:pPr>
            <a:r>
              <a:rPr lang="en-US" sz="1100" i="1" dirty="0" smtClean="0">
                <a:latin typeface="+mj-lt"/>
              </a:rPr>
              <a:t>Git use </a:t>
            </a:r>
            <a:r>
              <a:rPr lang="en-US" sz="1100" b="1" i="1" dirty="0" smtClean="0">
                <a:latin typeface="+mj-lt"/>
              </a:rPr>
              <a:t>blob, tree, commit and tag </a:t>
            </a:r>
            <a:r>
              <a:rPr lang="en-US" sz="1100" i="1" dirty="0" smtClean="0">
                <a:latin typeface="+mj-lt"/>
              </a:rPr>
              <a:t>objects to store the details  of data.</a:t>
            </a:r>
          </a:p>
          <a:p>
            <a:pPr marL="171450" indent="-171450" algn="just">
              <a:lnSpc>
                <a:spcPct val="150000"/>
              </a:lnSpc>
              <a:spcAft>
                <a:spcPts val="800"/>
              </a:spcAft>
              <a:buFont typeface="Wingdings" panose="05000000000000000000" pitchFamily="2" charset="2"/>
              <a:buChar char="v"/>
            </a:pPr>
            <a:r>
              <a:rPr lang="en-US" sz="1100" i="1" dirty="0" smtClean="0">
                <a:latin typeface="+mj-lt"/>
              </a:rPr>
              <a:t>Default Git configuration file  location is .git/config.</a:t>
            </a:r>
            <a:endParaRPr lang="en-US" sz="1100" i="1" dirty="0">
              <a:latin typeface="+mj-lt"/>
            </a:endParaRPr>
          </a:p>
          <a:p>
            <a:pPr>
              <a:lnSpc>
                <a:spcPct val="200000"/>
              </a:lnSpc>
              <a:spcAft>
                <a:spcPts val="800"/>
              </a:spcAft>
            </a:pPr>
            <a:r>
              <a:rPr lang="en-US" sz="1400" b="1" i="1" dirty="0"/>
              <a:t>Advantages of </a:t>
            </a:r>
            <a:r>
              <a:rPr lang="en-US" sz="1400" b="1" i="1" dirty="0" smtClean="0"/>
              <a:t>Git:</a:t>
            </a:r>
          </a:p>
          <a:p>
            <a:pPr marL="171450" indent="-171450" algn="just">
              <a:spcAft>
                <a:spcPts val="800"/>
              </a:spcAft>
              <a:buFont typeface="Wingdings" panose="05000000000000000000" pitchFamily="2" charset="2"/>
              <a:buChar char="v"/>
            </a:pPr>
            <a:r>
              <a:rPr lang="en-US" sz="1100" b="1" i="1" dirty="0">
                <a:latin typeface="+mj-lt"/>
              </a:rPr>
              <a:t>Free and open </a:t>
            </a:r>
            <a:r>
              <a:rPr lang="en-US" sz="1100" b="1" i="1" dirty="0" smtClean="0">
                <a:latin typeface="+mj-lt"/>
              </a:rPr>
              <a:t>source : </a:t>
            </a:r>
            <a:r>
              <a:rPr lang="en-US" sz="1100" i="1" dirty="0">
                <a:latin typeface="+mj-lt"/>
              </a:rPr>
              <a:t>You can use Git to manage propriety projects without paying a single penny. As it is an open source, you can download its source code and also perform changes according to your requirements.</a:t>
            </a:r>
          </a:p>
          <a:p>
            <a:pPr marL="171450" indent="-171450" algn="just">
              <a:spcAft>
                <a:spcPts val="800"/>
              </a:spcAft>
              <a:buFont typeface="Wingdings" panose="05000000000000000000" pitchFamily="2" charset="2"/>
              <a:buChar char="v"/>
            </a:pPr>
            <a:r>
              <a:rPr lang="en-US" sz="1100" b="1" i="1" dirty="0">
                <a:latin typeface="+mj-lt"/>
              </a:rPr>
              <a:t>Fast and small </a:t>
            </a:r>
            <a:r>
              <a:rPr lang="en-US" sz="1100" i="1" dirty="0">
                <a:latin typeface="+mj-lt"/>
              </a:rPr>
              <a:t>: The core part of Git is written in C, which avoids runtime overheads associated with other high-level languages. Though Git mirrors entire repository, the size of the data on the client side is small. This illustrates the efficiency of Git at compressing and storing data on the client side.</a:t>
            </a:r>
          </a:p>
          <a:p>
            <a:pPr marL="171450" indent="-171450" algn="just">
              <a:spcAft>
                <a:spcPts val="800"/>
              </a:spcAft>
              <a:buFont typeface="Wingdings" panose="05000000000000000000" pitchFamily="2" charset="2"/>
              <a:buChar char="v"/>
            </a:pPr>
            <a:r>
              <a:rPr lang="en-US" sz="1100" b="1" i="1" dirty="0">
                <a:latin typeface="+mj-lt"/>
              </a:rPr>
              <a:t>Implicit backup </a:t>
            </a:r>
            <a:r>
              <a:rPr lang="en-US" sz="1100" i="1" dirty="0">
                <a:latin typeface="+mj-lt"/>
              </a:rPr>
              <a:t>: Data present on any client side mirrors the repository, hence it can be used in the event of a crash or disk </a:t>
            </a:r>
            <a:r>
              <a:rPr lang="en-US" sz="1100" i="1" dirty="0" smtClean="0">
                <a:latin typeface="+mj-lt"/>
              </a:rPr>
              <a:t>corruption.</a:t>
            </a:r>
          </a:p>
          <a:p>
            <a:pPr marL="171450" indent="-171450" algn="just">
              <a:spcAft>
                <a:spcPts val="800"/>
              </a:spcAft>
              <a:buFont typeface="Wingdings" panose="05000000000000000000" pitchFamily="2" charset="2"/>
              <a:buChar char="v"/>
            </a:pPr>
            <a:r>
              <a:rPr lang="en-US" sz="1100" b="1" i="1" dirty="0" smtClean="0">
                <a:latin typeface="+mj-lt"/>
              </a:rPr>
              <a:t>Security </a:t>
            </a:r>
            <a:r>
              <a:rPr lang="en-US" sz="1100" b="1" i="1" dirty="0">
                <a:latin typeface="+mj-lt"/>
              </a:rPr>
              <a:t>: </a:t>
            </a:r>
            <a:r>
              <a:rPr lang="en-US" sz="1100" i="1" dirty="0">
                <a:latin typeface="+mj-lt"/>
              </a:rPr>
              <a:t>Git uses a common cryptographic hash function called secure hash function (SHA1), to name and identify objects within its database. it is impossible to change file, date, and commit message and any other data from the Git database without knowing Git</a:t>
            </a:r>
            <a:r>
              <a:rPr lang="en-US" sz="1100" i="1" dirty="0" smtClean="0">
                <a:latin typeface="+mj-lt"/>
              </a:rPr>
              <a:t>.</a:t>
            </a:r>
          </a:p>
          <a:p>
            <a:pPr marL="171450" indent="-171450" algn="just">
              <a:spcAft>
                <a:spcPts val="800"/>
              </a:spcAft>
              <a:buFont typeface="Wingdings" panose="05000000000000000000" pitchFamily="2" charset="2"/>
              <a:buChar char="v"/>
            </a:pPr>
            <a:r>
              <a:rPr lang="en-US" sz="1100" b="1" i="1" dirty="0">
                <a:latin typeface="+mj-lt"/>
              </a:rPr>
              <a:t>No need of powerful hardware</a:t>
            </a:r>
            <a:r>
              <a:rPr lang="en-US" sz="1100" i="1" dirty="0">
                <a:latin typeface="+mj-lt"/>
              </a:rPr>
              <a:t>:   In GIT, developers don’t interact with the server unless they need to push or pull changes. All the heavy lifting happens on the client side, so the server hardware can be very simple indeed</a:t>
            </a:r>
            <a:r>
              <a:rPr lang="en-US" sz="1100" i="1" dirty="0" smtClean="0">
                <a:latin typeface="+mj-lt"/>
              </a:rPr>
              <a:t>.</a:t>
            </a:r>
          </a:p>
          <a:p>
            <a:pPr marL="171450" indent="-171450" algn="just">
              <a:spcAft>
                <a:spcPts val="800"/>
              </a:spcAft>
              <a:buFont typeface="Wingdings" panose="05000000000000000000" pitchFamily="2" charset="2"/>
              <a:buChar char="v"/>
            </a:pPr>
            <a:r>
              <a:rPr lang="en-US" sz="1100" b="1" i="1" dirty="0">
                <a:latin typeface="+mj-lt"/>
              </a:rPr>
              <a:t>Easier branching </a:t>
            </a:r>
            <a:r>
              <a:rPr lang="en-US" sz="1100" i="1" dirty="0">
                <a:latin typeface="+mj-lt"/>
              </a:rPr>
              <a:t>: management with Git is very simple. It takes only a few seconds to create, delete, and merge branches.</a:t>
            </a:r>
          </a:p>
          <a:p>
            <a:pPr algn="just">
              <a:lnSpc>
                <a:spcPct val="150000"/>
              </a:lnSpc>
              <a:spcAft>
                <a:spcPts val="800"/>
              </a:spcAft>
            </a:pPr>
            <a:endParaRPr lang="en-US" sz="1100" dirty="0">
              <a:effectLst/>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353F4A8-CFD9-4FA7-984D-3FBCE02D5382}" type="slidenum">
              <a:rPr lang="en-US" smtClean="0"/>
              <a:t>6</a:t>
            </a:fld>
            <a:endParaRPr lang="en-US" dirty="0"/>
          </a:p>
        </p:txBody>
      </p:sp>
    </p:spTree>
    <p:extLst>
      <p:ext uri="{BB962C8B-B14F-4D97-AF65-F5344CB8AC3E}">
        <p14:creationId xmlns:p14="http://schemas.microsoft.com/office/powerpoint/2010/main" val="3145800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Git Workflow </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5" name="Rectangle 4"/>
          <p:cNvSpPr/>
          <p:nvPr/>
        </p:nvSpPr>
        <p:spPr>
          <a:xfrm>
            <a:off x="322619" y="741057"/>
            <a:ext cx="4744411" cy="2808461"/>
          </a:xfrm>
          <a:prstGeom prst="rect">
            <a:avLst/>
          </a:prstGeom>
          <a:ln>
            <a:solidFill>
              <a:schemeClr val="accent1">
                <a:lumMod val="20000"/>
                <a:lumOff val="80000"/>
              </a:schemeClr>
            </a:solidFill>
          </a:ln>
        </p:spPr>
        <p:txBody>
          <a:bodyPr wrap="square">
            <a:spAutoFit/>
          </a:bodyPr>
          <a:lstStyle/>
          <a:p>
            <a:pPr>
              <a:lnSpc>
                <a:spcPct val="200000"/>
              </a:lnSpc>
            </a:pPr>
            <a:r>
              <a:rPr lang="en-US" sz="1400" b="1" i="1" dirty="0"/>
              <a:t>General </a:t>
            </a:r>
            <a:r>
              <a:rPr lang="en-US" sz="1400" b="1" i="1" dirty="0" smtClean="0"/>
              <a:t>workflow of Git  </a:t>
            </a:r>
            <a:r>
              <a:rPr lang="en-US" sz="1400" b="1" i="1" dirty="0"/>
              <a:t>is as follows:</a:t>
            </a:r>
          </a:p>
          <a:p>
            <a:pPr marL="171450" indent="-171450">
              <a:lnSpc>
                <a:spcPct val="150000"/>
              </a:lnSpc>
              <a:buFont typeface="Wingdings" panose="05000000000000000000" pitchFamily="2" charset="2"/>
              <a:buChar char="v"/>
            </a:pPr>
            <a:r>
              <a:rPr lang="en-US" sz="1100" i="1" dirty="0">
                <a:latin typeface="+mj-lt"/>
              </a:rPr>
              <a:t>You clone the </a:t>
            </a:r>
            <a:r>
              <a:rPr lang="en-US" sz="1100" b="1" i="1" dirty="0">
                <a:latin typeface="+mj-lt"/>
              </a:rPr>
              <a:t>Git repository </a:t>
            </a:r>
            <a:r>
              <a:rPr lang="en-US" sz="1100" i="1" dirty="0">
                <a:latin typeface="+mj-lt"/>
              </a:rPr>
              <a:t>as a </a:t>
            </a:r>
            <a:r>
              <a:rPr lang="en-US" sz="1100" b="1" i="1" dirty="0">
                <a:latin typeface="+mj-lt"/>
              </a:rPr>
              <a:t>working copy</a:t>
            </a:r>
            <a:r>
              <a:rPr lang="en-US" sz="1100" i="1" dirty="0">
                <a:latin typeface="+mj-lt"/>
              </a:rPr>
              <a:t>.</a:t>
            </a:r>
          </a:p>
          <a:p>
            <a:pPr marL="171450" indent="-171450">
              <a:lnSpc>
                <a:spcPct val="150000"/>
              </a:lnSpc>
              <a:buFont typeface="Wingdings" panose="05000000000000000000" pitchFamily="2" charset="2"/>
              <a:buChar char="v"/>
            </a:pPr>
            <a:r>
              <a:rPr lang="en-US" sz="1100" i="1" dirty="0">
                <a:latin typeface="+mj-lt"/>
              </a:rPr>
              <a:t>You modify the working copy by adding/editing files.</a:t>
            </a:r>
          </a:p>
          <a:p>
            <a:pPr marL="171450" indent="-171450">
              <a:lnSpc>
                <a:spcPct val="150000"/>
              </a:lnSpc>
              <a:buFont typeface="Wingdings" panose="05000000000000000000" pitchFamily="2" charset="2"/>
              <a:buChar char="v"/>
            </a:pPr>
            <a:r>
              <a:rPr lang="en-US" sz="1100" i="1" dirty="0">
                <a:latin typeface="+mj-lt"/>
              </a:rPr>
              <a:t>If necessary, you also update the working copy by taking other developer's changes.</a:t>
            </a:r>
          </a:p>
          <a:p>
            <a:pPr marL="171450" indent="-171450">
              <a:lnSpc>
                <a:spcPct val="150000"/>
              </a:lnSpc>
              <a:buFont typeface="Wingdings" panose="05000000000000000000" pitchFamily="2" charset="2"/>
              <a:buChar char="v"/>
            </a:pPr>
            <a:r>
              <a:rPr lang="en-US" sz="1100" i="1" dirty="0">
                <a:latin typeface="+mj-lt"/>
              </a:rPr>
              <a:t>You review the changes before commit.</a:t>
            </a:r>
          </a:p>
          <a:p>
            <a:pPr marL="171450" indent="-171450">
              <a:lnSpc>
                <a:spcPct val="150000"/>
              </a:lnSpc>
              <a:buFont typeface="Wingdings" panose="05000000000000000000" pitchFamily="2" charset="2"/>
              <a:buChar char="v"/>
            </a:pPr>
            <a:r>
              <a:rPr lang="en-US" sz="1100" i="1" dirty="0">
                <a:latin typeface="+mj-lt"/>
              </a:rPr>
              <a:t>You commit changes. If everything is fine, then you push the changes to the repository.</a:t>
            </a:r>
          </a:p>
          <a:p>
            <a:pPr marL="171450" indent="-171450">
              <a:lnSpc>
                <a:spcPct val="150000"/>
              </a:lnSpc>
              <a:buFont typeface="Wingdings" panose="05000000000000000000" pitchFamily="2" charset="2"/>
              <a:buChar char="v"/>
            </a:pPr>
            <a:r>
              <a:rPr lang="en-US" sz="1100" i="1" dirty="0">
                <a:latin typeface="+mj-lt"/>
              </a:rPr>
              <a:t>After committing, if you realize something is wrong, then you correct the last commit and push the changes to the repository.</a:t>
            </a:r>
          </a:p>
        </p:txBody>
      </p:sp>
      <p:pic>
        <p:nvPicPr>
          <p:cNvPr id="6" name="Picture 5"/>
          <p:cNvPicPr>
            <a:picLocks noChangeAspect="1"/>
          </p:cNvPicPr>
          <p:nvPr/>
        </p:nvPicPr>
        <p:blipFill>
          <a:blip r:embed="rId2"/>
          <a:stretch>
            <a:fillRect/>
          </a:stretch>
        </p:blipFill>
        <p:spPr>
          <a:xfrm>
            <a:off x="5231875" y="741057"/>
            <a:ext cx="6487025" cy="5827328"/>
          </a:xfrm>
          <a:prstGeom prst="rect">
            <a:avLst/>
          </a:prstGeom>
        </p:spPr>
      </p:pic>
      <p:sp>
        <p:nvSpPr>
          <p:cNvPr id="7" name="Footer Placeholder 6"/>
          <p:cNvSpPr>
            <a:spLocks noGrp="1"/>
          </p:cNvSpPr>
          <p:nvPr>
            <p:ph type="ftr" sz="quarter" idx="11"/>
          </p:nvPr>
        </p:nvSpPr>
        <p:spPr/>
        <p:txBody>
          <a:bodyPr/>
          <a:lstStyle/>
          <a:p>
            <a:r>
              <a:rPr lang="en-US" dirty="0" smtClean="0"/>
              <a:t>PUBLIC</a:t>
            </a:r>
            <a:endParaRPr lang="en-US" dirty="0"/>
          </a:p>
        </p:txBody>
      </p:sp>
      <p:sp>
        <p:nvSpPr>
          <p:cNvPr id="8" name="Rectangle 7"/>
          <p:cNvSpPr/>
          <p:nvPr/>
        </p:nvSpPr>
        <p:spPr>
          <a:xfrm>
            <a:off x="313192" y="3614982"/>
            <a:ext cx="3363261" cy="3139321"/>
          </a:xfrm>
          <a:prstGeom prst="rect">
            <a:avLst/>
          </a:prstGeom>
        </p:spPr>
        <p:txBody>
          <a:bodyPr wrap="square">
            <a:spAutoFit/>
          </a:bodyPr>
          <a:lstStyle/>
          <a:p>
            <a:pPr marL="171450" lvl="0" indent="-171450" algn="just" eaLnBrk="0" fontAlgn="base" hangingPunct="0">
              <a:lnSpc>
                <a:spcPct val="150000"/>
              </a:lnSpc>
              <a:spcBef>
                <a:spcPct val="0"/>
              </a:spcBef>
              <a:spcAft>
                <a:spcPct val="0"/>
              </a:spcAft>
              <a:buFont typeface="Wingdings" panose="05000000000000000000" pitchFamily="2" charset="2"/>
              <a:buChar char="v"/>
            </a:pPr>
            <a:r>
              <a:rPr lang="en-US" altLang="en-US" sz="1100" b="1" i="1" dirty="0" smtClean="0">
                <a:latin typeface="+mj-lt"/>
              </a:rPr>
              <a:t>Git Repository </a:t>
            </a:r>
            <a:r>
              <a:rPr lang="en-US" altLang="en-US" sz="1100" i="1" dirty="0">
                <a:latin typeface="+mj-lt"/>
              </a:rPr>
              <a:t>is a database of all the </a:t>
            </a:r>
            <a:r>
              <a:rPr lang="en-US" altLang="en-US" sz="1100" i="1" dirty="0" smtClean="0">
                <a:latin typeface="+mj-lt"/>
              </a:rPr>
              <a:t>historical </a:t>
            </a:r>
            <a:r>
              <a:rPr lang="en-US" altLang="en-US" sz="1100" i="1" dirty="0">
                <a:latin typeface="+mj-lt"/>
              </a:rPr>
              <a:t>versions (snapshots) </a:t>
            </a:r>
            <a:r>
              <a:rPr lang="en-US" altLang="en-US" sz="1100" i="1" dirty="0" smtClean="0">
                <a:latin typeface="+mj-lt"/>
              </a:rPr>
              <a:t>of </a:t>
            </a:r>
            <a:r>
              <a:rPr lang="en-US" altLang="en-US" sz="1100" i="1" dirty="0">
                <a:latin typeface="+mj-lt"/>
              </a:rPr>
              <a:t>your project. It is possible for the repository to contain edits that have not yet been applied to your working copy. You can update your working copy to incorporate any new edits or versions that have been added to the repository since the last time you updated. </a:t>
            </a:r>
            <a:endParaRPr lang="en-US" altLang="en-US" sz="1100" i="1" dirty="0" smtClean="0">
              <a:latin typeface="+mj-lt"/>
            </a:endParaRPr>
          </a:p>
          <a:p>
            <a:pPr marL="171450" indent="-171450" algn="just" eaLnBrk="0" fontAlgn="base" hangingPunct="0">
              <a:lnSpc>
                <a:spcPct val="150000"/>
              </a:lnSpc>
              <a:spcBef>
                <a:spcPct val="0"/>
              </a:spcBef>
              <a:spcAft>
                <a:spcPct val="0"/>
              </a:spcAft>
              <a:buFont typeface="Wingdings" panose="05000000000000000000" pitchFamily="2" charset="2"/>
              <a:buChar char="v"/>
            </a:pPr>
            <a:r>
              <a:rPr lang="en-US" altLang="en-US" sz="1100" b="1" i="1" dirty="0" smtClean="0">
                <a:latin typeface="+mj-lt"/>
              </a:rPr>
              <a:t>working </a:t>
            </a:r>
            <a:r>
              <a:rPr lang="en-US" altLang="en-US" sz="1100" b="1" i="1" dirty="0">
                <a:latin typeface="+mj-lt"/>
              </a:rPr>
              <a:t>copy</a:t>
            </a:r>
            <a:r>
              <a:rPr lang="en-US" altLang="en-US" sz="1100" i="1" dirty="0">
                <a:latin typeface="+mj-lt"/>
              </a:rPr>
              <a:t> is your personal copy of all the files in the project. You make arbitrary edits to this copy, without affecting your teammates. When you are happy with your edits, you commit your changes to a repository</a:t>
            </a:r>
          </a:p>
        </p:txBody>
      </p:sp>
      <p:pic>
        <p:nvPicPr>
          <p:cNvPr id="9" name="Picture 2" descr="Basic version contr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1235" y="4330355"/>
            <a:ext cx="1552575" cy="15430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5353F4A8-CFD9-4FA7-984D-3FBCE02D5382}" type="slidenum">
              <a:rPr lang="en-US" smtClean="0"/>
              <a:t>7</a:t>
            </a:fld>
            <a:endParaRPr lang="en-US" dirty="0"/>
          </a:p>
        </p:txBody>
      </p:sp>
    </p:spTree>
    <p:extLst>
      <p:ext uri="{BB962C8B-B14F-4D97-AF65-F5344CB8AC3E}">
        <p14:creationId xmlns:p14="http://schemas.microsoft.com/office/powerpoint/2010/main" val="2365475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How Git Store Data into Database  (git add operation)</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pic>
        <p:nvPicPr>
          <p:cNvPr id="5" name="Picture 4"/>
          <p:cNvPicPr>
            <a:picLocks noChangeAspect="1"/>
          </p:cNvPicPr>
          <p:nvPr/>
        </p:nvPicPr>
        <p:blipFill>
          <a:blip r:embed="rId2"/>
          <a:stretch>
            <a:fillRect/>
          </a:stretch>
        </p:blipFill>
        <p:spPr>
          <a:xfrm>
            <a:off x="6315998" y="1026212"/>
            <a:ext cx="5676900" cy="2733675"/>
          </a:xfrm>
          <a:prstGeom prst="rect">
            <a:avLst/>
          </a:prstGeom>
          <a:solidFill>
            <a:schemeClr val="accent1">
              <a:lumMod val="50000"/>
              <a:alpha val="82000"/>
            </a:schemeClr>
          </a:solidFill>
          <a:ln>
            <a:solidFill>
              <a:schemeClr val="accent1">
                <a:alpha val="40000"/>
              </a:schemeClr>
            </a:solidFill>
          </a:ln>
        </p:spPr>
      </p:pic>
      <p:sp>
        <p:nvSpPr>
          <p:cNvPr id="6" name="Footer Placeholder 5"/>
          <p:cNvSpPr>
            <a:spLocks noGrp="1"/>
          </p:cNvSpPr>
          <p:nvPr>
            <p:ph type="ftr" sz="quarter" idx="11"/>
          </p:nvPr>
        </p:nvSpPr>
        <p:spPr/>
        <p:txBody>
          <a:bodyPr/>
          <a:lstStyle/>
          <a:p>
            <a:r>
              <a:rPr lang="en-US" dirty="0" smtClean="0"/>
              <a:t>PUBLIC</a:t>
            </a:r>
            <a:endParaRPr lang="en-US" dirty="0"/>
          </a:p>
        </p:txBody>
      </p:sp>
      <p:sp>
        <p:nvSpPr>
          <p:cNvPr id="7" name="Rectangle 6"/>
          <p:cNvSpPr/>
          <p:nvPr/>
        </p:nvSpPr>
        <p:spPr>
          <a:xfrm>
            <a:off x="208567" y="741057"/>
            <a:ext cx="11857741" cy="3647152"/>
          </a:xfrm>
          <a:prstGeom prst="rect">
            <a:avLst/>
          </a:prstGeom>
        </p:spPr>
        <p:txBody>
          <a:bodyPr wrap="square">
            <a:spAutoFit/>
          </a:bodyPr>
          <a:lstStyle/>
          <a:p>
            <a:pPr algn="just">
              <a:lnSpc>
                <a:spcPct val="150000"/>
              </a:lnSpc>
            </a:pPr>
            <a:r>
              <a:rPr lang="en-US" sz="1100" i="1" dirty="0">
                <a:latin typeface="+mj-lt"/>
              </a:rPr>
              <a:t>Below are the action performed in background when you execute </a:t>
            </a:r>
            <a:r>
              <a:rPr lang="en-US" sz="1100" b="1" i="1" dirty="0">
                <a:latin typeface="+mj-lt"/>
              </a:rPr>
              <a:t>git add README </a:t>
            </a:r>
            <a:r>
              <a:rPr lang="en-US" sz="1100" i="1" dirty="0" smtClean="0">
                <a:latin typeface="+mj-lt"/>
              </a:rPr>
              <a:t>command :</a:t>
            </a:r>
            <a:endParaRPr lang="en-US" sz="1100" i="1" dirty="0">
              <a:latin typeface="+mj-lt"/>
            </a:endParaRPr>
          </a:p>
          <a:p>
            <a:pPr marL="228600" indent="-228600">
              <a:lnSpc>
                <a:spcPct val="150000"/>
              </a:lnSpc>
              <a:buFont typeface="+mj-lt"/>
              <a:buAutoNum type="arabicPeriod"/>
            </a:pPr>
            <a:r>
              <a:rPr lang="en-US" sz="1100" i="1" dirty="0">
                <a:latin typeface="+mj-lt"/>
              </a:rPr>
              <a:t>Compute the 40 digit hex code of the content of README</a:t>
            </a:r>
          </a:p>
          <a:p>
            <a:pPr marL="228600" indent="-228600">
              <a:lnSpc>
                <a:spcPct val="150000"/>
              </a:lnSpc>
              <a:buFont typeface="+mj-lt"/>
              <a:buAutoNum type="arabicPeriod"/>
            </a:pPr>
            <a:r>
              <a:rPr lang="en-US" sz="1100" i="1" dirty="0">
                <a:latin typeface="+mj-lt"/>
              </a:rPr>
              <a:t>Copy the contents of README into the git database. </a:t>
            </a:r>
            <a:endParaRPr lang="en-US" sz="1100" i="1" dirty="0" smtClean="0">
              <a:latin typeface="+mj-lt"/>
            </a:endParaRPr>
          </a:p>
          <a:p>
            <a:pPr marL="228600" indent="-228600">
              <a:lnSpc>
                <a:spcPct val="150000"/>
              </a:lnSpc>
              <a:buFont typeface="+mj-lt"/>
              <a:buAutoNum type="arabicPeriod"/>
            </a:pPr>
            <a:r>
              <a:rPr lang="en-US" sz="1100" i="1" dirty="0" smtClean="0">
                <a:latin typeface="+mj-lt"/>
              </a:rPr>
              <a:t>The </a:t>
            </a:r>
            <a:r>
              <a:rPr lang="en-US" sz="1100" i="1" dirty="0">
                <a:latin typeface="+mj-lt"/>
              </a:rPr>
              <a:t>filename will be named using the 40 hex digit hash</a:t>
            </a:r>
          </a:p>
          <a:p>
            <a:pPr marL="228600" indent="-228600">
              <a:lnSpc>
                <a:spcPct val="150000"/>
              </a:lnSpc>
              <a:buFont typeface="+mj-lt"/>
              <a:buAutoNum type="arabicPeriod"/>
            </a:pPr>
            <a:r>
              <a:rPr lang="en-US" sz="1100" i="1" dirty="0">
                <a:latin typeface="+mj-lt"/>
              </a:rPr>
              <a:t>Add the filename README to the git "index" with tits 40-digit hash.</a:t>
            </a:r>
          </a:p>
          <a:p>
            <a:pPr marL="228600" indent="-228600">
              <a:lnSpc>
                <a:spcPct val="150000"/>
              </a:lnSpc>
              <a:buFont typeface="+mj-lt"/>
              <a:buAutoNum type="arabicPeriod"/>
            </a:pPr>
            <a:r>
              <a:rPr lang="en-US" sz="1100" i="1" dirty="0">
                <a:latin typeface="+mj-lt"/>
              </a:rPr>
              <a:t>Git stores the contents of user files in .git/objects. </a:t>
            </a:r>
          </a:p>
          <a:p>
            <a:pPr marL="228600" indent="-228600">
              <a:lnSpc>
                <a:spcPct val="150000"/>
              </a:lnSpc>
              <a:buFont typeface="+mj-lt"/>
              <a:buAutoNum type="arabicPeriod"/>
            </a:pPr>
            <a:r>
              <a:rPr lang="en-US" sz="1100" i="1" dirty="0">
                <a:latin typeface="+mj-lt"/>
              </a:rPr>
              <a:t>The first two digits of the hash of the README file is </a:t>
            </a:r>
            <a:r>
              <a:rPr lang="en-US" sz="1100" b="1" i="1" dirty="0">
                <a:latin typeface="+mj-lt"/>
              </a:rPr>
              <a:t>XX</a:t>
            </a:r>
            <a:r>
              <a:rPr lang="en-US" sz="1100" i="1" dirty="0">
                <a:latin typeface="+mj-lt"/>
              </a:rPr>
              <a:t> so a directory was created by the name </a:t>
            </a:r>
            <a:r>
              <a:rPr lang="en-US" sz="1100" b="1" i="1" dirty="0">
                <a:latin typeface="+mj-lt"/>
              </a:rPr>
              <a:t>XX</a:t>
            </a:r>
            <a:r>
              <a:rPr lang="en-US" sz="1100" i="1" dirty="0">
                <a:latin typeface="+mj-lt"/>
              </a:rPr>
              <a:t>. </a:t>
            </a:r>
            <a:r>
              <a:rPr lang="en-US" sz="1100" i="1" dirty="0" smtClean="0">
                <a:latin typeface="+mj-lt"/>
              </a:rPr>
              <a:t/>
            </a:r>
            <a:br>
              <a:rPr lang="en-US" sz="1100" i="1" dirty="0" smtClean="0">
                <a:latin typeface="+mj-lt"/>
              </a:rPr>
            </a:br>
            <a:r>
              <a:rPr lang="en-US" sz="1100" i="1" dirty="0" smtClean="0">
                <a:latin typeface="+mj-lt"/>
              </a:rPr>
              <a:t>The </a:t>
            </a:r>
            <a:r>
              <a:rPr lang="en-US" sz="1100" i="1" dirty="0">
                <a:latin typeface="+mj-lt"/>
              </a:rPr>
              <a:t>rest of the hash is used as the filename in the </a:t>
            </a:r>
            <a:r>
              <a:rPr lang="en-US" sz="1100" b="1" i="1" dirty="0">
                <a:latin typeface="+mj-lt"/>
              </a:rPr>
              <a:t>XX</a:t>
            </a:r>
            <a:r>
              <a:rPr lang="en-US" sz="1100" i="1" dirty="0">
                <a:latin typeface="+mj-lt"/>
              </a:rPr>
              <a:t> directory.</a:t>
            </a:r>
          </a:p>
          <a:p>
            <a:pPr marL="228600" indent="-228600">
              <a:lnSpc>
                <a:spcPct val="150000"/>
              </a:lnSpc>
              <a:buFont typeface="+mj-lt"/>
              <a:buAutoNum type="arabicPeriod"/>
            </a:pPr>
            <a:r>
              <a:rPr lang="en-US" sz="1100" i="1" dirty="0">
                <a:latin typeface="+mj-lt"/>
              </a:rPr>
              <a:t>Two files with identical contents will have the same hash value. Two files with different contents will </a:t>
            </a:r>
            <a:r>
              <a:rPr lang="en-US" sz="1100" i="1" dirty="0" smtClean="0">
                <a:latin typeface="+mj-lt"/>
              </a:rPr>
              <a:t/>
            </a:r>
            <a:br>
              <a:rPr lang="en-US" sz="1100" i="1" dirty="0" smtClean="0">
                <a:latin typeface="+mj-lt"/>
              </a:rPr>
            </a:br>
            <a:r>
              <a:rPr lang="en-US" sz="1100" i="1" dirty="0" smtClean="0">
                <a:latin typeface="+mj-lt"/>
              </a:rPr>
              <a:t>have </a:t>
            </a:r>
            <a:r>
              <a:rPr lang="en-US" sz="1100" i="1" dirty="0">
                <a:latin typeface="+mj-lt"/>
              </a:rPr>
              <a:t>different hash values.</a:t>
            </a:r>
          </a:p>
          <a:p>
            <a:pPr marL="228600" indent="-228600">
              <a:lnSpc>
                <a:spcPct val="150000"/>
              </a:lnSpc>
              <a:buFont typeface="+mj-lt"/>
              <a:buAutoNum type="arabicPeriod"/>
            </a:pPr>
            <a:r>
              <a:rPr lang="en-US" sz="1100" i="1" dirty="0">
                <a:latin typeface="+mj-lt"/>
              </a:rPr>
              <a:t>Git stores compressed versions of files and can also “pack” files to save disk space. </a:t>
            </a:r>
            <a:endParaRPr lang="en-US" sz="1100" i="1" dirty="0" smtClean="0">
              <a:latin typeface="+mj-lt"/>
            </a:endParaRPr>
          </a:p>
          <a:p>
            <a:pPr marL="228600" indent="-228600">
              <a:lnSpc>
                <a:spcPct val="150000"/>
              </a:lnSpc>
              <a:buFont typeface="+mj-lt"/>
              <a:buAutoNum type="arabicPeriod"/>
            </a:pPr>
            <a:r>
              <a:rPr lang="en-US" sz="1100" i="1" dirty="0" smtClean="0">
                <a:latin typeface="+mj-lt"/>
              </a:rPr>
              <a:t>For referring to particular  file no need to type complete 40- character has value , </a:t>
            </a:r>
            <a:br>
              <a:rPr lang="en-US" sz="1100" i="1" dirty="0" smtClean="0">
                <a:latin typeface="+mj-lt"/>
              </a:rPr>
            </a:br>
            <a:r>
              <a:rPr lang="en-US" sz="1100" i="1" dirty="0" smtClean="0">
                <a:latin typeface="+mj-lt"/>
              </a:rPr>
              <a:t>we can use first 6 digit of the hash value. </a:t>
            </a:r>
          </a:p>
          <a:p>
            <a:pPr marL="228600" indent="-228600">
              <a:lnSpc>
                <a:spcPct val="150000"/>
              </a:lnSpc>
              <a:buFont typeface="+mj-lt"/>
              <a:buAutoNum type="arabicPeriod"/>
            </a:pPr>
            <a:r>
              <a:rPr lang="en-US" sz="1100" i="1" u="sng" dirty="0" smtClean="0">
                <a:latin typeface="+mj-lt"/>
              </a:rPr>
              <a:t>Index</a:t>
            </a:r>
            <a:r>
              <a:rPr lang="en-US" sz="1100" i="1" dirty="0" smtClean="0">
                <a:latin typeface="+mj-lt"/>
              </a:rPr>
              <a:t>  is the staging </a:t>
            </a:r>
            <a:r>
              <a:rPr lang="en-US" sz="1100" i="1" dirty="0">
                <a:latin typeface="+mj-lt"/>
              </a:rPr>
              <a:t>area where files are added (e.g. “git add”) and removed (e.g. “git rm”) before they are committed to a repository. Files start in the user’s working directory before moving to the index.</a:t>
            </a:r>
          </a:p>
        </p:txBody>
      </p:sp>
      <p:pic>
        <p:nvPicPr>
          <p:cNvPr id="8" name="Picture 7"/>
          <p:cNvPicPr>
            <a:picLocks noChangeAspect="1"/>
          </p:cNvPicPr>
          <p:nvPr/>
        </p:nvPicPr>
        <p:blipFill>
          <a:blip r:embed="rId3"/>
          <a:stretch>
            <a:fillRect/>
          </a:stretch>
        </p:blipFill>
        <p:spPr>
          <a:xfrm>
            <a:off x="114299" y="4724060"/>
            <a:ext cx="4004295" cy="1554480"/>
          </a:xfrm>
          <a:prstGeom prst="rect">
            <a:avLst/>
          </a:prstGeom>
          <a:ln>
            <a:solidFill>
              <a:schemeClr val="accent1">
                <a:alpha val="40000"/>
              </a:schemeClr>
            </a:solidFill>
          </a:ln>
        </p:spPr>
      </p:pic>
      <p:pic>
        <p:nvPicPr>
          <p:cNvPr id="9" name="Picture 8"/>
          <p:cNvPicPr>
            <a:picLocks noChangeAspect="1"/>
          </p:cNvPicPr>
          <p:nvPr/>
        </p:nvPicPr>
        <p:blipFill>
          <a:blip r:embed="rId4"/>
          <a:stretch>
            <a:fillRect/>
          </a:stretch>
        </p:blipFill>
        <p:spPr>
          <a:xfrm>
            <a:off x="4244219" y="4724060"/>
            <a:ext cx="3644339" cy="1554480"/>
          </a:xfrm>
          <a:prstGeom prst="rect">
            <a:avLst/>
          </a:prstGeom>
          <a:ln>
            <a:solidFill>
              <a:schemeClr val="accent1">
                <a:alpha val="40000"/>
              </a:schemeClr>
            </a:solidFill>
          </a:ln>
        </p:spPr>
      </p:pic>
      <p:pic>
        <p:nvPicPr>
          <p:cNvPr id="10" name="Picture 9"/>
          <p:cNvPicPr>
            <a:picLocks noChangeAspect="1"/>
          </p:cNvPicPr>
          <p:nvPr/>
        </p:nvPicPr>
        <p:blipFill>
          <a:blip r:embed="rId5"/>
          <a:stretch>
            <a:fillRect/>
          </a:stretch>
        </p:blipFill>
        <p:spPr>
          <a:xfrm>
            <a:off x="8014184" y="4724060"/>
            <a:ext cx="3856682" cy="1554480"/>
          </a:xfrm>
          <a:prstGeom prst="rect">
            <a:avLst/>
          </a:prstGeom>
          <a:ln>
            <a:solidFill>
              <a:schemeClr val="accent1">
                <a:alpha val="40000"/>
              </a:schemeClr>
            </a:solidFill>
          </a:ln>
        </p:spPr>
      </p:pic>
      <p:sp>
        <p:nvSpPr>
          <p:cNvPr id="2" name="Slide Number Placeholder 1"/>
          <p:cNvSpPr>
            <a:spLocks noGrp="1"/>
          </p:cNvSpPr>
          <p:nvPr>
            <p:ph type="sldNum" sz="quarter" idx="12"/>
          </p:nvPr>
        </p:nvSpPr>
        <p:spPr/>
        <p:txBody>
          <a:bodyPr/>
          <a:lstStyle/>
          <a:p>
            <a:fld id="{5353F4A8-CFD9-4FA7-984D-3FBCE02D5382}" type="slidenum">
              <a:rPr lang="en-US" smtClean="0"/>
              <a:t>8</a:t>
            </a:fld>
            <a:endParaRPr lang="en-US" dirty="0"/>
          </a:p>
        </p:txBody>
      </p:sp>
    </p:spTree>
    <p:extLst>
      <p:ext uri="{BB962C8B-B14F-4D97-AF65-F5344CB8AC3E}">
        <p14:creationId xmlns:p14="http://schemas.microsoft.com/office/powerpoint/2010/main" val="3552539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015" y="673747"/>
            <a:ext cx="11324234" cy="6347892"/>
          </a:xfrm>
          <a:prstGeom prst="rect">
            <a:avLst/>
          </a:prstGeom>
          <a:noFill/>
        </p:spPr>
        <p:txBody>
          <a:bodyPr wrap="square" rtlCol="0">
            <a:spAutoFit/>
          </a:bodyPr>
          <a:lstStyle/>
          <a:p>
            <a:pPr marL="171450" indent="-171450">
              <a:lnSpc>
                <a:spcPct val="150000"/>
              </a:lnSpc>
              <a:buFont typeface="Wingdings" panose="05000000000000000000" pitchFamily="2" charset="2"/>
              <a:buChar char="v"/>
            </a:pPr>
            <a:r>
              <a:rPr lang="en-US" sz="1100" i="1" dirty="0" smtClean="0">
                <a:latin typeface="+mj-lt"/>
              </a:rPr>
              <a:t>Once you create new file or done with editing the existing file in working copy you need to coming or check-in the code to update the repository .</a:t>
            </a:r>
          </a:p>
          <a:p>
            <a:pPr marL="171450" indent="-171450" algn="just">
              <a:lnSpc>
                <a:spcPct val="150000"/>
              </a:lnSpc>
              <a:buFont typeface="Wingdings" panose="05000000000000000000" pitchFamily="2" charset="2"/>
              <a:buChar char="v"/>
            </a:pPr>
            <a:r>
              <a:rPr lang="en-US" sz="1100" i="1" dirty="0" smtClean="0">
                <a:latin typeface="+mj-lt"/>
              </a:rPr>
              <a:t>When you use git commit to update the repository, </a:t>
            </a:r>
            <a:r>
              <a:rPr lang="en-US" sz="1100" i="1" dirty="0">
                <a:latin typeface="+mj-lt"/>
              </a:rPr>
              <a:t>git creates a new commit object, which is also saved to the git </a:t>
            </a:r>
            <a:r>
              <a:rPr lang="en-US" sz="1100" i="1" dirty="0" smtClean="0">
                <a:latin typeface="+mj-lt"/>
              </a:rPr>
              <a:t>repository. </a:t>
            </a:r>
          </a:p>
          <a:p>
            <a:pPr marL="171450" indent="-171450">
              <a:lnSpc>
                <a:spcPct val="150000"/>
              </a:lnSpc>
              <a:buFont typeface="Wingdings" panose="05000000000000000000" pitchFamily="2" charset="2"/>
              <a:buChar char="v"/>
            </a:pPr>
            <a:r>
              <a:rPr lang="en-US" sz="1100" i="1" dirty="0" smtClean="0">
                <a:latin typeface="+mj-lt"/>
              </a:rPr>
              <a:t>Commit object includes:</a:t>
            </a:r>
          </a:p>
          <a:p>
            <a:pPr marL="685800" lvl="1" indent="-228600">
              <a:lnSpc>
                <a:spcPct val="150000"/>
              </a:lnSpc>
              <a:buFont typeface="+mj-lt"/>
              <a:buAutoNum type="arabicPeriod"/>
            </a:pPr>
            <a:r>
              <a:rPr lang="en-US" sz="1100" i="1" dirty="0">
                <a:latin typeface="+mj-lt"/>
              </a:rPr>
              <a:t>The hash of the Git tree that represents the state of the index at the time of the commit. </a:t>
            </a:r>
          </a:p>
          <a:p>
            <a:pPr marL="685800" lvl="1" indent="-228600">
              <a:lnSpc>
                <a:spcPct val="150000"/>
              </a:lnSpc>
              <a:buFont typeface="+mj-lt"/>
              <a:buAutoNum type="arabicPeriod"/>
            </a:pPr>
            <a:r>
              <a:rPr lang="en-US" sz="1100" i="1" u="sng" dirty="0">
                <a:latin typeface="+mj-lt"/>
              </a:rPr>
              <a:t>Commiter</a:t>
            </a:r>
            <a:r>
              <a:rPr lang="en-US" sz="1100" i="1" dirty="0">
                <a:latin typeface="+mj-lt"/>
              </a:rPr>
              <a:t>: The name and email address of who did the git commit, along with a date/time.</a:t>
            </a:r>
          </a:p>
          <a:p>
            <a:pPr marL="685800" lvl="1" indent="-228600">
              <a:lnSpc>
                <a:spcPct val="150000"/>
              </a:lnSpc>
              <a:buFont typeface="+mj-lt"/>
              <a:buAutoNum type="arabicPeriod"/>
            </a:pPr>
            <a:r>
              <a:rPr lang="en-US" sz="1100" i="1" u="sng" dirty="0">
                <a:latin typeface="+mj-lt"/>
              </a:rPr>
              <a:t>Comment</a:t>
            </a:r>
            <a:r>
              <a:rPr lang="en-US" sz="1100" i="1" dirty="0">
                <a:latin typeface="+mj-lt"/>
              </a:rPr>
              <a:t>: A text comment that summarizes the reason for the </a:t>
            </a:r>
            <a:r>
              <a:rPr lang="en-US" sz="1100" i="1" dirty="0" smtClean="0">
                <a:latin typeface="+mj-lt"/>
              </a:rPr>
              <a:t>commit.</a:t>
            </a:r>
          </a:p>
          <a:p>
            <a:pPr marL="171450" indent="-171450">
              <a:lnSpc>
                <a:spcPct val="150000"/>
              </a:lnSpc>
              <a:buFont typeface="Wingdings" panose="05000000000000000000" pitchFamily="2" charset="2"/>
              <a:buChar char="v"/>
            </a:pPr>
            <a:r>
              <a:rPr lang="en-US" sz="1100" i="1" dirty="0">
                <a:latin typeface="+mj-lt"/>
              </a:rPr>
              <a:t>Since commit objects are part of the object database, they not only have a hash value, but are referred to by their hash</a:t>
            </a:r>
            <a:r>
              <a:rPr lang="en-US" sz="1100" i="1" dirty="0" smtClean="0">
                <a:latin typeface="+mj-lt"/>
              </a:rPr>
              <a:t>.</a:t>
            </a:r>
          </a:p>
          <a:p>
            <a:pPr marL="171450" indent="-171450">
              <a:lnSpc>
                <a:spcPct val="150000"/>
              </a:lnSpc>
              <a:buFont typeface="Wingdings" panose="05000000000000000000" pitchFamily="2" charset="2"/>
              <a:buChar char="v"/>
            </a:pPr>
            <a:r>
              <a:rPr lang="en-US" sz="1100" i="1" dirty="0" smtClean="0">
                <a:latin typeface="+mj-lt"/>
              </a:rPr>
              <a:t>After </a:t>
            </a:r>
            <a:r>
              <a:rPr lang="en-US" sz="1100" i="1" dirty="0">
                <a:latin typeface="+mj-lt"/>
              </a:rPr>
              <a:t>every git commit, git has a complete record of the contents of every file and directory that was in the index to be </a:t>
            </a:r>
            <a:r>
              <a:rPr lang="en-US" sz="1100" i="1" dirty="0" smtClean="0">
                <a:latin typeface="+mj-lt"/>
              </a:rPr>
              <a:t>committed </a:t>
            </a:r>
            <a:r>
              <a:rPr lang="en-US" sz="1100" i="1" dirty="0">
                <a:latin typeface="+mj-lt"/>
              </a:rPr>
              <a:t>at the time of the commit</a:t>
            </a:r>
            <a:r>
              <a:rPr lang="en-US" sz="1100" i="1" dirty="0" smtClean="0">
                <a:latin typeface="+mj-lt"/>
              </a:rPr>
              <a:t>.</a:t>
            </a:r>
          </a:p>
          <a:p>
            <a:pPr marL="171450" indent="-171450">
              <a:lnSpc>
                <a:spcPct val="150000"/>
              </a:lnSpc>
              <a:buFont typeface="Wingdings" panose="05000000000000000000" pitchFamily="2" charset="2"/>
              <a:buChar char="v"/>
            </a:pPr>
            <a:r>
              <a:rPr lang="en-US" sz="1100" i="1" dirty="0">
                <a:latin typeface="+mj-lt"/>
              </a:rPr>
              <a:t>The </a:t>
            </a:r>
            <a:r>
              <a:rPr lang="en-US" sz="1100" i="1" u="sng" dirty="0">
                <a:latin typeface="+mj-lt"/>
              </a:rPr>
              <a:t>HEAD</a:t>
            </a:r>
            <a:r>
              <a:rPr lang="en-US" sz="1100" i="1" dirty="0">
                <a:latin typeface="+mj-lt"/>
              </a:rPr>
              <a:t> pointer, points to the most recent commit on the current branch. </a:t>
            </a: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a:p>
            <a:pPr marL="171450" indent="-171450">
              <a:lnSpc>
                <a:spcPct val="150000"/>
              </a:lnSpc>
              <a:buFont typeface="Wingdings" panose="05000000000000000000" pitchFamily="2" charset="2"/>
              <a:buChar char="v"/>
            </a:pPr>
            <a:endParaRPr lang="en-US" sz="1100" i="1" dirty="0" smtClean="0">
              <a:latin typeface="+mj-lt"/>
            </a:endParaRPr>
          </a:p>
          <a:p>
            <a:pPr marL="171450" indent="-171450">
              <a:lnSpc>
                <a:spcPct val="150000"/>
              </a:lnSpc>
              <a:buFont typeface="Wingdings" panose="05000000000000000000" pitchFamily="2" charset="2"/>
              <a:buChar char="v"/>
            </a:pPr>
            <a:endParaRPr lang="en-US" sz="1100" i="1" dirty="0">
              <a:latin typeface="+mj-lt"/>
            </a:endParaRPr>
          </a:p>
        </p:txBody>
      </p:sp>
      <p:sp>
        <p:nvSpPr>
          <p:cNvPr id="4" name="TextBox 3"/>
          <p:cNvSpPr txBox="1"/>
          <p:nvPr/>
        </p:nvSpPr>
        <p:spPr>
          <a:xfrm>
            <a:off x="414779" y="160256"/>
            <a:ext cx="11566689" cy="400110"/>
          </a:xfrm>
          <a:prstGeom prst="rect">
            <a:avLst/>
          </a:prstGeom>
          <a:noFill/>
        </p:spPr>
        <p:txBody>
          <a:bodyPr wrap="square" rtlCol="0">
            <a:spAutoFit/>
          </a:bodyPr>
          <a:lstStyle/>
          <a:p>
            <a:r>
              <a:rPr lang="en-US" sz="2000" i="1" dirty="0" smtClean="0">
                <a:ln w="0"/>
                <a:solidFill>
                  <a:schemeClr val="accent1"/>
                </a:solidFill>
                <a:effectLst>
                  <a:outerShdw blurRad="38100" dist="25400" dir="5400000" algn="ctr" rotWithShape="0">
                    <a:srgbClr val="6E747A">
                      <a:alpha val="43000"/>
                    </a:srgbClr>
                  </a:outerShdw>
                </a:effectLst>
              </a:rPr>
              <a:t>    How Git Store Data into Database  (git commit operation)</a:t>
            </a:r>
            <a:endParaRPr lang="en-US" sz="2000" i="1" dirty="0">
              <a:ln w="0"/>
              <a:solidFill>
                <a:schemeClr val="accent1"/>
              </a:solidFill>
              <a:effectLst>
                <a:outerShdw blurRad="38100" dist="25400" dir="5400000" algn="ctr" rotWithShape="0">
                  <a:srgbClr val="6E747A">
                    <a:alpha val="43000"/>
                  </a:srgbClr>
                </a:outerShdw>
              </a:effectLst>
            </a:endParaRPr>
          </a:p>
        </p:txBody>
      </p:sp>
      <p:cxnSp>
        <p:nvCxnSpPr>
          <p:cNvPr id="5" name="Straight Connector 4"/>
          <p:cNvCxnSpPr/>
          <p:nvPr/>
        </p:nvCxnSpPr>
        <p:spPr>
          <a:xfrm flipV="1">
            <a:off x="547436" y="645998"/>
            <a:ext cx="11244813" cy="9427"/>
          </a:xfrm>
          <a:prstGeom prst="line">
            <a:avLst/>
          </a:prstGeom>
        </p:spPr>
        <p:style>
          <a:lnRef idx="3">
            <a:schemeClr val="accent5"/>
          </a:lnRef>
          <a:fillRef idx="0">
            <a:schemeClr val="accent5"/>
          </a:fillRef>
          <a:effectRef idx="2">
            <a:schemeClr val="accent5"/>
          </a:effectRef>
          <a:fontRef idx="minor">
            <a:schemeClr val="tx1"/>
          </a:fontRef>
        </p:style>
      </p:cxnSp>
      <p:sp>
        <p:nvSpPr>
          <p:cNvPr id="6" name="Footer Placeholder 5"/>
          <p:cNvSpPr>
            <a:spLocks noGrp="1"/>
          </p:cNvSpPr>
          <p:nvPr>
            <p:ph type="ftr" sz="quarter" idx="11"/>
          </p:nvPr>
        </p:nvSpPr>
        <p:spPr/>
        <p:txBody>
          <a:bodyPr/>
          <a:lstStyle/>
          <a:p>
            <a:r>
              <a:rPr lang="en-US" dirty="0" smtClean="0"/>
              <a:t>PUBLIC</a:t>
            </a:r>
            <a:endParaRPr lang="en-US" dirty="0"/>
          </a:p>
        </p:txBody>
      </p:sp>
      <p:pic>
        <p:nvPicPr>
          <p:cNvPr id="7" name="Picture 6"/>
          <p:cNvPicPr>
            <a:picLocks noChangeAspect="1"/>
          </p:cNvPicPr>
          <p:nvPr/>
        </p:nvPicPr>
        <p:blipFill>
          <a:blip r:embed="rId2"/>
          <a:stretch>
            <a:fillRect/>
          </a:stretch>
        </p:blipFill>
        <p:spPr>
          <a:xfrm>
            <a:off x="2282315" y="3430270"/>
            <a:ext cx="3512569" cy="2926080"/>
          </a:xfrm>
          <a:prstGeom prst="rect">
            <a:avLst/>
          </a:prstGeom>
          <a:ln>
            <a:solidFill>
              <a:schemeClr val="accent1">
                <a:alpha val="40000"/>
              </a:schemeClr>
            </a:solidFill>
          </a:ln>
        </p:spPr>
      </p:pic>
      <p:pic>
        <p:nvPicPr>
          <p:cNvPr id="8" name="Picture 7"/>
          <p:cNvPicPr>
            <a:picLocks noChangeAspect="1"/>
          </p:cNvPicPr>
          <p:nvPr/>
        </p:nvPicPr>
        <p:blipFill>
          <a:blip r:embed="rId3"/>
          <a:stretch>
            <a:fillRect/>
          </a:stretch>
        </p:blipFill>
        <p:spPr>
          <a:xfrm>
            <a:off x="6198123" y="2881312"/>
            <a:ext cx="3984797" cy="3657600"/>
          </a:xfrm>
          <a:prstGeom prst="rect">
            <a:avLst/>
          </a:prstGeom>
          <a:ln>
            <a:solidFill>
              <a:schemeClr val="accent1">
                <a:alpha val="40000"/>
              </a:schemeClr>
            </a:solidFill>
          </a:ln>
        </p:spPr>
      </p:pic>
      <p:sp>
        <p:nvSpPr>
          <p:cNvPr id="2" name="Slide Number Placeholder 1"/>
          <p:cNvSpPr>
            <a:spLocks noGrp="1"/>
          </p:cNvSpPr>
          <p:nvPr>
            <p:ph type="sldNum" sz="quarter" idx="12"/>
          </p:nvPr>
        </p:nvSpPr>
        <p:spPr/>
        <p:txBody>
          <a:bodyPr/>
          <a:lstStyle/>
          <a:p>
            <a:fld id="{5353F4A8-CFD9-4FA7-984D-3FBCE02D5382}" type="slidenum">
              <a:rPr lang="en-US" smtClean="0"/>
              <a:t>9</a:t>
            </a:fld>
            <a:endParaRPr lang="en-US" dirty="0"/>
          </a:p>
        </p:txBody>
      </p:sp>
    </p:spTree>
    <p:extLst>
      <p:ext uri="{BB962C8B-B14F-4D97-AF65-F5344CB8AC3E}">
        <p14:creationId xmlns:p14="http://schemas.microsoft.com/office/powerpoint/2010/main" val="26818982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1553</TotalTime>
  <Words>2246</Words>
  <Application>Microsoft Office PowerPoint</Application>
  <PresentationFormat>Widescreen</PresentationFormat>
  <Paragraphs>332</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HSBC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Titre</dc:creator>
  <cp:keywords>PUBLIC</cp:keywords>
  <dc:description>PUBLIC</dc:description>
  <cp:lastModifiedBy>Vishal Titre</cp:lastModifiedBy>
  <cp:revision>150</cp:revision>
  <dcterms:created xsi:type="dcterms:W3CDTF">2016-07-28T06:03:31Z</dcterms:created>
  <dcterms:modified xsi:type="dcterms:W3CDTF">2016-08-03T08:25:45Z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
    <vt:lpwstr>PUBLIC</vt:lpwstr>
  </property>
  <property fmtid="{D5CDD505-2E9C-101B-9397-08002B2CF9AE}" pid="3" name="Source">
    <vt:lpwstr>Internal</vt:lpwstr>
  </property>
  <property fmtid="{D5CDD505-2E9C-101B-9397-08002B2CF9AE}" pid="4" name="Footers">
    <vt:lpwstr>Footers</vt:lpwstr>
  </property>
  <property fmtid="{D5CDD505-2E9C-101B-9397-08002B2CF9AE}" pid="5" name="DocClassification">
    <vt:lpwstr>CLAPUBLIC</vt:lpwstr>
  </property>
</Properties>
</file>