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0" r:id="rId5"/>
    <p:sldId id="272" r:id="rId6"/>
    <p:sldId id="274" r:id="rId7"/>
    <p:sldId id="275" r:id="rId8"/>
    <p:sldId id="276" r:id="rId9"/>
    <p:sldId id="277" r:id="rId10"/>
    <p:sldId id="279" r:id="rId11"/>
    <p:sldId id="278" r:id="rId12"/>
    <p:sldId id="263" r:id="rId13"/>
    <p:sldId id="262" r:id="rId14"/>
    <p:sldId id="294" r:id="rId15"/>
    <p:sldId id="295" r:id="rId16"/>
    <p:sldId id="265" r:id="rId17"/>
    <p:sldId id="285" r:id="rId18"/>
    <p:sldId id="283" r:id="rId19"/>
    <p:sldId id="291" r:id="rId20"/>
    <p:sldId id="299" r:id="rId21"/>
    <p:sldId id="300" r:id="rId22"/>
    <p:sldId id="301" r:id="rId23"/>
    <p:sldId id="296" r:id="rId24"/>
    <p:sldId id="302" r:id="rId25"/>
    <p:sldId id="303" r:id="rId26"/>
    <p:sldId id="304" r:id="rId27"/>
    <p:sldId id="305" r:id="rId28"/>
    <p:sldId id="306" r:id="rId29"/>
    <p:sldId id="281"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204" autoAdjust="0"/>
  </p:normalViewPr>
  <p:slideViewPr>
    <p:cSldViewPr snapToGrid="0">
      <p:cViewPr varScale="1">
        <p:scale>
          <a:sx n="59" d="100"/>
          <a:sy n="59" d="100"/>
        </p:scale>
        <p:origin x="96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E3D38-617C-409F-920D-D1D46B914268}" type="datetimeFigureOut">
              <a:rPr lang="en-IN" smtClean="0"/>
              <a:t>31-08-2025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BB40F-5DA3-4E3A-B586-0893CB20F8D4}" type="slidenum">
              <a:rPr lang="en-IN" smtClean="0"/>
              <a:t>‹#›</a:t>
            </a:fld>
            <a:endParaRPr lang="en-IN"/>
          </a:p>
        </p:txBody>
      </p:sp>
    </p:spTree>
    <p:extLst>
      <p:ext uri="{BB962C8B-B14F-4D97-AF65-F5344CB8AC3E}">
        <p14:creationId xmlns:p14="http://schemas.microsoft.com/office/powerpoint/2010/main" val="341337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1560-3E5C-8A33-43C8-921D971E38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8D236E-E03B-C1C8-F3FF-0EE9211CE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9773FF-E8F0-D1C4-0F5C-F7F85E61976A}"/>
              </a:ext>
            </a:extLst>
          </p:cNvPr>
          <p:cNvSpPr>
            <a:spLocks noGrp="1"/>
          </p:cNvSpPr>
          <p:nvPr>
            <p:ph type="dt" sz="half" idx="10"/>
          </p:nvPr>
        </p:nvSpPr>
        <p:spPr/>
        <p:txBody>
          <a:bodyPr/>
          <a:lstStyle/>
          <a:p>
            <a:fld id="{1DBD19FC-45BF-4AE4-9380-F103F6189790}" type="datetime1">
              <a:rPr lang="en-IN" smtClean="0"/>
              <a:t>31-08-2025</a:t>
            </a:fld>
            <a:endParaRPr lang="en-IN"/>
          </a:p>
        </p:txBody>
      </p:sp>
      <p:sp>
        <p:nvSpPr>
          <p:cNvPr id="5" name="Footer Placeholder 4">
            <a:extLst>
              <a:ext uri="{FF2B5EF4-FFF2-40B4-BE49-F238E27FC236}">
                <a16:creationId xmlns:a16="http://schemas.microsoft.com/office/drawing/2014/main" id="{0C82831B-F32E-FC2E-EC41-9C7B60099FCB}"/>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B29BC7F2-EC70-5AF3-F85F-B7F070D67A71}"/>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13510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7CA2-8BBE-0E12-C17B-C427973282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371E7B-206D-1CB5-E680-580388E60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EA7C9E-D055-339A-1957-D100FD8CE6EC}"/>
              </a:ext>
            </a:extLst>
          </p:cNvPr>
          <p:cNvSpPr>
            <a:spLocks noGrp="1"/>
          </p:cNvSpPr>
          <p:nvPr>
            <p:ph type="dt" sz="half" idx="10"/>
          </p:nvPr>
        </p:nvSpPr>
        <p:spPr/>
        <p:txBody>
          <a:bodyPr/>
          <a:lstStyle/>
          <a:p>
            <a:fld id="{B3FD93AE-98E3-401C-BE77-DA094AD599FA}" type="datetime1">
              <a:rPr lang="en-IN" smtClean="0"/>
              <a:t>31-08-2025</a:t>
            </a:fld>
            <a:endParaRPr lang="en-IN"/>
          </a:p>
        </p:txBody>
      </p:sp>
      <p:sp>
        <p:nvSpPr>
          <p:cNvPr id="5" name="Footer Placeholder 4">
            <a:extLst>
              <a:ext uri="{FF2B5EF4-FFF2-40B4-BE49-F238E27FC236}">
                <a16:creationId xmlns:a16="http://schemas.microsoft.com/office/drawing/2014/main" id="{3D566501-8EE7-6D17-CD12-D7CCB10333BD}"/>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B9558B01-1792-7F8E-9C6A-A42053EFF760}"/>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61745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D04C53-35D2-F31C-3148-6C4E79B665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D73ACF-2E68-77DB-7E47-EA3C50C9E0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8BF9F-1C8D-C310-755B-274B8573A6A2}"/>
              </a:ext>
            </a:extLst>
          </p:cNvPr>
          <p:cNvSpPr>
            <a:spLocks noGrp="1"/>
          </p:cNvSpPr>
          <p:nvPr>
            <p:ph type="dt" sz="half" idx="10"/>
          </p:nvPr>
        </p:nvSpPr>
        <p:spPr/>
        <p:txBody>
          <a:bodyPr/>
          <a:lstStyle/>
          <a:p>
            <a:fld id="{3FC4B682-53D8-4CD8-A8E1-24BD4C0A87A1}" type="datetime1">
              <a:rPr lang="en-IN" smtClean="0"/>
              <a:t>31-08-2025</a:t>
            </a:fld>
            <a:endParaRPr lang="en-IN"/>
          </a:p>
        </p:txBody>
      </p:sp>
      <p:sp>
        <p:nvSpPr>
          <p:cNvPr id="5" name="Footer Placeholder 4">
            <a:extLst>
              <a:ext uri="{FF2B5EF4-FFF2-40B4-BE49-F238E27FC236}">
                <a16:creationId xmlns:a16="http://schemas.microsoft.com/office/drawing/2014/main" id="{3238EC70-14F1-5744-8445-4ED95C6976F6}"/>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5876A88B-3D98-5BE0-E8EC-AD7C75EADFBF}"/>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45453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8502-049A-B35E-84DC-D2F75AE519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62656-F304-D6FD-75DB-858331CDA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149AD8-0335-21F8-EA02-2EA6FBDE9865}"/>
              </a:ext>
            </a:extLst>
          </p:cNvPr>
          <p:cNvSpPr>
            <a:spLocks noGrp="1"/>
          </p:cNvSpPr>
          <p:nvPr>
            <p:ph type="dt" sz="half" idx="10"/>
          </p:nvPr>
        </p:nvSpPr>
        <p:spPr/>
        <p:txBody>
          <a:bodyPr/>
          <a:lstStyle/>
          <a:p>
            <a:fld id="{279525BB-8AF9-46ED-A843-070C85DC1D7E}" type="datetime1">
              <a:rPr lang="en-IN" smtClean="0"/>
              <a:t>31-08-2025</a:t>
            </a:fld>
            <a:endParaRPr lang="en-IN"/>
          </a:p>
        </p:txBody>
      </p:sp>
      <p:sp>
        <p:nvSpPr>
          <p:cNvPr id="5" name="Footer Placeholder 4">
            <a:extLst>
              <a:ext uri="{FF2B5EF4-FFF2-40B4-BE49-F238E27FC236}">
                <a16:creationId xmlns:a16="http://schemas.microsoft.com/office/drawing/2014/main" id="{49FD6605-BF97-54FA-EEF8-E6B258B8ED26}"/>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DE637695-FEDD-5BB5-EB38-69CFB1C867B4}"/>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42432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BCCF-C584-DFCC-6CB8-F4E1791924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E9C255-284B-693F-E6AA-DA8AB3AF48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19265-67B8-AF81-F059-8118612C8572}"/>
              </a:ext>
            </a:extLst>
          </p:cNvPr>
          <p:cNvSpPr>
            <a:spLocks noGrp="1"/>
          </p:cNvSpPr>
          <p:nvPr>
            <p:ph type="dt" sz="half" idx="10"/>
          </p:nvPr>
        </p:nvSpPr>
        <p:spPr/>
        <p:txBody>
          <a:bodyPr/>
          <a:lstStyle/>
          <a:p>
            <a:fld id="{0083F25B-4EBE-47D3-AF4F-D873AADDEB34}" type="datetime1">
              <a:rPr lang="en-IN" smtClean="0"/>
              <a:t>31-08-2025</a:t>
            </a:fld>
            <a:endParaRPr lang="en-IN"/>
          </a:p>
        </p:txBody>
      </p:sp>
      <p:sp>
        <p:nvSpPr>
          <p:cNvPr id="5" name="Footer Placeholder 4">
            <a:extLst>
              <a:ext uri="{FF2B5EF4-FFF2-40B4-BE49-F238E27FC236}">
                <a16:creationId xmlns:a16="http://schemas.microsoft.com/office/drawing/2014/main" id="{162EE328-2069-AD4A-9BAC-7C53E955032B}"/>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3A9AD97F-D6FC-14F3-8E24-E35FC149B371}"/>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259712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C69D-98EB-368D-1992-649EF62FAD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4D16BA-4A63-1628-28A3-1B942570A6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657648-5AB6-1FAA-E89E-A6FDAF3153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A8BB03-46AA-079E-52FF-F7C55C445F0B}"/>
              </a:ext>
            </a:extLst>
          </p:cNvPr>
          <p:cNvSpPr>
            <a:spLocks noGrp="1"/>
          </p:cNvSpPr>
          <p:nvPr>
            <p:ph type="dt" sz="half" idx="10"/>
          </p:nvPr>
        </p:nvSpPr>
        <p:spPr/>
        <p:txBody>
          <a:bodyPr/>
          <a:lstStyle/>
          <a:p>
            <a:fld id="{A463F6E6-ECCF-49D6-8746-98D330108C9A}" type="datetime1">
              <a:rPr lang="en-IN" smtClean="0"/>
              <a:t>31-08-2025</a:t>
            </a:fld>
            <a:endParaRPr lang="en-IN"/>
          </a:p>
        </p:txBody>
      </p:sp>
      <p:sp>
        <p:nvSpPr>
          <p:cNvPr id="6" name="Footer Placeholder 5">
            <a:extLst>
              <a:ext uri="{FF2B5EF4-FFF2-40B4-BE49-F238E27FC236}">
                <a16:creationId xmlns:a16="http://schemas.microsoft.com/office/drawing/2014/main" id="{C56637F3-911E-6FA3-C8FE-54DF85D7DD4D}"/>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FBA7F043-7B05-2421-CC52-3D7C28B4E150}"/>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2114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EC78-5FBD-A694-7010-EDA767EA4D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94EB1A-9019-232A-49E3-E8B0515A7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7CBE4-DE4C-7B94-D89F-059E1F3BF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F0B93-BC84-DE7A-7F8B-8CF0BBC46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217880-BBF2-6FC3-6FBC-0CAF57FF7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3A8083-E3A8-486A-B6B3-16C4A30ECEE9}"/>
              </a:ext>
            </a:extLst>
          </p:cNvPr>
          <p:cNvSpPr>
            <a:spLocks noGrp="1"/>
          </p:cNvSpPr>
          <p:nvPr>
            <p:ph type="dt" sz="half" idx="10"/>
          </p:nvPr>
        </p:nvSpPr>
        <p:spPr/>
        <p:txBody>
          <a:bodyPr/>
          <a:lstStyle/>
          <a:p>
            <a:fld id="{2643A8DE-D48B-4061-B070-BDB11A12C77F}" type="datetime1">
              <a:rPr lang="en-IN" smtClean="0"/>
              <a:t>31-08-2025</a:t>
            </a:fld>
            <a:endParaRPr lang="en-IN"/>
          </a:p>
        </p:txBody>
      </p:sp>
      <p:sp>
        <p:nvSpPr>
          <p:cNvPr id="8" name="Footer Placeholder 7">
            <a:extLst>
              <a:ext uri="{FF2B5EF4-FFF2-40B4-BE49-F238E27FC236}">
                <a16:creationId xmlns:a16="http://schemas.microsoft.com/office/drawing/2014/main" id="{A10C00EC-5ABD-B2F7-CA3B-D7898678B016}"/>
              </a:ext>
            </a:extLst>
          </p:cNvPr>
          <p:cNvSpPr>
            <a:spLocks noGrp="1"/>
          </p:cNvSpPr>
          <p:nvPr>
            <p:ph type="ftr" sz="quarter" idx="11"/>
          </p:nvPr>
        </p:nvSpPr>
        <p:spPr/>
        <p:txBody>
          <a:bodyPr/>
          <a:lstStyle/>
          <a:p>
            <a:r>
              <a:rPr lang="en-IN"/>
              <a:t>1</a:t>
            </a:r>
          </a:p>
        </p:txBody>
      </p:sp>
      <p:sp>
        <p:nvSpPr>
          <p:cNvPr id="9" name="Slide Number Placeholder 8">
            <a:extLst>
              <a:ext uri="{FF2B5EF4-FFF2-40B4-BE49-F238E27FC236}">
                <a16:creationId xmlns:a16="http://schemas.microsoft.com/office/drawing/2014/main" id="{62BF747B-357F-6365-032A-B500D75D4A91}"/>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399529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7D51-452A-5BBC-264E-4CE30104F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90A012-01D0-5A66-AB42-36CBC69B6CA9}"/>
              </a:ext>
            </a:extLst>
          </p:cNvPr>
          <p:cNvSpPr>
            <a:spLocks noGrp="1"/>
          </p:cNvSpPr>
          <p:nvPr>
            <p:ph type="dt" sz="half" idx="10"/>
          </p:nvPr>
        </p:nvSpPr>
        <p:spPr/>
        <p:txBody>
          <a:bodyPr/>
          <a:lstStyle/>
          <a:p>
            <a:fld id="{9F9FA40C-BC29-43B5-B23F-123C31C3404E}" type="datetime1">
              <a:rPr lang="en-IN" smtClean="0"/>
              <a:t>31-08-2025</a:t>
            </a:fld>
            <a:endParaRPr lang="en-IN"/>
          </a:p>
        </p:txBody>
      </p:sp>
      <p:sp>
        <p:nvSpPr>
          <p:cNvPr id="4" name="Footer Placeholder 3">
            <a:extLst>
              <a:ext uri="{FF2B5EF4-FFF2-40B4-BE49-F238E27FC236}">
                <a16:creationId xmlns:a16="http://schemas.microsoft.com/office/drawing/2014/main" id="{D9650B95-17E2-C928-6F9E-9E745C2B94FA}"/>
              </a:ext>
            </a:extLst>
          </p:cNvPr>
          <p:cNvSpPr>
            <a:spLocks noGrp="1"/>
          </p:cNvSpPr>
          <p:nvPr>
            <p:ph type="ftr" sz="quarter" idx="11"/>
          </p:nvPr>
        </p:nvSpPr>
        <p:spPr/>
        <p:txBody>
          <a:bodyPr/>
          <a:lstStyle/>
          <a:p>
            <a:r>
              <a:rPr lang="en-IN"/>
              <a:t>1</a:t>
            </a:r>
          </a:p>
        </p:txBody>
      </p:sp>
      <p:sp>
        <p:nvSpPr>
          <p:cNvPr id="5" name="Slide Number Placeholder 4">
            <a:extLst>
              <a:ext uri="{FF2B5EF4-FFF2-40B4-BE49-F238E27FC236}">
                <a16:creationId xmlns:a16="http://schemas.microsoft.com/office/drawing/2014/main" id="{B3DC4609-C830-ABF6-4330-7947FA5A4B8C}"/>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111582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6F86B-856E-B0D5-AC75-9962F9302274}"/>
              </a:ext>
            </a:extLst>
          </p:cNvPr>
          <p:cNvSpPr>
            <a:spLocks noGrp="1"/>
          </p:cNvSpPr>
          <p:nvPr>
            <p:ph type="dt" sz="half" idx="10"/>
          </p:nvPr>
        </p:nvSpPr>
        <p:spPr/>
        <p:txBody>
          <a:bodyPr/>
          <a:lstStyle/>
          <a:p>
            <a:fld id="{72D7406A-2ABE-48CC-93F6-029A941DED47}" type="datetime1">
              <a:rPr lang="en-IN" smtClean="0"/>
              <a:t>31-08-2025</a:t>
            </a:fld>
            <a:endParaRPr lang="en-IN"/>
          </a:p>
        </p:txBody>
      </p:sp>
      <p:sp>
        <p:nvSpPr>
          <p:cNvPr id="3" name="Footer Placeholder 2">
            <a:extLst>
              <a:ext uri="{FF2B5EF4-FFF2-40B4-BE49-F238E27FC236}">
                <a16:creationId xmlns:a16="http://schemas.microsoft.com/office/drawing/2014/main" id="{DD0AEBC6-E299-9BC3-B0F3-DC6C784A2851}"/>
              </a:ext>
            </a:extLst>
          </p:cNvPr>
          <p:cNvSpPr>
            <a:spLocks noGrp="1"/>
          </p:cNvSpPr>
          <p:nvPr>
            <p:ph type="ftr" sz="quarter" idx="11"/>
          </p:nvPr>
        </p:nvSpPr>
        <p:spPr/>
        <p:txBody>
          <a:bodyPr/>
          <a:lstStyle/>
          <a:p>
            <a:r>
              <a:rPr lang="en-IN"/>
              <a:t>1</a:t>
            </a:r>
          </a:p>
        </p:txBody>
      </p:sp>
      <p:sp>
        <p:nvSpPr>
          <p:cNvPr id="4" name="Slide Number Placeholder 3">
            <a:extLst>
              <a:ext uri="{FF2B5EF4-FFF2-40B4-BE49-F238E27FC236}">
                <a16:creationId xmlns:a16="http://schemas.microsoft.com/office/drawing/2014/main" id="{C1F0FB1C-C62F-0244-44B5-398839892872}"/>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353302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18EF-D980-5F96-F49D-8E5220F81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AAEAE7-C298-3BF9-0AC5-8D622C333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0479A0-07C9-6C1F-91BB-E7920EE36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7996D-C8EE-966F-0866-B04AC3568BEA}"/>
              </a:ext>
            </a:extLst>
          </p:cNvPr>
          <p:cNvSpPr>
            <a:spLocks noGrp="1"/>
          </p:cNvSpPr>
          <p:nvPr>
            <p:ph type="dt" sz="half" idx="10"/>
          </p:nvPr>
        </p:nvSpPr>
        <p:spPr/>
        <p:txBody>
          <a:bodyPr/>
          <a:lstStyle/>
          <a:p>
            <a:fld id="{D31D0E0E-8341-4FE8-9402-27FA1EDEE2D5}" type="datetime1">
              <a:rPr lang="en-IN" smtClean="0"/>
              <a:t>31-08-2025</a:t>
            </a:fld>
            <a:endParaRPr lang="en-IN"/>
          </a:p>
        </p:txBody>
      </p:sp>
      <p:sp>
        <p:nvSpPr>
          <p:cNvPr id="6" name="Footer Placeholder 5">
            <a:extLst>
              <a:ext uri="{FF2B5EF4-FFF2-40B4-BE49-F238E27FC236}">
                <a16:creationId xmlns:a16="http://schemas.microsoft.com/office/drawing/2014/main" id="{523437E4-48C2-0216-4C54-70CFAEAFE5AE}"/>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ECF98FFB-EF4E-77FE-9AB6-BC635261F5D2}"/>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366142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68F3-8D3F-33E1-7709-906B9B891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459E70-1C1C-14CA-A084-0450B4B16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91C2E5-D0B1-6436-9D2B-CA5EC1F68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FD8BD-6EB1-2B42-ED42-4FF6ABFE7F6A}"/>
              </a:ext>
            </a:extLst>
          </p:cNvPr>
          <p:cNvSpPr>
            <a:spLocks noGrp="1"/>
          </p:cNvSpPr>
          <p:nvPr>
            <p:ph type="dt" sz="half" idx="10"/>
          </p:nvPr>
        </p:nvSpPr>
        <p:spPr/>
        <p:txBody>
          <a:bodyPr/>
          <a:lstStyle/>
          <a:p>
            <a:fld id="{DC8668E0-49FB-41AA-B2CB-A304524EA2A2}" type="datetime1">
              <a:rPr lang="en-IN" smtClean="0"/>
              <a:t>31-08-2025</a:t>
            </a:fld>
            <a:endParaRPr lang="en-IN"/>
          </a:p>
        </p:txBody>
      </p:sp>
      <p:sp>
        <p:nvSpPr>
          <p:cNvPr id="6" name="Footer Placeholder 5">
            <a:extLst>
              <a:ext uri="{FF2B5EF4-FFF2-40B4-BE49-F238E27FC236}">
                <a16:creationId xmlns:a16="http://schemas.microsoft.com/office/drawing/2014/main" id="{4A521BE5-6522-1258-0CA3-089F60B2A036}"/>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B1187F67-35D5-6ED5-D615-057BDC037139}"/>
              </a:ext>
            </a:extLst>
          </p:cNvPr>
          <p:cNvSpPr>
            <a:spLocks noGrp="1"/>
          </p:cNvSpPr>
          <p:nvPr>
            <p:ph type="sldNum" sz="quarter" idx="12"/>
          </p:nvPr>
        </p:nvSpPr>
        <p:spPr/>
        <p:txBody>
          <a:bodyPr/>
          <a:lstStyle/>
          <a:p>
            <a:fld id="{B0AA67A1-C86A-4D32-A608-526F2289741E}" type="slidenum">
              <a:rPr lang="en-IN" smtClean="0"/>
              <a:t>‹#›</a:t>
            </a:fld>
            <a:endParaRPr lang="en-IN"/>
          </a:p>
        </p:txBody>
      </p:sp>
    </p:spTree>
    <p:extLst>
      <p:ext uri="{BB962C8B-B14F-4D97-AF65-F5344CB8AC3E}">
        <p14:creationId xmlns:p14="http://schemas.microsoft.com/office/powerpoint/2010/main" val="87898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FD2BF8-C403-3F09-D1F0-8178E8A4C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A53315-FF3A-E32B-4A2A-E3746AF0D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1A0261-4D3D-DC52-3463-A3E40CDD2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FE5ED-4D14-426B-A903-A8B66E1C1EB7}" type="datetime1">
              <a:rPr lang="en-IN" smtClean="0"/>
              <a:t>31-08-2025</a:t>
            </a:fld>
            <a:endParaRPr lang="en-IN"/>
          </a:p>
        </p:txBody>
      </p:sp>
      <p:sp>
        <p:nvSpPr>
          <p:cNvPr id="5" name="Footer Placeholder 4">
            <a:extLst>
              <a:ext uri="{FF2B5EF4-FFF2-40B4-BE49-F238E27FC236}">
                <a16:creationId xmlns:a16="http://schemas.microsoft.com/office/drawing/2014/main" id="{8092616D-06F6-7B2E-10F7-846BDB5EB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1</a:t>
            </a:r>
          </a:p>
        </p:txBody>
      </p:sp>
      <p:sp>
        <p:nvSpPr>
          <p:cNvPr id="6" name="Slide Number Placeholder 5">
            <a:extLst>
              <a:ext uri="{FF2B5EF4-FFF2-40B4-BE49-F238E27FC236}">
                <a16:creationId xmlns:a16="http://schemas.microsoft.com/office/drawing/2014/main" id="{69FC6718-D9EF-469C-0687-F1DB6357B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A67A1-C86A-4D32-A608-526F2289741E}" type="slidenum">
              <a:rPr lang="en-IN" smtClean="0"/>
              <a:t>‹#›</a:t>
            </a:fld>
            <a:endParaRPr lang="en-IN"/>
          </a:p>
        </p:txBody>
      </p:sp>
    </p:spTree>
    <p:extLst>
      <p:ext uri="{BB962C8B-B14F-4D97-AF65-F5344CB8AC3E}">
        <p14:creationId xmlns:p14="http://schemas.microsoft.com/office/powerpoint/2010/main" val="579954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AA3C19-6AA0-12CB-19C7-129E8A53DFBC}"/>
              </a:ext>
            </a:extLst>
          </p:cNvPr>
          <p:cNvSpPr txBox="1"/>
          <p:nvPr/>
        </p:nvSpPr>
        <p:spPr>
          <a:xfrm>
            <a:off x="1194618" y="3033458"/>
            <a:ext cx="10451690" cy="1323439"/>
          </a:xfrm>
          <a:prstGeom prst="rect">
            <a:avLst/>
          </a:prstGeom>
          <a:noFill/>
        </p:spPr>
        <p:txBody>
          <a:bodyPr wrap="square">
            <a:spAutoFit/>
          </a:bodyPr>
          <a:lstStyle/>
          <a:p>
            <a:pPr algn="ctr"/>
            <a:r>
              <a:rPr lang="en-US" sz="4000" b="1" dirty="0">
                <a:latin typeface="Baskerville Old Face" panose="02020602080505020303" pitchFamily="18" charset="0"/>
              </a:rPr>
              <a:t>Design and Implementation of high speed UART for Communication systems </a:t>
            </a:r>
            <a:endParaRPr lang="en-IN" sz="4000" b="1" dirty="0">
              <a:latin typeface="Baskerville Old Face" panose="02020602080505020303" pitchFamily="18" charset="0"/>
            </a:endParaRPr>
          </a:p>
        </p:txBody>
      </p:sp>
      <p:pic>
        <p:nvPicPr>
          <p:cNvPr id="10" name="Picture 9">
            <a:extLst>
              <a:ext uri="{FF2B5EF4-FFF2-40B4-BE49-F238E27FC236}">
                <a16:creationId xmlns:a16="http://schemas.microsoft.com/office/drawing/2014/main" id="{2B2688E5-7939-7FBB-1CB2-1D5A9B11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90" y="107282"/>
            <a:ext cx="1629002" cy="1476581"/>
          </a:xfrm>
          <a:prstGeom prst="rect">
            <a:avLst/>
          </a:prstGeom>
        </p:spPr>
      </p:pic>
      <p:pic>
        <p:nvPicPr>
          <p:cNvPr id="12" name="Picture 11">
            <a:extLst>
              <a:ext uri="{FF2B5EF4-FFF2-40B4-BE49-F238E27FC236}">
                <a16:creationId xmlns:a16="http://schemas.microsoft.com/office/drawing/2014/main" id="{C7774E34-3890-9591-E8D0-C31EDC0EC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553" y="138300"/>
            <a:ext cx="6223820" cy="1414547"/>
          </a:xfrm>
          <a:prstGeom prst="rect">
            <a:avLst/>
          </a:prstGeom>
        </p:spPr>
      </p:pic>
      <p:sp>
        <p:nvSpPr>
          <p:cNvPr id="15" name="Rectangle 14">
            <a:extLst>
              <a:ext uri="{FF2B5EF4-FFF2-40B4-BE49-F238E27FC236}">
                <a16:creationId xmlns:a16="http://schemas.microsoft.com/office/drawing/2014/main" id="{29603718-0D26-E882-F842-DAC6AE875DCB}"/>
              </a:ext>
            </a:extLst>
          </p:cNvPr>
          <p:cNvSpPr/>
          <p:nvPr/>
        </p:nvSpPr>
        <p:spPr>
          <a:xfrm>
            <a:off x="796413" y="4387913"/>
            <a:ext cx="4395019" cy="11208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endParaRPr lang="en-IN" b="1" dirty="0">
              <a:solidFill>
                <a:srgbClr val="00B0F0"/>
              </a:solidFill>
            </a:endParaRPr>
          </a:p>
        </p:txBody>
      </p:sp>
      <p:sp>
        <p:nvSpPr>
          <p:cNvPr id="16" name="Rectangle 15">
            <a:extLst>
              <a:ext uri="{FF2B5EF4-FFF2-40B4-BE49-F238E27FC236}">
                <a16:creationId xmlns:a16="http://schemas.microsoft.com/office/drawing/2014/main" id="{506E53BD-4216-4234-2C5F-06DF14C74D7B}"/>
              </a:ext>
            </a:extLst>
          </p:cNvPr>
          <p:cNvSpPr/>
          <p:nvPr/>
        </p:nvSpPr>
        <p:spPr>
          <a:xfrm>
            <a:off x="5230759" y="6104070"/>
            <a:ext cx="2163097" cy="43261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b="1" dirty="0"/>
              <a:t>05-03-2025</a:t>
            </a:r>
            <a:endParaRPr lang="en-IN" b="1" dirty="0"/>
          </a:p>
        </p:txBody>
      </p:sp>
      <p:sp>
        <p:nvSpPr>
          <p:cNvPr id="3" name="Slide Number Placeholder 2">
            <a:extLst>
              <a:ext uri="{FF2B5EF4-FFF2-40B4-BE49-F238E27FC236}">
                <a16:creationId xmlns:a16="http://schemas.microsoft.com/office/drawing/2014/main" id="{CC951587-3F3F-4781-A9DE-967B64DB8220}"/>
              </a:ext>
            </a:extLst>
          </p:cNvPr>
          <p:cNvSpPr>
            <a:spLocks noGrp="1"/>
          </p:cNvSpPr>
          <p:nvPr>
            <p:ph type="sldNum" sz="quarter" idx="12"/>
          </p:nvPr>
        </p:nvSpPr>
        <p:spPr/>
        <p:txBody>
          <a:bodyPr/>
          <a:lstStyle/>
          <a:p>
            <a:fld id="{B0AA67A1-C86A-4D32-A608-526F2289741E}" type="slidenum">
              <a:rPr lang="en-IN" sz="1800" b="1" smtClean="0"/>
              <a:t>1</a:t>
            </a:fld>
            <a:endParaRPr lang="en-IN" b="1" dirty="0"/>
          </a:p>
        </p:txBody>
      </p:sp>
    </p:spTree>
    <p:extLst>
      <p:ext uri="{BB962C8B-B14F-4D97-AF65-F5344CB8AC3E}">
        <p14:creationId xmlns:p14="http://schemas.microsoft.com/office/powerpoint/2010/main" val="321979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1" y="240019"/>
            <a:ext cx="1629002" cy="1476581"/>
          </a:xfrm>
          <a:prstGeom prst="rect">
            <a:avLst/>
          </a:prstGeom>
        </p:spPr>
      </p:pic>
      <p:sp>
        <p:nvSpPr>
          <p:cNvPr id="3" name="Rectangle 2">
            <a:extLst>
              <a:ext uri="{FF2B5EF4-FFF2-40B4-BE49-F238E27FC236}">
                <a16:creationId xmlns:a16="http://schemas.microsoft.com/office/drawing/2014/main" id="{39A5DEAB-E6FD-648D-A598-B7B91F999683}"/>
              </a:ext>
            </a:extLst>
          </p:cNvPr>
          <p:cNvSpPr/>
          <p:nvPr/>
        </p:nvSpPr>
        <p:spPr>
          <a:xfrm>
            <a:off x="1976283" y="648929"/>
            <a:ext cx="4542504" cy="658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anose="04020705040A02060702" pitchFamily="82" charset="0"/>
              </a:rPr>
              <a:t>LITERATURE</a:t>
            </a:r>
            <a:r>
              <a:rPr lang="en-IN" sz="3200" dirty="0">
                <a:solidFill>
                  <a:schemeClr val="tx1"/>
                </a:solidFill>
                <a:latin typeface="Algerian" panose="04020705040A02060702" pitchFamily="82" charset="0"/>
              </a:rPr>
              <a:t> SURVEY</a:t>
            </a:r>
          </a:p>
        </p:txBody>
      </p:sp>
      <p:graphicFrame>
        <p:nvGraphicFramePr>
          <p:cNvPr id="6" name="Table 5">
            <a:extLst>
              <a:ext uri="{FF2B5EF4-FFF2-40B4-BE49-F238E27FC236}">
                <a16:creationId xmlns:a16="http://schemas.microsoft.com/office/drawing/2014/main" id="{C526308C-2660-96D8-BBBF-1703AA65A00A}"/>
              </a:ext>
            </a:extLst>
          </p:cNvPr>
          <p:cNvGraphicFramePr>
            <a:graphicFrameLocks noGrp="1"/>
          </p:cNvGraphicFramePr>
          <p:nvPr>
            <p:extLst>
              <p:ext uri="{D42A27DB-BD31-4B8C-83A1-F6EECF244321}">
                <p14:modId xmlns:p14="http://schemas.microsoft.com/office/powerpoint/2010/main" val="2371340638"/>
              </p:ext>
            </p:extLst>
          </p:nvPr>
        </p:nvGraphicFramePr>
        <p:xfrm>
          <a:off x="128361" y="1639414"/>
          <a:ext cx="11847329" cy="4800066"/>
        </p:xfrm>
        <a:graphic>
          <a:graphicData uri="http://schemas.openxmlformats.org/drawingml/2006/table">
            <a:tbl>
              <a:tblPr firstRow="1" bandRow="1">
                <a:tableStyleId>{5C22544A-7EE6-4342-B048-85BDC9FD1C3A}</a:tableStyleId>
              </a:tblPr>
              <a:tblGrid>
                <a:gridCol w="2037896">
                  <a:extLst>
                    <a:ext uri="{9D8B030D-6E8A-4147-A177-3AD203B41FA5}">
                      <a16:colId xmlns:a16="http://schemas.microsoft.com/office/drawing/2014/main" val="1565601181"/>
                    </a:ext>
                  </a:extLst>
                </a:gridCol>
                <a:gridCol w="1982956">
                  <a:extLst>
                    <a:ext uri="{9D8B030D-6E8A-4147-A177-3AD203B41FA5}">
                      <a16:colId xmlns:a16="http://schemas.microsoft.com/office/drawing/2014/main" val="683088584"/>
                    </a:ext>
                  </a:extLst>
                </a:gridCol>
                <a:gridCol w="3637935">
                  <a:extLst>
                    <a:ext uri="{9D8B030D-6E8A-4147-A177-3AD203B41FA5}">
                      <a16:colId xmlns:a16="http://schemas.microsoft.com/office/drawing/2014/main" val="3755047964"/>
                    </a:ext>
                  </a:extLst>
                </a:gridCol>
                <a:gridCol w="4188542">
                  <a:extLst>
                    <a:ext uri="{9D8B030D-6E8A-4147-A177-3AD203B41FA5}">
                      <a16:colId xmlns:a16="http://schemas.microsoft.com/office/drawing/2014/main" val="1435223181"/>
                    </a:ext>
                  </a:extLst>
                </a:gridCol>
              </a:tblGrid>
              <a:tr h="875466">
                <a:tc>
                  <a:txBody>
                    <a:bodyPr/>
                    <a:lstStyle/>
                    <a:p>
                      <a:pPr algn="ctr">
                        <a:lnSpc>
                          <a:spcPct val="150000"/>
                        </a:lnSpc>
                      </a:pPr>
                      <a:r>
                        <a:rPr lang="en-US" sz="2000" dirty="0"/>
                        <a:t>AUTHOR</a:t>
                      </a:r>
                      <a:endParaRPr lang="en-IN" sz="2000" dirty="0"/>
                    </a:p>
                  </a:txBody>
                  <a:tcPr/>
                </a:tc>
                <a:tc>
                  <a:txBody>
                    <a:bodyPr/>
                    <a:lstStyle/>
                    <a:p>
                      <a:pPr>
                        <a:lnSpc>
                          <a:spcPct val="150000"/>
                        </a:lnSpc>
                      </a:pPr>
                      <a:r>
                        <a:rPr lang="en-US" sz="2000" dirty="0"/>
                        <a:t>  TITLE OF THE PROJECT</a:t>
                      </a:r>
                      <a:endParaRPr lang="en-IN" sz="2000" dirty="0"/>
                    </a:p>
                  </a:txBody>
                  <a:tcPr/>
                </a:tc>
                <a:tc>
                  <a:txBody>
                    <a:bodyPr/>
                    <a:lstStyle/>
                    <a:p>
                      <a:pPr>
                        <a:lnSpc>
                          <a:spcPct val="150000"/>
                        </a:lnSpc>
                      </a:pPr>
                      <a:r>
                        <a:rPr lang="en-US" sz="2000" dirty="0"/>
                        <a:t>PROBLEM STATEMENT </a:t>
                      </a:r>
                      <a:endParaRPr lang="en-IN" sz="2000" dirty="0"/>
                    </a:p>
                  </a:txBody>
                  <a:tcPr/>
                </a:tc>
                <a:tc>
                  <a:txBody>
                    <a:bodyPr/>
                    <a:lstStyle/>
                    <a:p>
                      <a:pPr>
                        <a:lnSpc>
                          <a:spcPct val="150000"/>
                        </a:lnSpc>
                      </a:pPr>
                      <a:r>
                        <a:rPr lang="en-US" sz="2000" dirty="0"/>
                        <a:t>FEATURE EXTRACTION</a:t>
                      </a:r>
                      <a:endParaRPr lang="en-IN" sz="2000" dirty="0"/>
                    </a:p>
                  </a:txBody>
                  <a:tcPr/>
                </a:tc>
                <a:extLst>
                  <a:ext uri="{0D108BD9-81ED-4DB2-BD59-A6C34878D82A}">
                    <a16:rowId xmlns:a16="http://schemas.microsoft.com/office/drawing/2014/main" val="3817472868"/>
                  </a:ext>
                </a:extLst>
              </a:tr>
              <a:tr h="3841470">
                <a:tc>
                  <a:txBody>
                    <a:bodyPr/>
                    <a:lstStyle/>
                    <a:p>
                      <a:pPr lvl="0">
                        <a:buNone/>
                      </a:pPr>
                      <a:r>
                        <a:rPr lang="en-GB" dirty="0"/>
                        <a:t>Timothy Simon Thomas , Arun Singh , </a:t>
                      </a:r>
                      <a:r>
                        <a:rPr lang="en-GB" dirty="0" err="1"/>
                        <a:t>Shyam</a:t>
                      </a:r>
                      <a:r>
                        <a:rPr lang="en-GB" dirty="0"/>
                        <a:t> Ramanathan , and Sunil </a:t>
                      </a:r>
                      <a:r>
                        <a:rPr lang="en-GB" dirty="0" err="1"/>
                        <a:t>Rafeeque</a:t>
                      </a:r>
                      <a:r>
                        <a:rPr lang="en-IN" dirty="0"/>
                        <a:t>   </a:t>
                      </a:r>
                    </a:p>
                    <a:p>
                      <a:pPr lvl="0">
                        <a:buNone/>
                      </a:pPr>
                      <a:endParaRPr lang="en-IN" dirty="0"/>
                    </a:p>
                    <a:p>
                      <a:pPr marL="0" marR="0" lvl="0" indent="0" algn="l">
                        <a:lnSpc>
                          <a:spcPct val="100000"/>
                        </a:lnSpc>
                        <a:spcBef>
                          <a:spcPts val="0"/>
                        </a:spcBef>
                        <a:spcAft>
                          <a:spcPts val="0"/>
                        </a:spcAft>
                        <a:buClrTx/>
                        <a:buSzTx/>
                        <a:buFontTx/>
                        <a:buNone/>
                      </a:pPr>
                      <a:r>
                        <a:rPr lang="en-GB" dirty="0"/>
                        <a:t>IEEE TRANSACTIONS ON CIRCUITS AND SYSTEMS</a:t>
                      </a:r>
                      <a:endParaRPr lang="en-IN" dirty="0"/>
                    </a:p>
                    <a:p>
                      <a:pPr marL="0" marR="0" lvl="0" indent="0" algn="l">
                        <a:lnSpc>
                          <a:spcPct val="100000"/>
                        </a:lnSpc>
                        <a:spcBef>
                          <a:spcPts val="0"/>
                        </a:spcBef>
                        <a:spcAft>
                          <a:spcPts val="0"/>
                        </a:spcAft>
                        <a:buClrTx/>
                        <a:buSzTx/>
                        <a:buFontTx/>
                        <a:buNone/>
                      </a:pPr>
                      <a:r>
                        <a:rPr lang="en-IN" dirty="0"/>
                        <a:t>JOURNAL  </a:t>
                      </a:r>
                    </a:p>
                    <a:p>
                      <a:pPr marL="0" marR="0" lvl="0" indent="0" algn="l">
                        <a:lnSpc>
                          <a:spcPct val="100000"/>
                        </a:lnSpc>
                        <a:spcBef>
                          <a:spcPts val="0"/>
                        </a:spcBef>
                        <a:spcAft>
                          <a:spcPts val="0"/>
                        </a:spcAft>
                        <a:buClrTx/>
                        <a:buSzTx/>
                        <a:buFontTx/>
                        <a:buNone/>
                      </a:pPr>
                      <a:r>
                        <a:rPr lang="en-IN" dirty="0"/>
                        <a:t>            2024</a:t>
                      </a:r>
                    </a:p>
                    <a:p>
                      <a:pPr lvl="0">
                        <a:buNone/>
                      </a:pPr>
                      <a:endParaRPr lang="en-IN" dirty="0"/>
                    </a:p>
                  </a:txBody>
                  <a:tcPr/>
                </a:tc>
                <a:tc>
                  <a:txBody>
                    <a:bodyPr/>
                    <a:lstStyle/>
                    <a:p>
                      <a:r>
                        <a:rPr lang="en-GB" dirty="0"/>
                        <a:t>A Novel Channel-Aware, Non-Sampling UART With Augmented Clock Frequency Resilience</a:t>
                      </a:r>
                      <a:endParaRPr lang="en-IN" dirty="0"/>
                    </a:p>
                  </a:txBody>
                  <a:tcPr/>
                </a:tc>
                <a:tc>
                  <a:txBody>
                    <a:bodyPr/>
                    <a:lstStyle/>
                    <a:p>
                      <a:r>
                        <a:rPr lang="en-GB" dirty="0"/>
                        <a:t>Develop a UART architecture using timeouts and edge-related information for frame decoding to enhance resilience to clock frequency variations. Utilize a lower frequency clock and implement compensation for channel distortions like rise and fall times. Aim to improve reliability and efficiency in serial communication.</a:t>
                      </a:r>
                    </a:p>
                    <a:p>
                      <a:r>
                        <a:rPr lang="en-GB" dirty="0"/>
                        <a:t>4o</a:t>
                      </a:r>
                    </a:p>
                    <a:p>
                      <a:endParaRPr lang="en-IN" dirty="0"/>
                    </a:p>
                  </a:txBody>
                  <a:tcPr/>
                </a:tc>
                <a:tc>
                  <a:txBody>
                    <a:bodyPr/>
                    <a:lstStyle/>
                    <a:p>
                      <a:r>
                        <a:rPr lang="en-GB" dirty="0"/>
                        <a:t>The novel UART architecture features a lower operating frequency and introduces channel-aware auto-baud detection. It eliminates the need for sampling by utilizing preamble-derived parameters, reducing sensitivity to clock frequency accuracy and achieving a robust and efficient design. The architecture was successfully tested on both ASIC and FPGA platforms.</a:t>
                      </a:r>
                      <a:endParaRPr lang="en-IN" dirty="0"/>
                    </a:p>
                  </a:txBody>
                  <a:tcPr/>
                </a:tc>
                <a:extLst>
                  <a:ext uri="{0D108BD9-81ED-4DB2-BD59-A6C34878D82A}">
                    <a16:rowId xmlns:a16="http://schemas.microsoft.com/office/drawing/2014/main" val="4052233743"/>
                  </a:ext>
                </a:extLst>
              </a:tr>
            </a:tbl>
          </a:graphicData>
        </a:graphic>
      </p:graphicFrame>
      <p:sp>
        <p:nvSpPr>
          <p:cNvPr id="5" name="Slide Number Placeholder 4">
            <a:extLst>
              <a:ext uri="{FF2B5EF4-FFF2-40B4-BE49-F238E27FC236}">
                <a16:creationId xmlns:a16="http://schemas.microsoft.com/office/drawing/2014/main" id="{79EEF4F5-0804-4202-BD49-5864F6F22B0D}"/>
              </a:ext>
            </a:extLst>
          </p:cNvPr>
          <p:cNvSpPr>
            <a:spLocks noGrp="1"/>
          </p:cNvSpPr>
          <p:nvPr>
            <p:ph type="sldNum" sz="quarter" idx="12"/>
          </p:nvPr>
        </p:nvSpPr>
        <p:spPr/>
        <p:txBody>
          <a:bodyPr/>
          <a:lstStyle/>
          <a:p>
            <a:fld id="{B0AA67A1-C86A-4D32-A608-526F2289741E}" type="slidenum">
              <a:rPr lang="en-IN" sz="1800" b="1" smtClean="0"/>
              <a:t>10</a:t>
            </a:fld>
            <a:endParaRPr lang="en-IN" b="1" dirty="0"/>
          </a:p>
        </p:txBody>
      </p:sp>
    </p:spTree>
    <p:extLst>
      <p:ext uri="{BB962C8B-B14F-4D97-AF65-F5344CB8AC3E}">
        <p14:creationId xmlns:p14="http://schemas.microsoft.com/office/powerpoint/2010/main" val="105693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2" name="Oval 1">
            <a:extLst>
              <a:ext uri="{FF2B5EF4-FFF2-40B4-BE49-F238E27FC236}">
                <a16:creationId xmlns:a16="http://schemas.microsoft.com/office/drawing/2014/main" id="{CF944329-3129-7DCC-8D8F-9A126F3ABD5A}"/>
              </a:ext>
            </a:extLst>
          </p:cNvPr>
          <p:cNvSpPr/>
          <p:nvPr/>
        </p:nvSpPr>
        <p:spPr>
          <a:xfrm>
            <a:off x="1825176" y="554660"/>
            <a:ext cx="5781369"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EXISTING  SYSTEM</a:t>
            </a:r>
            <a:endParaRPr lang="en-IN" sz="3600" dirty="0">
              <a:solidFill>
                <a:schemeClr val="tx1"/>
              </a:solidFill>
              <a:latin typeface="Algerian" panose="04020705040A02060702" pitchFamily="82" charset="0"/>
            </a:endParaRPr>
          </a:p>
        </p:txBody>
      </p:sp>
      <p:sp>
        <p:nvSpPr>
          <p:cNvPr id="5" name="TextBox 4">
            <a:extLst>
              <a:ext uri="{FF2B5EF4-FFF2-40B4-BE49-F238E27FC236}">
                <a16:creationId xmlns:a16="http://schemas.microsoft.com/office/drawing/2014/main" id="{89033853-6A86-C11C-FAA3-03BC43D21529}"/>
              </a:ext>
            </a:extLst>
          </p:cNvPr>
          <p:cNvSpPr txBox="1"/>
          <p:nvPr/>
        </p:nvSpPr>
        <p:spPr>
          <a:xfrm>
            <a:off x="340607" y="1406440"/>
            <a:ext cx="12419461" cy="5399940"/>
          </a:xfrm>
          <a:prstGeom prst="rect">
            <a:avLst/>
          </a:prstGeom>
          <a:noFill/>
        </p:spPr>
        <p:txBody>
          <a:bodyPr wrap="square" lIns="91440" tIns="45720" rIns="91440" bIns="45720" anchor="t">
            <a:spAutoFit/>
          </a:bodyPr>
          <a:lstStyle/>
          <a:p>
            <a:pPr marL="342900" indent="-342900">
              <a:lnSpc>
                <a:spcPct val="150000"/>
              </a:lnSpc>
              <a:buFont typeface="Wingdings" panose="05000000000000000000" pitchFamily="2" charset="2"/>
              <a:buChar char="Ø"/>
            </a:pPr>
            <a:r>
              <a:rPr lang="en-IN" sz="2400" b="1" dirty="0"/>
              <a:t>Purpose and Usage :</a:t>
            </a:r>
            <a:endParaRPr lang="en-IN" sz="2400" b="1" dirty="0">
              <a:cs typeface="Calibri"/>
            </a:endParaRPr>
          </a:p>
          <a:p>
            <a:pPr>
              <a:lnSpc>
                <a:spcPct val="150000"/>
              </a:lnSpc>
            </a:pPr>
            <a:r>
              <a:rPr lang="en-IN" dirty="0"/>
              <a:t>      </a:t>
            </a:r>
            <a:r>
              <a:rPr lang="en-IN" sz="2000" dirty="0"/>
              <a:t>UART is widely used for serial data communication in modern communication systems and</a:t>
            </a:r>
            <a:endParaRPr lang="en-IN" sz="2000" dirty="0">
              <a:cs typeface="Calibri" panose="020F0502020204030204"/>
            </a:endParaRPr>
          </a:p>
          <a:p>
            <a:pPr>
              <a:lnSpc>
                <a:spcPct val="150000"/>
              </a:lnSpc>
            </a:pPr>
            <a:r>
              <a:rPr lang="en-IN" sz="2000" dirty="0"/>
              <a:t>      embedded systems.</a:t>
            </a:r>
            <a:endParaRPr lang="en-IN" sz="2000" dirty="0">
              <a:cs typeface="Calibri"/>
            </a:endParaRPr>
          </a:p>
          <a:p>
            <a:pPr>
              <a:lnSpc>
                <a:spcPct val="150000"/>
              </a:lnSpc>
            </a:pPr>
            <a:r>
              <a:rPr lang="en-IN" sz="2000" dirty="0"/>
              <a:t>      It facilitates efficient and straightforward serial data transmission between devices.</a:t>
            </a:r>
            <a:endParaRPr lang="en-IN" sz="2000" dirty="0">
              <a:cs typeface="Calibri"/>
            </a:endParaRPr>
          </a:p>
          <a:p>
            <a:pPr marL="285750" indent="-285750">
              <a:lnSpc>
                <a:spcPct val="150000"/>
              </a:lnSpc>
              <a:buFont typeface="Wingdings"/>
              <a:buChar char="Ø"/>
            </a:pPr>
            <a:r>
              <a:rPr lang="en-IN" sz="2400" b="1" dirty="0"/>
              <a:t>Modes of Operation </a:t>
            </a:r>
            <a:r>
              <a:rPr lang="en-IN" sz="2400" dirty="0"/>
              <a:t>:</a:t>
            </a:r>
            <a:endParaRPr lang="en-IN" sz="2400" dirty="0">
              <a:cs typeface="Calibri"/>
            </a:endParaRPr>
          </a:p>
          <a:p>
            <a:pPr>
              <a:lnSpc>
                <a:spcPct val="150000"/>
              </a:lnSpc>
            </a:pPr>
            <a:r>
              <a:rPr lang="en-IN" sz="1600" dirty="0"/>
              <a:t>      </a:t>
            </a:r>
            <a:r>
              <a:rPr lang="en-IN" sz="2000" dirty="0"/>
              <a:t>Half-Duplex , Full-Duplex</a:t>
            </a:r>
          </a:p>
          <a:p>
            <a:pPr marL="285750" indent="-285750">
              <a:lnSpc>
                <a:spcPct val="150000"/>
              </a:lnSpc>
              <a:buFont typeface="Wingdings"/>
              <a:buChar char="Ø"/>
            </a:pPr>
            <a:r>
              <a:rPr lang="en-IN" sz="2400" b="1" dirty="0"/>
              <a:t>Data Transmission Format :</a:t>
            </a:r>
            <a:endParaRPr lang="en-IN" sz="2400" b="1" dirty="0">
              <a:cs typeface="Calibri"/>
            </a:endParaRPr>
          </a:p>
          <a:p>
            <a:pPr>
              <a:lnSpc>
                <a:spcPct val="150000"/>
              </a:lnSpc>
            </a:pPr>
            <a:r>
              <a:rPr lang="en-IN" sz="1600" dirty="0"/>
              <a:t>     </a:t>
            </a:r>
            <a:r>
              <a:rPr lang="en-IN" sz="2000" dirty="0"/>
              <a:t>Typically transmits one byte of data at a time.</a:t>
            </a:r>
            <a:endParaRPr lang="en-IN" sz="2000" dirty="0">
              <a:cs typeface="Calibri"/>
            </a:endParaRPr>
          </a:p>
          <a:p>
            <a:pPr>
              <a:lnSpc>
                <a:spcPct val="150000"/>
              </a:lnSpc>
            </a:pPr>
            <a:r>
              <a:rPr lang="en-IN" sz="2000" dirty="0"/>
              <a:t>    </a:t>
            </a:r>
            <a:r>
              <a:rPr lang="en-IN" sz="2000" b="1" dirty="0"/>
              <a:t> Format:</a:t>
            </a:r>
            <a:r>
              <a:rPr lang="en-IN" sz="2000" dirty="0"/>
              <a:t> Usually 10 or 11 bits per frame, which includes:</a:t>
            </a:r>
            <a:endParaRPr lang="en-IN" sz="2000" dirty="0">
              <a:cs typeface="Calibri"/>
            </a:endParaRPr>
          </a:p>
          <a:p>
            <a:pPr>
              <a:lnSpc>
                <a:spcPct val="150000"/>
              </a:lnSpc>
            </a:pPr>
            <a:r>
              <a:rPr lang="en-IN" sz="2000" dirty="0"/>
              <a:t>        8 data bits</a:t>
            </a:r>
            <a:endParaRPr lang="en-IN" sz="2000" dirty="0">
              <a:cs typeface="Calibri"/>
            </a:endParaRPr>
          </a:p>
          <a:p>
            <a:pPr>
              <a:lnSpc>
                <a:spcPct val="150000"/>
              </a:lnSpc>
            </a:pPr>
            <a:r>
              <a:rPr lang="en-IN" sz="2000" dirty="0"/>
              <a:t>        1 start bit ,1 stop bit ,1 optional parity bit (used for error detection)</a:t>
            </a:r>
            <a:endParaRPr lang="en-IN" sz="2000" dirty="0">
              <a:cs typeface="Calibri"/>
            </a:endParaRPr>
          </a:p>
        </p:txBody>
      </p:sp>
      <p:sp>
        <p:nvSpPr>
          <p:cNvPr id="6" name="Slide Number Placeholder 5">
            <a:extLst>
              <a:ext uri="{FF2B5EF4-FFF2-40B4-BE49-F238E27FC236}">
                <a16:creationId xmlns:a16="http://schemas.microsoft.com/office/drawing/2014/main" id="{3BF7ED5D-841C-4370-934F-3B4A6D685556}"/>
              </a:ext>
            </a:extLst>
          </p:cNvPr>
          <p:cNvSpPr>
            <a:spLocks noGrp="1"/>
          </p:cNvSpPr>
          <p:nvPr>
            <p:ph type="sldNum" sz="quarter" idx="12"/>
          </p:nvPr>
        </p:nvSpPr>
        <p:spPr/>
        <p:txBody>
          <a:bodyPr/>
          <a:lstStyle/>
          <a:p>
            <a:fld id="{B0AA67A1-C86A-4D32-A608-526F2289741E}" type="slidenum">
              <a:rPr lang="en-IN" sz="1800" b="1" smtClean="0"/>
              <a:t>11</a:t>
            </a:fld>
            <a:endParaRPr lang="en-IN" b="1" dirty="0"/>
          </a:p>
        </p:txBody>
      </p:sp>
    </p:spTree>
    <p:extLst>
      <p:ext uri="{BB962C8B-B14F-4D97-AF65-F5344CB8AC3E}">
        <p14:creationId xmlns:p14="http://schemas.microsoft.com/office/powerpoint/2010/main" val="7975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29002" cy="1476581"/>
          </a:xfrm>
          <a:prstGeom prst="rect">
            <a:avLst/>
          </a:prstGeom>
        </p:spPr>
      </p:pic>
      <p:sp>
        <p:nvSpPr>
          <p:cNvPr id="2" name="TextBox 1">
            <a:extLst>
              <a:ext uri="{FF2B5EF4-FFF2-40B4-BE49-F238E27FC236}">
                <a16:creationId xmlns:a16="http://schemas.microsoft.com/office/drawing/2014/main" id="{795376D5-A033-7503-6AD1-8D4CBF249164}"/>
              </a:ext>
            </a:extLst>
          </p:cNvPr>
          <p:cNvSpPr txBox="1"/>
          <p:nvPr/>
        </p:nvSpPr>
        <p:spPr>
          <a:xfrm>
            <a:off x="127820" y="1110252"/>
            <a:ext cx="12264530" cy="5861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IN" sz="2400" b="1" dirty="0">
                <a:cs typeface="Calibri"/>
              </a:rPr>
              <a:t>Asynchronous Communication :</a:t>
            </a:r>
            <a:endParaRPr lang="en-US" sz="2400" b="1" dirty="0">
              <a:cs typeface="Calibri"/>
            </a:endParaRPr>
          </a:p>
          <a:p>
            <a:pPr>
              <a:lnSpc>
                <a:spcPct val="150000"/>
              </a:lnSpc>
            </a:pPr>
            <a:r>
              <a:rPr lang="en-IN" dirty="0">
                <a:cs typeface="Calibri"/>
              </a:rPr>
              <a:t>       </a:t>
            </a:r>
            <a:r>
              <a:rPr lang="en-IN" sz="2000" dirty="0">
                <a:cs typeface="Calibri"/>
              </a:rPr>
              <a:t>Operates without a shared clock signal, relying on pre-defined baud rates for synchronization</a:t>
            </a:r>
          </a:p>
          <a:p>
            <a:pPr>
              <a:lnSpc>
                <a:spcPct val="150000"/>
              </a:lnSpc>
            </a:pPr>
            <a:r>
              <a:rPr lang="en-IN" sz="2000" dirty="0">
                <a:cs typeface="Calibri"/>
              </a:rPr>
              <a:t>       Known for its simplicity and stable design.</a:t>
            </a:r>
            <a:endParaRPr lang="en-IN" sz="2000" dirty="0">
              <a:cs typeface="Segoe UI"/>
            </a:endParaRPr>
          </a:p>
          <a:p>
            <a:pPr marL="285750" indent="-285750">
              <a:lnSpc>
                <a:spcPct val="150000"/>
              </a:lnSpc>
              <a:buFont typeface="Wingdings"/>
              <a:buChar char="Ø"/>
            </a:pPr>
            <a:r>
              <a:rPr lang="en-IN" sz="2400" b="1" dirty="0">
                <a:cs typeface="Segoe UI"/>
              </a:rPr>
              <a:t>Features and Improvements:​</a:t>
            </a:r>
            <a:endParaRPr lang="en-IN" sz="2400" b="1" dirty="0">
              <a:cs typeface="Calibri" panose="020F0502020204030204"/>
            </a:endParaRPr>
          </a:p>
          <a:p>
            <a:pPr>
              <a:lnSpc>
                <a:spcPct val="150000"/>
              </a:lnSpc>
            </a:pPr>
            <a:r>
              <a:rPr lang="en-IN" dirty="0">
                <a:cs typeface="Segoe UI"/>
              </a:rPr>
              <a:t>       </a:t>
            </a:r>
            <a:r>
              <a:rPr lang="en-IN" sz="2000" b="1" dirty="0">
                <a:cs typeface="Segoe UI"/>
              </a:rPr>
              <a:t> Error Detection: </a:t>
            </a:r>
            <a:r>
              <a:rPr lang="en-IN" sz="2000" dirty="0">
                <a:cs typeface="Segoe UI"/>
              </a:rPr>
              <a:t>Includes mechanisms like parity checking for basic error detection.​</a:t>
            </a:r>
          </a:p>
          <a:p>
            <a:pPr>
              <a:lnSpc>
                <a:spcPct val="150000"/>
              </a:lnSpc>
            </a:pPr>
            <a:r>
              <a:rPr lang="en-IN" sz="2000" dirty="0">
                <a:cs typeface="Segoe UI"/>
              </a:rPr>
              <a:t>       </a:t>
            </a:r>
            <a:r>
              <a:rPr lang="en-IN" sz="2000" b="1" dirty="0">
                <a:cs typeface="Segoe UI"/>
              </a:rPr>
              <a:t>Baud Rate Options:</a:t>
            </a:r>
            <a:r>
              <a:rPr lang="en-IN" sz="2000" dirty="0">
                <a:cs typeface="Segoe UI"/>
              </a:rPr>
              <a:t> Configurable baud rates allow flexibility in communication speed.​</a:t>
            </a:r>
          </a:p>
          <a:p>
            <a:pPr>
              <a:lnSpc>
                <a:spcPct val="150000"/>
              </a:lnSpc>
            </a:pPr>
            <a:r>
              <a:rPr lang="en-IN" sz="2000" dirty="0">
                <a:cs typeface="Segoe UI"/>
              </a:rPr>
              <a:t>      </a:t>
            </a:r>
            <a:r>
              <a:rPr lang="en-IN" sz="2000" b="1" dirty="0">
                <a:cs typeface="Segoe UI"/>
              </a:rPr>
              <a:t> Flow Control: </a:t>
            </a:r>
            <a:r>
              <a:rPr lang="en-IN" sz="2000" dirty="0">
                <a:cs typeface="Segoe UI"/>
              </a:rPr>
              <a:t>Supports hardware (e.g., RTS/CTS) and software (e.g., XON/XOFF) flow control to   </a:t>
            </a:r>
            <a:r>
              <a:rPr lang="en-IN" sz="2000" dirty="0">
                <a:solidFill>
                  <a:schemeClr val="bg1"/>
                </a:solidFill>
                <a:cs typeface="Segoe UI"/>
              </a:rPr>
              <a:t> . </a:t>
            </a:r>
            <a:r>
              <a:rPr lang="en-IN" sz="2000" dirty="0">
                <a:cs typeface="Segoe UI"/>
              </a:rPr>
              <a:t>   </a:t>
            </a:r>
            <a:r>
              <a:rPr lang="en-IN" sz="2000" dirty="0">
                <a:solidFill>
                  <a:schemeClr val="bg1"/>
                </a:solidFill>
                <a:cs typeface="Segoe UI"/>
              </a:rPr>
              <a:t>   .</a:t>
            </a:r>
            <a:r>
              <a:rPr lang="en-IN" sz="2000" dirty="0">
                <a:cs typeface="Segoe UI"/>
              </a:rPr>
              <a:t> </a:t>
            </a:r>
            <a:r>
              <a:rPr lang="en-IN" sz="2000" dirty="0">
                <a:solidFill>
                  <a:schemeClr val="bg1"/>
                </a:solidFill>
                <a:cs typeface="Segoe UI"/>
              </a:rPr>
              <a:t>.   </a:t>
            </a:r>
            <a:r>
              <a:rPr lang="en-IN" sz="2000" dirty="0">
                <a:cs typeface="Segoe UI"/>
              </a:rPr>
              <a:t>   manage data flow and prevent loss.​</a:t>
            </a:r>
            <a:endParaRPr lang="en-IN" dirty="0">
              <a:cs typeface="Segoe UI"/>
            </a:endParaRPr>
          </a:p>
          <a:p>
            <a:pPr marL="285750" indent="-285750">
              <a:lnSpc>
                <a:spcPct val="150000"/>
              </a:lnSpc>
              <a:buFont typeface="Wingdings"/>
              <a:buChar char="Ø"/>
            </a:pPr>
            <a:r>
              <a:rPr lang="en-IN" sz="2400" b="1" dirty="0">
                <a:cs typeface="Segoe UI"/>
              </a:rPr>
              <a:t>Overall Appeal:​</a:t>
            </a:r>
          </a:p>
          <a:p>
            <a:pPr>
              <a:lnSpc>
                <a:spcPct val="150000"/>
              </a:lnSpc>
            </a:pPr>
            <a:r>
              <a:rPr lang="en-IN" dirty="0">
                <a:cs typeface="Segoe UI"/>
              </a:rPr>
              <a:t>      </a:t>
            </a:r>
            <a:r>
              <a:rPr lang="en-IN" sz="2000" dirty="0">
                <a:cs typeface="Segoe UI"/>
              </a:rPr>
              <a:t> UART’s adaptability and built-in features make it a desirable option for many applications.​</a:t>
            </a:r>
          </a:p>
          <a:p>
            <a:pPr>
              <a:lnSpc>
                <a:spcPct val="150000"/>
              </a:lnSpc>
            </a:pPr>
            <a:r>
              <a:rPr lang="en-IN" sz="2000" dirty="0">
                <a:cs typeface="Segoe UI"/>
              </a:rPr>
              <a:t>       Its straightforward design and reliable performance cater to various communication requirements in  </a:t>
            </a:r>
          </a:p>
          <a:p>
            <a:pPr>
              <a:lnSpc>
                <a:spcPct val="150000"/>
              </a:lnSpc>
            </a:pPr>
            <a:r>
              <a:rPr lang="en-IN" sz="2000" dirty="0">
                <a:cs typeface="Segoe UI"/>
              </a:rPr>
              <a:t>       electronics devices and embedded systems.​</a:t>
            </a:r>
          </a:p>
        </p:txBody>
      </p:sp>
      <p:sp>
        <p:nvSpPr>
          <p:cNvPr id="5" name="Slide Number Placeholder 4">
            <a:extLst>
              <a:ext uri="{FF2B5EF4-FFF2-40B4-BE49-F238E27FC236}">
                <a16:creationId xmlns:a16="http://schemas.microsoft.com/office/drawing/2014/main" id="{3CCB4994-4683-4BB7-BF29-7D44ABD04AE6}"/>
              </a:ext>
            </a:extLst>
          </p:cNvPr>
          <p:cNvSpPr>
            <a:spLocks noGrp="1"/>
          </p:cNvSpPr>
          <p:nvPr>
            <p:ph type="sldNum" sz="quarter" idx="12"/>
          </p:nvPr>
        </p:nvSpPr>
        <p:spPr/>
        <p:txBody>
          <a:bodyPr/>
          <a:lstStyle/>
          <a:p>
            <a:fld id="{B0AA67A1-C86A-4D32-A608-526F2289741E}" type="slidenum">
              <a:rPr lang="en-IN" sz="1800" b="1" smtClean="0"/>
              <a:t>12</a:t>
            </a:fld>
            <a:endParaRPr lang="en-IN" b="1" dirty="0"/>
          </a:p>
        </p:txBody>
      </p:sp>
    </p:spTree>
    <p:extLst>
      <p:ext uri="{BB962C8B-B14F-4D97-AF65-F5344CB8AC3E}">
        <p14:creationId xmlns:p14="http://schemas.microsoft.com/office/powerpoint/2010/main" val="415051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A94BC5C9-DF8E-52EB-5FD7-7EC1A95093D8}"/>
              </a:ext>
            </a:extLst>
          </p:cNvPr>
          <p:cNvSpPr/>
          <p:nvPr/>
        </p:nvSpPr>
        <p:spPr>
          <a:xfrm>
            <a:off x="1835009" y="496788"/>
            <a:ext cx="5781369"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a:rPr>
              <a:t>PROPOSED WORK</a:t>
            </a:r>
            <a:endParaRPr lang="en-US" sz="3600" dirty="0">
              <a:solidFill>
                <a:schemeClr val="tx1"/>
              </a:solidFill>
              <a:latin typeface="Algerian" panose="04020705040A02060702" pitchFamily="82" charset="0"/>
            </a:endParaRPr>
          </a:p>
        </p:txBody>
      </p:sp>
      <p:sp>
        <p:nvSpPr>
          <p:cNvPr id="8" name="TextBox 7">
            <a:extLst>
              <a:ext uri="{FF2B5EF4-FFF2-40B4-BE49-F238E27FC236}">
                <a16:creationId xmlns:a16="http://schemas.microsoft.com/office/drawing/2014/main" id="{D185BE28-1D09-8A2F-AAC3-8B1B3472AB19}"/>
              </a:ext>
            </a:extLst>
          </p:cNvPr>
          <p:cNvSpPr txBox="1"/>
          <p:nvPr/>
        </p:nvSpPr>
        <p:spPr>
          <a:xfrm>
            <a:off x="511792" y="1714704"/>
            <a:ext cx="11168417" cy="1200329"/>
          </a:xfrm>
          <a:prstGeom prst="rect">
            <a:avLst/>
          </a:prstGeom>
          <a:noFill/>
        </p:spPr>
        <p:txBody>
          <a:bodyPr wrap="square" lIns="91440" tIns="45720" rIns="91440" bIns="45720" anchor="t">
            <a:spAutoFit/>
          </a:bodyPr>
          <a:lstStyle/>
          <a:p>
            <a:r>
              <a:rPr lang="en-US" sz="2400" dirty="0"/>
              <a:t>Increasing the baud rate and clock frequency in UART to achieve high-speed data sharing involves several key steps, ensuring both hardware and software configurations are optimized for the new settings.</a:t>
            </a:r>
            <a:endParaRPr lang="en-US" sz="2400" dirty="0">
              <a:cs typeface="Calibri"/>
            </a:endParaRPr>
          </a:p>
        </p:txBody>
      </p:sp>
      <p:sp>
        <p:nvSpPr>
          <p:cNvPr id="11" name="TextBox 10">
            <a:extLst>
              <a:ext uri="{FF2B5EF4-FFF2-40B4-BE49-F238E27FC236}">
                <a16:creationId xmlns:a16="http://schemas.microsoft.com/office/drawing/2014/main" id="{40AA46DF-4AF8-0159-9C5E-96F9D4B9C73C}"/>
              </a:ext>
            </a:extLst>
          </p:cNvPr>
          <p:cNvSpPr txBox="1"/>
          <p:nvPr/>
        </p:nvSpPr>
        <p:spPr>
          <a:xfrm>
            <a:off x="558422" y="3048331"/>
            <a:ext cx="10795378" cy="280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panose="05000000000000000000" pitchFamily="2" charset="2"/>
              <a:buChar char="v"/>
            </a:pPr>
            <a:r>
              <a:rPr lang="en-US" sz="2400" b="1" dirty="0">
                <a:cs typeface="Calibri" panose="020F0502020204030204"/>
              </a:rPr>
              <a:t>Objective</a:t>
            </a:r>
            <a:endParaRPr lang="en-US" sz="2000" dirty="0">
              <a:cs typeface="Calibri" panose="020F0502020204030204"/>
            </a:endParaRPr>
          </a:p>
          <a:p>
            <a:pPr marL="342900" indent="-342900">
              <a:lnSpc>
                <a:spcPct val="150000"/>
              </a:lnSpc>
              <a:buFont typeface="Wingdings" panose="05000000000000000000" pitchFamily="2" charset="2"/>
              <a:buChar char="Ø"/>
            </a:pPr>
            <a:r>
              <a:rPr lang="en-US" sz="2400" dirty="0">
                <a:cs typeface="Calibri" panose="020F0502020204030204"/>
              </a:rPr>
              <a:t>Develop a configurable N-bit UART communication system using Verilog HDL.</a:t>
            </a:r>
          </a:p>
          <a:p>
            <a:pPr marL="342900" indent="-342900">
              <a:lnSpc>
                <a:spcPct val="150000"/>
              </a:lnSpc>
              <a:buFont typeface="Wingdings" panose="05000000000000000000" pitchFamily="2" charset="2"/>
              <a:buChar char="Ø"/>
            </a:pPr>
            <a:r>
              <a:rPr lang="en-US" sz="2400" dirty="0">
                <a:cs typeface="Calibri" panose="020F0502020204030204"/>
              </a:rPr>
              <a:t>Ensure reliable and efficient serial data transmission.</a:t>
            </a:r>
          </a:p>
          <a:p>
            <a:pPr marL="342900" indent="-342900">
              <a:lnSpc>
                <a:spcPct val="150000"/>
              </a:lnSpc>
              <a:buFont typeface="Wingdings" panose="05000000000000000000" pitchFamily="2" charset="2"/>
              <a:buChar char="Ø"/>
            </a:pPr>
            <a:r>
              <a:rPr lang="en-US" sz="2400" dirty="0">
                <a:cs typeface="Calibri" panose="020F0502020204030204"/>
              </a:rPr>
              <a:t>Implement error detection for improved data integrity.</a:t>
            </a:r>
          </a:p>
          <a:p>
            <a:pPr marL="342900" indent="-342900">
              <a:lnSpc>
                <a:spcPct val="150000"/>
              </a:lnSpc>
              <a:buFont typeface="Wingdings" panose="05000000000000000000" pitchFamily="2" charset="2"/>
              <a:buChar char="Ø"/>
            </a:pPr>
            <a:r>
              <a:rPr lang="en-US" sz="2400" dirty="0">
                <a:cs typeface="Calibri" panose="020F0502020204030204"/>
              </a:rPr>
              <a:t>Up to 1Mbps speed.</a:t>
            </a:r>
          </a:p>
        </p:txBody>
      </p:sp>
      <p:sp>
        <p:nvSpPr>
          <p:cNvPr id="3" name="Slide Number Placeholder 2">
            <a:extLst>
              <a:ext uri="{FF2B5EF4-FFF2-40B4-BE49-F238E27FC236}">
                <a16:creationId xmlns:a16="http://schemas.microsoft.com/office/drawing/2014/main" id="{163874F4-CD93-436E-9E02-3E2617A4A299}"/>
              </a:ext>
            </a:extLst>
          </p:cNvPr>
          <p:cNvSpPr>
            <a:spLocks noGrp="1"/>
          </p:cNvSpPr>
          <p:nvPr>
            <p:ph type="sldNum" sz="quarter" idx="12"/>
          </p:nvPr>
        </p:nvSpPr>
        <p:spPr/>
        <p:txBody>
          <a:bodyPr/>
          <a:lstStyle/>
          <a:p>
            <a:fld id="{B0AA67A1-C86A-4D32-A608-526F2289741E}" type="slidenum">
              <a:rPr lang="en-IN" sz="1800" b="1" smtClean="0"/>
              <a:t>13</a:t>
            </a:fld>
            <a:endParaRPr lang="en-IN" sz="1800" b="1" dirty="0"/>
          </a:p>
        </p:txBody>
      </p:sp>
    </p:spTree>
    <p:extLst>
      <p:ext uri="{BB962C8B-B14F-4D97-AF65-F5344CB8AC3E}">
        <p14:creationId xmlns:p14="http://schemas.microsoft.com/office/powerpoint/2010/main" val="2557154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3" name="Slide Number Placeholder 2">
            <a:extLst>
              <a:ext uri="{FF2B5EF4-FFF2-40B4-BE49-F238E27FC236}">
                <a16:creationId xmlns:a16="http://schemas.microsoft.com/office/drawing/2014/main" id="{163874F4-CD93-436E-9E02-3E2617A4A299}"/>
              </a:ext>
            </a:extLst>
          </p:cNvPr>
          <p:cNvSpPr>
            <a:spLocks noGrp="1"/>
          </p:cNvSpPr>
          <p:nvPr>
            <p:ph type="sldNum" sz="quarter" idx="12"/>
          </p:nvPr>
        </p:nvSpPr>
        <p:spPr/>
        <p:txBody>
          <a:bodyPr/>
          <a:lstStyle/>
          <a:p>
            <a:fld id="{B0AA67A1-C86A-4D32-A608-526F2289741E}" type="slidenum">
              <a:rPr lang="en-IN" sz="1800" b="1" smtClean="0"/>
              <a:t>14</a:t>
            </a:fld>
            <a:endParaRPr lang="en-IN" sz="1800" b="1" dirty="0"/>
          </a:p>
        </p:txBody>
      </p:sp>
      <p:sp>
        <p:nvSpPr>
          <p:cNvPr id="9" name="TextBox 8">
            <a:extLst>
              <a:ext uri="{FF2B5EF4-FFF2-40B4-BE49-F238E27FC236}">
                <a16:creationId xmlns:a16="http://schemas.microsoft.com/office/drawing/2014/main" id="{8BC2D1B1-F0F6-4F18-B62D-218917283E6A}"/>
              </a:ext>
            </a:extLst>
          </p:cNvPr>
          <p:cNvSpPr txBox="1"/>
          <p:nvPr/>
        </p:nvSpPr>
        <p:spPr>
          <a:xfrm>
            <a:off x="1349829" y="1154492"/>
            <a:ext cx="10461172" cy="2445285"/>
          </a:xfrm>
          <a:prstGeom prst="rect">
            <a:avLst/>
          </a:prstGeom>
          <a:noFill/>
        </p:spPr>
        <p:txBody>
          <a:bodyPr wrap="square">
            <a:spAutoFit/>
          </a:bodyPr>
          <a:lstStyle/>
          <a:p>
            <a:pPr>
              <a:lnSpc>
                <a:spcPct val="150000"/>
              </a:lnSpc>
            </a:pPr>
            <a:r>
              <a:rPr lang="en-US" sz="2400" b="1" dirty="0">
                <a:cs typeface="Calibri" panose="020F0502020204030204"/>
              </a:rPr>
              <a:t>System Components</a:t>
            </a:r>
            <a:endParaRPr lang="en-US" sz="1800" dirty="0">
              <a:cs typeface="Calibri" panose="020F0502020204030204"/>
            </a:endParaRPr>
          </a:p>
          <a:p>
            <a:pPr marL="285750" indent="-285750">
              <a:lnSpc>
                <a:spcPct val="150000"/>
              </a:lnSpc>
              <a:buFont typeface="Wingdings" panose="05000000000000000000" pitchFamily="2" charset="2"/>
              <a:buChar char="Ø"/>
            </a:pPr>
            <a:r>
              <a:rPr lang="en-US" sz="2000" dirty="0">
                <a:cs typeface="Calibri" panose="020F0502020204030204"/>
              </a:rPr>
              <a:t>UART Transmitter: Converts N-bit parallel data into a serial data stream.</a:t>
            </a:r>
          </a:p>
          <a:p>
            <a:pPr marL="285750" indent="-285750">
              <a:lnSpc>
                <a:spcPct val="150000"/>
              </a:lnSpc>
              <a:buFont typeface="Wingdings" panose="05000000000000000000" pitchFamily="2" charset="2"/>
              <a:buChar char="Ø"/>
            </a:pPr>
            <a:r>
              <a:rPr lang="en-US" sz="2000" dirty="0">
                <a:cs typeface="Calibri" panose="020F0502020204030204"/>
              </a:rPr>
              <a:t>UART Receiver: Converts received serial data back into N-bit parallel format.</a:t>
            </a:r>
          </a:p>
          <a:p>
            <a:pPr marL="285750" indent="-285750">
              <a:lnSpc>
                <a:spcPct val="150000"/>
              </a:lnSpc>
              <a:buFont typeface="Wingdings" panose="05000000000000000000" pitchFamily="2" charset="2"/>
              <a:buChar char="Ø"/>
            </a:pPr>
            <a:r>
              <a:rPr lang="en-US" sz="2000" dirty="0">
                <a:cs typeface="Calibri" panose="020F0502020204030204"/>
              </a:rPr>
              <a:t>Baud Rate Generator: Maintains accurate timing synchronization between transmitter and receiver.</a:t>
            </a:r>
          </a:p>
        </p:txBody>
      </p:sp>
      <p:sp>
        <p:nvSpPr>
          <p:cNvPr id="10" name="TextBox 9">
            <a:extLst>
              <a:ext uri="{FF2B5EF4-FFF2-40B4-BE49-F238E27FC236}">
                <a16:creationId xmlns:a16="http://schemas.microsoft.com/office/drawing/2014/main" id="{B1B5B3A6-0A05-4088-ACB3-934E1AFC382C}"/>
              </a:ext>
            </a:extLst>
          </p:cNvPr>
          <p:cNvSpPr txBox="1"/>
          <p:nvPr/>
        </p:nvSpPr>
        <p:spPr>
          <a:xfrm>
            <a:off x="1349829" y="3634066"/>
            <a:ext cx="10210799" cy="2722284"/>
          </a:xfrm>
          <a:prstGeom prst="rect">
            <a:avLst/>
          </a:prstGeom>
          <a:noFill/>
        </p:spPr>
        <p:txBody>
          <a:bodyPr wrap="square">
            <a:spAutoFit/>
          </a:bodyPr>
          <a:lstStyle/>
          <a:p>
            <a:r>
              <a:rPr lang="en-IN" sz="2400" b="1" dirty="0"/>
              <a:t>Key Features</a:t>
            </a:r>
            <a:endParaRPr lang="en-IN" dirty="0"/>
          </a:p>
          <a:p>
            <a:pPr marL="342900" indent="-342900">
              <a:lnSpc>
                <a:spcPct val="150000"/>
              </a:lnSpc>
              <a:buFont typeface="Wingdings" panose="05000000000000000000" pitchFamily="2" charset="2"/>
              <a:buChar char="Ø"/>
            </a:pPr>
            <a:r>
              <a:rPr lang="en-IN" sz="2000" dirty="0"/>
              <a:t>Supports N-bit Data Transfer: Configurable bit-width (e.g., 8-bit, 16-bit, 32-bit,…..).</a:t>
            </a:r>
          </a:p>
          <a:p>
            <a:pPr marL="342900" indent="-342900">
              <a:lnSpc>
                <a:spcPct val="150000"/>
              </a:lnSpc>
              <a:buFont typeface="Wingdings" panose="05000000000000000000" pitchFamily="2" charset="2"/>
              <a:buChar char="Ø"/>
            </a:pPr>
            <a:r>
              <a:rPr lang="en-IN" sz="2000" dirty="0"/>
              <a:t>Asynchronous Communication: No shared clock signal is required.</a:t>
            </a:r>
          </a:p>
          <a:p>
            <a:pPr marL="342900" indent="-342900">
              <a:lnSpc>
                <a:spcPct val="150000"/>
              </a:lnSpc>
              <a:buFont typeface="Wingdings" panose="05000000000000000000" pitchFamily="2" charset="2"/>
              <a:buChar char="Ø"/>
            </a:pPr>
            <a:r>
              <a:rPr lang="en-IN" sz="2000" dirty="0"/>
              <a:t>Start &amp; Stop Bits: Ensures proper framing and synchronization.</a:t>
            </a:r>
          </a:p>
          <a:p>
            <a:pPr marL="342900" indent="-342900">
              <a:lnSpc>
                <a:spcPct val="150000"/>
              </a:lnSpc>
              <a:buFont typeface="Wingdings" panose="05000000000000000000" pitchFamily="2" charset="2"/>
              <a:buChar char="Ø"/>
            </a:pPr>
            <a:r>
              <a:rPr lang="en-IN" sz="2000" dirty="0"/>
              <a:t>Configurable Baud Rate: (e.g., 9600, 19200, etc.).</a:t>
            </a:r>
          </a:p>
          <a:p>
            <a:pPr marL="342900" indent="-342900">
              <a:lnSpc>
                <a:spcPct val="150000"/>
              </a:lnSpc>
              <a:buFont typeface="Wingdings" panose="05000000000000000000" pitchFamily="2" charset="2"/>
              <a:buChar char="Ø"/>
            </a:pPr>
            <a:r>
              <a:rPr lang="en-IN" sz="2000" dirty="0"/>
              <a:t>Error Detection: Parity bit for detecting transmission errors.</a:t>
            </a:r>
            <a:endParaRPr lang="en-IN" dirty="0"/>
          </a:p>
        </p:txBody>
      </p:sp>
    </p:spTree>
    <p:extLst>
      <p:ext uri="{BB962C8B-B14F-4D97-AF65-F5344CB8AC3E}">
        <p14:creationId xmlns:p14="http://schemas.microsoft.com/office/powerpoint/2010/main" val="54494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3" name="Slide Number Placeholder 2">
            <a:extLst>
              <a:ext uri="{FF2B5EF4-FFF2-40B4-BE49-F238E27FC236}">
                <a16:creationId xmlns:a16="http://schemas.microsoft.com/office/drawing/2014/main" id="{163874F4-CD93-436E-9E02-3E2617A4A299}"/>
              </a:ext>
            </a:extLst>
          </p:cNvPr>
          <p:cNvSpPr>
            <a:spLocks noGrp="1"/>
          </p:cNvSpPr>
          <p:nvPr>
            <p:ph type="sldNum" sz="quarter" idx="12"/>
          </p:nvPr>
        </p:nvSpPr>
        <p:spPr/>
        <p:txBody>
          <a:bodyPr/>
          <a:lstStyle/>
          <a:p>
            <a:fld id="{B0AA67A1-C86A-4D32-A608-526F2289741E}" type="slidenum">
              <a:rPr lang="en-IN" sz="1800" b="1" smtClean="0"/>
              <a:t>15</a:t>
            </a:fld>
            <a:endParaRPr lang="en-IN" sz="1800" b="1" dirty="0"/>
          </a:p>
        </p:txBody>
      </p:sp>
      <p:sp>
        <p:nvSpPr>
          <p:cNvPr id="7" name="TextBox 6">
            <a:extLst>
              <a:ext uri="{FF2B5EF4-FFF2-40B4-BE49-F238E27FC236}">
                <a16:creationId xmlns:a16="http://schemas.microsoft.com/office/drawing/2014/main" id="{69B63AF3-74EA-4BEE-A692-D4A583E40C5D}"/>
              </a:ext>
            </a:extLst>
          </p:cNvPr>
          <p:cNvSpPr txBox="1"/>
          <p:nvPr/>
        </p:nvSpPr>
        <p:spPr>
          <a:xfrm>
            <a:off x="1153886" y="1347044"/>
            <a:ext cx="11375571" cy="5030608"/>
          </a:xfrm>
          <a:prstGeom prst="rect">
            <a:avLst/>
          </a:prstGeom>
          <a:noFill/>
        </p:spPr>
        <p:txBody>
          <a:bodyPr wrap="square">
            <a:spAutoFit/>
          </a:bodyPr>
          <a:lstStyle/>
          <a:p>
            <a:r>
              <a:rPr lang="en-IN" sz="2400" b="1" dirty="0"/>
              <a:t>Data Transmission Process</a:t>
            </a:r>
          </a:p>
          <a:p>
            <a:endParaRPr lang="en-IN" dirty="0"/>
          </a:p>
          <a:p>
            <a:pPr marL="342900" indent="-342900">
              <a:lnSpc>
                <a:spcPct val="150000"/>
              </a:lnSpc>
              <a:buFont typeface="Wingdings" panose="05000000000000000000" pitchFamily="2" charset="2"/>
              <a:buChar char="Ø"/>
            </a:pPr>
            <a:r>
              <a:rPr lang="en-IN" sz="2000" dirty="0"/>
              <a:t>Transmitter loads N-bit parallel data and converts it into serial format.</a:t>
            </a:r>
          </a:p>
          <a:p>
            <a:pPr marL="342900" indent="-342900">
              <a:lnSpc>
                <a:spcPct val="150000"/>
              </a:lnSpc>
              <a:buFont typeface="Wingdings" panose="05000000000000000000" pitchFamily="2" charset="2"/>
              <a:buChar char="Ø"/>
            </a:pPr>
            <a:r>
              <a:rPr lang="en-IN" sz="2000" dirty="0"/>
              <a:t>Baud rate generator ensures correct transmission speed for different baud rates.</a:t>
            </a:r>
          </a:p>
          <a:p>
            <a:pPr marL="342900" indent="-342900">
              <a:lnSpc>
                <a:spcPct val="150000"/>
              </a:lnSpc>
              <a:buFont typeface="Wingdings" panose="05000000000000000000" pitchFamily="2" charset="2"/>
              <a:buChar char="Ø"/>
            </a:pPr>
            <a:r>
              <a:rPr lang="en-IN" sz="2000" dirty="0"/>
              <a:t>Receiver detects the start bit, samples N-bits, checks the stop bit, and reconstructs the original data.</a:t>
            </a:r>
          </a:p>
          <a:p>
            <a:pPr>
              <a:lnSpc>
                <a:spcPct val="150000"/>
              </a:lnSpc>
            </a:pPr>
            <a:endParaRPr lang="en-IN" sz="2000" dirty="0"/>
          </a:p>
          <a:p>
            <a:r>
              <a:rPr lang="en-IN" sz="2400" b="1" dirty="0"/>
              <a:t>Advantages of Proposed Work</a:t>
            </a:r>
          </a:p>
          <a:p>
            <a:endParaRPr lang="en-IN" dirty="0"/>
          </a:p>
          <a:p>
            <a:pPr marL="285750" indent="-285750">
              <a:lnSpc>
                <a:spcPct val="150000"/>
              </a:lnSpc>
              <a:buFont typeface="Wingdings" panose="05000000000000000000" pitchFamily="2" charset="2"/>
              <a:buChar char="Ø"/>
            </a:pPr>
            <a:r>
              <a:rPr lang="en-IN" sz="2000" dirty="0"/>
              <a:t>Flexible N-bit Support: Can handle different data sizes (e.g., 8-bit, 16-bit, 32-bit).</a:t>
            </a:r>
          </a:p>
          <a:p>
            <a:pPr marL="285750" indent="-285750">
              <a:lnSpc>
                <a:spcPct val="150000"/>
              </a:lnSpc>
              <a:buFont typeface="Wingdings" panose="05000000000000000000" pitchFamily="2" charset="2"/>
              <a:buChar char="Ø"/>
            </a:pPr>
            <a:r>
              <a:rPr lang="en-IN" sz="2000" dirty="0"/>
              <a:t>Reliable Communication: Proper bit alignment ensures error-free transmission.</a:t>
            </a:r>
          </a:p>
          <a:p>
            <a:pPr marL="285750" indent="-285750">
              <a:lnSpc>
                <a:spcPct val="150000"/>
              </a:lnSpc>
              <a:buFont typeface="Wingdings" panose="05000000000000000000" pitchFamily="2" charset="2"/>
              <a:buChar char="Ø"/>
            </a:pPr>
            <a:r>
              <a:rPr lang="en-IN" sz="2000" dirty="0"/>
              <a:t>Scalable &amp; Efficient: Optimized Verilog design for varying data widths.</a:t>
            </a:r>
          </a:p>
          <a:p>
            <a:pPr marL="285750" indent="-285750">
              <a:lnSpc>
                <a:spcPct val="150000"/>
              </a:lnSpc>
              <a:buFont typeface="Wingdings" panose="05000000000000000000" pitchFamily="2" charset="2"/>
              <a:buChar char="Ø"/>
            </a:pPr>
            <a:r>
              <a:rPr lang="en-IN" sz="2000" dirty="0"/>
              <a:t>Error Detection: Ensures data integrity and reduces transmission errors.</a:t>
            </a:r>
          </a:p>
        </p:txBody>
      </p:sp>
    </p:spTree>
    <p:extLst>
      <p:ext uri="{BB962C8B-B14F-4D97-AF65-F5344CB8AC3E}">
        <p14:creationId xmlns:p14="http://schemas.microsoft.com/office/powerpoint/2010/main" val="115201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3" name="TextBox 2">
            <a:extLst>
              <a:ext uri="{FF2B5EF4-FFF2-40B4-BE49-F238E27FC236}">
                <a16:creationId xmlns:a16="http://schemas.microsoft.com/office/drawing/2014/main" id="{14622713-22D3-BFA4-E295-51D44DD3DC95}"/>
              </a:ext>
            </a:extLst>
          </p:cNvPr>
          <p:cNvSpPr txBox="1"/>
          <p:nvPr/>
        </p:nvSpPr>
        <p:spPr>
          <a:xfrm>
            <a:off x="924231" y="2726557"/>
            <a:ext cx="9163666" cy="3847207"/>
          </a:xfrm>
          <a:prstGeom prst="rect">
            <a:avLst/>
          </a:prstGeom>
          <a:noFill/>
        </p:spPr>
        <p:txBody>
          <a:bodyPr wrap="square" lIns="91440" tIns="45720" rIns="91440" bIns="45720" anchor="t">
            <a:spAutoFit/>
          </a:bodyPr>
          <a:lstStyle/>
          <a:p>
            <a:r>
              <a:rPr lang="en-IN" sz="2400" b="1"/>
              <a:t>Baud Rate Calculation</a:t>
            </a:r>
            <a:endParaRPr lang="en-US" sz="2400"/>
          </a:p>
          <a:p>
            <a:pPr marL="285750" indent="-285750">
              <a:buFont typeface="Wingdings"/>
              <a:buChar char="Ø"/>
            </a:pPr>
            <a:r>
              <a:rPr lang="en-IN" sz="2000" b="1"/>
              <a:t>Calculate Baud Rate Divider</a:t>
            </a:r>
            <a:r>
              <a:rPr lang="en-IN" sz="2000"/>
              <a:t>: </a:t>
            </a:r>
            <a:endParaRPr lang="en-IN" sz="2000">
              <a:cs typeface="Calibri" panose="020F0502020204030204"/>
            </a:endParaRPr>
          </a:p>
          <a:p>
            <a:pPr>
              <a:buFont typeface="Wingdings"/>
              <a:buChar char="Ø"/>
            </a:pPr>
            <a:endParaRPr lang="en-IN">
              <a:cs typeface="Calibri" panose="020F0502020204030204"/>
            </a:endParaRPr>
          </a:p>
          <a:p>
            <a:r>
              <a:rPr lang="en-IN" dirty="0"/>
              <a:t>​</a:t>
            </a:r>
          </a:p>
          <a:p>
            <a:endParaRPr lang="en-IN" dirty="0"/>
          </a:p>
          <a:p>
            <a:endParaRPr lang="en-IN" dirty="0"/>
          </a:p>
          <a:p>
            <a:pPr>
              <a:buFont typeface="Wingdings" panose="020F0302020204030204"/>
              <a:buChar char="Ø"/>
            </a:pPr>
            <a:r>
              <a:rPr lang="en-IN" sz="2000" b="1"/>
              <a:t>Determine Baud Rate Divider</a:t>
            </a:r>
            <a:r>
              <a:rPr lang="en-IN" sz="2000"/>
              <a:t>: </a:t>
            </a:r>
            <a:endParaRPr lang="en-IN">
              <a:cs typeface="Calibri" panose="020F0502020204030204"/>
            </a:endParaRPr>
          </a:p>
          <a:p>
            <a:endParaRPr lang="en-IN" b="1" dirty="0">
              <a:cs typeface="Calibri"/>
            </a:endParaRPr>
          </a:p>
          <a:p>
            <a:pPr>
              <a:buFont typeface="Wingdings" panose="020F0302020204030204"/>
              <a:buChar char="Ø"/>
            </a:pPr>
            <a:endParaRPr lang="en-IN" b="1">
              <a:cs typeface="Calibri"/>
            </a:endParaRPr>
          </a:p>
          <a:p>
            <a:pPr>
              <a:buFont typeface="Wingdings" panose="020F0302020204030204"/>
              <a:buChar char="Ø"/>
            </a:pPr>
            <a:endParaRPr lang="en-IN" b="1">
              <a:cs typeface="Calibri"/>
            </a:endParaRPr>
          </a:p>
          <a:p>
            <a:pPr>
              <a:buFont typeface="Wingdings" panose="020F0302020204030204"/>
              <a:buChar char="Ø"/>
            </a:pPr>
            <a:endParaRPr lang="en-IN" b="1">
              <a:cs typeface="Calibri"/>
            </a:endParaRPr>
          </a:p>
          <a:p>
            <a:pPr>
              <a:buFont typeface="Wingdings" panose="020F0302020204030204"/>
              <a:buChar char="Ø"/>
            </a:pPr>
            <a:r>
              <a:rPr lang="en-IN" b="1" dirty="0"/>
              <a:t>Select Closest Divider</a:t>
            </a:r>
            <a:r>
              <a:rPr lang="en-IN" dirty="0"/>
              <a:t>: Choose the closest integer value for the divider that matches the desired baud rate as closely as possible.</a:t>
            </a:r>
            <a:endParaRPr lang="en-IN">
              <a:cs typeface="Calibri" panose="020F0502020204030204"/>
            </a:endParaRPr>
          </a:p>
        </p:txBody>
      </p:sp>
      <p:sp>
        <p:nvSpPr>
          <p:cNvPr id="6" name="TextBox 5">
            <a:extLst>
              <a:ext uri="{FF2B5EF4-FFF2-40B4-BE49-F238E27FC236}">
                <a16:creationId xmlns:a16="http://schemas.microsoft.com/office/drawing/2014/main" id="{EBFEB239-5CF7-2CAB-2514-340142F8F516}"/>
              </a:ext>
            </a:extLst>
          </p:cNvPr>
          <p:cNvSpPr txBox="1"/>
          <p:nvPr/>
        </p:nvSpPr>
        <p:spPr>
          <a:xfrm>
            <a:off x="918507" y="1288494"/>
            <a:ext cx="9399639" cy="1384995"/>
          </a:xfrm>
          <a:prstGeom prst="rect">
            <a:avLst/>
          </a:prstGeom>
          <a:noFill/>
        </p:spPr>
        <p:txBody>
          <a:bodyPr wrap="square" lIns="91440" tIns="45720" rIns="91440" bIns="45720" anchor="t">
            <a:spAutoFit/>
          </a:bodyPr>
          <a:lstStyle/>
          <a:p>
            <a:r>
              <a:rPr lang="en-IN" sz="2400" b="1" dirty="0"/>
              <a:t>Software Configuration </a:t>
            </a:r>
            <a:endParaRPr lang="en-IN" sz="2400" b="1" dirty="0">
              <a:cs typeface="Calibri"/>
            </a:endParaRPr>
          </a:p>
          <a:p>
            <a:pPr marL="285750" indent="-285750">
              <a:buFont typeface="Wingdings"/>
              <a:buChar char="Ø"/>
            </a:pPr>
            <a:r>
              <a:rPr lang="en-IN" sz="2000" b="1" dirty="0" err="1"/>
              <a:t>Vivado</a:t>
            </a:r>
            <a:r>
              <a:rPr lang="en-IN" sz="2000" b="1" dirty="0"/>
              <a:t> 2018.3</a:t>
            </a:r>
          </a:p>
          <a:p>
            <a:pPr marL="285750" indent="-285750">
              <a:buFont typeface="Wingdings"/>
              <a:buChar char="Ø"/>
            </a:pPr>
            <a:r>
              <a:rPr lang="en-IN" b="1" dirty="0"/>
              <a:t>S</a:t>
            </a:r>
            <a:r>
              <a:rPr lang="en-IN" sz="2000" b="1" dirty="0"/>
              <a:t>etting System Clock</a:t>
            </a:r>
            <a:endParaRPr lang="en-IN" sz="2000" b="1" dirty="0">
              <a:cs typeface="Calibri"/>
            </a:endParaRPr>
          </a:p>
          <a:p>
            <a:pPr>
              <a:buFont typeface="Wingdings" panose="020B0604020202020204" pitchFamily="34" charset="0"/>
              <a:buChar char="Ø"/>
            </a:pPr>
            <a:r>
              <a:rPr lang="en-IN" sz="2000" b="1" dirty="0"/>
              <a:t>   Method</a:t>
            </a:r>
            <a:r>
              <a:rPr lang="en-IN" sz="2000" dirty="0"/>
              <a:t>: Using direct register programming to set the system clock frequency.</a:t>
            </a:r>
            <a:endParaRPr lang="en-IN" sz="2000" dirty="0">
              <a:cs typeface="Calibri" panose="020F0502020204030204"/>
            </a:endParaRPr>
          </a:p>
        </p:txBody>
      </p:sp>
      <p:pic>
        <p:nvPicPr>
          <p:cNvPr id="8" name="Picture 7" descr="A close up of a sign&#10;&#10;Description automatically generated">
            <a:extLst>
              <a:ext uri="{FF2B5EF4-FFF2-40B4-BE49-F238E27FC236}">
                <a16:creationId xmlns:a16="http://schemas.microsoft.com/office/drawing/2014/main" id="{5D49289B-4C99-DA20-2AD4-856F2635712E}"/>
              </a:ext>
            </a:extLst>
          </p:cNvPr>
          <p:cNvPicPr>
            <a:picLocks noChangeAspect="1"/>
          </p:cNvPicPr>
          <p:nvPr/>
        </p:nvPicPr>
        <p:blipFill>
          <a:blip r:embed="rId3"/>
          <a:stretch>
            <a:fillRect/>
          </a:stretch>
        </p:blipFill>
        <p:spPr>
          <a:xfrm>
            <a:off x="3783061" y="3434189"/>
            <a:ext cx="3192865" cy="967711"/>
          </a:xfrm>
          <a:prstGeom prst="rect">
            <a:avLst/>
          </a:prstGeom>
        </p:spPr>
      </p:pic>
      <p:pic>
        <p:nvPicPr>
          <p:cNvPr id="9" name="Picture 8">
            <a:extLst>
              <a:ext uri="{FF2B5EF4-FFF2-40B4-BE49-F238E27FC236}">
                <a16:creationId xmlns:a16="http://schemas.microsoft.com/office/drawing/2014/main" id="{821E7C54-5C7A-A559-47C3-DA93697B0BAA}"/>
              </a:ext>
            </a:extLst>
          </p:cNvPr>
          <p:cNvPicPr>
            <a:picLocks noChangeAspect="1"/>
          </p:cNvPicPr>
          <p:nvPr/>
        </p:nvPicPr>
        <p:blipFill>
          <a:blip r:embed="rId4"/>
          <a:stretch>
            <a:fillRect/>
          </a:stretch>
        </p:blipFill>
        <p:spPr>
          <a:xfrm>
            <a:off x="3791163" y="4795269"/>
            <a:ext cx="3654329" cy="929611"/>
          </a:xfrm>
          <a:prstGeom prst="rect">
            <a:avLst/>
          </a:prstGeom>
        </p:spPr>
      </p:pic>
      <p:sp>
        <p:nvSpPr>
          <p:cNvPr id="5" name="Slide Number Placeholder 4">
            <a:extLst>
              <a:ext uri="{FF2B5EF4-FFF2-40B4-BE49-F238E27FC236}">
                <a16:creationId xmlns:a16="http://schemas.microsoft.com/office/drawing/2014/main" id="{B135208C-3C5B-4EF1-A2A1-C3BC6DBA1BE0}"/>
              </a:ext>
            </a:extLst>
          </p:cNvPr>
          <p:cNvSpPr>
            <a:spLocks noGrp="1"/>
          </p:cNvSpPr>
          <p:nvPr>
            <p:ph type="sldNum" sz="quarter" idx="12"/>
          </p:nvPr>
        </p:nvSpPr>
        <p:spPr/>
        <p:txBody>
          <a:bodyPr/>
          <a:lstStyle/>
          <a:p>
            <a:fld id="{B0AA67A1-C86A-4D32-A608-526F2289741E}" type="slidenum">
              <a:rPr lang="en-IN" sz="1800" b="1" smtClean="0"/>
              <a:t>16</a:t>
            </a:fld>
            <a:endParaRPr lang="en-IN" b="1" dirty="0"/>
          </a:p>
        </p:txBody>
      </p:sp>
    </p:spTree>
    <p:extLst>
      <p:ext uri="{BB962C8B-B14F-4D97-AF65-F5344CB8AC3E}">
        <p14:creationId xmlns:p14="http://schemas.microsoft.com/office/powerpoint/2010/main" val="221418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17</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2084085" y="369059"/>
            <a:ext cx="5781369"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a:rPr>
              <a:t>FLOW CHART</a:t>
            </a:r>
            <a:endParaRPr lang="en-US" sz="3600" dirty="0">
              <a:solidFill>
                <a:schemeClr val="tx1"/>
              </a:solidFill>
              <a:latin typeface="Algerian" panose="04020705040A02060702" pitchFamily="82" charset="0"/>
            </a:endParaRPr>
          </a:p>
        </p:txBody>
      </p:sp>
      <p:pic>
        <p:nvPicPr>
          <p:cNvPr id="8" name="Picture 7">
            <a:extLst>
              <a:ext uri="{FF2B5EF4-FFF2-40B4-BE49-F238E27FC236}">
                <a16:creationId xmlns:a16="http://schemas.microsoft.com/office/drawing/2014/main" id="{3FDCE97C-7D0B-4180-9A22-4C238E5C8C23}"/>
              </a:ext>
            </a:extLst>
          </p:cNvPr>
          <p:cNvPicPr/>
          <p:nvPr/>
        </p:nvPicPr>
        <p:blipFill>
          <a:blip r:embed="rId3"/>
          <a:stretch>
            <a:fillRect/>
          </a:stretch>
        </p:blipFill>
        <p:spPr>
          <a:xfrm>
            <a:off x="3581401" y="1384507"/>
            <a:ext cx="3448684" cy="5473493"/>
          </a:xfrm>
          <a:prstGeom prst="rect">
            <a:avLst/>
          </a:prstGeom>
        </p:spPr>
      </p:pic>
    </p:spTree>
    <p:extLst>
      <p:ext uri="{BB962C8B-B14F-4D97-AF65-F5344CB8AC3E}">
        <p14:creationId xmlns:p14="http://schemas.microsoft.com/office/powerpoint/2010/main" val="204077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18</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835009" y="496788"/>
            <a:ext cx="6888577"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a:rPr>
              <a:t>Schematic diagram</a:t>
            </a:r>
            <a:endParaRPr lang="en-US" sz="3600" dirty="0">
              <a:solidFill>
                <a:schemeClr val="tx1"/>
              </a:solidFill>
              <a:latin typeface="Algerian" panose="04020705040A02060702" pitchFamily="82" charset="0"/>
            </a:endParaRPr>
          </a:p>
        </p:txBody>
      </p:sp>
      <p:pic>
        <p:nvPicPr>
          <p:cNvPr id="7" name="Picture 6">
            <a:extLst>
              <a:ext uri="{FF2B5EF4-FFF2-40B4-BE49-F238E27FC236}">
                <a16:creationId xmlns:a16="http://schemas.microsoft.com/office/drawing/2014/main" id="{C251A853-FF13-42C7-9484-58AC15556BE6}"/>
              </a:ext>
            </a:extLst>
          </p:cNvPr>
          <p:cNvPicPr/>
          <p:nvPr/>
        </p:nvPicPr>
        <p:blipFill rotWithShape="1">
          <a:blip r:embed="rId3" cstate="print">
            <a:extLst>
              <a:ext uri="{28A0092B-C50C-407E-A947-70E740481C1C}">
                <a14:useLocalDpi xmlns:a14="http://schemas.microsoft.com/office/drawing/2010/main" val="0"/>
              </a:ext>
            </a:extLst>
          </a:blip>
          <a:srcRect t="13778"/>
          <a:stretch/>
        </p:blipFill>
        <p:spPr bwMode="auto">
          <a:xfrm>
            <a:off x="2253343" y="1960547"/>
            <a:ext cx="7467600" cy="40138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5304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19</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573752" y="72168"/>
            <a:ext cx="6557876"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Work done</a:t>
            </a:r>
          </a:p>
        </p:txBody>
      </p:sp>
      <p:sp>
        <p:nvSpPr>
          <p:cNvPr id="8" name="TextBox 7">
            <a:extLst>
              <a:ext uri="{FF2B5EF4-FFF2-40B4-BE49-F238E27FC236}">
                <a16:creationId xmlns:a16="http://schemas.microsoft.com/office/drawing/2014/main" id="{244B0D85-D2B5-433B-9570-BE363B3B6F3F}"/>
              </a:ext>
            </a:extLst>
          </p:cNvPr>
          <p:cNvSpPr txBox="1"/>
          <p:nvPr/>
        </p:nvSpPr>
        <p:spPr>
          <a:xfrm>
            <a:off x="1186542" y="1284744"/>
            <a:ext cx="11005457" cy="4938275"/>
          </a:xfrm>
          <a:prstGeom prst="rect">
            <a:avLst/>
          </a:prstGeom>
          <a:noFill/>
        </p:spPr>
        <p:txBody>
          <a:bodyPr wrap="square">
            <a:spAutoFit/>
          </a:bodyPr>
          <a:lstStyle/>
          <a:p>
            <a:pPr marL="285750" indent="-285750">
              <a:buFont typeface="Wingdings" panose="05000000000000000000" pitchFamily="2" charset="2"/>
              <a:buChar char="v"/>
            </a:pPr>
            <a:r>
              <a:rPr lang="en-IN" sz="2400" b="1" dirty="0"/>
              <a:t>Designed and Implemented UART Communication System</a:t>
            </a:r>
            <a:endParaRPr lang="en-IN" sz="2400" dirty="0"/>
          </a:p>
          <a:p>
            <a:pPr marL="800100" lvl="1" indent="-342900">
              <a:lnSpc>
                <a:spcPct val="150000"/>
              </a:lnSpc>
              <a:buFont typeface="Wingdings" panose="05000000000000000000" pitchFamily="2" charset="2"/>
              <a:buChar char="Ø"/>
            </a:pPr>
            <a:r>
              <a:rPr lang="en-IN" sz="2000" dirty="0"/>
              <a:t>Developed a </a:t>
            </a:r>
            <a:r>
              <a:rPr lang="en-IN" sz="2000" b="1" dirty="0"/>
              <a:t>Universal Asynchronous Receiver/Transmitter (UART)</a:t>
            </a:r>
            <a:r>
              <a:rPr lang="en-IN" sz="2000" dirty="0"/>
              <a:t> using </a:t>
            </a:r>
            <a:r>
              <a:rPr lang="en-IN" sz="2000" b="1" dirty="0"/>
              <a:t>Verilog HDL</a:t>
            </a:r>
            <a:r>
              <a:rPr lang="en-IN" sz="2000" dirty="0"/>
              <a:t>.</a:t>
            </a:r>
          </a:p>
          <a:p>
            <a:pPr marL="800100" lvl="1" indent="-342900">
              <a:lnSpc>
                <a:spcPct val="150000"/>
              </a:lnSpc>
              <a:buFont typeface="Wingdings" panose="05000000000000000000" pitchFamily="2" charset="2"/>
              <a:buChar char="Ø"/>
            </a:pPr>
            <a:r>
              <a:rPr lang="en-IN" sz="2000" dirty="0"/>
              <a:t>Implemented </a:t>
            </a:r>
            <a:r>
              <a:rPr lang="en-IN" sz="2000" b="1" dirty="0"/>
              <a:t>transmitter and receiver modules</a:t>
            </a:r>
            <a:r>
              <a:rPr lang="en-IN" sz="2000" dirty="0"/>
              <a:t> for serial communication.</a:t>
            </a:r>
          </a:p>
          <a:p>
            <a:pPr marL="285750" indent="-285750">
              <a:buFont typeface="Wingdings" panose="05000000000000000000" pitchFamily="2" charset="2"/>
              <a:buChar char="v"/>
            </a:pPr>
            <a:r>
              <a:rPr lang="en-IN" sz="2400" b="1" dirty="0"/>
              <a:t>Added N-Bit  and </a:t>
            </a:r>
            <a:r>
              <a:rPr lang="en-IN" sz="2400" b="1" dirty="0" err="1"/>
              <a:t>baudrate</a:t>
            </a:r>
            <a:r>
              <a:rPr lang="en-IN" sz="2400" b="1" dirty="0"/>
              <a:t> Configurable Data Transmission</a:t>
            </a:r>
            <a:endParaRPr lang="en-IN" sz="2400" dirty="0"/>
          </a:p>
          <a:p>
            <a:pPr marL="800100" lvl="1" indent="-342900">
              <a:lnSpc>
                <a:spcPct val="150000"/>
              </a:lnSpc>
              <a:buFont typeface="Wingdings" panose="05000000000000000000" pitchFamily="2" charset="2"/>
              <a:buChar char="Ø"/>
            </a:pPr>
            <a:r>
              <a:rPr lang="en-IN" sz="2000" dirty="0"/>
              <a:t>Enhanced the system to support </a:t>
            </a:r>
            <a:r>
              <a:rPr lang="en-IN" sz="2000" b="1" dirty="0"/>
              <a:t>N-bit parallel data transmission</a:t>
            </a:r>
            <a:r>
              <a:rPr lang="en-IN" sz="2000" dirty="0"/>
              <a:t> instead of a fixed 8-bit format.</a:t>
            </a:r>
          </a:p>
          <a:p>
            <a:pPr marL="800100" lvl="1" indent="-342900">
              <a:lnSpc>
                <a:spcPct val="150000"/>
              </a:lnSpc>
              <a:buFont typeface="Wingdings" panose="05000000000000000000" pitchFamily="2" charset="2"/>
              <a:buChar char="Ø"/>
            </a:pPr>
            <a:r>
              <a:rPr lang="en-IN" sz="2000" dirty="0"/>
              <a:t>The system can now handle </a:t>
            </a:r>
            <a:r>
              <a:rPr lang="en-IN" sz="2000" b="1" dirty="0"/>
              <a:t>variable data sizes</a:t>
            </a:r>
            <a:r>
              <a:rPr lang="en-IN" sz="2000" dirty="0"/>
              <a:t> (e.g., 8-bit, 16-bit, 32-bitand </a:t>
            </a:r>
            <a:r>
              <a:rPr lang="en-IN" sz="2000" dirty="0" err="1"/>
              <a:t>upto</a:t>
            </a:r>
            <a:r>
              <a:rPr lang="en-IN" sz="2000" dirty="0"/>
              <a:t> 128 bit).</a:t>
            </a:r>
          </a:p>
          <a:p>
            <a:pPr marL="800100" lvl="1" indent="-342900">
              <a:lnSpc>
                <a:spcPct val="150000"/>
              </a:lnSpc>
              <a:buFont typeface="Wingdings" panose="05000000000000000000" pitchFamily="2" charset="2"/>
              <a:buChar char="Ø"/>
            </a:pPr>
            <a:r>
              <a:rPr lang="en-IN" sz="2000" dirty="0"/>
              <a:t> The system can handle </a:t>
            </a:r>
            <a:r>
              <a:rPr lang="en-IN" sz="2000" b="1" dirty="0"/>
              <a:t>Baud rate </a:t>
            </a:r>
            <a:r>
              <a:rPr lang="en-IN" sz="2000" b="1" dirty="0" err="1"/>
              <a:t>upto</a:t>
            </a:r>
            <a:r>
              <a:rPr lang="en-IN" sz="2000" b="1" dirty="0"/>
              <a:t> 1mbps</a:t>
            </a:r>
            <a:endParaRPr lang="en-IN" sz="2400" b="1" dirty="0"/>
          </a:p>
          <a:p>
            <a:pPr marL="285750" indent="-285750">
              <a:buFont typeface="Wingdings" panose="05000000000000000000" pitchFamily="2" charset="2"/>
              <a:buChar char="v"/>
            </a:pPr>
            <a:r>
              <a:rPr lang="en-IN" sz="2400" b="1" dirty="0"/>
              <a:t>Verified System Performance</a:t>
            </a:r>
            <a:endParaRPr lang="en-IN" sz="2400" dirty="0"/>
          </a:p>
          <a:p>
            <a:pPr marL="800100" lvl="1" indent="-342900">
              <a:lnSpc>
                <a:spcPct val="150000"/>
              </a:lnSpc>
              <a:buFont typeface="Wingdings" panose="05000000000000000000" pitchFamily="2" charset="2"/>
              <a:buChar char="Ø"/>
            </a:pPr>
            <a:r>
              <a:rPr lang="en-IN" sz="2000" b="1" dirty="0"/>
              <a:t>Simulated UART functionality</a:t>
            </a:r>
            <a:r>
              <a:rPr lang="en-IN" sz="2000" dirty="0"/>
              <a:t> using testbenches.</a:t>
            </a:r>
          </a:p>
          <a:p>
            <a:pPr marL="800100" lvl="1" indent="-342900">
              <a:lnSpc>
                <a:spcPct val="150000"/>
              </a:lnSpc>
              <a:buFont typeface="Wingdings" panose="05000000000000000000" pitchFamily="2" charset="2"/>
              <a:buChar char="Ø"/>
            </a:pPr>
            <a:r>
              <a:rPr lang="en-IN" sz="2000" dirty="0"/>
              <a:t>Ensured </a:t>
            </a:r>
            <a:r>
              <a:rPr lang="en-IN" sz="2000" b="1" dirty="0"/>
              <a:t>proper data serialization and deserialization</a:t>
            </a:r>
            <a:r>
              <a:rPr lang="en-IN" sz="2000" dirty="0"/>
              <a:t> for different N-bit configurations.</a:t>
            </a:r>
          </a:p>
          <a:p>
            <a:pPr marL="800100" lvl="1" indent="-342900">
              <a:lnSpc>
                <a:spcPct val="150000"/>
              </a:lnSpc>
              <a:buFont typeface="Wingdings" panose="05000000000000000000" pitchFamily="2" charset="2"/>
              <a:buChar char="Ø"/>
            </a:pPr>
            <a:r>
              <a:rPr lang="en-IN" sz="2000" b="1" dirty="0"/>
              <a:t>Validated error detection mechanisms</a:t>
            </a:r>
            <a:r>
              <a:rPr lang="en-IN" sz="2000" dirty="0"/>
              <a:t> for data integrity.</a:t>
            </a:r>
          </a:p>
        </p:txBody>
      </p:sp>
    </p:spTree>
    <p:extLst>
      <p:ext uri="{BB962C8B-B14F-4D97-AF65-F5344CB8AC3E}">
        <p14:creationId xmlns:p14="http://schemas.microsoft.com/office/powerpoint/2010/main" val="28246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8" name="TextBox 7">
            <a:extLst>
              <a:ext uri="{FF2B5EF4-FFF2-40B4-BE49-F238E27FC236}">
                <a16:creationId xmlns:a16="http://schemas.microsoft.com/office/drawing/2014/main" id="{4DB9F931-9C9A-3850-05D2-E2A853032930}"/>
              </a:ext>
            </a:extLst>
          </p:cNvPr>
          <p:cNvSpPr txBox="1"/>
          <p:nvPr/>
        </p:nvSpPr>
        <p:spPr>
          <a:xfrm>
            <a:off x="512336" y="1712045"/>
            <a:ext cx="11534249" cy="4893647"/>
          </a:xfrm>
          <a:prstGeom prst="rect">
            <a:avLst/>
          </a:prstGeom>
          <a:noFill/>
        </p:spPr>
        <p:txBody>
          <a:bodyPr wrap="square" lIns="91440" tIns="45720" rIns="91440" bIns="45720" anchor="t">
            <a:spAutoFit/>
          </a:bodyPr>
          <a:lstStyle/>
          <a:p>
            <a:pPr marL="342900" indent="-342900" algn="just">
              <a:buFont typeface="Wingdings" panose="05000000000000000000" pitchFamily="2" charset="2"/>
              <a:buChar char="Ø"/>
            </a:pPr>
            <a:r>
              <a:rPr lang="en-US" sz="2400" dirty="0"/>
              <a:t>In modern communication systems, efficient data transfer is crucial.</a:t>
            </a:r>
          </a:p>
          <a:p>
            <a:pPr marL="342900" indent="-342900" algn="just">
              <a:buFont typeface="Wingdings" panose="05000000000000000000" pitchFamily="2" charset="2"/>
              <a:buChar char="Ø"/>
            </a:pPr>
            <a:r>
              <a:rPr lang="en-US" sz="2400" dirty="0"/>
              <a:t>The Universal Asynchronous Receiver/Transmitter (UART) is a widely used protocol for serial communication between devices like microcontrollers, computers, and embedded systems.</a:t>
            </a:r>
          </a:p>
          <a:p>
            <a:pPr marL="342900" indent="-342900" algn="just">
              <a:buFont typeface="Wingdings" panose="05000000000000000000" pitchFamily="2" charset="2"/>
              <a:buChar char="Ø"/>
            </a:pPr>
            <a:r>
              <a:rPr lang="en-US" sz="2400" dirty="0"/>
              <a:t>Traditional UARTs, while reliable, often fall short in meeting the demands of high-speed data applications.</a:t>
            </a:r>
          </a:p>
          <a:p>
            <a:pPr marL="342900" indent="-342900" algn="just">
              <a:buFont typeface="Wingdings" panose="05000000000000000000" pitchFamily="2" charset="2"/>
              <a:buChar char="Ø"/>
            </a:pPr>
            <a:r>
              <a:rPr lang="en-US" sz="2400" dirty="0"/>
              <a:t>The design and implementation of high-speed UARTs aim to address these limitations by providing faster data transfer rates without compromising data integrity.</a:t>
            </a:r>
          </a:p>
          <a:p>
            <a:pPr marL="342900" indent="-342900" algn="just">
              <a:buFont typeface="Wingdings" panose="05000000000000000000" pitchFamily="2" charset="2"/>
              <a:buChar char="Ø"/>
            </a:pPr>
            <a:r>
              <a:rPr lang="en-US" sz="2400" dirty="0"/>
              <a:t>This advancement is vital for applications requiring rapid and reliable data communication, including real-time data processing, high-frequency trading systems, and advanced embedded systems.</a:t>
            </a:r>
          </a:p>
          <a:p>
            <a:pPr marL="342900" indent="-342900" algn="just">
              <a:buFont typeface="Wingdings" panose="05000000000000000000" pitchFamily="2" charset="2"/>
              <a:buChar char="Ø"/>
            </a:pPr>
            <a:r>
              <a:rPr lang="en-US" sz="2400" dirty="0"/>
              <a:t>By optimizing both hardware and software components, high-speed UARTs significantly enhance communication efficiency and performance.</a:t>
            </a:r>
            <a:endParaRPr lang="en-IN" sz="2400" dirty="0"/>
          </a:p>
        </p:txBody>
      </p:sp>
      <p:sp>
        <p:nvSpPr>
          <p:cNvPr id="10" name="Oval 9">
            <a:extLst>
              <a:ext uri="{FF2B5EF4-FFF2-40B4-BE49-F238E27FC236}">
                <a16:creationId xmlns:a16="http://schemas.microsoft.com/office/drawing/2014/main" id="{A6671712-8C25-34E4-4696-E013970ECAEB}"/>
              </a:ext>
            </a:extLst>
          </p:cNvPr>
          <p:cNvSpPr/>
          <p:nvPr/>
        </p:nvSpPr>
        <p:spPr>
          <a:xfrm>
            <a:off x="1882619" y="474157"/>
            <a:ext cx="4847303" cy="9045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anose="04020705040A02060702" pitchFamily="82" charset="0"/>
              </a:rPr>
              <a:t>INTRODUCTION</a:t>
            </a:r>
            <a:endParaRPr lang="en-IN" sz="3200" dirty="0">
              <a:solidFill>
                <a:schemeClr val="tx1"/>
              </a:solidFill>
              <a:latin typeface="Algerian" panose="04020705040A02060702" pitchFamily="82" charset="0"/>
            </a:endParaRPr>
          </a:p>
        </p:txBody>
      </p:sp>
      <p:sp>
        <p:nvSpPr>
          <p:cNvPr id="3" name="Slide Number Placeholder 2">
            <a:extLst>
              <a:ext uri="{FF2B5EF4-FFF2-40B4-BE49-F238E27FC236}">
                <a16:creationId xmlns:a16="http://schemas.microsoft.com/office/drawing/2014/main" id="{0C1258CA-DB95-46E5-B6C0-985582D16608}"/>
              </a:ext>
            </a:extLst>
          </p:cNvPr>
          <p:cNvSpPr>
            <a:spLocks noGrp="1"/>
          </p:cNvSpPr>
          <p:nvPr>
            <p:ph type="sldNum" sz="quarter" idx="12"/>
          </p:nvPr>
        </p:nvSpPr>
        <p:spPr/>
        <p:txBody>
          <a:bodyPr/>
          <a:lstStyle/>
          <a:p>
            <a:fld id="{B0AA67A1-C86A-4D32-A608-526F2289741E}" type="slidenum">
              <a:rPr lang="en-IN" sz="1800" b="1" smtClean="0"/>
              <a:t>2</a:t>
            </a:fld>
            <a:endParaRPr lang="en-IN" sz="1800" b="1" dirty="0"/>
          </a:p>
        </p:txBody>
      </p:sp>
    </p:spTree>
    <p:extLst>
      <p:ext uri="{BB962C8B-B14F-4D97-AF65-F5344CB8AC3E}">
        <p14:creationId xmlns:p14="http://schemas.microsoft.com/office/powerpoint/2010/main" val="4128386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20</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573752" y="72168"/>
            <a:ext cx="8473762"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BAUD RATE CALCULATION</a:t>
            </a:r>
          </a:p>
        </p:txBody>
      </p:sp>
      <p:sp>
        <p:nvSpPr>
          <p:cNvPr id="8" name="TextBox 7">
            <a:extLst>
              <a:ext uri="{FF2B5EF4-FFF2-40B4-BE49-F238E27FC236}">
                <a16:creationId xmlns:a16="http://schemas.microsoft.com/office/drawing/2014/main" id="{244B0D85-D2B5-433B-9570-BE363B3B6F3F}"/>
              </a:ext>
            </a:extLst>
          </p:cNvPr>
          <p:cNvSpPr txBox="1"/>
          <p:nvPr/>
        </p:nvSpPr>
        <p:spPr>
          <a:xfrm>
            <a:off x="2544918" y="1817714"/>
            <a:ext cx="6531429" cy="4401205"/>
          </a:xfrm>
          <a:prstGeom prst="rect">
            <a:avLst/>
          </a:prstGeom>
          <a:noFill/>
        </p:spPr>
        <p:txBody>
          <a:bodyPr wrap="square">
            <a:spAutoFit/>
          </a:bodyPr>
          <a:lstStyle/>
          <a:p>
            <a:pPr marL="342900" indent="-342900">
              <a:buFont typeface="Wingdings" panose="05000000000000000000" pitchFamily="2" charset="2"/>
              <a:buChar char="v"/>
            </a:pPr>
            <a:r>
              <a:rPr lang="en-IN" sz="2000" dirty="0"/>
              <a:t> For 9600                                                           </a:t>
            </a:r>
          </a:p>
          <a:p>
            <a:r>
              <a:rPr lang="en-IN" sz="2000" dirty="0"/>
              <a:t>                                                   Clock frequency </a:t>
            </a:r>
          </a:p>
          <a:p>
            <a:r>
              <a:rPr lang="en-IN" sz="2000" dirty="0"/>
              <a:t>        Baud rate divider = </a:t>
            </a:r>
          </a:p>
          <a:p>
            <a:r>
              <a:rPr lang="en-IN" sz="2000" dirty="0"/>
              <a:t>                                                    Baud rate * 16</a:t>
            </a:r>
          </a:p>
          <a:p>
            <a:endParaRPr lang="en-IN" sz="2000" dirty="0"/>
          </a:p>
          <a:p>
            <a:r>
              <a:rPr lang="en-IN" sz="2000" dirty="0"/>
              <a:t>                                                  50 * 10 </a:t>
            </a:r>
          </a:p>
          <a:p>
            <a:r>
              <a:rPr lang="en-IN" sz="2000" dirty="0"/>
              <a:t>                                        =</a:t>
            </a:r>
          </a:p>
          <a:p>
            <a:r>
              <a:rPr lang="en-IN" sz="2000" dirty="0"/>
              <a:t>                                                  9600 * 16</a:t>
            </a:r>
          </a:p>
          <a:p>
            <a:endParaRPr lang="en-IN" sz="2000" dirty="0"/>
          </a:p>
          <a:p>
            <a:r>
              <a:rPr lang="en-IN" sz="2000" dirty="0"/>
              <a:t>                                         =  325.5</a:t>
            </a:r>
          </a:p>
          <a:p>
            <a:r>
              <a:rPr lang="en-IN" sz="2000" dirty="0"/>
              <a:t> </a:t>
            </a:r>
          </a:p>
          <a:p>
            <a:r>
              <a:rPr lang="en-IN" sz="2000" dirty="0"/>
              <a:t>                          Converting in Hexa decimal </a:t>
            </a:r>
          </a:p>
          <a:p>
            <a:r>
              <a:rPr lang="en-IN" sz="2000" dirty="0"/>
              <a:t> </a:t>
            </a:r>
          </a:p>
          <a:p>
            <a:pPr marL="342900" indent="-342900">
              <a:buFont typeface="Wingdings" panose="05000000000000000000" pitchFamily="2" charset="2"/>
              <a:buChar char="v"/>
            </a:pPr>
            <a:r>
              <a:rPr lang="en-IN" sz="2000" dirty="0"/>
              <a:t>   For 9600 = (325.5)</a:t>
            </a:r>
            <a:r>
              <a:rPr lang="en-IN" sz="1050" dirty="0"/>
              <a:t>10   </a:t>
            </a:r>
            <a:r>
              <a:rPr lang="en-IN" sz="2000" dirty="0"/>
              <a:t>= (145.8)</a:t>
            </a:r>
            <a:r>
              <a:rPr lang="en-IN" sz="1100" dirty="0"/>
              <a:t>16</a:t>
            </a:r>
            <a:endParaRPr lang="en-IN" sz="2000" dirty="0"/>
          </a:p>
        </p:txBody>
      </p:sp>
      <p:sp>
        <p:nvSpPr>
          <p:cNvPr id="4" name="Rectangle 3">
            <a:extLst>
              <a:ext uri="{FF2B5EF4-FFF2-40B4-BE49-F238E27FC236}">
                <a16:creationId xmlns:a16="http://schemas.microsoft.com/office/drawing/2014/main" id="{E7E7D290-0CAA-472B-AEA3-4C14CDB35B9A}"/>
              </a:ext>
            </a:extLst>
          </p:cNvPr>
          <p:cNvSpPr/>
          <p:nvPr/>
        </p:nvSpPr>
        <p:spPr>
          <a:xfrm>
            <a:off x="7298872" y="2066125"/>
            <a:ext cx="223158" cy="165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6">
            <a:extLst>
              <a:ext uri="{FF2B5EF4-FFF2-40B4-BE49-F238E27FC236}">
                <a16:creationId xmlns:a16="http://schemas.microsoft.com/office/drawing/2014/main" id="{42299F6F-71C0-4A77-A793-BADB4F06503C}"/>
              </a:ext>
            </a:extLst>
          </p:cNvPr>
          <p:cNvSpPr/>
          <p:nvPr/>
        </p:nvSpPr>
        <p:spPr>
          <a:xfrm>
            <a:off x="6238875" y="3242999"/>
            <a:ext cx="168728" cy="20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cxnSp>
        <p:nvCxnSpPr>
          <p:cNvPr id="9" name="Straight Connector 8">
            <a:extLst>
              <a:ext uri="{FF2B5EF4-FFF2-40B4-BE49-F238E27FC236}">
                <a16:creationId xmlns:a16="http://schemas.microsoft.com/office/drawing/2014/main" id="{44428C07-2802-4A44-BB70-258B58103BCA}"/>
              </a:ext>
            </a:extLst>
          </p:cNvPr>
          <p:cNvCxnSpPr>
            <a:cxnSpLocks/>
          </p:cNvCxnSpPr>
          <p:nvPr/>
        </p:nvCxnSpPr>
        <p:spPr>
          <a:xfrm>
            <a:off x="5195207" y="2612571"/>
            <a:ext cx="2424793" cy="0"/>
          </a:xfrm>
          <a:prstGeom prst="line">
            <a:avLst/>
          </a:prstGeom>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8CDD9B21-BC1E-418A-BD72-B1CC61774D6D}"/>
              </a:ext>
            </a:extLst>
          </p:cNvPr>
          <p:cNvCxnSpPr/>
          <p:nvPr/>
        </p:nvCxnSpPr>
        <p:spPr>
          <a:xfrm>
            <a:off x="5248275" y="3864428"/>
            <a:ext cx="169545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46F71101-05A1-CBB4-F490-66ECAE700230}"/>
              </a:ext>
            </a:extLst>
          </p:cNvPr>
          <p:cNvSpPr txBox="1"/>
          <p:nvPr/>
        </p:nvSpPr>
        <p:spPr>
          <a:xfrm>
            <a:off x="2849880" y="1203960"/>
            <a:ext cx="5760720" cy="461665"/>
          </a:xfrm>
          <a:prstGeom prst="rect">
            <a:avLst/>
          </a:prstGeom>
          <a:noFill/>
        </p:spPr>
        <p:txBody>
          <a:bodyPr wrap="square" rtlCol="0">
            <a:spAutoFit/>
          </a:bodyPr>
          <a:lstStyle/>
          <a:p>
            <a:r>
              <a:rPr lang="en-US" dirty="0"/>
              <a:t>        </a:t>
            </a:r>
            <a:r>
              <a:rPr lang="en-US" sz="2400" dirty="0"/>
              <a:t>Clock frequency     50MHZ </a:t>
            </a:r>
            <a:endParaRPr lang="en-IN" sz="2400" dirty="0"/>
          </a:p>
        </p:txBody>
      </p:sp>
      <p:sp>
        <p:nvSpPr>
          <p:cNvPr id="10" name="Equals 9">
            <a:extLst>
              <a:ext uri="{FF2B5EF4-FFF2-40B4-BE49-F238E27FC236}">
                <a16:creationId xmlns:a16="http://schemas.microsoft.com/office/drawing/2014/main" id="{0EFC3CE7-6871-0320-61BF-C5DD5DA57A96}"/>
              </a:ext>
            </a:extLst>
          </p:cNvPr>
          <p:cNvSpPr/>
          <p:nvPr/>
        </p:nvSpPr>
        <p:spPr>
          <a:xfrm>
            <a:off x="5370195" y="1398760"/>
            <a:ext cx="283845" cy="149223"/>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048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21</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573752" y="72168"/>
            <a:ext cx="8473762"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BAUD RATE CALCULATION</a:t>
            </a:r>
          </a:p>
        </p:txBody>
      </p:sp>
      <p:sp>
        <p:nvSpPr>
          <p:cNvPr id="8" name="TextBox 7">
            <a:extLst>
              <a:ext uri="{FF2B5EF4-FFF2-40B4-BE49-F238E27FC236}">
                <a16:creationId xmlns:a16="http://schemas.microsoft.com/office/drawing/2014/main" id="{244B0D85-D2B5-433B-9570-BE363B3B6F3F}"/>
              </a:ext>
            </a:extLst>
          </p:cNvPr>
          <p:cNvSpPr txBox="1"/>
          <p:nvPr/>
        </p:nvSpPr>
        <p:spPr>
          <a:xfrm>
            <a:off x="2544918" y="1817714"/>
            <a:ext cx="6531429" cy="4401205"/>
          </a:xfrm>
          <a:prstGeom prst="rect">
            <a:avLst/>
          </a:prstGeom>
          <a:noFill/>
        </p:spPr>
        <p:txBody>
          <a:bodyPr wrap="square">
            <a:spAutoFit/>
          </a:bodyPr>
          <a:lstStyle/>
          <a:p>
            <a:pPr marL="342900" indent="-342900">
              <a:buFont typeface="Wingdings" panose="05000000000000000000" pitchFamily="2" charset="2"/>
              <a:buChar char="v"/>
            </a:pPr>
            <a:r>
              <a:rPr lang="en-IN" sz="2000" dirty="0"/>
              <a:t> For 19200                                                          </a:t>
            </a:r>
          </a:p>
          <a:p>
            <a:r>
              <a:rPr lang="en-IN" sz="2000" dirty="0"/>
              <a:t>                                                  Clock frequency </a:t>
            </a:r>
          </a:p>
          <a:p>
            <a:r>
              <a:rPr lang="en-IN" sz="2000" dirty="0"/>
              <a:t>        Baud rate divider = </a:t>
            </a:r>
          </a:p>
          <a:p>
            <a:r>
              <a:rPr lang="en-IN" sz="2000" dirty="0"/>
              <a:t>                                                    Baud rate * 16</a:t>
            </a:r>
          </a:p>
          <a:p>
            <a:endParaRPr lang="en-IN" sz="2000" dirty="0"/>
          </a:p>
          <a:p>
            <a:r>
              <a:rPr lang="en-IN" sz="2000" dirty="0"/>
              <a:t>                                                  50 * 10 </a:t>
            </a:r>
          </a:p>
          <a:p>
            <a:r>
              <a:rPr lang="en-IN" sz="2000" dirty="0"/>
              <a:t>                                        =</a:t>
            </a:r>
          </a:p>
          <a:p>
            <a:r>
              <a:rPr lang="en-IN" sz="2000" dirty="0"/>
              <a:t>                                                  19200 * 16</a:t>
            </a:r>
          </a:p>
          <a:p>
            <a:endParaRPr lang="en-IN" sz="2000" dirty="0"/>
          </a:p>
          <a:p>
            <a:r>
              <a:rPr lang="en-IN" sz="2000" dirty="0"/>
              <a:t>                                         =  162.760</a:t>
            </a:r>
          </a:p>
          <a:p>
            <a:r>
              <a:rPr lang="en-IN" sz="2000" dirty="0"/>
              <a:t> </a:t>
            </a:r>
          </a:p>
          <a:p>
            <a:r>
              <a:rPr lang="en-IN" sz="2000" dirty="0"/>
              <a:t>                          Converting in Hexa decimal </a:t>
            </a:r>
          </a:p>
          <a:p>
            <a:r>
              <a:rPr lang="en-IN" sz="2000" dirty="0"/>
              <a:t> </a:t>
            </a:r>
          </a:p>
          <a:p>
            <a:pPr marL="342900" indent="-342900">
              <a:buFont typeface="Wingdings" panose="05000000000000000000" pitchFamily="2" charset="2"/>
              <a:buChar char="v"/>
            </a:pPr>
            <a:r>
              <a:rPr lang="en-IN" sz="2000" dirty="0"/>
              <a:t>   For 9600 = (162.760)</a:t>
            </a:r>
            <a:r>
              <a:rPr lang="en-IN" sz="1050" dirty="0"/>
              <a:t>10   </a:t>
            </a:r>
            <a:r>
              <a:rPr lang="en-IN" sz="2000" dirty="0"/>
              <a:t>= (A2.C2)</a:t>
            </a:r>
            <a:r>
              <a:rPr lang="en-IN" sz="1100" dirty="0"/>
              <a:t>16</a:t>
            </a:r>
            <a:endParaRPr lang="en-IN" sz="2000" dirty="0"/>
          </a:p>
        </p:txBody>
      </p:sp>
      <p:sp>
        <p:nvSpPr>
          <p:cNvPr id="4" name="Rectangle 3">
            <a:extLst>
              <a:ext uri="{FF2B5EF4-FFF2-40B4-BE49-F238E27FC236}">
                <a16:creationId xmlns:a16="http://schemas.microsoft.com/office/drawing/2014/main" id="{E7E7D290-0CAA-472B-AEA3-4C14CDB35B9A}"/>
              </a:ext>
            </a:extLst>
          </p:cNvPr>
          <p:cNvSpPr/>
          <p:nvPr/>
        </p:nvSpPr>
        <p:spPr>
          <a:xfrm>
            <a:off x="7396843" y="2066125"/>
            <a:ext cx="168728" cy="20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6">
            <a:extLst>
              <a:ext uri="{FF2B5EF4-FFF2-40B4-BE49-F238E27FC236}">
                <a16:creationId xmlns:a16="http://schemas.microsoft.com/office/drawing/2014/main" id="{42299F6F-71C0-4A77-A793-BADB4F06503C}"/>
              </a:ext>
            </a:extLst>
          </p:cNvPr>
          <p:cNvSpPr/>
          <p:nvPr/>
        </p:nvSpPr>
        <p:spPr>
          <a:xfrm>
            <a:off x="6238875" y="3242999"/>
            <a:ext cx="168728" cy="20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cxnSp>
        <p:nvCxnSpPr>
          <p:cNvPr id="9" name="Straight Connector 8">
            <a:extLst>
              <a:ext uri="{FF2B5EF4-FFF2-40B4-BE49-F238E27FC236}">
                <a16:creationId xmlns:a16="http://schemas.microsoft.com/office/drawing/2014/main" id="{44428C07-2802-4A44-BB70-258B58103BCA}"/>
              </a:ext>
            </a:extLst>
          </p:cNvPr>
          <p:cNvCxnSpPr>
            <a:cxnSpLocks/>
          </p:cNvCxnSpPr>
          <p:nvPr/>
        </p:nvCxnSpPr>
        <p:spPr>
          <a:xfrm>
            <a:off x="5195207" y="2612571"/>
            <a:ext cx="2424793" cy="0"/>
          </a:xfrm>
          <a:prstGeom prst="line">
            <a:avLst/>
          </a:prstGeom>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8CDD9B21-BC1E-418A-BD72-B1CC61774D6D}"/>
              </a:ext>
            </a:extLst>
          </p:cNvPr>
          <p:cNvCxnSpPr/>
          <p:nvPr/>
        </p:nvCxnSpPr>
        <p:spPr>
          <a:xfrm>
            <a:off x="5248275" y="3864428"/>
            <a:ext cx="169545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1643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22</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686237" y="344310"/>
            <a:ext cx="8473762" cy="14765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BAUD RATE CALCULATION TABLE</a:t>
            </a:r>
          </a:p>
        </p:txBody>
      </p:sp>
      <p:graphicFrame>
        <p:nvGraphicFramePr>
          <p:cNvPr id="6" name="Table 9">
            <a:extLst>
              <a:ext uri="{FF2B5EF4-FFF2-40B4-BE49-F238E27FC236}">
                <a16:creationId xmlns:a16="http://schemas.microsoft.com/office/drawing/2014/main" id="{9205ACD6-FCCF-434A-B2CA-986435511094}"/>
              </a:ext>
            </a:extLst>
          </p:cNvPr>
          <p:cNvGraphicFramePr>
            <a:graphicFrameLocks noGrp="1"/>
          </p:cNvGraphicFramePr>
          <p:nvPr>
            <p:extLst>
              <p:ext uri="{D42A27DB-BD31-4B8C-83A1-F6EECF244321}">
                <p14:modId xmlns:p14="http://schemas.microsoft.com/office/powerpoint/2010/main" val="1833853358"/>
              </p:ext>
            </p:extLst>
          </p:nvPr>
        </p:nvGraphicFramePr>
        <p:xfrm>
          <a:off x="1436914" y="2364268"/>
          <a:ext cx="9677399" cy="3752597"/>
        </p:xfrm>
        <a:graphic>
          <a:graphicData uri="http://schemas.openxmlformats.org/drawingml/2006/table">
            <a:tbl>
              <a:tblPr firstRow="1" bandRow="1">
                <a:tableStyleId>{5C22544A-7EE6-4342-B048-85BDC9FD1C3A}</a:tableStyleId>
              </a:tblPr>
              <a:tblGrid>
                <a:gridCol w="1808656">
                  <a:extLst>
                    <a:ext uri="{9D8B030D-6E8A-4147-A177-3AD203B41FA5}">
                      <a16:colId xmlns:a16="http://schemas.microsoft.com/office/drawing/2014/main" val="2564532573"/>
                    </a:ext>
                  </a:extLst>
                </a:gridCol>
                <a:gridCol w="4642944">
                  <a:extLst>
                    <a:ext uri="{9D8B030D-6E8A-4147-A177-3AD203B41FA5}">
                      <a16:colId xmlns:a16="http://schemas.microsoft.com/office/drawing/2014/main" val="1420015674"/>
                    </a:ext>
                  </a:extLst>
                </a:gridCol>
                <a:gridCol w="3225799">
                  <a:extLst>
                    <a:ext uri="{9D8B030D-6E8A-4147-A177-3AD203B41FA5}">
                      <a16:colId xmlns:a16="http://schemas.microsoft.com/office/drawing/2014/main" val="2534451238"/>
                    </a:ext>
                  </a:extLst>
                </a:gridCol>
              </a:tblGrid>
              <a:tr h="660727">
                <a:tc>
                  <a:txBody>
                    <a:bodyPr/>
                    <a:lstStyle/>
                    <a:p>
                      <a:pPr algn="ctr"/>
                      <a:r>
                        <a:rPr lang="en-IN" sz="2000" dirty="0"/>
                        <a:t>S.NO</a:t>
                      </a:r>
                    </a:p>
                  </a:txBody>
                  <a:tcPr/>
                </a:tc>
                <a:tc>
                  <a:txBody>
                    <a:bodyPr/>
                    <a:lstStyle/>
                    <a:p>
                      <a:pPr algn="ctr"/>
                      <a:r>
                        <a:rPr lang="en-IN" sz="2000" dirty="0"/>
                        <a:t>BAUD RATE </a:t>
                      </a:r>
                    </a:p>
                  </a:txBody>
                  <a:tcPr/>
                </a:tc>
                <a:tc>
                  <a:txBody>
                    <a:bodyPr/>
                    <a:lstStyle/>
                    <a:p>
                      <a:r>
                        <a:rPr lang="en-IN" dirty="0"/>
                        <a:t>BAUD RATE DIVIDER </a:t>
                      </a:r>
                    </a:p>
                  </a:txBody>
                  <a:tcPr/>
                </a:tc>
                <a:extLst>
                  <a:ext uri="{0D108BD9-81ED-4DB2-BD59-A6C34878D82A}">
                    <a16:rowId xmlns:a16="http://schemas.microsoft.com/office/drawing/2014/main" val="3697053088"/>
                  </a:ext>
                </a:extLst>
              </a:tr>
              <a:tr h="618374">
                <a:tc>
                  <a:txBody>
                    <a:bodyPr/>
                    <a:lstStyle/>
                    <a:p>
                      <a:pPr algn="ctr"/>
                      <a:r>
                        <a:rPr lang="en-IN" dirty="0"/>
                        <a:t>1</a:t>
                      </a:r>
                    </a:p>
                  </a:txBody>
                  <a:tcPr/>
                </a:tc>
                <a:tc>
                  <a:txBody>
                    <a:bodyPr/>
                    <a:lstStyle/>
                    <a:p>
                      <a:pPr algn="ctr"/>
                      <a:r>
                        <a:rPr lang="en-IN" dirty="0"/>
                        <a:t>9600</a:t>
                      </a:r>
                    </a:p>
                  </a:txBody>
                  <a:tcPr/>
                </a:tc>
                <a:tc>
                  <a:txBody>
                    <a:bodyPr/>
                    <a:lstStyle/>
                    <a:p>
                      <a:pPr algn="ctr"/>
                      <a:r>
                        <a:rPr lang="en-IN" dirty="0"/>
                        <a:t>145.8</a:t>
                      </a:r>
                    </a:p>
                  </a:txBody>
                  <a:tcPr/>
                </a:tc>
                <a:extLst>
                  <a:ext uri="{0D108BD9-81ED-4DB2-BD59-A6C34878D82A}">
                    <a16:rowId xmlns:a16="http://schemas.microsoft.com/office/drawing/2014/main" val="1971289542"/>
                  </a:ext>
                </a:extLst>
              </a:tr>
              <a:tr h="618374">
                <a:tc>
                  <a:txBody>
                    <a:bodyPr/>
                    <a:lstStyle/>
                    <a:p>
                      <a:pPr algn="ctr"/>
                      <a:r>
                        <a:rPr lang="en-IN" dirty="0"/>
                        <a:t>2</a:t>
                      </a:r>
                    </a:p>
                  </a:txBody>
                  <a:tcPr/>
                </a:tc>
                <a:tc>
                  <a:txBody>
                    <a:bodyPr/>
                    <a:lstStyle/>
                    <a:p>
                      <a:pPr algn="ctr"/>
                      <a:r>
                        <a:rPr lang="en-IN" dirty="0"/>
                        <a:t>19200</a:t>
                      </a:r>
                    </a:p>
                  </a:txBody>
                  <a:tcPr/>
                </a:tc>
                <a:tc>
                  <a:txBody>
                    <a:bodyPr/>
                    <a:lstStyle/>
                    <a:p>
                      <a:pPr algn="ctr"/>
                      <a:r>
                        <a:rPr lang="en-IN" dirty="0"/>
                        <a:t>A1.C2</a:t>
                      </a:r>
                    </a:p>
                  </a:txBody>
                  <a:tcPr/>
                </a:tc>
                <a:extLst>
                  <a:ext uri="{0D108BD9-81ED-4DB2-BD59-A6C34878D82A}">
                    <a16:rowId xmlns:a16="http://schemas.microsoft.com/office/drawing/2014/main" val="4111249090"/>
                  </a:ext>
                </a:extLst>
              </a:tr>
              <a:tr h="618374">
                <a:tc>
                  <a:txBody>
                    <a:bodyPr/>
                    <a:lstStyle/>
                    <a:p>
                      <a:pPr algn="ctr"/>
                      <a:r>
                        <a:rPr lang="en-IN" dirty="0"/>
                        <a:t>3</a:t>
                      </a:r>
                    </a:p>
                  </a:txBody>
                  <a:tcPr/>
                </a:tc>
                <a:tc>
                  <a:txBody>
                    <a:bodyPr/>
                    <a:lstStyle/>
                    <a:p>
                      <a:pPr algn="ctr"/>
                      <a:r>
                        <a:rPr lang="en-IN" dirty="0"/>
                        <a:t>38400</a:t>
                      </a:r>
                    </a:p>
                  </a:txBody>
                  <a:tcPr/>
                </a:tc>
                <a:tc>
                  <a:txBody>
                    <a:bodyPr/>
                    <a:lstStyle/>
                    <a:p>
                      <a:pPr algn="ctr"/>
                      <a:r>
                        <a:rPr lang="en-IN" dirty="0"/>
                        <a:t>51.61</a:t>
                      </a:r>
                    </a:p>
                  </a:txBody>
                  <a:tcPr/>
                </a:tc>
                <a:extLst>
                  <a:ext uri="{0D108BD9-81ED-4DB2-BD59-A6C34878D82A}">
                    <a16:rowId xmlns:a16="http://schemas.microsoft.com/office/drawing/2014/main" val="3758321665"/>
                  </a:ext>
                </a:extLst>
              </a:tr>
              <a:tr h="618374">
                <a:tc>
                  <a:txBody>
                    <a:bodyPr/>
                    <a:lstStyle/>
                    <a:p>
                      <a:pPr algn="ctr"/>
                      <a:r>
                        <a:rPr lang="en-IN" dirty="0"/>
                        <a:t>4</a:t>
                      </a:r>
                    </a:p>
                  </a:txBody>
                  <a:tcPr/>
                </a:tc>
                <a:tc>
                  <a:txBody>
                    <a:bodyPr/>
                    <a:lstStyle/>
                    <a:p>
                      <a:pPr algn="ctr"/>
                      <a:r>
                        <a:rPr lang="en-IN" dirty="0"/>
                        <a:t>57600</a:t>
                      </a:r>
                    </a:p>
                  </a:txBody>
                  <a:tcPr/>
                </a:tc>
                <a:tc>
                  <a:txBody>
                    <a:bodyPr/>
                    <a:lstStyle/>
                    <a:p>
                      <a:pPr algn="ctr"/>
                      <a:r>
                        <a:rPr lang="en-IN" dirty="0"/>
                        <a:t>36.40</a:t>
                      </a:r>
                    </a:p>
                  </a:txBody>
                  <a:tcPr/>
                </a:tc>
                <a:extLst>
                  <a:ext uri="{0D108BD9-81ED-4DB2-BD59-A6C34878D82A}">
                    <a16:rowId xmlns:a16="http://schemas.microsoft.com/office/drawing/2014/main" val="1613865109"/>
                  </a:ext>
                </a:extLst>
              </a:tr>
              <a:tr h="618374">
                <a:tc>
                  <a:txBody>
                    <a:bodyPr/>
                    <a:lstStyle/>
                    <a:p>
                      <a:pPr algn="ctr"/>
                      <a:r>
                        <a:rPr lang="en-IN" dirty="0"/>
                        <a:t>5</a:t>
                      </a:r>
                    </a:p>
                  </a:txBody>
                  <a:tcPr/>
                </a:tc>
                <a:tc>
                  <a:txBody>
                    <a:bodyPr/>
                    <a:lstStyle/>
                    <a:p>
                      <a:pPr algn="ctr"/>
                      <a:r>
                        <a:rPr lang="en-IN" dirty="0"/>
                        <a:t>115200</a:t>
                      </a:r>
                    </a:p>
                  </a:txBody>
                  <a:tcPr/>
                </a:tc>
                <a:tc>
                  <a:txBody>
                    <a:bodyPr/>
                    <a:lstStyle/>
                    <a:p>
                      <a:pPr algn="ctr"/>
                      <a:r>
                        <a:rPr lang="en-IN" dirty="0"/>
                        <a:t>1A.10</a:t>
                      </a:r>
                    </a:p>
                  </a:txBody>
                  <a:tcPr/>
                </a:tc>
                <a:extLst>
                  <a:ext uri="{0D108BD9-81ED-4DB2-BD59-A6C34878D82A}">
                    <a16:rowId xmlns:a16="http://schemas.microsoft.com/office/drawing/2014/main" val="2891962986"/>
                  </a:ext>
                </a:extLst>
              </a:tr>
            </a:tbl>
          </a:graphicData>
        </a:graphic>
      </p:graphicFrame>
    </p:spTree>
    <p:extLst>
      <p:ext uri="{BB962C8B-B14F-4D97-AF65-F5344CB8AC3E}">
        <p14:creationId xmlns:p14="http://schemas.microsoft.com/office/powerpoint/2010/main" val="323592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23</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911209" y="389296"/>
            <a:ext cx="6557876"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Work done RESULT </a:t>
            </a:r>
          </a:p>
        </p:txBody>
      </p:sp>
      <p:pic>
        <p:nvPicPr>
          <p:cNvPr id="7" name="Picture 6">
            <a:extLst>
              <a:ext uri="{FF2B5EF4-FFF2-40B4-BE49-F238E27FC236}">
                <a16:creationId xmlns:a16="http://schemas.microsoft.com/office/drawing/2014/main" id="{961870D2-325E-4F3E-AF94-0187203E49A3}"/>
              </a:ext>
            </a:extLst>
          </p:cNvPr>
          <p:cNvPicPr/>
          <p:nvPr/>
        </p:nvPicPr>
        <p:blipFill rotWithShape="1">
          <a:blip r:embed="rId3" cstate="print">
            <a:extLst>
              <a:ext uri="{28A0092B-C50C-407E-A947-70E740481C1C}">
                <a14:useLocalDpi xmlns:a14="http://schemas.microsoft.com/office/drawing/2010/main" val="0"/>
              </a:ext>
            </a:extLst>
          </a:blip>
          <a:srcRect t="7058" b="73508"/>
          <a:stretch/>
        </p:blipFill>
        <p:spPr bwMode="auto">
          <a:xfrm>
            <a:off x="947058" y="3977318"/>
            <a:ext cx="10406742" cy="277585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82D5A940-7093-4F1A-8710-847B75FE1BA6}"/>
              </a:ext>
            </a:extLst>
          </p:cNvPr>
          <p:cNvPicPr/>
          <p:nvPr/>
        </p:nvPicPr>
        <p:blipFill>
          <a:blip r:embed="rId4"/>
          <a:srcRect/>
          <a:stretch>
            <a:fillRect/>
          </a:stretch>
        </p:blipFill>
        <p:spPr bwMode="auto">
          <a:xfrm>
            <a:off x="947058" y="1581406"/>
            <a:ext cx="10276113" cy="2364212"/>
          </a:xfrm>
          <a:prstGeom prst="rect">
            <a:avLst/>
          </a:prstGeom>
          <a:noFill/>
          <a:ln w="9525">
            <a:noFill/>
            <a:miter lim="800000"/>
            <a:headEnd/>
            <a:tailEnd/>
          </a:ln>
        </p:spPr>
      </p:pic>
    </p:spTree>
    <p:extLst>
      <p:ext uri="{BB962C8B-B14F-4D97-AF65-F5344CB8AC3E}">
        <p14:creationId xmlns:p14="http://schemas.microsoft.com/office/powerpoint/2010/main" val="215734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24</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911209" y="389296"/>
            <a:ext cx="6557876"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Work done RESULT </a:t>
            </a:r>
          </a:p>
        </p:txBody>
      </p:sp>
      <p:pic>
        <p:nvPicPr>
          <p:cNvPr id="14" name="Picture 13">
            <a:extLst>
              <a:ext uri="{FF2B5EF4-FFF2-40B4-BE49-F238E27FC236}">
                <a16:creationId xmlns:a16="http://schemas.microsoft.com/office/drawing/2014/main" id="{2EF42F3F-C0BE-45BA-BA7B-901D1A86BBC8}"/>
              </a:ext>
            </a:extLst>
          </p:cNvPr>
          <p:cNvPicPr>
            <a:picLocks noChangeAspect="1"/>
          </p:cNvPicPr>
          <p:nvPr/>
        </p:nvPicPr>
        <p:blipFill rotWithShape="1">
          <a:blip r:embed="rId3">
            <a:extLst>
              <a:ext uri="{28A0092B-C50C-407E-A947-70E740481C1C}">
                <a14:useLocalDpi xmlns:a14="http://schemas.microsoft.com/office/drawing/2010/main" val="0"/>
              </a:ext>
            </a:extLst>
          </a:blip>
          <a:srcRect b="73810"/>
          <a:stretch/>
        </p:blipFill>
        <p:spPr>
          <a:xfrm>
            <a:off x="1268951" y="1839685"/>
            <a:ext cx="9594991" cy="3603171"/>
          </a:xfrm>
          <a:prstGeom prst="rect">
            <a:avLst/>
          </a:prstGeom>
        </p:spPr>
      </p:pic>
      <p:sp>
        <p:nvSpPr>
          <p:cNvPr id="15" name="TextBox 14">
            <a:extLst>
              <a:ext uri="{FF2B5EF4-FFF2-40B4-BE49-F238E27FC236}">
                <a16:creationId xmlns:a16="http://schemas.microsoft.com/office/drawing/2014/main" id="{57662B8C-F55B-4C60-89C2-1E576DE9A3E6}"/>
              </a:ext>
            </a:extLst>
          </p:cNvPr>
          <p:cNvSpPr txBox="1"/>
          <p:nvPr/>
        </p:nvSpPr>
        <p:spPr>
          <a:xfrm>
            <a:off x="5029200" y="5442856"/>
            <a:ext cx="3200400" cy="369332"/>
          </a:xfrm>
          <a:prstGeom prst="rect">
            <a:avLst/>
          </a:prstGeom>
          <a:noFill/>
        </p:spPr>
        <p:txBody>
          <a:bodyPr wrap="square" rtlCol="0">
            <a:spAutoFit/>
          </a:bodyPr>
          <a:lstStyle/>
          <a:p>
            <a:r>
              <a:rPr lang="en-IN" b="1" dirty="0"/>
              <a:t> 4600 Baud rate </a:t>
            </a:r>
          </a:p>
        </p:txBody>
      </p:sp>
    </p:spTree>
    <p:extLst>
      <p:ext uri="{BB962C8B-B14F-4D97-AF65-F5344CB8AC3E}">
        <p14:creationId xmlns:p14="http://schemas.microsoft.com/office/powerpoint/2010/main" val="353201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25</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911209" y="389296"/>
            <a:ext cx="6557876"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Work done RESULT </a:t>
            </a:r>
          </a:p>
        </p:txBody>
      </p:sp>
      <p:pic>
        <p:nvPicPr>
          <p:cNvPr id="6" name="Picture 5">
            <a:extLst>
              <a:ext uri="{FF2B5EF4-FFF2-40B4-BE49-F238E27FC236}">
                <a16:creationId xmlns:a16="http://schemas.microsoft.com/office/drawing/2014/main" id="{1690062B-CE6A-4EEB-9EA8-0C6849A56DF8}"/>
              </a:ext>
            </a:extLst>
          </p:cNvPr>
          <p:cNvPicPr>
            <a:picLocks noChangeAspect="1"/>
          </p:cNvPicPr>
          <p:nvPr/>
        </p:nvPicPr>
        <p:blipFill rotWithShape="1">
          <a:blip r:embed="rId3">
            <a:extLst>
              <a:ext uri="{28A0092B-C50C-407E-A947-70E740481C1C}">
                <a14:useLocalDpi xmlns:a14="http://schemas.microsoft.com/office/drawing/2010/main" val="0"/>
              </a:ext>
            </a:extLst>
          </a:blip>
          <a:srcRect b="72699"/>
          <a:stretch/>
        </p:blipFill>
        <p:spPr>
          <a:xfrm>
            <a:off x="1856779" y="1888672"/>
            <a:ext cx="9322849" cy="3487728"/>
          </a:xfrm>
          <a:prstGeom prst="rect">
            <a:avLst/>
          </a:prstGeom>
        </p:spPr>
      </p:pic>
      <p:sp>
        <p:nvSpPr>
          <p:cNvPr id="10" name="TextBox 9">
            <a:extLst>
              <a:ext uri="{FF2B5EF4-FFF2-40B4-BE49-F238E27FC236}">
                <a16:creationId xmlns:a16="http://schemas.microsoft.com/office/drawing/2014/main" id="{D32D5376-A54E-4921-8944-0048F748A7A8}"/>
              </a:ext>
            </a:extLst>
          </p:cNvPr>
          <p:cNvSpPr txBox="1"/>
          <p:nvPr/>
        </p:nvSpPr>
        <p:spPr>
          <a:xfrm>
            <a:off x="5081290" y="5376400"/>
            <a:ext cx="2590800" cy="369332"/>
          </a:xfrm>
          <a:prstGeom prst="rect">
            <a:avLst/>
          </a:prstGeom>
          <a:noFill/>
        </p:spPr>
        <p:txBody>
          <a:bodyPr wrap="square" rtlCol="0">
            <a:spAutoFit/>
          </a:bodyPr>
          <a:lstStyle/>
          <a:p>
            <a:r>
              <a:rPr lang="en-IN" b="1" dirty="0"/>
              <a:t>19200 Baud rate </a:t>
            </a:r>
          </a:p>
        </p:txBody>
      </p:sp>
    </p:spTree>
    <p:extLst>
      <p:ext uri="{BB962C8B-B14F-4D97-AF65-F5344CB8AC3E}">
        <p14:creationId xmlns:p14="http://schemas.microsoft.com/office/powerpoint/2010/main" val="3318707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26</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911209" y="389296"/>
            <a:ext cx="6557876"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Work done RESULT </a:t>
            </a:r>
          </a:p>
        </p:txBody>
      </p:sp>
      <p:sp>
        <p:nvSpPr>
          <p:cNvPr id="15" name="TextBox 14">
            <a:extLst>
              <a:ext uri="{FF2B5EF4-FFF2-40B4-BE49-F238E27FC236}">
                <a16:creationId xmlns:a16="http://schemas.microsoft.com/office/drawing/2014/main" id="{57662B8C-F55B-4C60-89C2-1E576DE9A3E6}"/>
              </a:ext>
            </a:extLst>
          </p:cNvPr>
          <p:cNvSpPr txBox="1"/>
          <p:nvPr/>
        </p:nvSpPr>
        <p:spPr>
          <a:xfrm>
            <a:off x="5029200" y="5442856"/>
            <a:ext cx="3200400" cy="369332"/>
          </a:xfrm>
          <a:prstGeom prst="rect">
            <a:avLst/>
          </a:prstGeom>
          <a:noFill/>
        </p:spPr>
        <p:txBody>
          <a:bodyPr wrap="square" rtlCol="0">
            <a:spAutoFit/>
          </a:bodyPr>
          <a:lstStyle/>
          <a:p>
            <a:r>
              <a:rPr lang="en-IN" b="1" dirty="0"/>
              <a:t> 115200 Baud rate </a:t>
            </a:r>
          </a:p>
        </p:txBody>
      </p:sp>
      <p:pic>
        <p:nvPicPr>
          <p:cNvPr id="6" name="Picture 5">
            <a:extLst>
              <a:ext uri="{FF2B5EF4-FFF2-40B4-BE49-F238E27FC236}">
                <a16:creationId xmlns:a16="http://schemas.microsoft.com/office/drawing/2014/main" id="{55575681-4327-452A-83BE-BD2579BA6F53}"/>
              </a:ext>
            </a:extLst>
          </p:cNvPr>
          <p:cNvPicPr>
            <a:picLocks noChangeAspect="1"/>
          </p:cNvPicPr>
          <p:nvPr/>
        </p:nvPicPr>
        <p:blipFill rotWithShape="1">
          <a:blip r:embed="rId3">
            <a:extLst>
              <a:ext uri="{28A0092B-C50C-407E-A947-70E740481C1C}">
                <a14:useLocalDpi xmlns:a14="http://schemas.microsoft.com/office/drawing/2010/main" val="0"/>
              </a:ext>
            </a:extLst>
          </a:blip>
          <a:srcRect b="72063"/>
          <a:stretch/>
        </p:blipFill>
        <p:spPr>
          <a:xfrm>
            <a:off x="1911209" y="1807027"/>
            <a:ext cx="8539077" cy="3548743"/>
          </a:xfrm>
          <a:prstGeom prst="rect">
            <a:avLst/>
          </a:prstGeom>
        </p:spPr>
      </p:pic>
    </p:spTree>
    <p:extLst>
      <p:ext uri="{BB962C8B-B14F-4D97-AF65-F5344CB8AC3E}">
        <p14:creationId xmlns:p14="http://schemas.microsoft.com/office/powerpoint/2010/main" val="4109106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27</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2230522" y="344310"/>
            <a:ext cx="5313277" cy="1237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RESULT</a:t>
            </a:r>
          </a:p>
        </p:txBody>
      </p:sp>
      <p:graphicFrame>
        <p:nvGraphicFramePr>
          <p:cNvPr id="6" name="Table 9">
            <a:extLst>
              <a:ext uri="{FF2B5EF4-FFF2-40B4-BE49-F238E27FC236}">
                <a16:creationId xmlns:a16="http://schemas.microsoft.com/office/drawing/2014/main" id="{9205ACD6-FCCF-434A-B2CA-986435511094}"/>
              </a:ext>
            </a:extLst>
          </p:cNvPr>
          <p:cNvGraphicFramePr>
            <a:graphicFrameLocks noGrp="1"/>
          </p:cNvGraphicFramePr>
          <p:nvPr>
            <p:extLst>
              <p:ext uri="{D42A27DB-BD31-4B8C-83A1-F6EECF244321}">
                <p14:modId xmlns:p14="http://schemas.microsoft.com/office/powerpoint/2010/main" val="4149855956"/>
              </p:ext>
            </p:extLst>
          </p:nvPr>
        </p:nvGraphicFramePr>
        <p:xfrm>
          <a:off x="1284515" y="2013856"/>
          <a:ext cx="9884228" cy="3842656"/>
        </p:xfrm>
        <a:graphic>
          <a:graphicData uri="http://schemas.openxmlformats.org/drawingml/2006/table">
            <a:tbl>
              <a:tblPr firstRow="1" bandRow="1">
                <a:tableStyleId>{5C22544A-7EE6-4342-B048-85BDC9FD1C3A}</a:tableStyleId>
              </a:tblPr>
              <a:tblGrid>
                <a:gridCol w="1847311">
                  <a:extLst>
                    <a:ext uri="{9D8B030D-6E8A-4147-A177-3AD203B41FA5}">
                      <a16:colId xmlns:a16="http://schemas.microsoft.com/office/drawing/2014/main" val="2564532573"/>
                    </a:ext>
                  </a:extLst>
                </a:gridCol>
                <a:gridCol w="4742174">
                  <a:extLst>
                    <a:ext uri="{9D8B030D-6E8A-4147-A177-3AD203B41FA5}">
                      <a16:colId xmlns:a16="http://schemas.microsoft.com/office/drawing/2014/main" val="1420015674"/>
                    </a:ext>
                  </a:extLst>
                </a:gridCol>
                <a:gridCol w="3294743">
                  <a:extLst>
                    <a:ext uri="{9D8B030D-6E8A-4147-A177-3AD203B41FA5}">
                      <a16:colId xmlns:a16="http://schemas.microsoft.com/office/drawing/2014/main" val="2534451238"/>
                    </a:ext>
                  </a:extLst>
                </a:gridCol>
              </a:tblGrid>
              <a:tr h="676586">
                <a:tc>
                  <a:txBody>
                    <a:bodyPr/>
                    <a:lstStyle/>
                    <a:p>
                      <a:pPr algn="ctr"/>
                      <a:r>
                        <a:rPr lang="en-IN" sz="2000" dirty="0"/>
                        <a:t>S.NO</a:t>
                      </a:r>
                    </a:p>
                  </a:txBody>
                  <a:tcPr/>
                </a:tc>
                <a:tc>
                  <a:txBody>
                    <a:bodyPr/>
                    <a:lstStyle/>
                    <a:p>
                      <a:pPr algn="ctr"/>
                      <a:r>
                        <a:rPr lang="en-IN" sz="2000" dirty="0"/>
                        <a:t>BAUD RATE </a:t>
                      </a:r>
                    </a:p>
                  </a:txBody>
                  <a:tcPr/>
                </a:tc>
                <a:tc>
                  <a:txBody>
                    <a:bodyPr/>
                    <a:lstStyle/>
                    <a:p>
                      <a:pPr algn="ctr"/>
                      <a:r>
                        <a:rPr lang="en-IN" dirty="0"/>
                        <a:t>SPEED  </a:t>
                      </a:r>
                    </a:p>
                  </a:txBody>
                  <a:tcPr/>
                </a:tc>
                <a:extLst>
                  <a:ext uri="{0D108BD9-81ED-4DB2-BD59-A6C34878D82A}">
                    <a16:rowId xmlns:a16="http://schemas.microsoft.com/office/drawing/2014/main" val="3697053088"/>
                  </a:ext>
                </a:extLst>
              </a:tr>
              <a:tr h="633214">
                <a:tc>
                  <a:txBody>
                    <a:bodyPr/>
                    <a:lstStyle/>
                    <a:p>
                      <a:pPr algn="ctr"/>
                      <a:r>
                        <a:rPr lang="en-IN" dirty="0"/>
                        <a:t>1</a:t>
                      </a:r>
                    </a:p>
                  </a:txBody>
                  <a:tcPr/>
                </a:tc>
                <a:tc>
                  <a:txBody>
                    <a:bodyPr/>
                    <a:lstStyle/>
                    <a:p>
                      <a:pPr algn="ctr"/>
                      <a:r>
                        <a:rPr lang="en-IN" dirty="0"/>
                        <a:t>4600</a:t>
                      </a:r>
                    </a:p>
                  </a:txBody>
                  <a:tcPr/>
                </a:tc>
                <a:tc>
                  <a:txBody>
                    <a:bodyPr/>
                    <a:lstStyle/>
                    <a:p>
                      <a:pPr algn="ctr"/>
                      <a:r>
                        <a:rPr lang="en-IN" dirty="0"/>
                        <a:t>1.04 micro seconds</a:t>
                      </a:r>
                    </a:p>
                  </a:txBody>
                  <a:tcPr/>
                </a:tc>
                <a:extLst>
                  <a:ext uri="{0D108BD9-81ED-4DB2-BD59-A6C34878D82A}">
                    <a16:rowId xmlns:a16="http://schemas.microsoft.com/office/drawing/2014/main" val="1971289542"/>
                  </a:ext>
                </a:extLst>
              </a:tr>
              <a:tr h="633214">
                <a:tc>
                  <a:txBody>
                    <a:bodyPr/>
                    <a:lstStyle/>
                    <a:p>
                      <a:pPr algn="ctr"/>
                      <a:r>
                        <a:rPr lang="en-IN" dirty="0"/>
                        <a:t>2</a:t>
                      </a:r>
                    </a:p>
                  </a:txBody>
                  <a:tcPr/>
                </a:tc>
                <a:tc>
                  <a:txBody>
                    <a:bodyPr/>
                    <a:lstStyle/>
                    <a:p>
                      <a:pPr algn="ctr"/>
                      <a:r>
                        <a:rPr lang="en-IN" dirty="0"/>
                        <a:t>19200</a:t>
                      </a:r>
                    </a:p>
                  </a:txBody>
                  <a:tcPr/>
                </a:tc>
                <a:tc>
                  <a:txBody>
                    <a:bodyPr/>
                    <a:lstStyle/>
                    <a:p>
                      <a:pPr algn="ctr"/>
                      <a:r>
                        <a:rPr lang="en-IN" dirty="0"/>
                        <a:t>303.04 nano seconds</a:t>
                      </a:r>
                    </a:p>
                  </a:txBody>
                  <a:tcPr/>
                </a:tc>
                <a:extLst>
                  <a:ext uri="{0D108BD9-81ED-4DB2-BD59-A6C34878D82A}">
                    <a16:rowId xmlns:a16="http://schemas.microsoft.com/office/drawing/2014/main" val="4111249090"/>
                  </a:ext>
                </a:extLst>
              </a:tr>
              <a:tr h="633214">
                <a:tc>
                  <a:txBody>
                    <a:bodyPr/>
                    <a:lstStyle/>
                    <a:p>
                      <a:pPr algn="ctr"/>
                      <a:r>
                        <a:rPr lang="en-IN" dirty="0"/>
                        <a:t>3</a:t>
                      </a:r>
                    </a:p>
                  </a:txBody>
                  <a:tcPr/>
                </a:tc>
                <a:tc>
                  <a:txBody>
                    <a:bodyPr/>
                    <a:lstStyle/>
                    <a:p>
                      <a:pPr algn="ctr"/>
                      <a:r>
                        <a:rPr lang="en-IN" dirty="0"/>
                        <a:t>38400</a:t>
                      </a:r>
                    </a:p>
                  </a:txBody>
                  <a:tcPr/>
                </a:tc>
                <a:tc>
                  <a:txBody>
                    <a:bodyPr/>
                    <a:lstStyle/>
                    <a:p>
                      <a:pPr algn="ctr"/>
                      <a:r>
                        <a:rPr lang="en-IN" dirty="0"/>
                        <a:t>220.03 nano seconds</a:t>
                      </a:r>
                    </a:p>
                  </a:txBody>
                  <a:tcPr/>
                </a:tc>
                <a:extLst>
                  <a:ext uri="{0D108BD9-81ED-4DB2-BD59-A6C34878D82A}">
                    <a16:rowId xmlns:a16="http://schemas.microsoft.com/office/drawing/2014/main" val="3758321665"/>
                  </a:ext>
                </a:extLst>
              </a:tr>
              <a:tr h="633214">
                <a:tc>
                  <a:txBody>
                    <a:bodyPr/>
                    <a:lstStyle/>
                    <a:p>
                      <a:pPr algn="ctr"/>
                      <a:r>
                        <a:rPr lang="en-IN" dirty="0"/>
                        <a:t>4</a:t>
                      </a:r>
                    </a:p>
                  </a:txBody>
                  <a:tcPr/>
                </a:tc>
                <a:tc>
                  <a:txBody>
                    <a:bodyPr/>
                    <a:lstStyle/>
                    <a:p>
                      <a:pPr algn="ctr"/>
                      <a:r>
                        <a:rPr lang="en-IN" dirty="0"/>
                        <a:t>57600</a:t>
                      </a:r>
                    </a:p>
                  </a:txBody>
                  <a:tcPr/>
                </a:tc>
                <a:tc>
                  <a:txBody>
                    <a:bodyPr/>
                    <a:lstStyle/>
                    <a:p>
                      <a:pPr algn="ctr"/>
                      <a:r>
                        <a:rPr lang="en-IN" dirty="0"/>
                        <a:t>178.05 nano seconds</a:t>
                      </a:r>
                    </a:p>
                  </a:txBody>
                  <a:tcPr/>
                </a:tc>
                <a:extLst>
                  <a:ext uri="{0D108BD9-81ED-4DB2-BD59-A6C34878D82A}">
                    <a16:rowId xmlns:a16="http://schemas.microsoft.com/office/drawing/2014/main" val="1613865109"/>
                  </a:ext>
                </a:extLst>
              </a:tr>
              <a:tr h="633214">
                <a:tc>
                  <a:txBody>
                    <a:bodyPr/>
                    <a:lstStyle/>
                    <a:p>
                      <a:pPr algn="ctr"/>
                      <a:r>
                        <a:rPr lang="en-IN" dirty="0"/>
                        <a:t>5</a:t>
                      </a:r>
                    </a:p>
                  </a:txBody>
                  <a:tcPr/>
                </a:tc>
                <a:tc>
                  <a:txBody>
                    <a:bodyPr/>
                    <a:lstStyle/>
                    <a:p>
                      <a:pPr algn="ctr"/>
                      <a:r>
                        <a:rPr lang="en-IN" dirty="0"/>
                        <a:t>115200</a:t>
                      </a:r>
                    </a:p>
                  </a:txBody>
                  <a:tcPr/>
                </a:tc>
                <a:tc>
                  <a:txBody>
                    <a:bodyPr/>
                    <a:lstStyle/>
                    <a:p>
                      <a:pPr algn="ctr"/>
                      <a:r>
                        <a:rPr lang="en-IN" dirty="0"/>
                        <a:t>99.310 nano seconds</a:t>
                      </a:r>
                    </a:p>
                  </a:txBody>
                  <a:tcPr/>
                </a:tc>
                <a:extLst>
                  <a:ext uri="{0D108BD9-81ED-4DB2-BD59-A6C34878D82A}">
                    <a16:rowId xmlns:a16="http://schemas.microsoft.com/office/drawing/2014/main" val="2891962986"/>
                  </a:ext>
                </a:extLst>
              </a:tr>
            </a:tbl>
          </a:graphicData>
        </a:graphic>
      </p:graphicFrame>
    </p:spTree>
    <p:extLst>
      <p:ext uri="{BB962C8B-B14F-4D97-AF65-F5344CB8AC3E}">
        <p14:creationId xmlns:p14="http://schemas.microsoft.com/office/powerpoint/2010/main" val="4198167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384E6-676F-4BE6-B525-EB0687B3645E}"/>
              </a:ext>
            </a:extLst>
          </p:cNvPr>
          <p:cNvSpPr>
            <a:spLocks noGrp="1"/>
          </p:cNvSpPr>
          <p:nvPr>
            <p:ph type="sldNum" sz="quarter" idx="12"/>
          </p:nvPr>
        </p:nvSpPr>
        <p:spPr/>
        <p:txBody>
          <a:bodyPr/>
          <a:lstStyle/>
          <a:p>
            <a:fld id="{B0AA67A1-C86A-4D32-A608-526F2289741E}" type="slidenum">
              <a:rPr lang="en-IN" sz="1800" b="1" smtClean="0"/>
              <a:t>28</a:t>
            </a:fld>
            <a:endParaRPr lang="en-IN" b="1" dirty="0"/>
          </a:p>
        </p:txBody>
      </p:sp>
      <p:pic>
        <p:nvPicPr>
          <p:cNvPr id="3" name="Picture 2">
            <a:extLst>
              <a:ext uri="{FF2B5EF4-FFF2-40B4-BE49-F238E27FC236}">
                <a16:creationId xmlns:a16="http://schemas.microsoft.com/office/drawing/2014/main" id="{0B46B7C2-BC57-46B9-8798-2776AA87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Oval 4">
            <a:extLst>
              <a:ext uri="{FF2B5EF4-FFF2-40B4-BE49-F238E27FC236}">
                <a16:creationId xmlns:a16="http://schemas.microsoft.com/office/drawing/2014/main" id="{62EC56CB-3C49-402F-8DEC-B363E652F117}"/>
              </a:ext>
            </a:extLst>
          </p:cNvPr>
          <p:cNvSpPr/>
          <p:nvPr/>
        </p:nvSpPr>
        <p:spPr>
          <a:xfrm>
            <a:off x="1686237" y="344311"/>
            <a:ext cx="4409763" cy="12370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solidFill>
                  <a:schemeClr val="tx1"/>
                </a:solidFill>
                <a:latin typeface="Algerian" panose="04020705040A02060702" pitchFamily="82" charset="0"/>
              </a:rPr>
              <a:t>Conclusion</a:t>
            </a:r>
          </a:p>
        </p:txBody>
      </p:sp>
      <p:sp>
        <p:nvSpPr>
          <p:cNvPr id="7" name="TextBox 6">
            <a:extLst>
              <a:ext uri="{FF2B5EF4-FFF2-40B4-BE49-F238E27FC236}">
                <a16:creationId xmlns:a16="http://schemas.microsoft.com/office/drawing/2014/main" id="{3ABC38E5-6AF9-4C7B-A41C-C8DE2ABC1386}"/>
              </a:ext>
            </a:extLst>
          </p:cNvPr>
          <p:cNvSpPr txBox="1"/>
          <p:nvPr/>
        </p:nvSpPr>
        <p:spPr>
          <a:xfrm>
            <a:off x="838200" y="1595269"/>
            <a:ext cx="10940143" cy="5078313"/>
          </a:xfrm>
          <a:prstGeom prst="rect">
            <a:avLst/>
          </a:prstGeom>
          <a:noFill/>
        </p:spPr>
        <p:txBody>
          <a:bodyPr wrap="square">
            <a:spAutoFit/>
          </a:bodyPr>
          <a:lstStyle/>
          <a:p>
            <a:pPr marL="285750" indent="-285750" algn="just">
              <a:buFont typeface="Wingdings" panose="05000000000000000000" pitchFamily="2" charset="2"/>
              <a:buChar char="§"/>
            </a:pPr>
            <a:r>
              <a:rPr lang="en-GB" dirty="0"/>
              <a:t>In this project, we successfully designed and implemented a high speed Universal Asynchronous Receiver/Transmitter (UART) communication protocol using Verilog Hardware Description Language (HDL). </a:t>
            </a:r>
          </a:p>
          <a:p>
            <a:pPr algn="just"/>
            <a:endParaRPr lang="en-GB" dirty="0"/>
          </a:p>
          <a:p>
            <a:pPr marL="285750" indent="-285750" algn="just">
              <a:buFont typeface="Wingdings" panose="05000000000000000000" pitchFamily="2" charset="2"/>
              <a:buChar char="§"/>
            </a:pPr>
            <a:r>
              <a:rPr lang="en-GB" dirty="0"/>
              <a:t>The system was composed of two key modules: a transmitter for converting parallel data into serial form with proper framing, and a receiver for capturing the serial data, verifying its integrity, and converting it back to parallel form.</a:t>
            </a:r>
          </a:p>
          <a:p>
            <a:pPr marL="285750" indent="-285750" algn="just">
              <a:buFont typeface="Wingdings" panose="05000000000000000000" pitchFamily="2" charset="2"/>
              <a:buChar char="§"/>
            </a:pPr>
            <a:endParaRPr lang="en-GB" dirty="0"/>
          </a:p>
          <a:p>
            <a:pPr marL="285750" indent="-285750" algn="just">
              <a:buFont typeface="Wingdings" panose="05000000000000000000" pitchFamily="2" charset="2"/>
              <a:buChar char="§"/>
            </a:pPr>
            <a:r>
              <a:rPr lang="en-GB" dirty="0"/>
              <a:t> A baud rate generator operating at speeds of up to 1 Mbps ensured accurate timing and synchronization between the transmitter and receiver, enabling reliable data transmission. </a:t>
            </a:r>
          </a:p>
          <a:p>
            <a:pPr marL="285750" indent="-285750" algn="just">
              <a:buFont typeface="Wingdings" panose="05000000000000000000" pitchFamily="2" charset="2"/>
              <a:buChar char="§"/>
            </a:pPr>
            <a:endParaRPr lang="en-GB" dirty="0"/>
          </a:p>
          <a:p>
            <a:pPr marL="285750" indent="-285750" algn="just">
              <a:buFont typeface="Wingdings" panose="05000000000000000000" pitchFamily="2" charset="2"/>
              <a:buChar char="§"/>
            </a:pPr>
            <a:r>
              <a:rPr lang="en-GB" dirty="0"/>
              <a:t>The implementation demonstrated the feasibility of UART communication for efficient data transfer between devices, successfully transferring n bits of data from the master to the slave.</a:t>
            </a:r>
          </a:p>
          <a:p>
            <a:pPr marL="285750" indent="-285750" algn="just">
              <a:buFont typeface="Wingdings" panose="05000000000000000000" pitchFamily="2" charset="2"/>
              <a:buChar char="§"/>
            </a:pPr>
            <a:endParaRPr lang="en-GB" dirty="0"/>
          </a:p>
          <a:p>
            <a:pPr marL="285750" indent="-285750" algn="just">
              <a:buFont typeface="Wingdings" panose="05000000000000000000" pitchFamily="2" charset="2"/>
              <a:buChar char="§"/>
            </a:pPr>
            <a:r>
              <a:rPr lang="en-GB" dirty="0"/>
              <a:t> This UART communication protocol proves to be a robust and adaptable solution for a variety of real-time applications, offering flexibility for both simple and complex data transmission needs. </a:t>
            </a:r>
          </a:p>
          <a:p>
            <a:pPr marL="285750" indent="-285750" algn="just">
              <a:buFont typeface="Wingdings" panose="05000000000000000000" pitchFamily="2" charset="2"/>
              <a:buChar char="§"/>
            </a:pPr>
            <a:endParaRPr lang="en-GB" dirty="0"/>
          </a:p>
          <a:p>
            <a:pPr marL="285750" indent="-285750" algn="just">
              <a:buFont typeface="Wingdings" panose="05000000000000000000" pitchFamily="2" charset="2"/>
              <a:buChar char="§"/>
            </a:pPr>
            <a:r>
              <a:rPr lang="en-GB" dirty="0"/>
              <a:t>It provides a foundation for future enhancements, such as higher data rates and multi-bit configurations, further improving the scalability and performance of the UART communication system. </a:t>
            </a:r>
            <a:endParaRPr lang="en-IN" dirty="0"/>
          </a:p>
        </p:txBody>
      </p:sp>
    </p:spTree>
    <p:extLst>
      <p:ext uri="{BB962C8B-B14F-4D97-AF65-F5344CB8AC3E}">
        <p14:creationId xmlns:p14="http://schemas.microsoft.com/office/powerpoint/2010/main" val="725093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FCB53-A86B-4E40-AB8B-075D534AE9A0}"/>
              </a:ext>
            </a:extLst>
          </p:cNvPr>
          <p:cNvSpPr>
            <a:spLocks noGrp="1"/>
          </p:cNvSpPr>
          <p:nvPr>
            <p:ph type="sldNum" sz="quarter" idx="12"/>
          </p:nvPr>
        </p:nvSpPr>
        <p:spPr/>
        <p:txBody>
          <a:bodyPr/>
          <a:lstStyle/>
          <a:p>
            <a:fld id="{B0AA67A1-C86A-4D32-A608-526F2289741E}" type="slidenum">
              <a:rPr lang="en-IN" sz="1800" b="1" smtClean="0"/>
              <a:t>29</a:t>
            </a:fld>
            <a:endParaRPr lang="en-IN" sz="1800" b="1" dirty="0"/>
          </a:p>
        </p:txBody>
      </p:sp>
      <p:sp>
        <p:nvSpPr>
          <p:cNvPr id="10" name="TextBox 9">
            <a:extLst>
              <a:ext uri="{FF2B5EF4-FFF2-40B4-BE49-F238E27FC236}">
                <a16:creationId xmlns:a16="http://schemas.microsoft.com/office/drawing/2014/main" id="{2E927772-71E7-4FE4-ACAD-E9ECC21557D9}"/>
              </a:ext>
            </a:extLst>
          </p:cNvPr>
          <p:cNvSpPr txBox="1"/>
          <p:nvPr/>
        </p:nvSpPr>
        <p:spPr>
          <a:xfrm>
            <a:off x="522514" y="1581406"/>
            <a:ext cx="11146972" cy="5016758"/>
          </a:xfrm>
          <a:prstGeom prst="rect">
            <a:avLst/>
          </a:prstGeom>
          <a:noFill/>
        </p:spPr>
        <p:txBody>
          <a:bodyPr wrap="square">
            <a:spAutoFit/>
          </a:bodyPr>
          <a:lstStyle/>
          <a:p>
            <a:r>
              <a:rPr lang="en-IN" sz="2000" dirty="0"/>
              <a:t>[1]</a:t>
            </a:r>
            <a:r>
              <a:rPr lang="en-US" sz="2000" dirty="0"/>
              <a:t> </a:t>
            </a:r>
            <a:r>
              <a:rPr lang="en-US" sz="2000" dirty="0" err="1"/>
              <a:t>Sardi</a:t>
            </a:r>
            <a:r>
              <a:rPr lang="en-US" sz="2000" dirty="0"/>
              <a:t> </a:t>
            </a:r>
            <a:r>
              <a:rPr lang="en-US" sz="2000" dirty="0" err="1"/>
              <a:t>Irfansyah</a:t>
            </a:r>
            <a:r>
              <a:rPr lang="en-US" sz="2000" dirty="0"/>
              <a:t> “Design and implementation of UART with FIFO buffer using VHDL in FPGA” ICTACT JOURNAL ON MICROELECTRONICS, APRIL 2019, VOLUME: 05, ISSUE</a:t>
            </a:r>
            <a:r>
              <a:rPr lang="en-IN" sz="2000" dirty="0"/>
              <a:t>.</a:t>
            </a:r>
          </a:p>
          <a:p>
            <a:endParaRPr lang="en-IN" sz="2000" dirty="0"/>
          </a:p>
          <a:p>
            <a:r>
              <a:rPr lang="en-IN" sz="2000" dirty="0"/>
              <a:t>[2] U. Nanda and S. K. </a:t>
            </a:r>
            <a:r>
              <a:rPr lang="en-IN" sz="2000" dirty="0" err="1"/>
              <a:t>Pattnaik</a:t>
            </a:r>
            <a:r>
              <a:rPr lang="en-IN" sz="2000" dirty="0"/>
              <a:t>, “Universal Asynchronous Receiver and Transmitter (UART),” 3rd International Conference on Advanced Computing and Communication Systems (ICACCS), vol. 1, pp. 1-5, 2016.</a:t>
            </a:r>
          </a:p>
          <a:p>
            <a:endParaRPr lang="en-IN" sz="2000" dirty="0"/>
          </a:p>
          <a:p>
            <a:r>
              <a:rPr lang="en-IN" sz="2000" dirty="0"/>
              <a:t>[3] Y. Fang and X. Chen, “Design and Simulation of UART Serial Communication Module Based on VHDL,” 3rd International Workshop on Intelligent Systems and Applications, pp. 1-4, 2011</a:t>
            </a:r>
          </a:p>
          <a:p>
            <a:endParaRPr lang="en-IN" sz="2000" dirty="0"/>
          </a:p>
          <a:p>
            <a:r>
              <a:rPr lang="en-IN" sz="2000" dirty="0"/>
              <a:t>[4] U. Nanda and S. K. </a:t>
            </a:r>
            <a:r>
              <a:rPr lang="en-IN" sz="2000" dirty="0" err="1"/>
              <a:t>Pattnaik</a:t>
            </a:r>
            <a:r>
              <a:rPr lang="en-IN" sz="2000" dirty="0"/>
              <a:t>, “Universal Asynchronous Receiver and Transmitter (UART),” 3rd International Conference on Advanced Computing and Communication Systems (ICACCS), vol. 1, pp. 1-5, 2016.</a:t>
            </a:r>
          </a:p>
          <a:p>
            <a:endParaRPr lang="en-IN" sz="2000" dirty="0"/>
          </a:p>
          <a:p>
            <a:r>
              <a:rPr lang="en-IN" sz="2000" dirty="0"/>
              <a:t>[5] </a:t>
            </a:r>
            <a:r>
              <a:rPr lang="en-IN" sz="2000" dirty="0" err="1"/>
              <a:t>Poorani</a:t>
            </a:r>
            <a:r>
              <a:rPr lang="en-IN" sz="2000" dirty="0"/>
              <a:t>, M. and </a:t>
            </a:r>
            <a:r>
              <a:rPr lang="en-IN" sz="2000" dirty="0" err="1"/>
              <a:t>Kurunjimalar</a:t>
            </a:r>
            <a:r>
              <a:rPr lang="en-IN" sz="2000" dirty="0"/>
              <a:t>, R., “Design implementation of UART and SPI in single FGPA”. In 2016 10th International Conference on Intelligent Systems and Control (ISCO), pp. 1-5, 2016</a:t>
            </a:r>
          </a:p>
        </p:txBody>
      </p:sp>
      <p:pic>
        <p:nvPicPr>
          <p:cNvPr id="11" name="Picture 10">
            <a:extLst>
              <a:ext uri="{FF2B5EF4-FFF2-40B4-BE49-F238E27FC236}">
                <a16:creationId xmlns:a16="http://schemas.microsoft.com/office/drawing/2014/main" id="{69345D2D-29AA-4D69-A253-922D1D7F5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13" name="Oval 12">
            <a:extLst>
              <a:ext uri="{FF2B5EF4-FFF2-40B4-BE49-F238E27FC236}">
                <a16:creationId xmlns:a16="http://schemas.microsoft.com/office/drawing/2014/main" id="{51ACE015-EC0E-4187-96CD-679CAA7E1349}"/>
              </a:ext>
            </a:extLst>
          </p:cNvPr>
          <p:cNvSpPr/>
          <p:nvPr/>
        </p:nvSpPr>
        <p:spPr>
          <a:xfrm>
            <a:off x="1835009" y="496788"/>
            <a:ext cx="5781369" cy="9076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IN" sz="3600" dirty="0">
                <a:solidFill>
                  <a:schemeClr val="tx1"/>
                </a:solidFill>
                <a:latin typeface="Algerian" panose="04020705040A02060702" pitchFamily="82" charset="0"/>
              </a:rPr>
              <a:t>REFERENCES</a:t>
            </a:r>
          </a:p>
        </p:txBody>
      </p:sp>
    </p:spTree>
    <p:extLst>
      <p:ext uri="{BB962C8B-B14F-4D97-AF65-F5344CB8AC3E}">
        <p14:creationId xmlns:p14="http://schemas.microsoft.com/office/powerpoint/2010/main" val="256086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2" name="Oval 1">
            <a:extLst>
              <a:ext uri="{FF2B5EF4-FFF2-40B4-BE49-F238E27FC236}">
                <a16:creationId xmlns:a16="http://schemas.microsoft.com/office/drawing/2014/main" id="{CF944329-3129-7DCC-8D8F-9A126F3ABD5A}"/>
              </a:ext>
            </a:extLst>
          </p:cNvPr>
          <p:cNvSpPr/>
          <p:nvPr/>
        </p:nvSpPr>
        <p:spPr>
          <a:xfrm>
            <a:off x="2175535" y="379666"/>
            <a:ext cx="4257368" cy="9128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OBJECTIVEs</a:t>
            </a:r>
            <a:endParaRPr lang="en-IN" sz="3600" dirty="0">
              <a:solidFill>
                <a:schemeClr val="tx1"/>
              </a:solidFill>
              <a:latin typeface="Algerian" panose="04020705040A02060702" pitchFamily="82" charset="0"/>
            </a:endParaRPr>
          </a:p>
        </p:txBody>
      </p:sp>
      <p:sp>
        <p:nvSpPr>
          <p:cNvPr id="5" name="TextBox 4">
            <a:extLst>
              <a:ext uri="{FF2B5EF4-FFF2-40B4-BE49-F238E27FC236}">
                <a16:creationId xmlns:a16="http://schemas.microsoft.com/office/drawing/2014/main" id="{62723E4A-AC9B-099B-F3C0-0F3D3EBD7B15}"/>
              </a:ext>
            </a:extLst>
          </p:cNvPr>
          <p:cNvSpPr txBox="1"/>
          <p:nvPr/>
        </p:nvSpPr>
        <p:spPr>
          <a:xfrm>
            <a:off x="1069896" y="1581406"/>
            <a:ext cx="11344849" cy="446705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400" dirty="0"/>
              <a:t>Develop a UART system with significantly higher data transfer rates.</a:t>
            </a:r>
          </a:p>
          <a:p>
            <a:pPr marL="342900" indent="-342900">
              <a:lnSpc>
                <a:spcPct val="150000"/>
              </a:lnSpc>
              <a:buFont typeface="Wingdings" panose="05000000000000000000" pitchFamily="2" charset="2"/>
              <a:buChar char="Ø"/>
            </a:pPr>
            <a:r>
              <a:rPr lang="en-IN" sz="2400" dirty="0"/>
              <a:t>Implement robust error detection and correction mechanisms.</a:t>
            </a:r>
          </a:p>
          <a:p>
            <a:pPr marL="342900" indent="-342900">
              <a:lnSpc>
                <a:spcPct val="150000"/>
              </a:lnSpc>
              <a:buFont typeface="Wingdings" panose="05000000000000000000" pitchFamily="2" charset="2"/>
              <a:buChar char="Ø"/>
            </a:pPr>
            <a:r>
              <a:rPr lang="en-IN" sz="2400" dirty="0"/>
              <a:t>Design for power efficiency suitable for low-power applications.</a:t>
            </a:r>
          </a:p>
          <a:p>
            <a:pPr marL="342900" indent="-342900">
              <a:lnSpc>
                <a:spcPct val="150000"/>
              </a:lnSpc>
              <a:buFont typeface="Wingdings" panose="05000000000000000000" pitchFamily="2" charset="2"/>
              <a:buChar char="Ø"/>
            </a:pPr>
            <a:r>
              <a:rPr lang="en-IN" sz="2400" dirty="0"/>
              <a:t>Maintain backward compatibility with existing UART protocols.</a:t>
            </a:r>
          </a:p>
          <a:p>
            <a:pPr marL="342900" indent="-342900">
              <a:lnSpc>
                <a:spcPct val="150000"/>
              </a:lnSpc>
              <a:buFont typeface="Wingdings" panose="05000000000000000000" pitchFamily="2" charset="2"/>
              <a:buChar char="Ø"/>
            </a:pPr>
            <a:r>
              <a:rPr lang="en-IN" sz="2400" dirty="0"/>
              <a:t>Reduce transmission and reception latency for real-time data processing.</a:t>
            </a:r>
          </a:p>
          <a:p>
            <a:pPr marL="342900" indent="-342900">
              <a:lnSpc>
                <a:spcPct val="150000"/>
              </a:lnSpc>
              <a:buFont typeface="Wingdings" panose="05000000000000000000" pitchFamily="2" charset="2"/>
              <a:buChar char="Ø"/>
            </a:pPr>
            <a:r>
              <a:rPr lang="en-IN" sz="2400" dirty="0"/>
              <a:t>Create a scalable design adaptable to various data rates.</a:t>
            </a:r>
          </a:p>
          <a:p>
            <a:pPr marL="342900" indent="-342900">
              <a:lnSpc>
                <a:spcPct val="150000"/>
              </a:lnSpc>
              <a:buFont typeface="Wingdings" panose="05000000000000000000" pitchFamily="2" charset="2"/>
              <a:buChar char="Ø"/>
            </a:pPr>
            <a:r>
              <a:rPr lang="en-IN" sz="2400" dirty="0"/>
              <a:t>Rigorously test the UART under various conditions.</a:t>
            </a:r>
          </a:p>
          <a:p>
            <a:pPr marL="342900" indent="-342900">
              <a:lnSpc>
                <a:spcPct val="150000"/>
              </a:lnSpc>
              <a:buFont typeface="Wingdings" panose="05000000000000000000" pitchFamily="2" charset="2"/>
              <a:buChar char="Ø"/>
            </a:pPr>
            <a:r>
              <a:rPr lang="en-IN" sz="2400" dirty="0"/>
              <a:t>Use </a:t>
            </a:r>
            <a:r>
              <a:rPr lang="en-IN" sz="2400" dirty="0" err="1"/>
              <a:t>Vivado</a:t>
            </a:r>
            <a:r>
              <a:rPr lang="en-IN" sz="2400" dirty="0"/>
              <a:t> 2018.3 for accurate simulation and synthesis.</a:t>
            </a:r>
          </a:p>
        </p:txBody>
      </p:sp>
      <p:sp>
        <p:nvSpPr>
          <p:cNvPr id="6" name="Slide Number Placeholder 5">
            <a:extLst>
              <a:ext uri="{FF2B5EF4-FFF2-40B4-BE49-F238E27FC236}">
                <a16:creationId xmlns:a16="http://schemas.microsoft.com/office/drawing/2014/main" id="{FC3C8CC7-86C8-48CB-BE38-48C177FED174}"/>
              </a:ext>
            </a:extLst>
          </p:cNvPr>
          <p:cNvSpPr>
            <a:spLocks noGrp="1"/>
          </p:cNvSpPr>
          <p:nvPr>
            <p:ph type="sldNum" sz="quarter" idx="12"/>
          </p:nvPr>
        </p:nvSpPr>
        <p:spPr/>
        <p:txBody>
          <a:bodyPr/>
          <a:lstStyle/>
          <a:p>
            <a:fld id="{B0AA67A1-C86A-4D32-A608-526F2289741E}" type="slidenum">
              <a:rPr lang="en-IN" sz="1800" b="1" smtClean="0"/>
              <a:t>3</a:t>
            </a:fld>
            <a:endParaRPr lang="en-IN" b="1" dirty="0"/>
          </a:p>
        </p:txBody>
      </p:sp>
    </p:spTree>
    <p:extLst>
      <p:ext uri="{BB962C8B-B14F-4D97-AF65-F5344CB8AC3E}">
        <p14:creationId xmlns:p14="http://schemas.microsoft.com/office/powerpoint/2010/main" val="416631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 y="104825"/>
            <a:ext cx="1629002" cy="1476581"/>
          </a:xfrm>
          <a:prstGeom prst="rect">
            <a:avLst/>
          </a:prstGeom>
        </p:spPr>
      </p:pic>
      <p:sp>
        <p:nvSpPr>
          <p:cNvPr id="5" name="TextBox 4">
            <a:extLst>
              <a:ext uri="{FF2B5EF4-FFF2-40B4-BE49-F238E27FC236}">
                <a16:creationId xmlns:a16="http://schemas.microsoft.com/office/drawing/2014/main" id="{EA25D779-D918-4BE2-51D7-A7C21D4CC3F8}"/>
              </a:ext>
            </a:extLst>
          </p:cNvPr>
          <p:cNvSpPr txBox="1"/>
          <p:nvPr/>
        </p:nvSpPr>
        <p:spPr>
          <a:xfrm>
            <a:off x="2728676" y="2639605"/>
            <a:ext cx="860403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600">
                <a:latin typeface="Algerian"/>
                <a:cs typeface="Calibri"/>
              </a:rPr>
              <a:t>THANK YOU</a:t>
            </a:r>
          </a:p>
        </p:txBody>
      </p:sp>
      <p:sp>
        <p:nvSpPr>
          <p:cNvPr id="3" name="Slide Number Placeholder 2">
            <a:extLst>
              <a:ext uri="{FF2B5EF4-FFF2-40B4-BE49-F238E27FC236}">
                <a16:creationId xmlns:a16="http://schemas.microsoft.com/office/drawing/2014/main" id="{67E6524A-1C4B-498A-BB10-764AE3AE7FB5}"/>
              </a:ext>
            </a:extLst>
          </p:cNvPr>
          <p:cNvSpPr>
            <a:spLocks noGrp="1"/>
          </p:cNvSpPr>
          <p:nvPr>
            <p:ph type="sldNum" sz="quarter" idx="12"/>
          </p:nvPr>
        </p:nvSpPr>
        <p:spPr/>
        <p:txBody>
          <a:bodyPr/>
          <a:lstStyle/>
          <a:p>
            <a:fld id="{B0AA67A1-C86A-4D32-A608-526F2289741E}" type="slidenum">
              <a:rPr lang="en-IN" sz="1800" b="1" smtClean="0"/>
              <a:t>30</a:t>
            </a:fld>
            <a:endParaRPr lang="en-IN" b="1" dirty="0"/>
          </a:p>
        </p:txBody>
      </p:sp>
    </p:spTree>
    <p:extLst>
      <p:ext uri="{BB962C8B-B14F-4D97-AF65-F5344CB8AC3E}">
        <p14:creationId xmlns:p14="http://schemas.microsoft.com/office/powerpoint/2010/main" val="171685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1" y="113071"/>
            <a:ext cx="1629002" cy="1476581"/>
          </a:xfrm>
          <a:prstGeom prst="rect">
            <a:avLst/>
          </a:prstGeom>
        </p:spPr>
      </p:pic>
      <p:sp>
        <p:nvSpPr>
          <p:cNvPr id="3" name="Rectangle 2">
            <a:extLst>
              <a:ext uri="{FF2B5EF4-FFF2-40B4-BE49-F238E27FC236}">
                <a16:creationId xmlns:a16="http://schemas.microsoft.com/office/drawing/2014/main" id="{39A5DEAB-E6FD-648D-A598-B7B91F999683}"/>
              </a:ext>
            </a:extLst>
          </p:cNvPr>
          <p:cNvSpPr/>
          <p:nvPr/>
        </p:nvSpPr>
        <p:spPr>
          <a:xfrm>
            <a:off x="1976283" y="648929"/>
            <a:ext cx="4542504" cy="658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anose="04020705040A02060702" pitchFamily="82" charset="0"/>
              </a:rPr>
              <a:t>LITERATURE</a:t>
            </a:r>
            <a:r>
              <a:rPr lang="en-IN" sz="3200" dirty="0">
                <a:solidFill>
                  <a:schemeClr val="tx1"/>
                </a:solidFill>
                <a:latin typeface="Algerian" panose="04020705040A02060702" pitchFamily="82" charset="0"/>
              </a:rPr>
              <a:t> SURVEY</a:t>
            </a:r>
          </a:p>
        </p:txBody>
      </p:sp>
      <p:graphicFrame>
        <p:nvGraphicFramePr>
          <p:cNvPr id="6" name="Table 5">
            <a:extLst>
              <a:ext uri="{FF2B5EF4-FFF2-40B4-BE49-F238E27FC236}">
                <a16:creationId xmlns:a16="http://schemas.microsoft.com/office/drawing/2014/main" id="{C526308C-2660-96D8-BBBF-1703AA65A00A}"/>
              </a:ext>
            </a:extLst>
          </p:cNvPr>
          <p:cNvGraphicFramePr>
            <a:graphicFrameLocks noGrp="1"/>
          </p:cNvGraphicFramePr>
          <p:nvPr>
            <p:extLst>
              <p:ext uri="{D42A27DB-BD31-4B8C-83A1-F6EECF244321}">
                <p14:modId xmlns:p14="http://schemas.microsoft.com/office/powerpoint/2010/main" val="1081365725"/>
              </p:ext>
            </p:extLst>
          </p:nvPr>
        </p:nvGraphicFramePr>
        <p:xfrm>
          <a:off x="128361" y="1589652"/>
          <a:ext cx="11935275" cy="5057247"/>
        </p:xfrm>
        <a:graphic>
          <a:graphicData uri="http://schemas.openxmlformats.org/drawingml/2006/table">
            <a:tbl>
              <a:tblPr firstRow="1" bandRow="1">
                <a:tableStyleId>{5C22544A-7EE6-4342-B048-85BDC9FD1C3A}</a:tableStyleId>
              </a:tblPr>
              <a:tblGrid>
                <a:gridCol w="2005238">
                  <a:extLst>
                    <a:ext uri="{9D8B030D-6E8A-4147-A177-3AD203B41FA5}">
                      <a16:colId xmlns:a16="http://schemas.microsoft.com/office/drawing/2014/main" val="1565601181"/>
                    </a:ext>
                  </a:extLst>
                </a:gridCol>
                <a:gridCol w="2711115">
                  <a:extLst>
                    <a:ext uri="{9D8B030D-6E8A-4147-A177-3AD203B41FA5}">
                      <a16:colId xmlns:a16="http://schemas.microsoft.com/office/drawing/2014/main" val="683088584"/>
                    </a:ext>
                  </a:extLst>
                </a:gridCol>
                <a:gridCol w="3513220">
                  <a:extLst>
                    <a:ext uri="{9D8B030D-6E8A-4147-A177-3AD203B41FA5}">
                      <a16:colId xmlns:a16="http://schemas.microsoft.com/office/drawing/2014/main" val="3755047964"/>
                    </a:ext>
                  </a:extLst>
                </a:gridCol>
                <a:gridCol w="3705702">
                  <a:extLst>
                    <a:ext uri="{9D8B030D-6E8A-4147-A177-3AD203B41FA5}">
                      <a16:colId xmlns:a16="http://schemas.microsoft.com/office/drawing/2014/main" val="1435223181"/>
                    </a:ext>
                  </a:extLst>
                </a:gridCol>
              </a:tblGrid>
              <a:tr h="576687">
                <a:tc>
                  <a:txBody>
                    <a:bodyPr/>
                    <a:lstStyle/>
                    <a:p>
                      <a:pPr algn="ctr">
                        <a:lnSpc>
                          <a:spcPct val="150000"/>
                        </a:lnSpc>
                      </a:pPr>
                      <a:r>
                        <a:rPr lang="en-US" sz="2000" dirty="0"/>
                        <a:t>AUTHOR</a:t>
                      </a:r>
                      <a:endParaRPr lang="en-IN" sz="2000" dirty="0"/>
                    </a:p>
                  </a:txBody>
                  <a:tcPr/>
                </a:tc>
                <a:tc>
                  <a:txBody>
                    <a:bodyPr/>
                    <a:lstStyle/>
                    <a:p>
                      <a:pPr>
                        <a:lnSpc>
                          <a:spcPct val="150000"/>
                        </a:lnSpc>
                      </a:pPr>
                      <a:r>
                        <a:rPr lang="en-US" sz="2000" dirty="0"/>
                        <a:t>  TITLE OF THE PROJECT</a:t>
                      </a:r>
                      <a:endParaRPr lang="en-IN" sz="2000" dirty="0"/>
                    </a:p>
                  </a:txBody>
                  <a:tcPr/>
                </a:tc>
                <a:tc>
                  <a:txBody>
                    <a:bodyPr/>
                    <a:lstStyle/>
                    <a:p>
                      <a:pPr>
                        <a:lnSpc>
                          <a:spcPct val="150000"/>
                        </a:lnSpc>
                      </a:pPr>
                      <a:r>
                        <a:rPr lang="en-US" sz="2000" dirty="0"/>
                        <a:t>PROBLEM STATEMENT </a:t>
                      </a:r>
                      <a:endParaRPr lang="en-IN" sz="2000" dirty="0"/>
                    </a:p>
                  </a:txBody>
                  <a:tcPr/>
                </a:tc>
                <a:tc>
                  <a:txBody>
                    <a:bodyPr/>
                    <a:lstStyle/>
                    <a:p>
                      <a:pPr>
                        <a:lnSpc>
                          <a:spcPct val="150000"/>
                        </a:lnSpc>
                      </a:pPr>
                      <a:r>
                        <a:rPr lang="en-US" sz="2000" dirty="0"/>
                        <a:t>FEATURE EXTRACTION</a:t>
                      </a:r>
                      <a:endParaRPr lang="en-IN" sz="2000" dirty="0"/>
                    </a:p>
                  </a:txBody>
                  <a:tcPr/>
                </a:tc>
                <a:extLst>
                  <a:ext uri="{0D108BD9-81ED-4DB2-BD59-A6C34878D82A}">
                    <a16:rowId xmlns:a16="http://schemas.microsoft.com/office/drawing/2014/main" val="3817472868"/>
                  </a:ext>
                </a:extLst>
              </a:tr>
              <a:tr h="3769240">
                <a:tc>
                  <a:txBody>
                    <a:bodyPr/>
                    <a:lstStyle/>
                    <a:p>
                      <a:r>
                        <a:rPr lang="en-IN" dirty="0"/>
                        <a:t>Rahul </a:t>
                      </a:r>
                      <a:r>
                        <a:rPr lang="en-IN" dirty="0" err="1"/>
                        <a:t>Sonwane</a:t>
                      </a:r>
                      <a:r>
                        <a:rPr lang="en-IN" dirty="0"/>
                        <a:t>  ,</a:t>
                      </a:r>
                      <a:endParaRPr lang="en-US" dirty="0"/>
                    </a:p>
                    <a:p>
                      <a:pPr lvl="0">
                        <a:buNone/>
                      </a:pPr>
                      <a:r>
                        <a:rPr lang="en-IN" dirty="0"/>
                        <a:t> Atul Deshmukh   and Swapna Choudhary </a:t>
                      </a:r>
                    </a:p>
                    <a:p>
                      <a:pPr lvl="0">
                        <a:buNone/>
                      </a:pPr>
                      <a:r>
                        <a:rPr lang="en-IN" dirty="0"/>
                        <a:t>      </a:t>
                      </a:r>
                    </a:p>
                    <a:p>
                      <a:pPr marL="0" marR="0" lvl="0" indent="0" algn="l">
                        <a:lnSpc>
                          <a:spcPct val="100000"/>
                        </a:lnSpc>
                        <a:spcBef>
                          <a:spcPts val="0"/>
                        </a:spcBef>
                        <a:spcAft>
                          <a:spcPts val="0"/>
                        </a:spcAft>
                        <a:buClrTx/>
                        <a:buSzTx/>
                        <a:buFontTx/>
                        <a:buNone/>
                      </a:pPr>
                      <a:r>
                        <a:rPr lang="en-IN" dirty="0"/>
                        <a:t> IEEE CONFERENCE  </a:t>
                      </a:r>
                    </a:p>
                    <a:p>
                      <a:pPr marL="0" marR="0" lvl="0" indent="0" algn="l">
                        <a:lnSpc>
                          <a:spcPct val="100000"/>
                        </a:lnSpc>
                        <a:spcBef>
                          <a:spcPts val="0"/>
                        </a:spcBef>
                        <a:spcAft>
                          <a:spcPts val="0"/>
                        </a:spcAft>
                        <a:buClrTx/>
                        <a:buSzTx/>
                        <a:buFontTx/>
                        <a:buNone/>
                      </a:pPr>
                      <a:r>
                        <a:rPr lang="en-IN" dirty="0"/>
                        <a:t>            2023</a:t>
                      </a:r>
                    </a:p>
                    <a:p>
                      <a:pPr lvl="0">
                        <a:buNone/>
                      </a:pPr>
                      <a:endParaRPr lang="en-IN" dirty="0"/>
                    </a:p>
                  </a:txBody>
                  <a:tcPr/>
                </a:tc>
                <a:tc>
                  <a:txBody>
                    <a:bodyPr/>
                    <a:lstStyle/>
                    <a:p>
                      <a:r>
                        <a:rPr lang="en-US" dirty="0"/>
                        <a:t>UART (Universal Asynchronous Receiver Transmitter) for Serial Data Communication: Design and Implementation on FPGA Platform</a:t>
                      </a:r>
                      <a:endParaRPr lang="en-IN" dirty="0"/>
                    </a:p>
                  </a:txBody>
                  <a:tcPr/>
                </a:tc>
                <a:tc>
                  <a:txBody>
                    <a:bodyPr/>
                    <a:lstStyle/>
                    <a:p>
                      <a:r>
                        <a:rPr lang="en-US" dirty="0"/>
                        <a:t>The problem lies in effectively implementing and verifying a Universal Asynchronous Receiver-Transmitter (UART) system on an FPGA, incorporating key components such as the transmitter, receiver, FIFO buffer, and baud rate generator. The challenge is to ensure reliable data transmission and prevent data loss. This work aims to address these issues by designing a UART in Verilog, simulating and synthesizing it with Xilinx ISE 14.7, and validating it on the Spartan-3E FPGA board.</a:t>
                      </a:r>
                      <a:endParaRPr lang="en-IN" dirty="0"/>
                    </a:p>
                  </a:txBody>
                  <a:tcPr/>
                </a:tc>
                <a:tc>
                  <a:txBody>
                    <a:bodyPr/>
                    <a:lstStyle/>
                    <a:p>
                      <a:r>
                        <a:rPr lang="en-US" b="0" dirty="0"/>
                        <a:t>UART implementation on a Xilinx Spartan 3E FPGA board was successful. Depending on the information received by Spartan 3E, the output LED will change. Since a FIFO buffer is </a:t>
                      </a:r>
                      <a:r>
                        <a:rPr lang="en-US" b="0" dirty="0" err="1"/>
                        <a:t>utilised</a:t>
                      </a:r>
                      <a:r>
                        <a:rPr lang="en-US" b="0" dirty="0"/>
                        <a:t> to prevent data loss, the design has a high degree of flexibility and integration. Less than 10% of the total number of slices are needed if the design has already been prepared. Slice Flip Flops are 1%, there are 3% total LUTs with 4 inputs, and there are 3% occupied slices. The resource for this design is little.</a:t>
                      </a:r>
                      <a:endParaRPr lang="en-IN" b="0" dirty="0"/>
                    </a:p>
                  </a:txBody>
                  <a:tcPr/>
                </a:tc>
                <a:extLst>
                  <a:ext uri="{0D108BD9-81ED-4DB2-BD59-A6C34878D82A}">
                    <a16:rowId xmlns:a16="http://schemas.microsoft.com/office/drawing/2014/main" val="4052233743"/>
                  </a:ext>
                </a:extLst>
              </a:tr>
            </a:tbl>
          </a:graphicData>
        </a:graphic>
      </p:graphicFrame>
      <p:sp>
        <p:nvSpPr>
          <p:cNvPr id="5" name="Slide Number Placeholder 4">
            <a:extLst>
              <a:ext uri="{FF2B5EF4-FFF2-40B4-BE49-F238E27FC236}">
                <a16:creationId xmlns:a16="http://schemas.microsoft.com/office/drawing/2014/main" id="{E65AA233-793C-4E6B-8F95-366E55E18458}"/>
              </a:ext>
            </a:extLst>
          </p:cNvPr>
          <p:cNvSpPr>
            <a:spLocks noGrp="1"/>
          </p:cNvSpPr>
          <p:nvPr>
            <p:ph type="sldNum" sz="quarter" idx="12"/>
          </p:nvPr>
        </p:nvSpPr>
        <p:spPr>
          <a:xfrm>
            <a:off x="8686800" y="6378121"/>
            <a:ext cx="2743200" cy="365125"/>
          </a:xfrm>
        </p:spPr>
        <p:txBody>
          <a:bodyPr/>
          <a:lstStyle/>
          <a:p>
            <a:fld id="{B0AA67A1-C86A-4D32-A608-526F2289741E}" type="slidenum">
              <a:rPr lang="en-IN" sz="1800" b="1" smtClean="0"/>
              <a:t>4</a:t>
            </a:fld>
            <a:endParaRPr lang="en-IN" b="1" dirty="0"/>
          </a:p>
        </p:txBody>
      </p:sp>
    </p:spTree>
    <p:extLst>
      <p:ext uri="{BB962C8B-B14F-4D97-AF65-F5344CB8AC3E}">
        <p14:creationId xmlns:p14="http://schemas.microsoft.com/office/powerpoint/2010/main" val="90389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1" y="0"/>
            <a:ext cx="1629002" cy="1476581"/>
          </a:xfrm>
          <a:prstGeom prst="rect">
            <a:avLst/>
          </a:prstGeom>
        </p:spPr>
      </p:pic>
      <p:sp>
        <p:nvSpPr>
          <p:cNvPr id="3" name="Rectangle 2">
            <a:extLst>
              <a:ext uri="{FF2B5EF4-FFF2-40B4-BE49-F238E27FC236}">
                <a16:creationId xmlns:a16="http://schemas.microsoft.com/office/drawing/2014/main" id="{39A5DEAB-E6FD-648D-A598-B7B91F999683}"/>
              </a:ext>
            </a:extLst>
          </p:cNvPr>
          <p:cNvSpPr/>
          <p:nvPr/>
        </p:nvSpPr>
        <p:spPr>
          <a:xfrm>
            <a:off x="1976283" y="648929"/>
            <a:ext cx="4542504" cy="658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anose="04020705040A02060702" pitchFamily="82" charset="0"/>
              </a:rPr>
              <a:t>LITERATURE</a:t>
            </a:r>
            <a:r>
              <a:rPr lang="en-IN" sz="3200" dirty="0">
                <a:solidFill>
                  <a:schemeClr val="tx1"/>
                </a:solidFill>
                <a:latin typeface="Algerian" panose="04020705040A02060702" pitchFamily="82" charset="0"/>
              </a:rPr>
              <a:t> SURVEY</a:t>
            </a:r>
          </a:p>
        </p:txBody>
      </p:sp>
      <p:graphicFrame>
        <p:nvGraphicFramePr>
          <p:cNvPr id="6" name="Table 5">
            <a:extLst>
              <a:ext uri="{FF2B5EF4-FFF2-40B4-BE49-F238E27FC236}">
                <a16:creationId xmlns:a16="http://schemas.microsoft.com/office/drawing/2014/main" id="{C526308C-2660-96D8-BBBF-1703AA65A00A}"/>
              </a:ext>
            </a:extLst>
          </p:cNvPr>
          <p:cNvGraphicFramePr>
            <a:graphicFrameLocks noGrp="1"/>
          </p:cNvGraphicFramePr>
          <p:nvPr>
            <p:extLst>
              <p:ext uri="{D42A27DB-BD31-4B8C-83A1-F6EECF244321}">
                <p14:modId xmlns:p14="http://schemas.microsoft.com/office/powerpoint/2010/main" val="10357782"/>
              </p:ext>
            </p:extLst>
          </p:nvPr>
        </p:nvGraphicFramePr>
        <p:xfrm>
          <a:off x="128361" y="1684421"/>
          <a:ext cx="11935278" cy="4876233"/>
        </p:xfrm>
        <a:graphic>
          <a:graphicData uri="http://schemas.openxmlformats.org/drawingml/2006/table">
            <a:tbl>
              <a:tblPr firstRow="1" bandRow="1">
                <a:tableStyleId>{5C22544A-7EE6-4342-B048-85BDC9FD1C3A}</a:tableStyleId>
              </a:tblPr>
              <a:tblGrid>
                <a:gridCol w="1925028">
                  <a:extLst>
                    <a:ext uri="{9D8B030D-6E8A-4147-A177-3AD203B41FA5}">
                      <a16:colId xmlns:a16="http://schemas.microsoft.com/office/drawing/2014/main" val="1565601181"/>
                    </a:ext>
                  </a:extLst>
                </a:gridCol>
                <a:gridCol w="2646948">
                  <a:extLst>
                    <a:ext uri="{9D8B030D-6E8A-4147-A177-3AD203B41FA5}">
                      <a16:colId xmlns:a16="http://schemas.microsoft.com/office/drawing/2014/main" val="683088584"/>
                    </a:ext>
                  </a:extLst>
                </a:gridCol>
                <a:gridCol w="4026568">
                  <a:extLst>
                    <a:ext uri="{9D8B030D-6E8A-4147-A177-3AD203B41FA5}">
                      <a16:colId xmlns:a16="http://schemas.microsoft.com/office/drawing/2014/main" val="3755047964"/>
                    </a:ext>
                  </a:extLst>
                </a:gridCol>
                <a:gridCol w="3336734">
                  <a:extLst>
                    <a:ext uri="{9D8B030D-6E8A-4147-A177-3AD203B41FA5}">
                      <a16:colId xmlns:a16="http://schemas.microsoft.com/office/drawing/2014/main" val="1435223181"/>
                    </a:ext>
                  </a:extLst>
                </a:gridCol>
              </a:tblGrid>
              <a:tr h="593558">
                <a:tc>
                  <a:txBody>
                    <a:bodyPr/>
                    <a:lstStyle/>
                    <a:p>
                      <a:pPr algn="ctr">
                        <a:lnSpc>
                          <a:spcPct val="150000"/>
                        </a:lnSpc>
                      </a:pPr>
                      <a:r>
                        <a:rPr lang="en-US" sz="2000" dirty="0"/>
                        <a:t>AUTHOR</a:t>
                      </a:r>
                      <a:endParaRPr lang="en-IN" sz="2000" dirty="0"/>
                    </a:p>
                  </a:txBody>
                  <a:tcPr/>
                </a:tc>
                <a:tc>
                  <a:txBody>
                    <a:bodyPr/>
                    <a:lstStyle/>
                    <a:p>
                      <a:pPr>
                        <a:lnSpc>
                          <a:spcPct val="150000"/>
                        </a:lnSpc>
                      </a:pPr>
                      <a:r>
                        <a:rPr lang="en-US" sz="2000" dirty="0"/>
                        <a:t>  TITLE OF THE PROJECT</a:t>
                      </a:r>
                      <a:endParaRPr lang="en-IN" sz="2000" dirty="0"/>
                    </a:p>
                  </a:txBody>
                  <a:tcPr/>
                </a:tc>
                <a:tc>
                  <a:txBody>
                    <a:bodyPr/>
                    <a:lstStyle/>
                    <a:p>
                      <a:pPr algn="ctr">
                        <a:lnSpc>
                          <a:spcPct val="150000"/>
                        </a:lnSpc>
                      </a:pPr>
                      <a:r>
                        <a:rPr lang="en-US" sz="2000" dirty="0"/>
                        <a:t>PROBLEM STATEMENT </a:t>
                      </a:r>
                      <a:endParaRPr lang="en-IN" sz="2000" dirty="0"/>
                    </a:p>
                  </a:txBody>
                  <a:tcPr/>
                </a:tc>
                <a:tc>
                  <a:txBody>
                    <a:bodyPr/>
                    <a:lstStyle/>
                    <a:p>
                      <a:pPr algn="ctr">
                        <a:lnSpc>
                          <a:spcPct val="150000"/>
                        </a:lnSpc>
                      </a:pPr>
                      <a:r>
                        <a:rPr lang="en-US" sz="2000" dirty="0"/>
                        <a:t>FEATURE EXTRACTION</a:t>
                      </a:r>
                      <a:endParaRPr lang="en-IN" sz="2000" dirty="0"/>
                    </a:p>
                  </a:txBody>
                  <a:tcPr/>
                </a:tc>
                <a:extLst>
                  <a:ext uri="{0D108BD9-81ED-4DB2-BD59-A6C34878D82A}">
                    <a16:rowId xmlns:a16="http://schemas.microsoft.com/office/drawing/2014/main" val="3817472868"/>
                  </a:ext>
                </a:extLst>
              </a:tr>
              <a:tr h="42826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Lehan</a:t>
                      </a:r>
                      <a:r>
                        <a:rPr lang="en-IN" dirty="0"/>
                        <a:t> Cao , </a:t>
                      </a:r>
                      <a:r>
                        <a:rPr lang="en-IN" dirty="0" err="1"/>
                        <a:t>Jianfeng</a:t>
                      </a:r>
                      <a:r>
                        <a:rPr lang="en-IN" dirty="0"/>
                        <a:t> Chen and Jincheng Li</a:t>
                      </a:r>
                    </a:p>
                    <a:p>
                      <a:pPr marL="0" marR="0" lvl="0" indent="0" algn="l">
                        <a:lnSpc>
                          <a:spcPct val="100000"/>
                        </a:lnSpc>
                        <a:spcBef>
                          <a:spcPts val="0"/>
                        </a:spcBef>
                        <a:spcAft>
                          <a:spcPts val="0"/>
                        </a:spcAft>
                        <a:buClrTx/>
                        <a:buSzTx/>
                        <a:buFontTx/>
                        <a:buNone/>
                      </a:pPr>
                      <a:r>
                        <a:rPr lang="en-IN" dirty="0"/>
                        <a:t>    </a:t>
                      </a:r>
                    </a:p>
                    <a:p>
                      <a:pPr marL="0" marR="0" lvl="0" indent="0" algn="l">
                        <a:lnSpc>
                          <a:spcPct val="100000"/>
                        </a:lnSpc>
                        <a:spcBef>
                          <a:spcPts val="0"/>
                        </a:spcBef>
                        <a:spcAft>
                          <a:spcPts val="0"/>
                        </a:spcAft>
                        <a:buClrTx/>
                        <a:buSzTx/>
                        <a:buFontTx/>
                        <a:buNone/>
                      </a:pPr>
                      <a:r>
                        <a:rPr lang="en-IN" dirty="0"/>
                        <a:t>IEEE CONFERENCE  </a:t>
                      </a:r>
                    </a:p>
                    <a:p>
                      <a:pPr marL="0" marR="0" lvl="0" indent="0" algn="l">
                        <a:lnSpc>
                          <a:spcPct val="100000"/>
                        </a:lnSpc>
                        <a:spcBef>
                          <a:spcPts val="0"/>
                        </a:spcBef>
                        <a:spcAft>
                          <a:spcPts val="0"/>
                        </a:spcAft>
                        <a:buClrTx/>
                        <a:buSzTx/>
                        <a:buFontTx/>
                        <a:buNone/>
                      </a:pPr>
                      <a:r>
                        <a:rPr lang="en-IN" dirty="0"/>
                        <a:t>            2023</a:t>
                      </a:r>
                    </a:p>
                    <a:p>
                      <a:pPr marL="0" marR="0" lvl="0" indent="0" algn="l">
                        <a:lnSpc>
                          <a:spcPct val="100000"/>
                        </a:lnSpc>
                        <a:spcBef>
                          <a:spcPts val="0"/>
                        </a:spcBef>
                        <a:spcAft>
                          <a:spcPts val="0"/>
                        </a:spcAft>
                        <a:buClrTx/>
                        <a:buSzTx/>
                        <a:buFontTx/>
                        <a:buNone/>
                      </a:pP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principle and application analysis of UART </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Despite its maturity and advantages such as low cost and reliability, UART (Universal Asynchronous Receiver-Transmitter) faces significant limitations, including lower data transmission rates, cumbersome baud rate error adjustments, and inadequate resistance to interference. These shortcomings restrict its effectiveness in high-performance and noise-sensitive applications. Addressing these issues presents a challenge and opportunity for advancing UART technology to enhance its performance and versatility.</a:t>
                      </a:r>
                      <a:endParaRPr lang="en-IN" dirty="0"/>
                    </a:p>
                    <a:p>
                      <a:endParaRPr lang="en-IN" dirty="0"/>
                    </a:p>
                  </a:txBody>
                  <a:tcPr/>
                </a:tc>
                <a:tc>
                  <a:txBody>
                    <a:bodyPr/>
                    <a:lstStyle/>
                    <a:p>
                      <a:r>
                        <a:rPr lang="en-US" dirty="0"/>
                        <a:t>The article highlights UART's maturity and widespread use in fields like military and communications due to its high speed, low power, and reliability. Despite these advantages, UART faces challenges such as slower speeds, complex baud rate settings, and limited anti-interference. Future improvements are needed to enhance its performance and address these limitations.</a:t>
                      </a:r>
                      <a:endParaRPr lang="en-IN" dirty="0"/>
                    </a:p>
                  </a:txBody>
                  <a:tcPr/>
                </a:tc>
                <a:extLst>
                  <a:ext uri="{0D108BD9-81ED-4DB2-BD59-A6C34878D82A}">
                    <a16:rowId xmlns:a16="http://schemas.microsoft.com/office/drawing/2014/main" val="4052233743"/>
                  </a:ext>
                </a:extLst>
              </a:tr>
            </a:tbl>
          </a:graphicData>
        </a:graphic>
      </p:graphicFrame>
      <p:sp>
        <p:nvSpPr>
          <p:cNvPr id="5" name="Slide Number Placeholder 4">
            <a:extLst>
              <a:ext uri="{FF2B5EF4-FFF2-40B4-BE49-F238E27FC236}">
                <a16:creationId xmlns:a16="http://schemas.microsoft.com/office/drawing/2014/main" id="{A456BDDC-B432-4E31-9BE6-20752428E764}"/>
              </a:ext>
            </a:extLst>
          </p:cNvPr>
          <p:cNvSpPr>
            <a:spLocks noGrp="1"/>
          </p:cNvSpPr>
          <p:nvPr>
            <p:ph type="sldNum" sz="quarter" idx="12"/>
          </p:nvPr>
        </p:nvSpPr>
        <p:spPr/>
        <p:txBody>
          <a:bodyPr/>
          <a:lstStyle/>
          <a:p>
            <a:fld id="{B0AA67A1-C86A-4D32-A608-526F2289741E}" type="slidenum">
              <a:rPr lang="en-IN" sz="1800" b="1" smtClean="0"/>
              <a:t>5</a:t>
            </a:fld>
            <a:endParaRPr lang="en-IN" sz="1800" b="1" dirty="0"/>
          </a:p>
        </p:txBody>
      </p:sp>
    </p:spTree>
    <p:extLst>
      <p:ext uri="{BB962C8B-B14F-4D97-AF65-F5344CB8AC3E}">
        <p14:creationId xmlns:p14="http://schemas.microsoft.com/office/powerpoint/2010/main" val="95910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1" y="103239"/>
            <a:ext cx="1629002" cy="1476581"/>
          </a:xfrm>
          <a:prstGeom prst="rect">
            <a:avLst/>
          </a:prstGeom>
        </p:spPr>
      </p:pic>
      <p:sp>
        <p:nvSpPr>
          <p:cNvPr id="3" name="Rectangle 2">
            <a:extLst>
              <a:ext uri="{FF2B5EF4-FFF2-40B4-BE49-F238E27FC236}">
                <a16:creationId xmlns:a16="http://schemas.microsoft.com/office/drawing/2014/main" id="{39A5DEAB-E6FD-648D-A598-B7B91F999683}"/>
              </a:ext>
            </a:extLst>
          </p:cNvPr>
          <p:cNvSpPr/>
          <p:nvPr/>
        </p:nvSpPr>
        <p:spPr>
          <a:xfrm>
            <a:off x="1976283" y="648929"/>
            <a:ext cx="4542504" cy="658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anose="04020705040A02060702" pitchFamily="82" charset="0"/>
              </a:rPr>
              <a:t>LITERATURE</a:t>
            </a:r>
            <a:r>
              <a:rPr lang="en-IN" sz="3200" dirty="0">
                <a:solidFill>
                  <a:schemeClr val="tx1"/>
                </a:solidFill>
                <a:latin typeface="Algerian" panose="04020705040A02060702" pitchFamily="82" charset="0"/>
              </a:rPr>
              <a:t> SURVEY</a:t>
            </a:r>
          </a:p>
        </p:txBody>
      </p:sp>
      <p:graphicFrame>
        <p:nvGraphicFramePr>
          <p:cNvPr id="6" name="Table 5">
            <a:extLst>
              <a:ext uri="{FF2B5EF4-FFF2-40B4-BE49-F238E27FC236}">
                <a16:creationId xmlns:a16="http://schemas.microsoft.com/office/drawing/2014/main" id="{C526308C-2660-96D8-BBBF-1703AA65A00A}"/>
              </a:ext>
            </a:extLst>
          </p:cNvPr>
          <p:cNvGraphicFramePr>
            <a:graphicFrameLocks noGrp="1"/>
          </p:cNvGraphicFramePr>
          <p:nvPr>
            <p:extLst>
              <p:ext uri="{D42A27DB-BD31-4B8C-83A1-F6EECF244321}">
                <p14:modId xmlns:p14="http://schemas.microsoft.com/office/powerpoint/2010/main" val="2325719970"/>
              </p:ext>
            </p:extLst>
          </p:nvPr>
        </p:nvGraphicFramePr>
        <p:xfrm>
          <a:off x="128361" y="1716600"/>
          <a:ext cx="11935278" cy="5038161"/>
        </p:xfrm>
        <a:graphic>
          <a:graphicData uri="http://schemas.openxmlformats.org/drawingml/2006/table">
            <a:tbl>
              <a:tblPr firstRow="1" bandRow="1">
                <a:tableStyleId>{5C22544A-7EE6-4342-B048-85BDC9FD1C3A}</a:tableStyleId>
              </a:tblPr>
              <a:tblGrid>
                <a:gridCol w="1973155">
                  <a:extLst>
                    <a:ext uri="{9D8B030D-6E8A-4147-A177-3AD203B41FA5}">
                      <a16:colId xmlns:a16="http://schemas.microsoft.com/office/drawing/2014/main" val="1565601181"/>
                    </a:ext>
                  </a:extLst>
                </a:gridCol>
                <a:gridCol w="2662989">
                  <a:extLst>
                    <a:ext uri="{9D8B030D-6E8A-4147-A177-3AD203B41FA5}">
                      <a16:colId xmlns:a16="http://schemas.microsoft.com/office/drawing/2014/main" val="683088584"/>
                    </a:ext>
                  </a:extLst>
                </a:gridCol>
                <a:gridCol w="4074695">
                  <a:extLst>
                    <a:ext uri="{9D8B030D-6E8A-4147-A177-3AD203B41FA5}">
                      <a16:colId xmlns:a16="http://schemas.microsoft.com/office/drawing/2014/main" val="3755047964"/>
                    </a:ext>
                  </a:extLst>
                </a:gridCol>
                <a:gridCol w="3224439">
                  <a:extLst>
                    <a:ext uri="{9D8B030D-6E8A-4147-A177-3AD203B41FA5}">
                      <a16:colId xmlns:a16="http://schemas.microsoft.com/office/drawing/2014/main" val="1435223181"/>
                    </a:ext>
                  </a:extLst>
                </a:gridCol>
              </a:tblGrid>
              <a:tr h="584820">
                <a:tc>
                  <a:txBody>
                    <a:bodyPr/>
                    <a:lstStyle/>
                    <a:p>
                      <a:pPr algn="ctr">
                        <a:lnSpc>
                          <a:spcPct val="150000"/>
                        </a:lnSpc>
                      </a:pPr>
                      <a:r>
                        <a:rPr lang="en-US" sz="2000" dirty="0"/>
                        <a:t>AUTHOR</a:t>
                      </a:r>
                      <a:endParaRPr lang="en-IN" sz="2000" dirty="0"/>
                    </a:p>
                  </a:txBody>
                  <a:tcPr/>
                </a:tc>
                <a:tc>
                  <a:txBody>
                    <a:bodyPr/>
                    <a:lstStyle/>
                    <a:p>
                      <a:pPr>
                        <a:lnSpc>
                          <a:spcPct val="150000"/>
                        </a:lnSpc>
                      </a:pPr>
                      <a:r>
                        <a:rPr lang="en-US" sz="2000" dirty="0"/>
                        <a:t>  TITLE OF THE PROJECT</a:t>
                      </a:r>
                      <a:endParaRPr lang="en-IN" sz="2000" dirty="0"/>
                    </a:p>
                  </a:txBody>
                  <a:tcPr/>
                </a:tc>
                <a:tc>
                  <a:txBody>
                    <a:bodyPr/>
                    <a:lstStyle/>
                    <a:p>
                      <a:pPr>
                        <a:lnSpc>
                          <a:spcPct val="150000"/>
                        </a:lnSpc>
                      </a:pPr>
                      <a:r>
                        <a:rPr lang="en-US" sz="2000" dirty="0"/>
                        <a:t>PROBLEM STATEMENT </a:t>
                      </a:r>
                      <a:endParaRPr lang="en-IN" sz="2000" dirty="0"/>
                    </a:p>
                  </a:txBody>
                  <a:tcPr/>
                </a:tc>
                <a:tc>
                  <a:txBody>
                    <a:bodyPr/>
                    <a:lstStyle/>
                    <a:p>
                      <a:pPr>
                        <a:lnSpc>
                          <a:spcPct val="150000"/>
                        </a:lnSpc>
                      </a:pPr>
                      <a:r>
                        <a:rPr lang="en-US" sz="2000" dirty="0"/>
                        <a:t>FEATURE EXTRACTION</a:t>
                      </a:r>
                      <a:endParaRPr lang="en-IN" sz="2000" dirty="0"/>
                    </a:p>
                  </a:txBody>
                  <a:tcPr/>
                </a:tc>
                <a:extLst>
                  <a:ext uri="{0D108BD9-81ED-4DB2-BD59-A6C34878D82A}">
                    <a16:rowId xmlns:a16="http://schemas.microsoft.com/office/drawing/2014/main" val="3817472868"/>
                  </a:ext>
                </a:extLst>
              </a:tr>
              <a:tr h="445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Wenyu Wang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a:lnSpc>
                          <a:spcPct val="100000"/>
                        </a:lnSpc>
                        <a:spcBef>
                          <a:spcPts val="0"/>
                        </a:spcBef>
                        <a:spcAft>
                          <a:spcPts val="0"/>
                        </a:spcAft>
                        <a:buClrTx/>
                        <a:buSzTx/>
                        <a:buFontTx/>
                        <a:buNone/>
                      </a:pPr>
                      <a:r>
                        <a:rPr lang="en-IN" dirty="0"/>
                        <a:t> IEEE CONFERENCE  </a:t>
                      </a:r>
                    </a:p>
                    <a:p>
                      <a:pPr marL="0" marR="0" lvl="0" indent="0" algn="l">
                        <a:lnSpc>
                          <a:spcPct val="100000"/>
                        </a:lnSpc>
                        <a:spcBef>
                          <a:spcPts val="0"/>
                        </a:spcBef>
                        <a:spcAft>
                          <a:spcPts val="0"/>
                        </a:spcAft>
                        <a:buClrTx/>
                        <a:buSzTx/>
                        <a:buFontTx/>
                        <a:buNone/>
                      </a:pPr>
                      <a:r>
                        <a:rPr lang="en-IN" dirty="0"/>
                        <a:t>            2023</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Optimization of UART Communication Protocol Based on Frequency Multiplier Sampling Technology and Asynchronous FIFO</a:t>
                      </a:r>
                      <a:endParaRPr lang="en-IN" dirty="0"/>
                    </a:p>
                    <a:p>
                      <a:endParaRPr lang="en-IN" dirty="0"/>
                    </a:p>
                  </a:txBody>
                  <a:tcPr/>
                </a:tc>
                <a:tc>
                  <a:txBody>
                    <a:bodyPr/>
                    <a:lstStyle/>
                    <a:p>
                      <a:r>
                        <a:rPr lang="en-US" dirty="0"/>
                        <a:t>The problem addressed is the inefficiency and complexity of traditional UART designs, particularly in handling asynchronous data transmission across different clock domains and rates, synchronization issues, and data buffering. This work aims to resolve these issues by implementing asynchronous FIFO, data buffering, optimized sampling, and frequency multiplication techniques. The improved UART design, simulated in </a:t>
                      </a:r>
                      <a:r>
                        <a:rPr lang="en-US" dirty="0" err="1"/>
                        <a:t>ModelSim</a:t>
                      </a:r>
                      <a:r>
                        <a:rPr lang="en-US" dirty="0"/>
                        <a:t> SE64, seeks to enhance transmission efficiency, reduce bit error rates, and improve anti-interference.</a:t>
                      </a:r>
                      <a:endParaRPr lang="en-IN" dirty="0"/>
                    </a:p>
                  </a:txBody>
                  <a:tcPr/>
                </a:tc>
                <a:tc>
                  <a:txBody>
                    <a:bodyPr/>
                    <a:lstStyle/>
                    <a:p>
                      <a:r>
                        <a:rPr lang="en-US" dirty="0"/>
                        <a:t>All code is in Verilog HDL for clear simulation semantics and validated with </a:t>
                      </a:r>
                      <a:r>
                        <a:rPr lang="en-US" dirty="0" err="1"/>
                        <a:t>Modelsim</a:t>
                      </a:r>
                      <a:r>
                        <a:rPr lang="en-US" dirty="0"/>
                        <a:t> SE-64. Communication network control system simulation is done in MATLAB R2022a. The method is developed step by step, addressing deficiencies and refining the model.</a:t>
                      </a:r>
                      <a:endParaRPr lang="en-IN" dirty="0"/>
                    </a:p>
                  </a:txBody>
                  <a:tcPr/>
                </a:tc>
                <a:extLst>
                  <a:ext uri="{0D108BD9-81ED-4DB2-BD59-A6C34878D82A}">
                    <a16:rowId xmlns:a16="http://schemas.microsoft.com/office/drawing/2014/main" val="4052233743"/>
                  </a:ext>
                </a:extLst>
              </a:tr>
            </a:tbl>
          </a:graphicData>
        </a:graphic>
      </p:graphicFrame>
      <p:sp>
        <p:nvSpPr>
          <p:cNvPr id="5" name="Slide Number Placeholder 4">
            <a:extLst>
              <a:ext uri="{FF2B5EF4-FFF2-40B4-BE49-F238E27FC236}">
                <a16:creationId xmlns:a16="http://schemas.microsoft.com/office/drawing/2014/main" id="{210B1F6A-1CEA-48A2-81EF-2DEDC6C364AC}"/>
              </a:ext>
            </a:extLst>
          </p:cNvPr>
          <p:cNvSpPr>
            <a:spLocks noGrp="1"/>
          </p:cNvSpPr>
          <p:nvPr>
            <p:ph type="sldNum" sz="quarter" idx="12"/>
          </p:nvPr>
        </p:nvSpPr>
        <p:spPr/>
        <p:txBody>
          <a:bodyPr/>
          <a:lstStyle/>
          <a:p>
            <a:fld id="{B0AA67A1-C86A-4D32-A608-526F2289741E}" type="slidenum">
              <a:rPr lang="en-IN" sz="1800" b="1" smtClean="0"/>
              <a:t>6</a:t>
            </a:fld>
            <a:endParaRPr lang="en-IN" b="1" dirty="0"/>
          </a:p>
        </p:txBody>
      </p:sp>
    </p:spTree>
    <p:extLst>
      <p:ext uri="{BB962C8B-B14F-4D97-AF65-F5344CB8AC3E}">
        <p14:creationId xmlns:p14="http://schemas.microsoft.com/office/powerpoint/2010/main" val="2731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1" y="23710"/>
            <a:ext cx="1629002" cy="1476581"/>
          </a:xfrm>
          <a:prstGeom prst="rect">
            <a:avLst/>
          </a:prstGeom>
        </p:spPr>
      </p:pic>
      <p:sp>
        <p:nvSpPr>
          <p:cNvPr id="3" name="Rectangle 2">
            <a:extLst>
              <a:ext uri="{FF2B5EF4-FFF2-40B4-BE49-F238E27FC236}">
                <a16:creationId xmlns:a16="http://schemas.microsoft.com/office/drawing/2014/main" id="{39A5DEAB-E6FD-648D-A598-B7B91F999683}"/>
              </a:ext>
            </a:extLst>
          </p:cNvPr>
          <p:cNvSpPr/>
          <p:nvPr/>
        </p:nvSpPr>
        <p:spPr>
          <a:xfrm>
            <a:off x="1956618" y="570271"/>
            <a:ext cx="4542504" cy="658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anose="04020705040A02060702" pitchFamily="82" charset="0"/>
              </a:rPr>
              <a:t>LITERATURE</a:t>
            </a:r>
            <a:r>
              <a:rPr lang="en-IN" sz="3200" dirty="0">
                <a:solidFill>
                  <a:schemeClr val="tx1"/>
                </a:solidFill>
                <a:latin typeface="Algerian" panose="04020705040A02060702" pitchFamily="82" charset="0"/>
              </a:rPr>
              <a:t> SURVEY</a:t>
            </a:r>
          </a:p>
        </p:txBody>
      </p:sp>
      <p:graphicFrame>
        <p:nvGraphicFramePr>
          <p:cNvPr id="6" name="Table 5">
            <a:extLst>
              <a:ext uri="{FF2B5EF4-FFF2-40B4-BE49-F238E27FC236}">
                <a16:creationId xmlns:a16="http://schemas.microsoft.com/office/drawing/2014/main" id="{C526308C-2660-96D8-BBBF-1703AA65A00A}"/>
              </a:ext>
            </a:extLst>
          </p:cNvPr>
          <p:cNvGraphicFramePr>
            <a:graphicFrameLocks noGrp="1"/>
          </p:cNvGraphicFramePr>
          <p:nvPr>
            <p:extLst>
              <p:ext uri="{D42A27DB-BD31-4B8C-83A1-F6EECF244321}">
                <p14:modId xmlns:p14="http://schemas.microsoft.com/office/powerpoint/2010/main" val="983479963"/>
              </p:ext>
            </p:extLst>
          </p:nvPr>
        </p:nvGraphicFramePr>
        <p:xfrm>
          <a:off x="128361" y="1499924"/>
          <a:ext cx="11935278" cy="5164836"/>
        </p:xfrm>
        <a:graphic>
          <a:graphicData uri="http://schemas.openxmlformats.org/drawingml/2006/table">
            <a:tbl>
              <a:tblPr firstRow="1" bandRow="1">
                <a:tableStyleId>{5C22544A-7EE6-4342-B048-85BDC9FD1C3A}</a:tableStyleId>
              </a:tblPr>
              <a:tblGrid>
                <a:gridCol w="1607972">
                  <a:extLst>
                    <a:ext uri="{9D8B030D-6E8A-4147-A177-3AD203B41FA5}">
                      <a16:colId xmlns:a16="http://schemas.microsoft.com/office/drawing/2014/main" val="1565601181"/>
                    </a:ext>
                  </a:extLst>
                </a:gridCol>
                <a:gridCol w="2403048">
                  <a:extLst>
                    <a:ext uri="{9D8B030D-6E8A-4147-A177-3AD203B41FA5}">
                      <a16:colId xmlns:a16="http://schemas.microsoft.com/office/drawing/2014/main" val="683088584"/>
                    </a:ext>
                  </a:extLst>
                </a:gridCol>
                <a:gridCol w="3411793">
                  <a:extLst>
                    <a:ext uri="{9D8B030D-6E8A-4147-A177-3AD203B41FA5}">
                      <a16:colId xmlns:a16="http://schemas.microsoft.com/office/drawing/2014/main" val="3755047964"/>
                    </a:ext>
                  </a:extLst>
                </a:gridCol>
                <a:gridCol w="4512465">
                  <a:extLst>
                    <a:ext uri="{9D8B030D-6E8A-4147-A177-3AD203B41FA5}">
                      <a16:colId xmlns:a16="http://schemas.microsoft.com/office/drawing/2014/main" val="1435223181"/>
                    </a:ext>
                  </a:extLst>
                </a:gridCol>
              </a:tblGrid>
              <a:tr h="867134">
                <a:tc>
                  <a:txBody>
                    <a:bodyPr/>
                    <a:lstStyle/>
                    <a:p>
                      <a:pPr algn="ctr">
                        <a:lnSpc>
                          <a:spcPct val="150000"/>
                        </a:lnSpc>
                      </a:pPr>
                      <a:r>
                        <a:rPr lang="en-US" sz="2000" dirty="0"/>
                        <a:t>AUTHOR</a:t>
                      </a:r>
                      <a:endParaRPr lang="en-IN" sz="2000" dirty="0"/>
                    </a:p>
                  </a:txBody>
                  <a:tcPr/>
                </a:tc>
                <a:tc>
                  <a:txBody>
                    <a:bodyPr/>
                    <a:lstStyle/>
                    <a:p>
                      <a:pPr>
                        <a:lnSpc>
                          <a:spcPct val="150000"/>
                        </a:lnSpc>
                      </a:pPr>
                      <a:r>
                        <a:rPr lang="en-US" sz="2000" dirty="0"/>
                        <a:t>  TITLE OF THE PROJECT</a:t>
                      </a:r>
                      <a:endParaRPr lang="en-IN" sz="2000" dirty="0"/>
                    </a:p>
                  </a:txBody>
                  <a:tcPr/>
                </a:tc>
                <a:tc>
                  <a:txBody>
                    <a:bodyPr/>
                    <a:lstStyle/>
                    <a:p>
                      <a:pPr>
                        <a:lnSpc>
                          <a:spcPct val="150000"/>
                        </a:lnSpc>
                      </a:pPr>
                      <a:r>
                        <a:rPr lang="en-US" sz="2000" dirty="0"/>
                        <a:t>PROBLEM STATEMENT </a:t>
                      </a:r>
                      <a:endParaRPr lang="en-IN" sz="2000" dirty="0"/>
                    </a:p>
                  </a:txBody>
                  <a:tcPr/>
                </a:tc>
                <a:tc>
                  <a:txBody>
                    <a:bodyPr/>
                    <a:lstStyle/>
                    <a:p>
                      <a:pPr>
                        <a:lnSpc>
                          <a:spcPct val="150000"/>
                        </a:lnSpc>
                      </a:pPr>
                      <a:r>
                        <a:rPr lang="en-US" sz="2000" dirty="0"/>
                        <a:t>FEATURE EXTRACTION</a:t>
                      </a:r>
                      <a:endParaRPr lang="en-IN" sz="2000" dirty="0"/>
                    </a:p>
                  </a:txBody>
                  <a:tcPr/>
                </a:tc>
                <a:extLst>
                  <a:ext uri="{0D108BD9-81ED-4DB2-BD59-A6C34878D82A}">
                    <a16:rowId xmlns:a16="http://schemas.microsoft.com/office/drawing/2014/main" val="3817472868"/>
                  </a:ext>
                </a:extLst>
              </a:tr>
              <a:tr h="4033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Dong An , </a:t>
                      </a:r>
                      <a:r>
                        <a:rPr lang="en-US" dirty="0" err="1"/>
                        <a:t>Zhouming</a:t>
                      </a:r>
                      <a:r>
                        <a:rPr lang="en-US" dirty="0"/>
                        <a:t> Guo and </a:t>
                      </a:r>
                      <a:r>
                        <a:rPr lang="en-US" dirty="0" err="1"/>
                        <a:t>Kehan</a:t>
                      </a:r>
                      <a:r>
                        <a:rPr lang="en-US" dirty="0"/>
                        <a:t> Zhao</a:t>
                      </a:r>
                      <a:endParaRPr lang="en-IN" dirty="0"/>
                    </a:p>
                    <a:p>
                      <a:pPr marL="0" marR="0" lvl="0" indent="0" algn="l">
                        <a:lnSpc>
                          <a:spcPct val="100000"/>
                        </a:lnSpc>
                        <a:spcBef>
                          <a:spcPts val="0"/>
                        </a:spcBef>
                        <a:spcAft>
                          <a:spcPts val="0"/>
                        </a:spcAft>
                        <a:buClrTx/>
                        <a:buSzTx/>
                        <a:buFontTx/>
                        <a:buNone/>
                      </a:pPr>
                      <a:endParaRPr lang="en-IN" dirty="0"/>
                    </a:p>
                    <a:p>
                      <a:pPr marL="0" marR="0" lvl="0" indent="0" algn="l">
                        <a:lnSpc>
                          <a:spcPct val="100000"/>
                        </a:lnSpc>
                        <a:spcBef>
                          <a:spcPts val="0"/>
                        </a:spcBef>
                        <a:spcAft>
                          <a:spcPts val="0"/>
                        </a:spcAft>
                        <a:buClrTx/>
                        <a:buSzTx/>
                        <a:buFontTx/>
                        <a:buNone/>
                      </a:pPr>
                      <a:r>
                        <a:rPr lang="en-IN" dirty="0"/>
                        <a:t> IEEE CONFERENCE  </a:t>
                      </a:r>
                    </a:p>
                    <a:p>
                      <a:pPr marL="0" marR="0" lvl="0" indent="0" algn="l">
                        <a:lnSpc>
                          <a:spcPct val="100000"/>
                        </a:lnSpc>
                        <a:spcBef>
                          <a:spcPts val="0"/>
                        </a:spcBef>
                        <a:spcAft>
                          <a:spcPts val="0"/>
                        </a:spcAft>
                        <a:buClrTx/>
                        <a:buSzTx/>
                        <a:buFontTx/>
                        <a:buNone/>
                      </a:pPr>
                      <a:r>
                        <a:rPr lang="en-IN" dirty="0"/>
                        <a:t>            2024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of UART Communication System Based on Adaptive Baud Rate Technology</a:t>
                      </a:r>
                      <a:endParaRPr lang="en-IN" dirty="0"/>
                    </a:p>
                    <a:p>
                      <a:endParaRPr lang="en-IN" dirty="0"/>
                    </a:p>
                  </a:txBody>
                  <a:tcPr/>
                </a:tc>
                <a:tc>
                  <a:txBody>
                    <a:bodyPr/>
                    <a:lstStyle/>
                    <a:p>
                      <a:r>
                        <a:rPr lang="en-US" dirty="0"/>
                        <a:t>In IoT applications, UART communication often requires fixed baud rates, which are difficult to change once set. This paper proposes a UART system with adaptive baud rate technology, enabling dynamic detection and adjustment of baud rates for flexible, efficient communication without prior agreement. This approach simplifies implementation, improves speed, and reduces resource usage, as shown through software simulations.</a:t>
                      </a:r>
                      <a:endParaRPr lang="en-IN" dirty="0"/>
                    </a:p>
                  </a:txBody>
                  <a:tcPr/>
                </a:tc>
                <a:tc>
                  <a:txBody>
                    <a:bodyPr/>
                    <a:lstStyle/>
                    <a:p>
                      <a:r>
                        <a:rPr lang="en-US" dirty="0"/>
                        <a:t>The paper presents a UART design with adaptive baud rate detection, improving serial communication by automatically adjusting baud rates. Validated through simulations at 9600, 19200, and 38400 bps, future work will enhance precision, reduce power consumption, add error correction, and incorporate machine learning. This design aims to boost flexibility and reliability for IoT and embedded systems.</a:t>
                      </a:r>
                      <a:endParaRPr lang="en-IN" dirty="0"/>
                    </a:p>
                  </a:txBody>
                  <a:tcPr/>
                </a:tc>
                <a:extLst>
                  <a:ext uri="{0D108BD9-81ED-4DB2-BD59-A6C34878D82A}">
                    <a16:rowId xmlns:a16="http://schemas.microsoft.com/office/drawing/2014/main" val="4052233743"/>
                  </a:ext>
                </a:extLst>
              </a:tr>
            </a:tbl>
          </a:graphicData>
        </a:graphic>
      </p:graphicFrame>
      <p:sp>
        <p:nvSpPr>
          <p:cNvPr id="5" name="Slide Number Placeholder 4">
            <a:extLst>
              <a:ext uri="{FF2B5EF4-FFF2-40B4-BE49-F238E27FC236}">
                <a16:creationId xmlns:a16="http://schemas.microsoft.com/office/drawing/2014/main" id="{31111731-247C-4F4D-92B8-A68BF1D5E384}"/>
              </a:ext>
            </a:extLst>
          </p:cNvPr>
          <p:cNvSpPr>
            <a:spLocks noGrp="1"/>
          </p:cNvSpPr>
          <p:nvPr>
            <p:ph type="sldNum" sz="quarter" idx="12"/>
          </p:nvPr>
        </p:nvSpPr>
        <p:spPr/>
        <p:txBody>
          <a:bodyPr/>
          <a:lstStyle/>
          <a:p>
            <a:fld id="{B0AA67A1-C86A-4D32-A608-526F2289741E}" type="slidenum">
              <a:rPr lang="en-IN" sz="1800" b="1" smtClean="0"/>
              <a:t>7</a:t>
            </a:fld>
            <a:endParaRPr lang="en-IN" b="1" dirty="0"/>
          </a:p>
        </p:txBody>
      </p:sp>
    </p:spTree>
    <p:extLst>
      <p:ext uri="{BB962C8B-B14F-4D97-AF65-F5344CB8AC3E}">
        <p14:creationId xmlns:p14="http://schemas.microsoft.com/office/powerpoint/2010/main" val="151391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1" y="240019"/>
            <a:ext cx="1629002" cy="1476581"/>
          </a:xfrm>
          <a:prstGeom prst="rect">
            <a:avLst/>
          </a:prstGeom>
        </p:spPr>
      </p:pic>
      <p:sp>
        <p:nvSpPr>
          <p:cNvPr id="3" name="Rectangle 2">
            <a:extLst>
              <a:ext uri="{FF2B5EF4-FFF2-40B4-BE49-F238E27FC236}">
                <a16:creationId xmlns:a16="http://schemas.microsoft.com/office/drawing/2014/main" id="{39A5DEAB-E6FD-648D-A598-B7B91F999683}"/>
              </a:ext>
            </a:extLst>
          </p:cNvPr>
          <p:cNvSpPr/>
          <p:nvPr/>
        </p:nvSpPr>
        <p:spPr>
          <a:xfrm>
            <a:off x="1976283" y="648929"/>
            <a:ext cx="4542504" cy="658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anose="04020705040A02060702" pitchFamily="82" charset="0"/>
              </a:rPr>
              <a:t>LITERATURE</a:t>
            </a:r>
            <a:r>
              <a:rPr lang="en-IN" sz="3200" dirty="0">
                <a:solidFill>
                  <a:schemeClr val="tx1"/>
                </a:solidFill>
                <a:latin typeface="Algerian" panose="04020705040A02060702" pitchFamily="82" charset="0"/>
              </a:rPr>
              <a:t> SURVEY</a:t>
            </a:r>
          </a:p>
        </p:txBody>
      </p:sp>
      <p:graphicFrame>
        <p:nvGraphicFramePr>
          <p:cNvPr id="6" name="Table 5">
            <a:extLst>
              <a:ext uri="{FF2B5EF4-FFF2-40B4-BE49-F238E27FC236}">
                <a16:creationId xmlns:a16="http://schemas.microsoft.com/office/drawing/2014/main" id="{C526308C-2660-96D8-BBBF-1703AA65A00A}"/>
              </a:ext>
            </a:extLst>
          </p:cNvPr>
          <p:cNvGraphicFramePr>
            <a:graphicFrameLocks noGrp="1"/>
          </p:cNvGraphicFramePr>
          <p:nvPr>
            <p:extLst>
              <p:ext uri="{D42A27DB-BD31-4B8C-83A1-F6EECF244321}">
                <p14:modId xmlns:p14="http://schemas.microsoft.com/office/powerpoint/2010/main" val="2965850872"/>
              </p:ext>
            </p:extLst>
          </p:nvPr>
        </p:nvGraphicFramePr>
        <p:xfrm>
          <a:off x="128361" y="1603598"/>
          <a:ext cx="11935278" cy="4953743"/>
        </p:xfrm>
        <a:graphic>
          <a:graphicData uri="http://schemas.openxmlformats.org/drawingml/2006/table">
            <a:tbl>
              <a:tblPr firstRow="1" bandRow="1">
                <a:tableStyleId>{5C22544A-7EE6-4342-B048-85BDC9FD1C3A}</a:tableStyleId>
              </a:tblPr>
              <a:tblGrid>
                <a:gridCol w="1474408">
                  <a:extLst>
                    <a:ext uri="{9D8B030D-6E8A-4147-A177-3AD203B41FA5}">
                      <a16:colId xmlns:a16="http://schemas.microsoft.com/office/drawing/2014/main" val="1565601181"/>
                    </a:ext>
                  </a:extLst>
                </a:gridCol>
                <a:gridCol w="2566108">
                  <a:extLst>
                    <a:ext uri="{9D8B030D-6E8A-4147-A177-3AD203B41FA5}">
                      <a16:colId xmlns:a16="http://schemas.microsoft.com/office/drawing/2014/main" val="683088584"/>
                    </a:ext>
                  </a:extLst>
                </a:gridCol>
                <a:gridCol w="2930013">
                  <a:extLst>
                    <a:ext uri="{9D8B030D-6E8A-4147-A177-3AD203B41FA5}">
                      <a16:colId xmlns:a16="http://schemas.microsoft.com/office/drawing/2014/main" val="3755047964"/>
                    </a:ext>
                  </a:extLst>
                </a:gridCol>
                <a:gridCol w="4964749">
                  <a:extLst>
                    <a:ext uri="{9D8B030D-6E8A-4147-A177-3AD203B41FA5}">
                      <a16:colId xmlns:a16="http://schemas.microsoft.com/office/drawing/2014/main" val="1435223181"/>
                    </a:ext>
                  </a:extLst>
                </a:gridCol>
              </a:tblGrid>
              <a:tr h="906231">
                <a:tc>
                  <a:txBody>
                    <a:bodyPr/>
                    <a:lstStyle/>
                    <a:p>
                      <a:pPr algn="ctr">
                        <a:lnSpc>
                          <a:spcPct val="150000"/>
                        </a:lnSpc>
                      </a:pPr>
                      <a:r>
                        <a:rPr lang="en-US" sz="2000" dirty="0"/>
                        <a:t>AUTHOR</a:t>
                      </a:r>
                      <a:endParaRPr lang="en-IN" sz="2000" dirty="0"/>
                    </a:p>
                  </a:txBody>
                  <a:tcPr/>
                </a:tc>
                <a:tc>
                  <a:txBody>
                    <a:bodyPr/>
                    <a:lstStyle/>
                    <a:p>
                      <a:pPr>
                        <a:lnSpc>
                          <a:spcPct val="150000"/>
                        </a:lnSpc>
                      </a:pPr>
                      <a:r>
                        <a:rPr lang="en-US" sz="2000" dirty="0"/>
                        <a:t>  TITLE OF THE PROJECT</a:t>
                      </a:r>
                      <a:endParaRPr lang="en-IN" sz="2000" dirty="0"/>
                    </a:p>
                  </a:txBody>
                  <a:tcPr/>
                </a:tc>
                <a:tc>
                  <a:txBody>
                    <a:bodyPr/>
                    <a:lstStyle/>
                    <a:p>
                      <a:pPr>
                        <a:lnSpc>
                          <a:spcPct val="150000"/>
                        </a:lnSpc>
                      </a:pPr>
                      <a:r>
                        <a:rPr lang="en-US" sz="2000" dirty="0"/>
                        <a:t>PROBLEM STATEMENT </a:t>
                      </a:r>
                      <a:endParaRPr lang="en-IN" sz="2000" dirty="0"/>
                    </a:p>
                  </a:txBody>
                  <a:tcPr/>
                </a:tc>
                <a:tc>
                  <a:txBody>
                    <a:bodyPr/>
                    <a:lstStyle/>
                    <a:p>
                      <a:pPr>
                        <a:lnSpc>
                          <a:spcPct val="150000"/>
                        </a:lnSpc>
                      </a:pPr>
                      <a:r>
                        <a:rPr lang="en-US" sz="2000" dirty="0"/>
                        <a:t>FEATURE EXTRACTION</a:t>
                      </a:r>
                      <a:endParaRPr lang="en-IN" sz="2000" dirty="0"/>
                    </a:p>
                  </a:txBody>
                  <a:tcPr/>
                </a:tc>
                <a:extLst>
                  <a:ext uri="{0D108BD9-81ED-4DB2-BD59-A6C34878D82A}">
                    <a16:rowId xmlns:a16="http://schemas.microsoft.com/office/drawing/2014/main" val="3817472868"/>
                  </a:ext>
                </a:extLst>
              </a:tr>
              <a:tr h="3995147">
                <a:tc>
                  <a:txBody>
                    <a:bodyPr/>
                    <a:lstStyle/>
                    <a:p>
                      <a:r>
                        <a:rPr lang="en-US" dirty="0"/>
                        <a:t>Akash Gupta and </a:t>
                      </a:r>
                      <a:r>
                        <a:rPr lang="en-US" dirty="0" err="1"/>
                        <a:t>Chhagan</a:t>
                      </a:r>
                      <a:r>
                        <a:rPr lang="en-US" dirty="0"/>
                        <a:t> </a:t>
                      </a:r>
                      <a:r>
                        <a:rPr lang="en-US" dirty="0" err="1"/>
                        <a:t>Charan</a:t>
                      </a:r>
                      <a:r>
                        <a:rPr lang="en-US" dirty="0"/>
                        <a:t> </a:t>
                      </a:r>
                    </a:p>
                    <a:p>
                      <a:pPr lvl="0">
                        <a:buNone/>
                      </a:pPr>
                      <a:r>
                        <a:rPr lang="en-US" dirty="0"/>
                        <a:t>  </a:t>
                      </a:r>
                    </a:p>
                    <a:p>
                      <a:pPr marL="0" marR="0" lvl="0" indent="0" algn="l">
                        <a:lnSpc>
                          <a:spcPct val="100000"/>
                        </a:lnSpc>
                        <a:spcBef>
                          <a:spcPts val="0"/>
                        </a:spcBef>
                        <a:spcAft>
                          <a:spcPts val="0"/>
                        </a:spcAft>
                        <a:buClrTx/>
                        <a:buSzTx/>
                        <a:buFontTx/>
                        <a:buNone/>
                      </a:pPr>
                      <a:endParaRPr lang="en-IN" dirty="0"/>
                    </a:p>
                    <a:p>
                      <a:pPr marL="0" marR="0" lvl="0" indent="0" algn="l">
                        <a:lnSpc>
                          <a:spcPct val="100000"/>
                        </a:lnSpc>
                        <a:spcBef>
                          <a:spcPts val="0"/>
                        </a:spcBef>
                        <a:spcAft>
                          <a:spcPts val="0"/>
                        </a:spcAft>
                        <a:buClrTx/>
                        <a:buSzTx/>
                        <a:buFontTx/>
                        <a:buNone/>
                      </a:pPr>
                      <a:r>
                        <a:rPr lang="en-IN" dirty="0"/>
                        <a:t> IEEE CONFERENCE  </a:t>
                      </a:r>
                    </a:p>
                    <a:p>
                      <a:pPr marL="0" marR="0" lvl="0" indent="0" algn="l">
                        <a:lnSpc>
                          <a:spcPct val="100000"/>
                        </a:lnSpc>
                        <a:spcBef>
                          <a:spcPts val="0"/>
                        </a:spcBef>
                        <a:spcAft>
                          <a:spcPts val="0"/>
                        </a:spcAft>
                        <a:buClrTx/>
                        <a:buSzTx/>
                        <a:buFontTx/>
                        <a:buNone/>
                      </a:pPr>
                      <a:r>
                        <a:rPr lang="en-IN" dirty="0"/>
                        <a:t>            2024</a:t>
                      </a:r>
                    </a:p>
                    <a:p>
                      <a:pPr lvl="0">
                        <a:buNone/>
                      </a:pPr>
                      <a:endParaRPr lang="en-US" dirty="0"/>
                    </a:p>
                  </a:txBody>
                  <a:tcPr/>
                </a:tc>
                <a:tc>
                  <a:txBody>
                    <a:bodyPr/>
                    <a:lstStyle/>
                    <a:p>
                      <a:r>
                        <a:rPr lang="en-US" dirty="0"/>
                        <a:t>Analysis of Universal Asynchronous Receiver-Transmitter(UART)</a:t>
                      </a:r>
                      <a:endParaRPr lang="en-IN" dirty="0"/>
                    </a:p>
                  </a:txBody>
                  <a:tcPr/>
                </a:tc>
                <a:tc>
                  <a:txBody>
                    <a:bodyPr/>
                    <a:lstStyle/>
                    <a:p>
                      <a:r>
                        <a:rPr lang="en-US" dirty="0"/>
                        <a:t>Despite advancements in UART technology, challenges remain in optimizing power consumption and enhancing transmission speed. Existing systems often struggle with maintaining data accuracy and performance under varying conditions. Addressing these issues is critical for the reliable integration of UART in modern communication networks.</a:t>
                      </a:r>
                      <a:endParaRPr lang="en-IN" dirty="0"/>
                    </a:p>
                  </a:txBody>
                  <a:tcPr/>
                </a:tc>
                <a:tc>
                  <a:txBody>
                    <a:bodyPr/>
                    <a:lstStyle/>
                    <a:p>
                      <a:r>
                        <a:rPr lang="en-US" dirty="0"/>
                        <a:t>UART, stands for Universal Asynchronous Receiver/Transmitter, is a popular known communication protocol in the embedded systems and electronics fields. It provides devices with an easy-to-use and efficient way to communicate, especially when serial data transmission is needed. To put it simply, UART is a extensively used and adaptable communication protocol that meets the various requirements of electronics devices and embedded systems. Its simplicity, compatibility, and simplicity of implementation make it a desirable option for many kinds of applications, especially when it built-in qualities match the unique communication requirements at hand. </a:t>
                      </a:r>
                      <a:endParaRPr lang="en-IN" dirty="0"/>
                    </a:p>
                  </a:txBody>
                  <a:tcPr/>
                </a:tc>
                <a:extLst>
                  <a:ext uri="{0D108BD9-81ED-4DB2-BD59-A6C34878D82A}">
                    <a16:rowId xmlns:a16="http://schemas.microsoft.com/office/drawing/2014/main" val="4052233743"/>
                  </a:ext>
                </a:extLst>
              </a:tr>
            </a:tbl>
          </a:graphicData>
        </a:graphic>
      </p:graphicFrame>
      <p:sp>
        <p:nvSpPr>
          <p:cNvPr id="5" name="Slide Number Placeholder 4">
            <a:extLst>
              <a:ext uri="{FF2B5EF4-FFF2-40B4-BE49-F238E27FC236}">
                <a16:creationId xmlns:a16="http://schemas.microsoft.com/office/drawing/2014/main" id="{2618C28A-25BD-41A4-97B5-83515DBB6211}"/>
              </a:ext>
            </a:extLst>
          </p:cNvPr>
          <p:cNvSpPr>
            <a:spLocks noGrp="1"/>
          </p:cNvSpPr>
          <p:nvPr>
            <p:ph type="sldNum" sz="quarter" idx="12"/>
          </p:nvPr>
        </p:nvSpPr>
        <p:spPr>
          <a:xfrm>
            <a:off x="9046029" y="6492875"/>
            <a:ext cx="2743200" cy="365125"/>
          </a:xfrm>
        </p:spPr>
        <p:txBody>
          <a:bodyPr/>
          <a:lstStyle/>
          <a:p>
            <a:fld id="{B0AA67A1-C86A-4D32-A608-526F2289741E}" type="slidenum">
              <a:rPr lang="en-IN" sz="1800" b="1" smtClean="0"/>
              <a:t>8</a:t>
            </a:fld>
            <a:endParaRPr lang="en-IN" b="1" dirty="0"/>
          </a:p>
        </p:txBody>
      </p:sp>
    </p:spTree>
    <p:extLst>
      <p:ext uri="{BB962C8B-B14F-4D97-AF65-F5344CB8AC3E}">
        <p14:creationId xmlns:p14="http://schemas.microsoft.com/office/powerpoint/2010/main" val="148472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D3122-5CCA-3011-C159-1A3B388D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1" y="240019"/>
            <a:ext cx="1629002" cy="1476581"/>
          </a:xfrm>
          <a:prstGeom prst="rect">
            <a:avLst/>
          </a:prstGeom>
        </p:spPr>
      </p:pic>
      <p:sp>
        <p:nvSpPr>
          <p:cNvPr id="3" name="Rectangle 2">
            <a:extLst>
              <a:ext uri="{FF2B5EF4-FFF2-40B4-BE49-F238E27FC236}">
                <a16:creationId xmlns:a16="http://schemas.microsoft.com/office/drawing/2014/main" id="{39A5DEAB-E6FD-648D-A598-B7B91F999683}"/>
              </a:ext>
            </a:extLst>
          </p:cNvPr>
          <p:cNvSpPr/>
          <p:nvPr/>
        </p:nvSpPr>
        <p:spPr>
          <a:xfrm>
            <a:off x="1976283" y="648929"/>
            <a:ext cx="4542504" cy="658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lgerian" panose="04020705040A02060702" pitchFamily="82" charset="0"/>
              </a:rPr>
              <a:t>LITERATURE</a:t>
            </a:r>
            <a:r>
              <a:rPr lang="en-IN" sz="3200" dirty="0">
                <a:solidFill>
                  <a:schemeClr val="tx1"/>
                </a:solidFill>
                <a:latin typeface="Algerian" panose="04020705040A02060702" pitchFamily="82" charset="0"/>
              </a:rPr>
              <a:t> SURVEY</a:t>
            </a:r>
          </a:p>
        </p:txBody>
      </p:sp>
      <p:graphicFrame>
        <p:nvGraphicFramePr>
          <p:cNvPr id="6" name="Table 5">
            <a:extLst>
              <a:ext uri="{FF2B5EF4-FFF2-40B4-BE49-F238E27FC236}">
                <a16:creationId xmlns:a16="http://schemas.microsoft.com/office/drawing/2014/main" id="{C526308C-2660-96D8-BBBF-1703AA65A00A}"/>
              </a:ext>
            </a:extLst>
          </p:cNvPr>
          <p:cNvGraphicFramePr>
            <a:graphicFrameLocks noGrp="1"/>
          </p:cNvGraphicFramePr>
          <p:nvPr>
            <p:extLst>
              <p:ext uri="{D42A27DB-BD31-4B8C-83A1-F6EECF244321}">
                <p14:modId xmlns:p14="http://schemas.microsoft.com/office/powerpoint/2010/main" val="2092873587"/>
              </p:ext>
            </p:extLst>
          </p:nvPr>
        </p:nvGraphicFramePr>
        <p:xfrm>
          <a:off x="128361" y="1639414"/>
          <a:ext cx="11847329" cy="5164836"/>
        </p:xfrm>
        <a:graphic>
          <a:graphicData uri="http://schemas.openxmlformats.org/drawingml/2006/table">
            <a:tbl>
              <a:tblPr firstRow="1" bandRow="1">
                <a:tableStyleId>{5C22544A-7EE6-4342-B048-85BDC9FD1C3A}</a:tableStyleId>
              </a:tblPr>
              <a:tblGrid>
                <a:gridCol w="1537153">
                  <a:extLst>
                    <a:ext uri="{9D8B030D-6E8A-4147-A177-3AD203B41FA5}">
                      <a16:colId xmlns:a16="http://schemas.microsoft.com/office/drawing/2014/main" val="1565601181"/>
                    </a:ext>
                  </a:extLst>
                </a:gridCol>
                <a:gridCol w="2483699">
                  <a:extLst>
                    <a:ext uri="{9D8B030D-6E8A-4147-A177-3AD203B41FA5}">
                      <a16:colId xmlns:a16="http://schemas.microsoft.com/office/drawing/2014/main" val="683088584"/>
                    </a:ext>
                  </a:extLst>
                </a:gridCol>
                <a:gridCol w="3637935">
                  <a:extLst>
                    <a:ext uri="{9D8B030D-6E8A-4147-A177-3AD203B41FA5}">
                      <a16:colId xmlns:a16="http://schemas.microsoft.com/office/drawing/2014/main" val="3755047964"/>
                    </a:ext>
                  </a:extLst>
                </a:gridCol>
                <a:gridCol w="4188542">
                  <a:extLst>
                    <a:ext uri="{9D8B030D-6E8A-4147-A177-3AD203B41FA5}">
                      <a16:colId xmlns:a16="http://schemas.microsoft.com/office/drawing/2014/main" val="1435223181"/>
                    </a:ext>
                  </a:extLst>
                </a:gridCol>
              </a:tblGrid>
              <a:tr h="875466">
                <a:tc>
                  <a:txBody>
                    <a:bodyPr/>
                    <a:lstStyle/>
                    <a:p>
                      <a:pPr algn="ctr">
                        <a:lnSpc>
                          <a:spcPct val="150000"/>
                        </a:lnSpc>
                      </a:pPr>
                      <a:r>
                        <a:rPr lang="en-US" sz="2000" dirty="0"/>
                        <a:t>AUTHOR</a:t>
                      </a:r>
                      <a:endParaRPr lang="en-IN" sz="2000" dirty="0"/>
                    </a:p>
                  </a:txBody>
                  <a:tcPr/>
                </a:tc>
                <a:tc>
                  <a:txBody>
                    <a:bodyPr/>
                    <a:lstStyle/>
                    <a:p>
                      <a:pPr>
                        <a:lnSpc>
                          <a:spcPct val="150000"/>
                        </a:lnSpc>
                      </a:pPr>
                      <a:r>
                        <a:rPr lang="en-US" sz="2000" dirty="0"/>
                        <a:t>  TITLE OF THE PROJECT</a:t>
                      </a:r>
                      <a:endParaRPr lang="en-IN" sz="2000" dirty="0"/>
                    </a:p>
                  </a:txBody>
                  <a:tcPr/>
                </a:tc>
                <a:tc>
                  <a:txBody>
                    <a:bodyPr/>
                    <a:lstStyle/>
                    <a:p>
                      <a:pPr>
                        <a:lnSpc>
                          <a:spcPct val="150000"/>
                        </a:lnSpc>
                      </a:pPr>
                      <a:r>
                        <a:rPr lang="en-US" sz="2000" dirty="0"/>
                        <a:t>PROBLEM STATEMENT </a:t>
                      </a:r>
                      <a:endParaRPr lang="en-IN" sz="2000" dirty="0"/>
                    </a:p>
                  </a:txBody>
                  <a:tcPr/>
                </a:tc>
                <a:tc>
                  <a:txBody>
                    <a:bodyPr/>
                    <a:lstStyle/>
                    <a:p>
                      <a:pPr>
                        <a:lnSpc>
                          <a:spcPct val="150000"/>
                        </a:lnSpc>
                      </a:pPr>
                      <a:r>
                        <a:rPr lang="en-US" sz="2000" dirty="0"/>
                        <a:t>FEATURE EXTRACTION</a:t>
                      </a:r>
                      <a:endParaRPr lang="en-IN" sz="2000" dirty="0"/>
                    </a:p>
                  </a:txBody>
                  <a:tcPr/>
                </a:tc>
                <a:extLst>
                  <a:ext uri="{0D108BD9-81ED-4DB2-BD59-A6C34878D82A}">
                    <a16:rowId xmlns:a16="http://schemas.microsoft.com/office/drawing/2014/main" val="3817472868"/>
                  </a:ext>
                </a:extLst>
              </a:tr>
              <a:tr h="3841470">
                <a:tc>
                  <a:txBody>
                    <a:bodyPr/>
                    <a:lstStyle/>
                    <a:p>
                      <a:r>
                        <a:rPr lang="en-IN" dirty="0"/>
                        <a:t>Mayank </a:t>
                      </a:r>
                      <a:r>
                        <a:rPr lang="en-IN" dirty="0" err="1"/>
                        <a:t>Trehan</a:t>
                      </a:r>
                      <a:r>
                        <a:rPr lang="en-IN" dirty="0"/>
                        <a:t> , Pradeep Kumar and Nidhi Gaur</a:t>
                      </a:r>
                    </a:p>
                    <a:p>
                      <a:pPr lvl="0">
                        <a:buNone/>
                      </a:pPr>
                      <a:r>
                        <a:rPr lang="en-IN" dirty="0"/>
                        <a:t>   </a:t>
                      </a:r>
                    </a:p>
                    <a:p>
                      <a:pPr marL="0" marR="0" lvl="0" indent="0" algn="l">
                        <a:lnSpc>
                          <a:spcPct val="100000"/>
                        </a:lnSpc>
                        <a:spcBef>
                          <a:spcPts val="0"/>
                        </a:spcBef>
                        <a:spcAft>
                          <a:spcPts val="0"/>
                        </a:spcAft>
                        <a:buClrTx/>
                        <a:buSzTx/>
                        <a:buFontTx/>
                        <a:buNone/>
                      </a:pPr>
                      <a:r>
                        <a:rPr lang="en-IN" dirty="0"/>
                        <a:t>IEEE</a:t>
                      </a:r>
                    </a:p>
                    <a:p>
                      <a:pPr marL="0" marR="0" lvl="0" indent="0" algn="l">
                        <a:lnSpc>
                          <a:spcPct val="100000"/>
                        </a:lnSpc>
                        <a:spcBef>
                          <a:spcPts val="0"/>
                        </a:spcBef>
                        <a:spcAft>
                          <a:spcPts val="0"/>
                        </a:spcAft>
                        <a:buClrTx/>
                        <a:buSzTx/>
                        <a:buFontTx/>
                        <a:buNone/>
                      </a:pPr>
                      <a:r>
                        <a:rPr lang="en-IN" dirty="0"/>
                        <a:t>CONFERENCE  </a:t>
                      </a:r>
                    </a:p>
                    <a:p>
                      <a:pPr marL="0" marR="0" lvl="0" indent="0" algn="l">
                        <a:lnSpc>
                          <a:spcPct val="100000"/>
                        </a:lnSpc>
                        <a:spcBef>
                          <a:spcPts val="0"/>
                        </a:spcBef>
                        <a:spcAft>
                          <a:spcPts val="0"/>
                        </a:spcAft>
                        <a:buClrTx/>
                        <a:buSzTx/>
                        <a:buFontTx/>
                        <a:buNone/>
                      </a:pPr>
                      <a:r>
                        <a:rPr lang="en-IN" dirty="0"/>
                        <a:t>            2024</a:t>
                      </a:r>
                    </a:p>
                    <a:p>
                      <a:pPr lvl="0">
                        <a:buNone/>
                      </a:pPr>
                      <a:endParaRPr lang="en-IN" dirty="0"/>
                    </a:p>
                  </a:txBody>
                  <a:tcPr/>
                </a:tc>
                <a:tc>
                  <a:txBody>
                    <a:bodyPr/>
                    <a:lstStyle/>
                    <a:p>
                      <a:r>
                        <a:rPr lang="en-US" dirty="0"/>
                        <a:t>Design and Analysis of Multi-Protocol Conversion Unit for SPI, I2C and UART</a:t>
                      </a:r>
                      <a:endParaRPr lang="en-IN" dirty="0"/>
                    </a:p>
                  </a:txBody>
                  <a:tcPr/>
                </a:tc>
                <a:tc>
                  <a:txBody>
                    <a:bodyPr/>
                    <a:lstStyle/>
                    <a:p>
                      <a:r>
                        <a:rPr lang="en-IN" dirty="0"/>
                        <a:t>Efficient communication between devices using different serial protocols (SPI, I2C, UART) is challenging and often requires microprocessors for data conversion, leading to increased processing overhead. The problem is to design a Multi-Protocol Conversion Unit (MPCU) that seamlessly converts data between these protocols, minimizing the need for microcontroller involvement and improving system efficiency.</a:t>
                      </a:r>
                    </a:p>
                    <a:p>
                      <a:r>
                        <a:rPr lang="en-IN" dirty="0"/>
                        <a:t>4o mini</a:t>
                      </a:r>
                    </a:p>
                    <a:p>
                      <a:endParaRPr lang="en-IN" dirty="0"/>
                    </a:p>
                  </a:txBody>
                  <a:tcPr/>
                </a:tc>
                <a:tc>
                  <a:txBody>
                    <a:bodyPr/>
                    <a:lstStyle/>
                    <a:p>
                      <a:r>
                        <a:rPr lang="en-US" dirty="0"/>
                        <a:t>The MPCU design effectively performs data conversions between SPI, I2C, and UART protocols using a COSE signal. It operates seamlessly, reducing computation time, operations, and power consumption compared to using a microcontroller. This prototype is valuable for industrial applications, especially in prototyping and one-way data conversion. Future enhancements could include support for reverse data conversion, further reducing microcontroller workload and improving flexibility.</a:t>
                      </a:r>
                      <a:endParaRPr lang="en-IN" dirty="0"/>
                    </a:p>
                  </a:txBody>
                  <a:tcPr/>
                </a:tc>
                <a:extLst>
                  <a:ext uri="{0D108BD9-81ED-4DB2-BD59-A6C34878D82A}">
                    <a16:rowId xmlns:a16="http://schemas.microsoft.com/office/drawing/2014/main" val="4052233743"/>
                  </a:ext>
                </a:extLst>
              </a:tr>
            </a:tbl>
          </a:graphicData>
        </a:graphic>
      </p:graphicFrame>
      <p:sp>
        <p:nvSpPr>
          <p:cNvPr id="5" name="Slide Number Placeholder 4">
            <a:extLst>
              <a:ext uri="{FF2B5EF4-FFF2-40B4-BE49-F238E27FC236}">
                <a16:creationId xmlns:a16="http://schemas.microsoft.com/office/drawing/2014/main" id="{79EEF4F5-0804-4202-BD49-5864F6F22B0D}"/>
              </a:ext>
            </a:extLst>
          </p:cNvPr>
          <p:cNvSpPr>
            <a:spLocks noGrp="1"/>
          </p:cNvSpPr>
          <p:nvPr>
            <p:ph type="sldNum" sz="quarter" idx="12"/>
          </p:nvPr>
        </p:nvSpPr>
        <p:spPr/>
        <p:txBody>
          <a:bodyPr/>
          <a:lstStyle/>
          <a:p>
            <a:fld id="{B0AA67A1-C86A-4D32-A608-526F2289741E}" type="slidenum">
              <a:rPr lang="en-IN" sz="1800" b="1" smtClean="0"/>
              <a:t>9</a:t>
            </a:fld>
            <a:endParaRPr lang="en-IN" b="1" dirty="0"/>
          </a:p>
        </p:txBody>
      </p:sp>
    </p:spTree>
    <p:extLst>
      <p:ext uri="{BB962C8B-B14F-4D97-AF65-F5344CB8AC3E}">
        <p14:creationId xmlns:p14="http://schemas.microsoft.com/office/powerpoint/2010/main" val="78265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TotalTime>
  <Words>2832</Words>
  <Application>Microsoft Office PowerPoint</Application>
  <PresentationFormat>Widescreen</PresentationFormat>
  <Paragraphs>321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Algerian</vt:lpstr>
      <vt:lpstr>Arial</vt:lpstr>
      <vt:lpstr>Baskerville Old Face</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BALGURI VAMSHI RAO</dc:creator>
  <cp:lastModifiedBy>Rakesh 41130129</cp:lastModifiedBy>
  <cp:revision>36</cp:revision>
  <dcterms:created xsi:type="dcterms:W3CDTF">2024-07-22T12:47:51Z</dcterms:created>
  <dcterms:modified xsi:type="dcterms:W3CDTF">2025-08-31T14:43:56Z</dcterms:modified>
</cp:coreProperties>
</file>