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 id="310" r:id="rId14"/>
    <p:sldId id="311"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HBFC BANK</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Rakesh Ranjan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4B4F2-8A7C-2E02-F426-6386F6396945}"/>
              </a:ext>
            </a:extLst>
          </p:cNvPr>
          <p:cNvSpPr txBox="1"/>
          <p:nvPr/>
        </p:nvSpPr>
        <p:spPr>
          <a:xfrm>
            <a:off x="310718" y="612559"/>
            <a:ext cx="10963923" cy="3970318"/>
          </a:xfrm>
          <a:prstGeom prst="rect">
            <a:avLst/>
          </a:prstGeom>
          <a:noFill/>
        </p:spPr>
        <p:txBody>
          <a:bodyPr wrap="square" rtlCol="0">
            <a:spAutoFit/>
          </a:bodyPr>
          <a:lstStyle/>
          <a:p>
            <a:r>
              <a:rPr lang="en-IN" dirty="0"/>
              <a:t>To achieve this I have used the pivot table and created the 4 table</a:t>
            </a:r>
          </a:p>
          <a:p>
            <a:r>
              <a:rPr lang="en-IN" dirty="0"/>
              <a:t>1. First table is education vs personal loan in which I have found out that  professionals have accepted the most personal loan offer after that graduate and then undergraduate customers.</a:t>
            </a:r>
          </a:p>
          <a:p>
            <a:endParaRPr lang="en-IN" dirty="0"/>
          </a:p>
          <a:p>
            <a:r>
              <a:rPr lang="en-IN" dirty="0"/>
              <a:t>2. In second table I have taken Td account vs personal loan In which I have found out that those who have TD account in that only 46% have taken the personal loan</a:t>
            </a:r>
          </a:p>
          <a:p>
            <a:endParaRPr lang="en-IN" dirty="0"/>
          </a:p>
          <a:p>
            <a:r>
              <a:rPr lang="en-IN" dirty="0"/>
              <a:t>3. In third table I have taken online vs personal loan where I have found out that those who are using online banking services have in which 60% customers availed personal loan</a:t>
            </a:r>
          </a:p>
          <a:p>
            <a:endParaRPr lang="en-IN" dirty="0"/>
          </a:p>
          <a:p>
            <a:r>
              <a:rPr lang="en-IN" dirty="0"/>
              <a:t>4. In fourth table I have taken income categorical vs personal loan in which I have found that those customers who have the income range of 100k+ year from those customers  90% of them availed the personal loan</a:t>
            </a:r>
          </a:p>
          <a:p>
            <a:endParaRPr lang="en-IN" dirty="0"/>
          </a:p>
          <a:p>
            <a:endParaRPr lang="en-IN" dirty="0"/>
          </a:p>
        </p:txBody>
      </p:sp>
    </p:spTree>
    <p:extLst>
      <p:ext uri="{BB962C8B-B14F-4D97-AF65-F5344CB8AC3E}">
        <p14:creationId xmlns:p14="http://schemas.microsoft.com/office/powerpoint/2010/main" val="215164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7D3B-9228-B9B9-57F6-361E657D93AF}"/>
              </a:ext>
            </a:extLst>
          </p:cNvPr>
          <p:cNvSpPr>
            <a:spLocks noGrp="1"/>
          </p:cNvSpPr>
          <p:nvPr>
            <p:ph type="title"/>
          </p:nvPr>
        </p:nvSpPr>
        <p:spPr/>
        <p:txBody>
          <a:bodyPr>
            <a:normAutofit/>
          </a:bodyPr>
          <a:lstStyle/>
          <a:p>
            <a:r>
              <a:rPr lang="en-US" sz="2400" dirty="0"/>
              <a:t>9. </a:t>
            </a:r>
            <a:r>
              <a:rPr lang="en-US" sz="2400" dirty="0" err="1"/>
              <a:t>Analyse</a:t>
            </a:r>
            <a:r>
              <a:rPr lang="en-US" sz="2400" dirty="0"/>
              <a:t> the Pivot tables created in the previous question and state any anomaly that you observe. Which categorical variables appear most important for your further study if you want to </a:t>
            </a:r>
            <a:r>
              <a:rPr lang="en-US" sz="2400" dirty="0" err="1"/>
              <a:t>analyse</a:t>
            </a:r>
            <a:r>
              <a:rPr lang="en-US" sz="2400" dirty="0"/>
              <a:t> which customers are most likely to take personal loans and why? </a:t>
            </a:r>
            <a:endParaRPr lang="en-IN" sz="2400" dirty="0"/>
          </a:p>
        </p:txBody>
      </p:sp>
      <p:sp>
        <p:nvSpPr>
          <p:cNvPr id="3" name="Content Placeholder 2">
            <a:extLst>
              <a:ext uri="{FF2B5EF4-FFF2-40B4-BE49-F238E27FC236}">
                <a16:creationId xmlns:a16="http://schemas.microsoft.com/office/drawing/2014/main" id="{F38435EA-F04E-054A-6EAF-EB4A6A931FC7}"/>
              </a:ext>
            </a:extLst>
          </p:cNvPr>
          <p:cNvSpPr>
            <a:spLocks noGrp="1"/>
          </p:cNvSpPr>
          <p:nvPr>
            <p:ph idx="1"/>
          </p:nvPr>
        </p:nvSpPr>
        <p:spPr/>
        <p:txBody>
          <a:bodyPr>
            <a:normAutofit fontScale="85000" lnSpcReduction="20000"/>
          </a:bodyPr>
          <a:lstStyle/>
          <a:p>
            <a:r>
              <a:rPr lang="en-IN" dirty="0"/>
              <a:t>1. First table is education vs personal loan in which I have found out that  professionals have accepted the most personal loan offer after that graduate and then undergraduate customers.</a:t>
            </a:r>
          </a:p>
          <a:p>
            <a:endParaRPr lang="en-IN" dirty="0"/>
          </a:p>
          <a:p>
            <a:r>
              <a:rPr lang="en-IN" dirty="0"/>
              <a:t>2. In second table I have taken Td account vs personal loan In which I have found out that those who have TD account in that only 46% have taken the personal loan</a:t>
            </a:r>
          </a:p>
          <a:p>
            <a:endParaRPr lang="en-IN" dirty="0"/>
          </a:p>
          <a:p>
            <a:r>
              <a:rPr lang="en-IN" dirty="0"/>
              <a:t>3. In third table I have taken online vs personal loan where I have found out that those who are using online banking services have in which 60% customers availed personal loan</a:t>
            </a:r>
          </a:p>
          <a:p>
            <a:endParaRPr lang="en-IN" dirty="0"/>
          </a:p>
          <a:p>
            <a:r>
              <a:rPr lang="en-IN" dirty="0"/>
              <a:t>4. In fourth table I have taken income categorical vs personal loan in which I have found that those customers who have the income range of 100k+ year from those customers  90% of them availed the personal loan</a:t>
            </a:r>
          </a:p>
          <a:p>
            <a:endParaRPr lang="en-IN" dirty="0"/>
          </a:p>
        </p:txBody>
      </p:sp>
    </p:spTree>
    <p:extLst>
      <p:ext uri="{BB962C8B-B14F-4D97-AF65-F5344CB8AC3E}">
        <p14:creationId xmlns:p14="http://schemas.microsoft.com/office/powerpoint/2010/main" val="257873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6C91-3810-DDEA-0DCB-0A119C3199F7}"/>
              </a:ext>
            </a:extLst>
          </p:cNvPr>
          <p:cNvSpPr>
            <a:spLocks noGrp="1"/>
          </p:cNvSpPr>
          <p:nvPr>
            <p:ph type="title"/>
          </p:nvPr>
        </p:nvSpPr>
        <p:spPr>
          <a:xfrm>
            <a:off x="1097280" y="286603"/>
            <a:ext cx="10058400" cy="1604341"/>
          </a:xfrm>
        </p:spPr>
        <p:txBody>
          <a:bodyPr>
            <a:noAutofit/>
          </a:bodyPr>
          <a:lstStyle/>
          <a:p>
            <a:r>
              <a:rPr lang="en-US" sz="1600" dirty="0"/>
              <a:t>10. In the last campaign, bank reached out to 5000 customers out of which 480 customers accepted the personal loan offer. The bank incurred a huge cost in running a marketing campaign to reach out to so many customers. This is where you as a strategic business consultant step in. You are tasked to </a:t>
            </a:r>
            <a:r>
              <a:rPr lang="en-US" sz="1600" dirty="0" err="1"/>
              <a:t>optimise</a:t>
            </a:r>
            <a:r>
              <a:rPr lang="en-US" sz="1600" dirty="0"/>
              <a:t> the cost of this campaign by identifying the correct target base (without significant reduction in number of acceptance of offers). The bank can then send Personal Loan offers to these target customers who have a higher chance of accepting the offer. Based on your analysis, what strategy would you suggest to the management of HBFC bank?</a:t>
            </a:r>
            <a:endParaRPr lang="en-IN" sz="1600" dirty="0"/>
          </a:p>
        </p:txBody>
      </p:sp>
      <p:sp>
        <p:nvSpPr>
          <p:cNvPr id="3" name="Content Placeholder 2">
            <a:extLst>
              <a:ext uri="{FF2B5EF4-FFF2-40B4-BE49-F238E27FC236}">
                <a16:creationId xmlns:a16="http://schemas.microsoft.com/office/drawing/2014/main" id="{B89D9029-FBC9-ABAF-DDBE-F016F7D08A67}"/>
              </a:ext>
            </a:extLst>
          </p:cNvPr>
          <p:cNvSpPr>
            <a:spLocks noGrp="1"/>
          </p:cNvSpPr>
          <p:nvPr>
            <p:ph idx="1"/>
          </p:nvPr>
        </p:nvSpPr>
        <p:spPr>
          <a:xfrm>
            <a:off x="1097280" y="2104009"/>
            <a:ext cx="10058400" cy="3765084"/>
          </a:xfrm>
        </p:spPr>
        <p:txBody>
          <a:bodyPr/>
          <a:lstStyle/>
          <a:p>
            <a:r>
              <a:rPr lang="en-IN" dirty="0"/>
              <a:t>So after analysing the data I came to know that  the personal loan availed by the customer who fall in the income bracket of 100K+ year.</a:t>
            </a:r>
          </a:p>
          <a:p>
            <a:pPr marL="0" indent="0">
              <a:buNone/>
            </a:pPr>
            <a:r>
              <a:rPr lang="en-IN" dirty="0"/>
              <a:t>So if bank want to optimise the cost of campaign then they should target the customer who have the income of 100K+ year and uses online banking .</a:t>
            </a:r>
          </a:p>
        </p:txBody>
      </p:sp>
    </p:spTree>
    <p:extLst>
      <p:ext uri="{BB962C8B-B14F-4D97-AF65-F5344CB8AC3E}">
        <p14:creationId xmlns:p14="http://schemas.microsoft.com/office/powerpoint/2010/main" val="158223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D5B9-6861-1920-48E5-324E23076DAF}"/>
              </a:ext>
            </a:extLst>
          </p:cNvPr>
          <p:cNvSpPr>
            <a:spLocks noGrp="1"/>
          </p:cNvSpPr>
          <p:nvPr>
            <p:ph type="title"/>
          </p:nvPr>
        </p:nvSpPr>
        <p:spPr/>
        <p:txBody>
          <a:bodyPr>
            <a:normAutofit/>
          </a:bodyPr>
          <a:lstStyle/>
          <a:p>
            <a:r>
              <a:rPr lang="en-US" sz="3200" dirty="0"/>
              <a:t>1. What percentage of the bank’s customers (according to the data) have availed Personal Loans?</a:t>
            </a:r>
            <a:endParaRPr lang="en-IN" sz="3200" dirty="0"/>
          </a:p>
        </p:txBody>
      </p:sp>
      <p:sp>
        <p:nvSpPr>
          <p:cNvPr id="7" name="Content Placeholder 6">
            <a:extLst>
              <a:ext uri="{FF2B5EF4-FFF2-40B4-BE49-F238E27FC236}">
                <a16:creationId xmlns:a16="http://schemas.microsoft.com/office/drawing/2014/main" id="{B62201F8-88B7-E2CA-8596-35F71F8CB5AE}"/>
              </a:ext>
            </a:extLst>
          </p:cNvPr>
          <p:cNvSpPr>
            <a:spLocks noGrp="1"/>
          </p:cNvSpPr>
          <p:nvPr>
            <p:ph idx="1"/>
          </p:nvPr>
        </p:nvSpPr>
        <p:spPr/>
        <p:txBody>
          <a:bodyPr/>
          <a:lstStyle/>
          <a:p>
            <a:r>
              <a:rPr lang="en-IN" dirty="0"/>
              <a:t>I have done this using pivot table and uses the count function in values to find the no of people availed the personal loan and then I converted that into percentage and find the insights that  9.60% people have availed personal loan</a:t>
            </a:r>
          </a:p>
          <a:p>
            <a:endParaRPr lang="en-IN" dirty="0"/>
          </a:p>
          <a:p>
            <a:endParaRPr lang="en-IN" dirty="0"/>
          </a:p>
        </p:txBody>
      </p:sp>
      <p:pic>
        <p:nvPicPr>
          <p:cNvPr id="8" name="Content Placeholder 4">
            <a:extLst>
              <a:ext uri="{FF2B5EF4-FFF2-40B4-BE49-F238E27FC236}">
                <a16:creationId xmlns:a16="http://schemas.microsoft.com/office/drawing/2014/main" id="{3724D625-DA81-7428-A470-83B024474487}"/>
              </a:ext>
            </a:extLst>
          </p:cNvPr>
          <p:cNvPicPr>
            <a:picLocks noChangeAspect="1"/>
          </p:cNvPicPr>
          <p:nvPr/>
        </p:nvPicPr>
        <p:blipFill>
          <a:blip r:embed="rId2"/>
          <a:stretch>
            <a:fillRect/>
          </a:stretch>
        </p:blipFill>
        <p:spPr>
          <a:xfrm>
            <a:off x="3366856" y="3497802"/>
            <a:ext cx="3912833" cy="1685075"/>
          </a:xfrm>
          <a:prstGeom prst="rect">
            <a:avLst/>
          </a:prstGeom>
        </p:spPr>
      </p:pic>
    </p:spTree>
    <p:extLst>
      <p:ext uri="{BB962C8B-B14F-4D97-AF65-F5344CB8AC3E}">
        <p14:creationId xmlns:p14="http://schemas.microsoft.com/office/powerpoint/2010/main" val="322645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E34A-C175-9927-4290-7FC669A41D50}"/>
              </a:ext>
            </a:extLst>
          </p:cNvPr>
          <p:cNvSpPr>
            <a:spLocks noGrp="1"/>
          </p:cNvSpPr>
          <p:nvPr>
            <p:ph type="title"/>
          </p:nvPr>
        </p:nvSpPr>
        <p:spPr/>
        <p:txBody>
          <a:bodyPr>
            <a:normAutofit/>
          </a:bodyPr>
          <a:lstStyle/>
          <a:p>
            <a:r>
              <a:rPr lang="en-US" sz="2800" dirty="0"/>
              <a:t>2. Generate a table with min, max, median &amp; average for all numeric variables (age, experience, income, family members, </a:t>
            </a:r>
            <a:r>
              <a:rPr lang="en-US" sz="2800" dirty="0" err="1"/>
              <a:t>CCAvg</a:t>
            </a:r>
            <a:r>
              <a:rPr lang="en-US" sz="2800" dirty="0"/>
              <a:t>, Mortgage). What are your observations?</a:t>
            </a:r>
            <a:endParaRPr lang="en-IN" sz="2800" dirty="0"/>
          </a:p>
        </p:txBody>
      </p:sp>
      <p:sp>
        <p:nvSpPr>
          <p:cNvPr id="3" name="Content Placeholder 2">
            <a:extLst>
              <a:ext uri="{FF2B5EF4-FFF2-40B4-BE49-F238E27FC236}">
                <a16:creationId xmlns:a16="http://schemas.microsoft.com/office/drawing/2014/main" id="{76BBFF96-8933-5787-8D7D-1E7E7E032AAC}"/>
              </a:ext>
            </a:extLst>
          </p:cNvPr>
          <p:cNvSpPr>
            <a:spLocks noGrp="1"/>
          </p:cNvSpPr>
          <p:nvPr>
            <p:ph idx="1"/>
          </p:nvPr>
        </p:nvSpPr>
        <p:spPr/>
        <p:txBody>
          <a:bodyPr/>
          <a:lstStyle/>
          <a:p>
            <a:r>
              <a:rPr lang="en-IN" dirty="0"/>
              <a:t>To find the </a:t>
            </a:r>
            <a:r>
              <a:rPr lang="en-IN" dirty="0" err="1"/>
              <a:t>min,max</a:t>
            </a:r>
            <a:r>
              <a:rPr lang="en-IN" dirty="0"/>
              <a:t> median and average for all numeric value , firstly I calculated all the values using all the functions and then just dragged down and replaces the function </a:t>
            </a:r>
            <a:r>
              <a:rPr lang="en-IN" dirty="0" err="1"/>
              <a:t>wuth</a:t>
            </a:r>
            <a:r>
              <a:rPr lang="en-IN" dirty="0"/>
              <a:t> the desired function I want for all the column</a:t>
            </a:r>
          </a:p>
          <a:p>
            <a:endParaRPr lang="en-IN" dirty="0"/>
          </a:p>
        </p:txBody>
      </p:sp>
      <p:pic>
        <p:nvPicPr>
          <p:cNvPr id="5" name="Picture 4">
            <a:extLst>
              <a:ext uri="{FF2B5EF4-FFF2-40B4-BE49-F238E27FC236}">
                <a16:creationId xmlns:a16="http://schemas.microsoft.com/office/drawing/2014/main" id="{B43D3B0C-51CD-80C7-3C49-97D4AAF9761A}"/>
              </a:ext>
            </a:extLst>
          </p:cNvPr>
          <p:cNvPicPr>
            <a:picLocks noChangeAspect="1"/>
          </p:cNvPicPr>
          <p:nvPr/>
        </p:nvPicPr>
        <p:blipFill>
          <a:blip r:embed="rId2"/>
          <a:stretch>
            <a:fillRect/>
          </a:stretch>
        </p:blipFill>
        <p:spPr>
          <a:xfrm>
            <a:off x="1832594" y="3677573"/>
            <a:ext cx="8047417" cy="1722269"/>
          </a:xfrm>
          <a:prstGeom prst="rect">
            <a:avLst/>
          </a:prstGeom>
        </p:spPr>
      </p:pic>
    </p:spTree>
    <p:extLst>
      <p:ext uri="{BB962C8B-B14F-4D97-AF65-F5344CB8AC3E}">
        <p14:creationId xmlns:p14="http://schemas.microsoft.com/office/powerpoint/2010/main" val="426035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F7F5-973D-F066-D91D-89093558886E}"/>
              </a:ext>
            </a:extLst>
          </p:cNvPr>
          <p:cNvSpPr>
            <a:spLocks noGrp="1"/>
          </p:cNvSpPr>
          <p:nvPr>
            <p:ph type="title"/>
          </p:nvPr>
        </p:nvSpPr>
        <p:spPr/>
        <p:txBody>
          <a:bodyPr>
            <a:normAutofit/>
          </a:bodyPr>
          <a:lstStyle/>
          <a:p>
            <a:r>
              <a:rPr lang="en-US" sz="2400" dirty="0"/>
              <a:t>3. Create a new categorical variable for Experience using 4 categories – a. 0 to 10 years b. 11 to 20 years c. 21 to 30 years and d. 30+ years. Plot a bar graph for this new categorical variable</a:t>
            </a:r>
            <a:endParaRPr lang="en-IN" sz="2400" dirty="0"/>
          </a:p>
        </p:txBody>
      </p:sp>
      <p:sp>
        <p:nvSpPr>
          <p:cNvPr id="3" name="Content Placeholder 2">
            <a:extLst>
              <a:ext uri="{FF2B5EF4-FFF2-40B4-BE49-F238E27FC236}">
                <a16:creationId xmlns:a16="http://schemas.microsoft.com/office/drawing/2014/main" id="{070995BC-7F5E-1584-D8DC-8435BB6AA2EB}"/>
              </a:ext>
            </a:extLst>
          </p:cNvPr>
          <p:cNvSpPr>
            <a:spLocks noGrp="1"/>
          </p:cNvSpPr>
          <p:nvPr>
            <p:ph idx="1"/>
          </p:nvPr>
        </p:nvSpPr>
        <p:spPr/>
        <p:txBody>
          <a:bodyPr/>
          <a:lstStyle/>
          <a:p>
            <a:r>
              <a:rPr lang="en-IN" dirty="0"/>
              <a:t>To achieve this I have inserted a column and used the if function to achieve this by using the formulae </a:t>
            </a:r>
          </a:p>
          <a:p>
            <a:r>
              <a:rPr lang="en-US" dirty="0"/>
              <a:t>=IF(D2&lt;=10,"0-10years",IF(D2&lt;=20,"11-20years",IF(D2&lt;=30,"21-30years",IF(D2&gt;30,"30+years"))))</a:t>
            </a:r>
          </a:p>
          <a:p>
            <a:endParaRPr lang="en-IN" dirty="0"/>
          </a:p>
        </p:txBody>
      </p:sp>
      <p:pic>
        <p:nvPicPr>
          <p:cNvPr id="5" name="Picture 4">
            <a:extLst>
              <a:ext uri="{FF2B5EF4-FFF2-40B4-BE49-F238E27FC236}">
                <a16:creationId xmlns:a16="http://schemas.microsoft.com/office/drawing/2014/main" id="{672AD028-493D-792E-6AFA-E452B7FD22F5}"/>
              </a:ext>
            </a:extLst>
          </p:cNvPr>
          <p:cNvPicPr>
            <a:picLocks noChangeAspect="1"/>
          </p:cNvPicPr>
          <p:nvPr/>
        </p:nvPicPr>
        <p:blipFill>
          <a:blip r:embed="rId2"/>
          <a:stretch>
            <a:fillRect/>
          </a:stretch>
        </p:blipFill>
        <p:spPr>
          <a:xfrm>
            <a:off x="1323896" y="3693111"/>
            <a:ext cx="9952582" cy="2546822"/>
          </a:xfrm>
          <a:prstGeom prst="rect">
            <a:avLst/>
          </a:prstGeom>
        </p:spPr>
      </p:pic>
    </p:spTree>
    <p:extLst>
      <p:ext uri="{BB962C8B-B14F-4D97-AF65-F5344CB8AC3E}">
        <p14:creationId xmlns:p14="http://schemas.microsoft.com/office/powerpoint/2010/main" val="92344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96A2-8C62-9B7E-70F6-B897058075FA}"/>
              </a:ext>
            </a:extLst>
          </p:cNvPr>
          <p:cNvSpPr>
            <a:spLocks noGrp="1"/>
          </p:cNvSpPr>
          <p:nvPr>
            <p:ph type="title"/>
          </p:nvPr>
        </p:nvSpPr>
        <p:spPr/>
        <p:txBody>
          <a:bodyPr>
            <a:normAutofit/>
          </a:bodyPr>
          <a:lstStyle/>
          <a:p>
            <a:r>
              <a:rPr lang="en-US" sz="3200" dirty="0"/>
              <a:t>4. Create a scatter plot of the Age and the Experience variable. What do you observe? </a:t>
            </a:r>
            <a:endParaRPr lang="en-IN" sz="3200" dirty="0"/>
          </a:p>
        </p:txBody>
      </p:sp>
      <p:sp>
        <p:nvSpPr>
          <p:cNvPr id="3" name="Content Placeholder 2">
            <a:extLst>
              <a:ext uri="{FF2B5EF4-FFF2-40B4-BE49-F238E27FC236}">
                <a16:creationId xmlns:a16="http://schemas.microsoft.com/office/drawing/2014/main" id="{8459D098-FE08-9F0C-E5C8-54417E43F6CE}"/>
              </a:ext>
            </a:extLst>
          </p:cNvPr>
          <p:cNvSpPr>
            <a:spLocks noGrp="1"/>
          </p:cNvSpPr>
          <p:nvPr>
            <p:ph idx="1"/>
          </p:nvPr>
        </p:nvSpPr>
        <p:spPr/>
        <p:txBody>
          <a:bodyPr/>
          <a:lstStyle/>
          <a:p>
            <a:r>
              <a:rPr lang="en-IN" dirty="0"/>
              <a:t>To achieve this I have copied the age and experience variable in another sheet and created the scatter plot from which I have understand that age and experience are co-related with each other as the age is increasing experience is also increasing.</a:t>
            </a:r>
          </a:p>
          <a:p>
            <a:endParaRPr lang="en-IN" dirty="0"/>
          </a:p>
        </p:txBody>
      </p:sp>
      <p:pic>
        <p:nvPicPr>
          <p:cNvPr id="5" name="Picture 4">
            <a:extLst>
              <a:ext uri="{FF2B5EF4-FFF2-40B4-BE49-F238E27FC236}">
                <a16:creationId xmlns:a16="http://schemas.microsoft.com/office/drawing/2014/main" id="{A7D5EAF5-1CB6-06C2-23EE-4BE9F12507BB}"/>
              </a:ext>
            </a:extLst>
          </p:cNvPr>
          <p:cNvPicPr>
            <a:picLocks noChangeAspect="1"/>
          </p:cNvPicPr>
          <p:nvPr/>
        </p:nvPicPr>
        <p:blipFill>
          <a:blip r:embed="rId2"/>
          <a:stretch>
            <a:fillRect/>
          </a:stretch>
        </p:blipFill>
        <p:spPr>
          <a:xfrm>
            <a:off x="2666703" y="3089428"/>
            <a:ext cx="6858594" cy="2953693"/>
          </a:xfrm>
          <a:prstGeom prst="rect">
            <a:avLst/>
          </a:prstGeom>
        </p:spPr>
      </p:pic>
    </p:spTree>
    <p:extLst>
      <p:ext uri="{BB962C8B-B14F-4D97-AF65-F5344CB8AC3E}">
        <p14:creationId xmlns:p14="http://schemas.microsoft.com/office/powerpoint/2010/main" val="223414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EE84-0719-A7F2-46F0-E58266BE07BD}"/>
              </a:ext>
            </a:extLst>
          </p:cNvPr>
          <p:cNvSpPr>
            <a:spLocks noGrp="1"/>
          </p:cNvSpPr>
          <p:nvPr>
            <p:ph type="title"/>
          </p:nvPr>
        </p:nvSpPr>
        <p:spPr/>
        <p:txBody>
          <a:bodyPr>
            <a:normAutofit/>
          </a:bodyPr>
          <a:lstStyle/>
          <a:p>
            <a:r>
              <a:rPr lang="en-US" sz="2800" dirty="0"/>
              <a:t>5. What are the top 3 areas (ZIP Codes) where the bank’s customers are located? </a:t>
            </a:r>
            <a:endParaRPr lang="en-IN" sz="2800" dirty="0"/>
          </a:p>
        </p:txBody>
      </p:sp>
      <p:sp>
        <p:nvSpPr>
          <p:cNvPr id="3" name="Content Placeholder 2">
            <a:extLst>
              <a:ext uri="{FF2B5EF4-FFF2-40B4-BE49-F238E27FC236}">
                <a16:creationId xmlns:a16="http://schemas.microsoft.com/office/drawing/2014/main" id="{E5F23BF6-109A-EE33-9835-28A6C7995673}"/>
              </a:ext>
            </a:extLst>
          </p:cNvPr>
          <p:cNvSpPr>
            <a:spLocks noGrp="1"/>
          </p:cNvSpPr>
          <p:nvPr>
            <p:ph idx="1"/>
          </p:nvPr>
        </p:nvSpPr>
        <p:spPr/>
        <p:txBody>
          <a:bodyPr/>
          <a:lstStyle/>
          <a:p>
            <a:r>
              <a:rPr lang="en-IN" dirty="0"/>
              <a:t>To achieve this I have used the pivot table to count the no id with </a:t>
            </a:r>
            <a:r>
              <a:rPr lang="en-IN" dirty="0" err="1"/>
              <a:t>zipcode</a:t>
            </a:r>
            <a:r>
              <a:rPr lang="en-IN" dirty="0"/>
              <a:t> and I have found the top three </a:t>
            </a:r>
            <a:r>
              <a:rPr lang="en-IN" dirty="0" err="1"/>
              <a:t>zipcodes</a:t>
            </a:r>
            <a:r>
              <a:rPr lang="en-IN" dirty="0"/>
              <a:t> </a:t>
            </a:r>
          </a:p>
          <a:p>
            <a:endParaRPr lang="en-IN" dirty="0"/>
          </a:p>
          <a:p>
            <a:endParaRPr lang="en-IN" dirty="0"/>
          </a:p>
        </p:txBody>
      </p:sp>
      <p:pic>
        <p:nvPicPr>
          <p:cNvPr id="5" name="Picture 4">
            <a:extLst>
              <a:ext uri="{FF2B5EF4-FFF2-40B4-BE49-F238E27FC236}">
                <a16:creationId xmlns:a16="http://schemas.microsoft.com/office/drawing/2014/main" id="{B034FC16-85BC-39FA-B91C-41FA502D628F}"/>
              </a:ext>
            </a:extLst>
          </p:cNvPr>
          <p:cNvPicPr>
            <a:picLocks noChangeAspect="1"/>
          </p:cNvPicPr>
          <p:nvPr/>
        </p:nvPicPr>
        <p:blipFill>
          <a:blip r:embed="rId2"/>
          <a:stretch>
            <a:fillRect/>
          </a:stretch>
        </p:blipFill>
        <p:spPr>
          <a:xfrm>
            <a:off x="2788631" y="3276468"/>
            <a:ext cx="6675698" cy="2187130"/>
          </a:xfrm>
          <a:prstGeom prst="rect">
            <a:avLst/>
          </a:prstGeom>
        </p:spPr>
      </p:pic>
    </p:spTree>
    <p:extLst>
      <p:ext uri="{BB962C8B-B14F-4D97-AF65-F5344CB8AC3E}">
        <p14:creationId xmlns:p14="http://schemas.microsoft.com/office/powerpoint/2010/main" val="153078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6D1A-E6AD-CC5A-2B11-2120C9EC38E4}"/>
              </a:ext>
            </a:extLst>
          </p:cNvPr>
          <p:cNvSpPr>
            <a:spLocks noGrp="1"/>
          </p:cNvSpPr>
          <p:nvPr>
            <p:ph type="title"/>
          </p:nvPr>
        </p:nvSpPr>
        <p:spPr/>
        <p:txBody>
          <a:bodyPr>
            <a:normAutofit/>
          </a:bodyPr>
          <a:lstStyle/>
          <a:p>
            <a:r>
              <a:rPr lang="en-US" sz="3200" dirty="0"/>
              <a:t>6. How many customers have a combination of Fixed Deposits and Credit Cards but not Personal Loan?</a:t>
            </a:r>
            <a:endParaRPr lang="en-IN" sz="3200" dirty="0"/>
          </a:p>
        </p:txBody>
      </p:sp>
      <p:sp>
        <p:nvSpPr>
          <p:cNvPr id="3" name="Content Placeholder 2">
            <a:extLst>
              <a:ext uri="{FF2B5EF4-FFF2-40B4-BE49-F238E27FC236}">
                <a16:creationId xmlns:a16="http://schemas.microsoft.com/office/drawing/2014/main" id="{B714ACC5-2CF9-BA16-5078-58B6395D4900}"/>
              </a:ext>
            </a:extLst>
          </p:cNvPr>
          <p:cNvSpPr>
            <a:spLocks noGrp="1"/>
          </p:cNvSpPr>
          <p:nvPr>
            <p:ph idx="1"/>
          </p:nvPr>
        </p:nvSpPr>
        <p:spPr/>
        <p:txBody>
          <a:bodyPr/>
          <a:lstStyle/>
          <a:p>
            <a:r>
              <a:rPr lang="en-IN" dirty="0"/>
              <a:t>I have achieved this scenario using the pivot table and got the answer count of such customers is    147.</a:t>
            </a:r>
          </a:p>
          <a:p>
            <a:endParaRPr lang="en-IN" dirty="0"/>
          </a:p>
        </p:txBody>
      </p:sp>
      <p:pic>
        <p:nvPicPr>
          <p:cNvPr id="5" name="Picture 4">
            <a:extLst>
              <a:ext uri="{FF2B5EF4-FFF2-40B4-BE49-F238E27FC236}">
                <a16:creationId xmlns:a16="http://schemas.microsoft.com/office/drawing/2014/main" id="{9A0910D4-22B5-33A1-8B15-6DCECE8E5FCE}"/>
              </a:ext>
            </a:extLst>
          </p:cNvPr>
          <p:cNvPicPr>
            <a:picLocks noChangeAspect="1"/>
          </p:cNvPicPr>
          <p:nvPr/>
        </p:nvPicPr>
        <p:blipFill>
          <a:blip r:embed="rId2"/>
          <a:stretch>
            <a:fillRect/>
          </a:stretch>
        </p:blipFill>
        <p:spPr>
          <a:xfrm>
            <a:off x="4323426" y="3906176"/>
            <a:ext cx="4687410" cy="1712938"/>
          </a:xfrm>
          <a:prstGeom prst="rect">
            <a:avLst/>
          </a:prstGeom>
        </p:spPr>
      </p:pic>
    </p:spTree>
    <p:extLst>
      <p:ext uri="{BB962C8B-B14F-4D97-AF65-F5344CB8AC3E}">
        <p14:creationId xmlns:p14="http://schemas.microsoft.com/office/powerpoint/2010/main" val="350310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EF34-D52A-8329-993B-4FB149F4508D}"/>
              </a:ext>
            </a:extLst>
          </p:cNvPr>
          <p:cNvSpPr>
            <a:spLocks noGrp="1"/>
          </p:cNvSpPr>
          <p:nvPr>
            <p:ph type="title"/>
          </p:nvPr>
        </p:nvSpPr>
        <p:spPr/>
        <p:txBody>
          <a:bodyPr>
            <a:normAutofit/>
          </a:bodyPr>
          <a:lstStyle/>
          <a:p>
            <a:r>
              <a:rPr lang="en-US" sz="2400" dirty="0"/>
              <a:t>7. What is the median income of the customers who have availed personal loans and compare it with the median income of those customers who have not availed personal loans? What do you infer?</a:t>
            </a:r>
            <a:endParaRPr lang="en-IN" sz="2400" dirty="0"/>
          </a:p>
        </p:txBody>
      </p:sp>
      <p:sp>
        <p:nvSpPr>
          <p:cNvPr id="3" name="Content Placeholder 2">
            <a:extLst>
              <a:ext uri="{FF2B5EF4-FFF2-40B4-BE49-F238E27FC236}">
                <a16:creationId xmlns:a16="http://schemas.microsoft.com/office/drawing/2014/main" id="{700C8E0A-5699-8F0B-8CA7-DE9556A36A56}"/>
              </a:ext>
            </a:extLst>
          </p:cNvPr>
          <p:cNvSpPr>
            <a:spLocks noGrp="1"/>
          </p:cNvSpPr>
          <p:nvPr>
            <p:ph idx="1"/>
          </p:nvPr>
        </p:nvSpPr>
        <p:spPr/>
        <p:txBody>
          <a:bodyPr/>
          <a:lstStyle/>
          <a:p>
            <a:r>
              <a:rPr lang="en-IN" dirty="0"/>
              <a:t>To achieve this I have copied the loan column and then used the filter option to filter that who has taken the personal loan and who has not taken the personal loan and then copied them in different sheet and the find out the median using the MEDIAN() function.</a:t>
            </a:r>
          </a:p>
          <a:p>
            <a:endParaRPr lang="en-IN" dirty="0"/>
          </a:p>
          <a:p>
            <a:pPr marL="0" indent="0">
              <a:buNone/>
            </a:pPr>
            <a:endParaRPr lang="en-IN" dirty="0"/>
          </a:p>
        </p:txBody>
      </p:sp>
      <p:pic>
        <p:nvPicPr>
          <p:cNvPr id="5" name="Picture 4">
            <a:extLst>
              <a:ext uri="{FF2B5EF4-FFF2-40B4-BE49-F238E27FC236}">
                <a16:creationId xmlns:a16="http://schemas.microsoft.com/office/drawing/2014/main" id="{C87191ED-A521-5BAF-5412-2C5BCEEC6EFA}"/>
              </a:ext>
            </a:extLst>
          </p:cNvPr>
          <p:cNvPicPr>
            <a:picLocks noChangeAspect="1"/>
          </p:cNvPicPr>
          <p:nvPr/>
        </p:nvPicPr>
        <p:blipFill>
          <a:blip r:embed="rId2"/>
          <a:stretch>
            <a:fillRect/>
          </a:stretch>
        </p:blipFill>
        <p:spPr>
          <a:xfrm>
            <a:off x="754602" y="3208951"/>
            <a:ext cx="11437398" cy="2630764"/>
          </a:xfrm>
          <a:prstGeom prst="rect">
            <a:avLst/>
          </a:prstGeom>
        </p:spPr>
      </p:pic>
    </p:spTree>
    <p:extLst>
      <p:ext uri="{BB962C8B-B14F-4D97-AF65-F5344CB8AC3E}">
        <p14:creationId xmlns:p14="http://schemas.microsoft.com/office/powerpoint/2010/main" val="411109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CD2C-3D3B-F39F-BDE0-8B96A42388CB}"/>
              </a:ext>
            </a:extLst>
          </p:cNvPr>
          <p:cNvSpPr>
            <a:spLocks noGrp="1"/>
          </p:cNvSpPr>
          <p:nvPr>
            <p:ph type="title"/>
          </p:nvPr>
        </p:nvSpPr>
        <p:spPr/>
        <p:txBody>
          <a:bodyPr>
            <a:normAutofit/>
          </a:bodyPr>
          <a:lstStyle/>
          <a:p>
            <a:r>
              <a:rPr lang="en-IN" sz="2400" dirty="0"/>
              <a:t>8. Create 4 separate Pivot Tables. Summarise your data by percentages.  Education vs Personal Loan  TD Account Vs Personal Loan  Online vs Personal Loan  </a:t>
            </a:r>
            <a:r>
              <a:rPr lang="en-IN" sz="2400" dirty="0" err="1"/>
              <a:t>Income_Category</a:t>
            </a:r>
            <a:r>
              <a:rPr lang="en-IN" sz="2400" dirty="0"/>
              <a:t> vs Personal Loa</a:t>
            </a:r>
          </a:p>
        </p:txBody>
      </p:sp>
      <p:pic>
        <p:nvPicPr>
          <p:cNvPr id="7" name="Content Placeholder 6">
            <a:extLst>
              <a:ext uri="{FF2B5EF4-FFF2-40B4-BE49-F238E27FC236}">
                <a16:creationId xmlns:a16="http://schemas.microsoft.com/office/drawing/2014/main" id="{F8C4E2EB-41D0-8A1C-0BA1-4717EBE3B176}"/>
              </a:ext>
            </a:extLst>
          </p:cNvPr>
          <p:cNvPicPr>
            <a:picLocks noGrp="1" noChangeAspect="1"/>
          </p:cNvPicPr>
          <p:nvPr>
            <p:ph idx="1"/>
          </p:nvPr>
        </p:nvPicPr>
        <p:blipFill>
          <a:blip r:embed="rId2"/>
          <a:stretch>
            <a:fillRect/>
          </a:stretch>
        </p:blipFill>
        <p:spPr>
          <a:xfrm>
            <a:off x="1096963" y="2574302"/>
            <a:ext cx="10058400" cy="2828583"/>
          </a:xfrm>
        </p:spPr>
      </p:pic>
    </p:spTree>
    <p:extLst>
      <p:ext uri="{BB962C8B-B14F-4D97-AF65-F5344CB8AC3E}">
        <p14:creationId xmlns:p14="http://schemas.microsoft.com/office/powerpoint/2010/main" val="301974189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{DF6BCD93-E813-4DB2-A1DD-5A34AD1D658B}tf22712842_win32</Template>
  <TotalTime>1084</TotalTime>
  <Words>1036</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Bookman Old Style</vt:lpstr>
      <vt:lpstr>Calibri</vt:lpstr>
      <vt:lpstr>Franklin Gothic Book</vt:lpstr>
      <vt:lpstr>1_RetrospectVTI</vt:lpstr>
      <vt:lpstr>HBFC BANK</vt:lpstr>
      <vt:lpstr>1. What percentage of the bank’s customers (according to the data) have availed Personal Loans?</vt:lpstr>
      <vt:lpstr>2. Generate a table with min, max, median &amp; average for all numeric variables (age, experience, income, family members, CCAvg, Mortgage). What are your observations?</vt:lpstr>
      <vt:lpstr>3. Create a new categorical variable for Experience using 4 categories – a. 0 to 10 years b. 11 to 20 years c. 21 to 30 years and d. 30+ years. Plot a bar graph for this new categorical variable</vt:lpstr>
      <vt:lpstr>4. Create a scatter plot of the Age and the Experience variable. What do you observe? </vt:lpstr>
      <vt:lpstr>5. What are the top 3 areas (ZIP Codes) where the bank’s customers are located? </vt:lpstr>
      <vt:lpstr>6. How many customers have a combination of Fixed Deposits and Credit Cards but not Personal Loan?</vt:lpstr>
      <vt:lpstr>7. What is the median income of the customers who have availed personal loans and compare it with the median income of those customers who have not availed personal loans? What do you infer?</vt:lpstr>
      <vt:lpstr>8. Create 4 separate Pivot Tables. Summarise your data by percentages.  Education vs Personal Loan  TD Account Vs Personal Loan  Online vs Personal Loan  Income_Category vs Personal Loa</vt:lpstr>
      <vt:lpstr>PowerPoint Presentation</vt:lpstr>
      <vt:lpstr>9. Analyse the Pivot tables created in the previous question and state any anomaly that you observe. Which categorical variables appear most important for your further study if you want to analyse which customers are most likely to take personal loans and why? </vt:lpstr>
      <vt:lpstr>10. In the last campaign, bank reached out to 5000 customers out of which 480 customers accepted the personal loan offer. The bank incurred a huge cost in running a marketing campaign to reach out to so many customers. This is where you as a strategic business consultant step in. You are tasked to optimise the cost of this campaign by identifying the correct target base (without significant reduction in number of acceptance of offers). The bank can then send Personal Loan offers to these target customers who have a higher chance of accepting the offer. Based on your analysis, what strategy would you suggest to the management of HBFC bank?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HBFC BANK</dc:title>
  <dc:creator>Rakesh Ranjan</dc:creator>
  <cp:lastModifiedBy>Rakesh Ranjan</cp:lastModifiedBy>
  <cp:revision>1</cp:revision>
  <dcterms:created xsi:type="dcterms:W3CDTF">2023-04-08T15:52:15Z</dcterms:created>
  <dcterms:modified xsi:type="dcterms:W3CDTF">2023-04-09T09:56:25Z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