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 id="30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4/15/2023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4/15/2023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4/15/2023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4/15/2023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4/15/2023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4/15/2023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4/15/2023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4/15/2023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Autofit/>
          </a:bodyPr>
          <a:lstStyle/>
          <a:p>
            <a:r>
              <a:rPr lang="en-IN" sz="5400" dirty="0" err="1"/>
              <a:t>Terro’s</a:t>
            </a:r>
            <a:r>
              <a:rPr lang="en-IN" sz="5400" dirty="0"/>
              <a:t> real estate agency</a:t>
            </a:r>
            <a:endParaRPr lang="en-US" sz="54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Rakesh Ranjan</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8C645-7177-FF3D-4B54-9C323ADA4D40}"/>
              </a:ext>
            </a:extLst>
          </p:cNvPr>
          <p:cNvSpPr>
            <a:spLocks noGrp="1"/>
          </p:cNvSpPr>
          <p:nvPr>
            <p:ph type="title"/>
          </p:nvPr>
        </p:nvSpPr>
        <p:spPr/>
        <p:txBody>
          <a:bodyPr>
            <a:normAutofit/>
          </a:bodyPr>
          <a:lstStyle/>
          <a:p>
            <a:r>
              <a:rPr lang="en-US" sz="2800" dirty="0"/>
              <a:t>5. Build an initial regression model with AVG_PRICE as ‘y’ (Dependent variable) and LSTAT variable as Independent Variable. Generate the residual plot.</a:t>
            </a:r>
            <a:endParaRPr lang="en-IN" sz="2800" dirty="0"/>
          </a:p>
        </p:txBody>
      </p:sp>
      <p:pic>
        <p:nvPicPr>
          <p:cNvPr id="5" name="Content Placeholder 4">
            <a:extLst>
              <a:ext uri="{FF2B5EF4-FFF2-40B4-BE49-F238E27FC236}">
                <a16:creationId xmlns:a16="http://schemas.microsoft.com/office/drawing/2014/main" id="{E92AB702-1E15-9CBC-1B35-EC1128452D13}"/>
              </a:ext>
            </a:extLst>
          </p:cNvPr>
          <p:cNvPicPr>
            <a:picLocks noGrp="1" noChangeAspect="1"/>
          </p:cNvPicPr>
          <p:nvPr>
            <p:ph idx="1"/>
          </p:nvPr>
        </p:nvPicPr>
        <p:blipFill>
          <a:blip r:embed="rId2"/>
          <a:stretch>
            <a:fillRect/>
          </a:stretch>
        </p:blipFill>
        <p:spPr>
          <a:xfrm>
            <a:off x="1644265" y="2108200"/>
            <a:ext cx="8963795" cy="3760788"/>
          </a:xfrm>
        </p:spPr>
      </p:pic>
    </p:spTree>
    <p:extLst>
      <p:ext uri="{BB962C8B-B14F-4D97-AF65-F5344CB8AC3E}">
        <p14:creationId xmlns:p14="http://schemas.microsoft.com/office/powerpoint/2010/main" val="1257336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5A39F4-02C7-0A50-5BA7-EF667FA456B3}"/>
              </a:ext>
            </a:extLst>
          </p:cNvPr>
          <p:cNvSpPr txBox="1"/>
          <p:nvPr/>
        </p:nvSpPr>
        <p:spPr>
          <a:xfrm>
            <a:off x="399495" y="541538"/>
            <a:ext cx="12050543" cy="5632311"/>
          </a:xfrm>
          <a:prstGeom prst="rect">
            <a:avLst/>
          </a:prstGeom>
          <a:noFill/>
        </p:spPr>
        <p:txBody>
          <a:bodyPr wrap="none" rtlCol="0">
            <a:spAutoFit/>
          </a:bodyPr>
          <a:lstStyle/>
          <a:p>
            <a:pPr marL="342900" indent="-342900">
              <a:buAutoNum type="alphaLcParenR"/>
            </a:pPr>
            <a:r>
              <a:rPr lang="en-US" dirty="0"/>
              <a:t>What do you infer from the Regression Summary output in terms of variance explained, coefficient value, Intercept, </a:t>
            </a:r>
          </a:p>
          <a:p>
            <a:r>
              <a:rPr lang="en-US" dirty="0"/>
              <a:t>      and the Residual plot?</a:t>
            </a:r>
            <a:r>
              <a:rPr lang="en-IN" dirty="0"/>
              <a:t> </a:t>
            </a:r>
          </a:p>
          <a:p>
            <a:endParaRPr lang="en-IN" dirty="0"/>
          </a:p>
          <a:p>
            <a:r>
              <a:rPr lang="en-IN" dirty="0"/>
              <a:t>    From the regression summary output we can infer the following :-</a:t>
            </a:r>
          </a:p>
          <a:p>
            <a:endParaRPr lang="en-IN" dirty="0"/>
          </a:p>
          <a:p>
            <a:r>
              <a:rPr lang="en-US" dirty="0"/>
              <a:t>1. Variance : The R-squared value of 0.5441 indicates that the model explains about 54.4% of the variance</a:t>
            </a:r>
          </a:p>
          <a:p>
            <a:r>
              <a:rPr lang="en-US" dirty="0"/>
              <a:t> in the dependent variable. This means that the model is moderately effective in predicting the outcome variable</a:t>
            </a:r>
          </a:p>
          <a:p>
            <a:r>
              <a:rPr lang="en-US" dirty="0"/>
              <a:t> based on the predictor variable.</a:t>
            </a:r>
          </a:p>
          <a:p>
            <a:endParaRPr lang="en-US" dirty="0"/>
          </a:p>
          <a:p>
            <a:r>
              <a:rPr lang="en-US" dirty="0"/>
              <a:t>2. Coefficient Value : The coefficient of the "LSTAT" predictor variable is -0.950. This means that for every </a:t>
            </a:r>
          </a:p>
          <a:p>
            <a:r>
              <a:rPr lang="en-US" dirty="0"/>
              <a:t>one-unit increase in the "LSTAT" variable, the dependent variable is expected to decrease by 0.950 units. </a:t>
            </a:r>
          </a:p>
          <a:p>
            <a:r>
              <a:rPr lang="en-US" dirty="0"/>
              <a:t>The negative sign suggests that there is an inverse relationship between the predictor and the outcome variable.</a:t>
            </a:r>
          </a:p>
          <a:p>
            <a:endParaRPr lang="en-US" dirty="0"/>
          </a:p>
          <a:p>
            <a:r>
              <a:rPr lang="en-US" dirty="0"/>
              <a:t>3. Intercept : The intercept value of 34.554 suggests that when the "LSTAT" variable is zero, the predicted value of</a:t>
            </a:r>
          </a:p>
          <a:p>
            <a:r>
              <a:rPr lang="en-US" dirty="0"/>
              <a:t> the dependent variable is 34.554.</a:t>
            </a:r>
          </a:p>
          <a:p>
            <a:endParaRPr lang="en-US" dirty="0"/>
          </a:p>
          <a:p>
            <a:pPr marL="342900" indent="-342900">
              <a:buAutoNum type="arabicPeriod" startAt="4"/>
            </a:pPr>
            <a:r>
              <a:rPr lang="en-US" dirty="0"/>
              <a:t>Residual plot : As we can see in the residual plot by using the trendline we can say that many values are along the</a:t>
            </a:r>
            <a:endParaRPr lang="en-IN" dirty="0"/>
          </a:p>
          <a:p>
            <a:r>
              <a:rPr lang="en-IN" dirty="0"/>
              <a:t>      trend line which is good and can model be made but some </a:t>
            </a:r>
            <a:r>
              <a:rPr lang="en-IN" dirty="0" err="1"/>
              <a:t>some</a:t>
            </a:r>
            <a:r>
              <a:rPr lang="en-IN" dirty="0"/>
              <a:t> of the values are far away from trendline which </a:t>
            </a:r>
          </a:p>
          <a:p>
            <a:r>
              <a:rPr lang="en-IN" dirty="0"/>
              <a:t>      denotes that if we use this model then it will not be perfect but we can go with it as many of the values are along trend </a:t>
            </a:r>
          </a:p>
          <a:p>
            <a:r>
              <a:rPr lang="en-IN" dirty="0"/>
              <a:t>      lines</a:t>
            </a:r>
          </a:p>
        </p:txBody>
      </p:sp>
    </p:spTree>
    <p:extLst>
      <p:ext uri="{BB962C8B-B14F-4D97-AF65-F5344CB8AC3E}">
        <p14:creationId xmlns:p14="http://schemas.microsoft.com/office/powerpoint/2010/main" val="4246137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05660D-C765-557E-D6DD-75497DA0528F}"/>
              </a:ext>
            </a:extLst>
          </p:cNvPr>
          <p:cNvSpPr txBox="1"/>
          <p:nvPr/>
        </p:nvSpPr>
        <p:spPr>
          <a:xfrm>
            <a:off x="408373" y="399495"/>
            <a:ext cx="11812208" cy="1477328"/>
          </a:xfrm>
          <a:prstGeom prst="rect">
            <a:avLst/>
          </a:prstGeom>
          <a:noFill/>
        </p:spPr>
        <p:txBody>
          <a:bodyPr wrap="none" rtlCol="0">
            <a:spAutoFit/>
          </a:bodyPr>
          <a:lstStyle/>
          <a:p>
            <a:r>
              <a:rPr lang="en-US" dirty="0"/>
              <a:t>b) Is LSTAT variable significant for the analysis based on your model?</a:t>
            </a:r>
          </a:p>
          <a:p>
            <a:endParaRPr lang="en-US" dirty="0"/>
          </a:p>
          <a:p>
            <a:endParaRPr lang="en-US" dirty="0"/>
          </a:p>
          <a:p>
            <a:r>
              <a:rPr lang="en-US" dirty="0"/>
              <a:t>Yes, the "LSTAT" variable is significant for the analysis based on the model .The </a:t>
            </a:r>
            <a:r>
              <a:rPr lang="en-US" dirty="0" err="1"/>
              <a:t>annova</a:t>
            </a:r>
            <a:r>
              <a:rPr lang="en-US" dirty="0"/>
              <a:t> table shows that “</a:t>
            </a:r>
            <a:r>
              <a:rPr lang="en-IN" sz="1800" b="0" i="1" u="none" strike="noStrike" dirty="0">
                <a:solidFill>
                  <a:srgbClr val="000000"/>
                </a:solidFill>
                <a:effectLst/>
                <a:latin typeface="Calibri" panose="020F0502020204030204" pitchFamily="34" charset="0"/>
              </a:rPr>
              <a:t>Significance F</a:t>
            </a:r>
            <a:r>
              <a:rPr lang="en-IN" dirty="0"/>
              <a:t> “</a:t>
            </a:r>
          </a:p>
          <a:p>
            <a:r>
              <a:rPr lang="en-IN" sz="1800" b="0" i="0" u="none" strike="noStrike" dirty="0">
                <a:solidFill>
                  <a:srgbClr val="000000"/>
                </a:solidFill>
                <a:effectLst/>
                <a:latin typeface="Calibri" panose="020F0502020204030204" pitchFamily="34" charset="0"/>
              </a:rPr>
              <a:t>5.0811E-88 and “F” value is 601.6178711</a:t>
            </a:r>
            <a:r>
              <a:rPr lang="en-IN" dirty="0"/>
              <a:t>  by which we can say that it is a good regression model.</a:t>
            </a:r>
          </a:p>
        </p:txBody>
      </p:sp>
    </p:spTree>
    <p:extLst>
      <p:ext uri="{BB962C8B-B14F-4D97-AF65-F5344CB8AC3E}">
        <p14:creationId xmlns:p14="http://schemas.microsoft.com/office/powerpoint/2010/main" val="2028269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5B59-5441-5AAA-DC7F-33E6D370C39D}"/>
              </a:ext>
            </a:extLst>
          </p:cNvPr>
          <p:cNvSpPr>
            <a:spLocks noGrp="1"/>
          </p:cNvSpPr>
          <p:nvPr>
            <p:ph type="title"/>
          </p:nvPr>
        </p:nvSpPr>
        <p:spPr/>
        <p:txBody>
          <a:bodyPr>
            <a:normAutofit/>
          </a:bodyPr>
          <a:lstStyle/>
          <a:p>
            <a:r>
              <a:rPr lang="en-US" sz="3200" dirty="0"/>
              <a:t>6) Build a new Regression model including LSTAT and AVG_ROOM together as Independent variables and AVG_PRICE as dependent variable.</a:t>
            </a:r>
            <a:endParaRPr lang="en-IN" sz="3200" dirty="0"/>
          </a:p>
        </p:txBody>
      </p:sp>
      <p:pic>
        <p:nvPicPr>
          <p:cNvPr id="5" name="Content Placeholder 4">
            <a:extLst>
              <a:ext uri="{FF2B5EF4-FFF2-40B4-BE49-F238E27FC236}">
                <a16:creationId xmlns:a16="http://schemas.microsoft.com/office/drawing/2014/main" id="{1D50063E-BB57-35BD-E374-C39CADB940BA}"/>
              </a:ext>
            </a:extLst>
          </p:cNvPr>
          <p:cNvPicPr>
            <a:picLocks noGrp="1" noChangeAspect="1"/>
          </p:cNvPicPr>
          <p:nvPr>
            <p:ph idx="1"/>
          </p:nvPr>
        </p:nvPicPr>
        <p:blipFill>
          <a:blip r:embed="rId2"/>
          <a:stretch>
            <a:fillRect/>
          </a:stretch>
        </p:blipFill>
        <p:spPr>
          <a:xfrm>
            <a:off x="2227938" y="2108200"/>
            <a:ext cx="7796449" cy="3760788"/>
          </a:xfrm>
        </p:spPr>
      </p:pic>
    </p:spTree>
    <p:extLst>
      <p:ext uri="{BB962C8B-B14F-4D97-AF65-F5344CB8AC3E}">
        <p14:creationId xmlns:p14="http://schemas.microsoft.com/office/powerpoint/2010/main" val="3291854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DC0E8F-CD9B-1D54-8532-C29C39E0D6BA}"/>
              </a:ext>
            </a:extLst>
          </p:cNvPr>
          <p:cNvSpPr txBox="1"/>
          <p:nvPr/>
        </p:nvSpPr>
        <p:spPr>
          <a:xfrm>
            <a:off x="124287" y="426128"/>
            <a:ext cx="12235628" cy="5078313"/>
          </a:xfrm>
          <a:prstGeom prst="rect">
            <a:avLst/>
          </a:prstGeom>
          <a:noFill/>
        </p:spPr>
        <p:txBody>
          <a:bodyPr wrap="square" rtlCol="0">
            <a:spAutoFit/>
          </a:bodyPr>
          <a:lstStyle/>
          <a:p>
            <a:r>
              <a:rPr lang="en-US" dirty="0"/>
              <a:t>a) Write the Regression equation. If a new house in this locality has 7 rooms (on an average) and has a value of 20 </a:t>
            </a:r>
          </a:p>
          <a:p>
            <a:r>
              <a:rPr lang="en-US" dirty="0"/>
              <a:t>     for L-STAT, then what will be the value of AVG_PRICE? How does it compare to the company quoting a value of 30000 USD</a:t>
            </a:r>
          </a:p>
          <a:p>
            <a:r>
              <a:rPr lang="en-US" dirty="0"/>
              <a:t>     for this locality? Is the company Overcharging/ Undercharging?</a:t>
            </a:r>
            <a:r>
              <a:rPr lang="en-IN" dirty="0"/>
              <a:t> </a:t>
            </a:r>
          </a:p>
          <a:p>
            <a:endParaRPr lang="en-IN" dirty="0"/>
          </a:p>
          <a:p>
            <a:endParaRPr lang="en-IN" dirty="0"/>
          </a:p>
          <a:p>
            <a:r>
              <a:rPr lang="en-IN" dirty="0"/>
              <a:t>Equation to find the predicted price of the room is</a:t>
            </a:r>
          </a:p>
          <a:p>
            <a:endParaRPr lang="en-IN" dirty="0"/>
          </a:p>
          <a:p>
            <a:endParaRPr lang="en-IN" dirty="0"/>
          </a:p>
          <a:p>
            <a:r>
              <a:rPr lang="en-IN" sz="1800" b="0" i="0" u="none" strike="noStrike" dirty="0" err="1">
                <a:solidFill>
                  <a:srgbClr val="000000"/>
                </a:solidFill>
                <a:effectLst/>
                <a:latin typeface="Calibri" panose="020F0502020204030204" pitchFamily="34" charset="0"/>
              </a:rPr>
              <a:t>Avg_price</a:t>
            </a:r>
            <a:r>
              <a:rPr lang="en-IN" sz="1800" b="0" i="0" u="none" strike="noStrike" dirty="0">
                <a:solidFill>
                  <a:srgbClr val="000000"/>
                </a:solidFill>
                <a:effectLst/>
                <a:latin typeface="Calibri" panose="020F0502020204030204" pitchFamily="34" charset="0"/>
              </a:rPr>
              <a:t> = -1.358272812</a:t>
            </a:r>
            <a:r>
              <a:rPr lang="en-IN" dirty="0"/>
              <a:t> +</a:t>
            </a:r>
            <a:r>
              <a:rPr lang="en-IN" sz="1800" b="0" i="0" u="none" strike="noStrike" dirty="0">
                <a:solidFill>
                  <a:srgbClr val="000000"/>
                </a:solidFill>
                <a:effectLst/>
                <a:latin typeface="Calibri" panose="020F0502020204030204" pitchFamily="34" charset="0"/>
              </a:rPr>
              <a:t>5.094787984</a:t>
            </a:r>
            <a:r>
              <a:rPr lang="en-IN" dirty="0"/>
              <a:t> *room-(</a:t>
            </a:r>
            <a:r>
              <a:rPr lang="en-IN" sz="1800" b="0" i="0" u="none" strike="noStrike" dirty="0">
                <a:solidFill>
                  <a:srgbClr val="000000"/>
                </a:solidFill>
                <a:effectLst/>
                <a:latin typeface="Calibri" panose="020F0502020204030204" pitchFamily="34" charset="0"/>
              </a:rPr>
              <a:t>-0.642358334*</a:t>
            </a:r>
            <a:r>
              <a:rPr lang="en-IN" sz="1800" b="0" i="0" u="none" strike="noStrike" dirty="0" err="1">
                <a:solidFill>
                  <a:srgbClr val="000000"/>
                </a:solidFill>
                <a:effectLst/>
                <a:latin typeface="Calibri" panose="020F0502020204030204" pitchFamily="34" charset="0"/>
              </a:rPr>
              <a:t>Lstat</a:t>
            </a:r>
            <a:r>
              <a:rPr lang="en-IN" dirty="0">
                <a:solidFill>
                  <a:srgbClr val="000000"/>
                </a:solidFill>
                <a:latin typeface="Calibri" panose="020F0502020204030204" pitchFamily="34" charset="0"/>
              </a:rPr>
              <a:t>)</a:t>
            </a:r>
          </a:p>
          <a:p>
            <a:endParaRPr lang="en-IN" dirty="0"/>
          </a:p>
          <a:p>
            <a:r>
              <a:rPr lang="en-IN" sz="1800" b="0" i="0" u="none" strike="noStrike" dirty="0" err="1">
                <a:solidFill>
                  <a:srgbClr val="000000"/>
                </a:solidFill>
                <a:effectLst/>
                <a:latin typeface="Calibri" panose="020F0502020204030204" pitchFamily="34" charset="0"/>
              </a:rPr>
              <a:t>Avg_price</a:t>
            </a:r>
            <a:r>
              <a:rPr lang="en-IN" sz="1800" b="0" i="0" u="none" strike="noStrike" dirty="0">
                <a:solidFill>
                  <a:srgbClr val="000000"/>
                </a:solidFill>
                <a:effectLst/>
                <a:latin typeface="Calibri" panose="020F0502020204030204" pitchFamily="34" charset="0"/>
              </a:rPr>
              <a:t>  = -1.358272812</a:t>
            </a:r>
            <a:r>
              <a:rPr lang="en-IN" dirty="0"/>
              <a:t> +</a:t>
            </a:r>
            <a:r>
              <a:rPr lang="en-IN" sz="1800" b="0" i="0" u="none" strike="noStrike" dirty="0">
                <a:solidFill>
                  <a:srgbClr val="000000"/>
                </a:solidFill>
                <a:effectLst/>
                <a:latin typeface="Calibri" panose="020F0502020204030204" pitchFamily="34" charset="0"/>
              </a:rPr>
              <a:t>5.094787984</a:t>
            </a:r>
            <a:r>
              <a:rPr lang="en-IN" dirty="0"/>
              <a:t> *7-(</a:t>
            </a:r>
            <a:r>
              <a:rPr lang="en-IN" sz="1800" b="0" i="0" u="none" strike="noStrike" dirty="0">
                <a:solidFill>
                  <a:srgbClr val="000000"/>
                </a:solidFill>
                <a:effectLst/>
                <a:latin typeface="Calibri" panose="020F0502020204030204" pitchFamily="34" charset="0"/>
              </a:rPr>
              <a:t>-0.642358334*2</a:t>
            </a:r>
            <a:r>
              <a:rPr lang="en-IN" dirty="0">
                <a:solidFill>
                  <a:srgbClr val="000000"/>
                </a:solidFill>
                <a:latin typeface="Calibri" panose="020F0502020204030204" pitchFamily="34" charset="0"/>
              </a:rPr>
              <a:t>0)</a:t>
            </a:r>
          </a:p>
          <a:p>
            <a:endParaRPr lang="en-IN" dirty="0">
              <a:solidFill>
                <a:srgbClr val="000000"/>
              </a:solidFill>
              <a:latin typeface="Calibri" panose="020F0502020204030204" pitchFamily="34" charset="0"/>
            </a:endParaRPr>
          </a:p>
          <a:p>
            <a:r>
              <a:rPr lang="en-IN" sz="1800" b="0" i="0" u="none" strike="noStrike" dirty="0" err="1">
                <a:solidFill>
                  <a:srgbClr val="000000"/>
                </a:solidFill>
                <a:effectLst/>
                <a:latin typeface="Calibri" panose="020F0502020204030204" pitchFamily="34" charset="0"/>
              </a:rPr>
              <a:t>Avg_price</a:t>
            </a:r>
            <a:r>
              <a:rPr lang="en-IN" sz="1800" b="0" i="0" u="none" strike="noStrike" dirty="0">
                <a:solidFill>
                  <a:srgbClr val="000000"/>
                </a:solidFill>
                <a:effectLst/>
                <a:latin typeface="Calibri" panose="020F0502020204030204" pitchFamily="34" charset="0"/>
              </a:rPr>
              <a:t>  = </a:t>
            </a:r>
            <a:r>
              <a:rPr lang="en-IN" dirty="0">
                <a:solidFill>
                  <a:srgbClr val="000000"/>
                </a:solidFill>
                <a:latin typeface="Calibri" panose="020F0502020204030204" pitchFamily="34" charset="0"/>
              </a:rPr>
              <a:t>-1.358 + 35.665 + 12.84</a:t>
            </a:r>
          </a:p>
          <a:p>
            <a:r>
              <a:rPr lang="en-IN" sz="1800" b="0" i="0" u="none" strike="noStrike" dirty="0" err="1">
                <a:solidFill>
                  <a:srgbClr val="000000"/>
                </a:solidFill>
                <a:effectLst/>
                <a:latin typeface="Calibri" panose="020F0502020204030204" pitchFamily="34" charset="0"/>
              </a:rPr>
              <a:t>Avg_price</a:t>
            </a:r>
            <a:r>
              <a:rPr lang="en-IN" dirty="0">
                <a:solidFill>
                  <a:srgbClr val="000000"/>
                </a:solidFill>
                <a:latin typeface="Calibri" panose="020F0502020204030204" pitchFamily="34" charset="0"/>
              </a:rPr>
              <a:t> = </a:t>
            </a:r>
            <a:r>
              <a:rPr lang="en-IN" sz="1800" b="0" i="0" u="none" strike="noStrike" dirty="0">
                <a:solidFill>
                  <a:srgbClr val="000000"/>
                </a:solidFill>
                <a:effectLst/>
                <a:latin typeface="Calibri" panose="020F0502020204030204" pitchFamily="34" charset="0"/>
              </a:rPr>
              <a:t>47.15241</a:t>
            </a:r>
          </a:p>
          <a:p>
            <a:endParaRPr lang="en-IN" dirty="0">
              <a:solidFill>
                <a:srgbClr val="000000"/>
              </a:solidFill>
              <a:latin typeface="Calibri" panose="020F0502020204030204" pitchFamily="34" charset="0"/>
            </a:endParaRPr>
          </a:p>
          <a:p>
            <a:r>
              <a:rPr lang="en-IN" dirty="0">
                <a:solidFill>
                  <a:srgbClr val="000000"/>
                </a:solidFill>
                <a:latin typeface="Calibri" panose="020F0502020204030204" pitchFamily="34" charset="0"/>
              </a:rPr>
              <a:t>Here we can see that the price we have predicted is more than the price company is quoting</a:t>
            </a:r>
          </a:p>
          <a:p>
            <a:endParaRPr lang="en-IN" dirty="0">
              <a:solidFill>
                <a:srgbClr val="000000"/>
              </a:solidFill>
              <a:latin typeface="Calibri" panose="020F0502020204030204" pitchFamily="34" charset="0"/>
            </a:endParaRPr>
          </a:p>
          <a:p>
            <a:r>
              <a:rPr lang="en-IN" dirty="0">
                <a:solidFill>
                  <a:srgbClr val="000000"/>
                </a:solidFill>
                <a:latin typeface="Calibri" panose="020F0502020204030204" pitchFamily="34" charset="0"/>
              </a:rPr>
              <a:t>So, company is undercharging for the house with 7 rooms</a:t>
            </a:r>
          </a:p>
        </p:txBody>
      </p:sp>
    </p:spTree>
    <p:extLst>
      <p:ext uri="{BB962C8B-B14F-4D97-AF65-F5344CB8AC3E}">
        <p14:creationId xmlns:p14="http://schemas.microsoft.com/office/powerpoint/2010/main" val="3874657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A9D458-830B-07BA-BE5B-F265B5D7D3E5}"/>
              </a:ext>
            </a:extLst>
          </p:cNvPr>
          <p:cNvSpPr txBox="1"/>
          <p:nvPr/>
        </p:nvSpPr>
        <p:spPr>
          <a:xfrm>
            <a:off x="399495" y="612559"/>
            <a:ext cx="11700191" cy="2585323"/>
          </a:xfrm>
          <a:prstGeom prst="rect">
            <a:avLst/>
          </a:prstGeom>
          <a:noFill/>
        </p:spPr>
        <p:txBody>
          <a:bodyPr wrap="none" rtlCol="0">
            <a:spAutoFit/>
          </a:bodyPr>
          <a:lstStyle/>
          <a:p>
            <a:r>
              <a:rPr lang="en-US" dirty="0"/>
              <a:t>b) Is the performance of this model better than the previous model you built in Question 5? Compare in terms of </a:t>
            </a:r>
          </a:p>
          <a:p>
            <a:r>
              <a:rPr lang="en-US" dirty="0"/>
              <a:t>    adjusted R-square and explain.</a:t>
            </a:r>
          </a:p>
          <a:p>
            <a:endParaRPr lang="en-US" dirty="0"/>
          </a:p>
          <a:p>
            <a:endParaRPr lang="en-US" dirty="0"/>
          </a:p>
          <a:p>
            <a:r>
              <a:rPr lang="en-US" dirty="0"/>
              <a:t>Yes the performance of this model is better than the previous one in question no 5 as the adjusted R square is better</a:t>
            </a:r>
          </a:p>
          <a:p>
            <a:r>
              <a:rPr lang="en-US" dirty="0"/>
              <a:t>Percentage than the previous one as previous one is only showing  54.4%  while this one is showing 63.8% that means</a:t>
            </a:r>
          </a:p>
          <a:p>
            <a:r>
              <a:rPr lang="en-US" dirty="0"/>
              <a:t>This model is 63.8% effective.</a:t>
            </a:r>
          </a:p>
          <a:p>
            <a:endParaRPr lang="en-US" dirty="0"/>
          </a:p>
          <a:p>
            <a:endParaRPr lang="en-IN" dirty="0"/>
          </a:p>
        </p:txBody>
      </p:sp>
    </p:spTree>
    <p:extLst>
      <p:ext uri="{BB962C8B-B14F-4D97-AF65-F5344CB8AC3E}">
        <p14:creationId xmlns:p14="http://schemas.microsoft.com/office/powerpoint/2010/main" val="2584126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B0B5-5881-7129-C458-3003D55BA2EB}"/>
              </a:ext>
            </a:extLst>
          </p:cNvPr>
          <p:cNvSpPr>
            <a:spLocks noGrp="1"/>
          </p:cNvSpPr>
          <p:nvPr>
            <p:ph type="title"/>
          </p:nvPr>
        </p:nvSpPr>
        <p:spPr/>
        <p:txBody>
          <a:bodyPr>
            <a:normAutofit/>
          </a:bodyPr>
          <a:lstStyle/>
          <a:p>
            <a:r>
              <a:rPr lang="en-US" sz="2000" dirty="0"/>
              <a:t>7) Build another Regression model with all variables where AVG_PRICE alone be the Dependent Variable and all the other variables are independent. Interpret the output in terms of adjusted </a:t>
            </a:r>
            <a:r>
              <a:rPr lang="en-US" sz="2000" dirty="0" err="1"/>
              <a:t>Rsquare</a:t>
            </a:r>
            <a:r>
              <a:rPr lang="en-US" sz="2000" dirty="0"/>
              <a:t>, coefficient and Intercept values. Explain the significance of each independent variable with respect to AVG_PRICE.</a:t>
            </a:r>
            <a:endParaRPr lang="en-IN" sz="2000" dirty="0"/>
          </a:p>
        </p:txBody>
      </p:sp>
      <p:pic>
        <p:nvPicPr>
          <p:cNvPr id="5" name="Content Placeholder 4">
            <a:extLst>
              <a:ext uri="{FF2B5EF4-FFF2-40B4-BE49-F238E27FC236}">
                <a16:creationId xmlns:a16="http://schemas.microsoft.com/office/drawing/2014/main" id="{6A408EB9-1F2A-C13D-CE1B-D8D1B3AC947A}"/>
              </a:ext>
            </a:extLst>
          </p:cNvPr>
          <p:cNvPicPr>
            <a:picLocks noGrp="1" noChangeAspect="1"/>
          </p:cNvPicPr>
          <p:nvPr>
            <p:ph idx="1"/>
          </p:nvPr>
        </p:nvPicPr>
        <p:blipFill>
          <a:blip r:embed="rId2"/>
          <a:stretch>
            <a:fillRect/>
          </a:stretch>
        </p:blipFill>
        <p:spPr>
          <a:xfrm>
            <a:off x="1029810" y="2108200"/>
            <a:ext cx="9845336" cy="3760788"/>
          </a:xfrm>
        </p:spPr>
      </p:pic>
    </p:spTree>
    <p:extLst>
      <p:ext uri="{BB962C8B-B14F-4D97-AF65-F5344CB8AC3E}">
        <p14:creationId xmlns:p14="http://schemas.microsoft.com/office/powerpoint/2010/main" val="2163046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6422A-56F1-43AE-28AB-F69142FDB0DA}"/>
              </a:ext>
            </a:extLst>
          </p:cNvPr>
          <p:cNvSpPr txBox="1"/>
          <p:nvPr/>
        </p:nvSpPr>
        <p:spPr>
          <a:xfrm>
            <a:off x="568171" y="452761"/>
            <a:ext cx="10322634" cy="3970318"/>
          </a:xfrm>
          <a:prstGeom prst="rect">
            <a:avLst/>
          </a:prstGeom>
          <a:noFill/>
        </p:spPr>
        <p:txBody>
          <a:bodyPr wrap="none" rtlCol="0">
            <a:spAutoFit/>
          </a:bodyPr>
          <a:lstStyle/>
          <a:p>
            <a:r>
              <a:rPr lang="en-IN" dirty="0"/>
              <a:t>From the regression analysis I got the following insights:-</a:t>
            </a:r>
          </a:p>
          <a:p>
            <a:endParaRPr lang="en-IN" dirty="0"/>
          </a:p>
          <a:p>
            <a:endParaRPr lang="en-US" dirty="0"/>
          </a:p>
          <a:p>
            <a:r>
              <a:rPr lang="en-US" dirty="0"/>
              <a:t>1. The adjusted R-square value of 0.688 indicates that approximately 68.8% that this model is effective .</a:t>
            </a:r>
          </a:p>
          <a:p>
            <a:r>
              <a:rPr lang="en-US" dirty="0"/>
              <a:t>2. The intercept value is </a:t>
            </a:r>
            <a:r>
              <a:rPr lang="en-IN" sz="1800" b="0" i="0" u="none" strike="noStrike" dirty="0">
                <a:solidFill>
                  <a:srgbClr val="000000"/>
                </a:solidFill>
                <a:effectLst/>
                <a:latin typeface="Calibri" panose="020F0502020204030204" pitchFamily="34" charset="0"/>
              </a:rPr>
              <a:t>29.24131526</a:t>
            </a:r>
            <a:r>
              <a:rPr lang="en-IN" dirty="0"/>
              <a:t> which show that it is not null model and we can keep that</a:t>
            </a:r>
          </a:p>
          <a:p>
            <a:r>
              <a:rPr lang="en-IN" dirty="0"/>
              <a:t>3. The coefficient for </a:t>
            </a:r>
            <a:r>
              <a:rPr lang="en-IN" dirty="0" err="1"/>
              <a:t>Crime_rate</a:t>
            </a:r>
            <a:r>
              <a:rPr lang="en-IN" dirty="0"/>
              <a:t>  is not statistically significant because p-value &gt;0.05</a:t>
            </a:r>
          </a:p>
          <a:p>
            <a:r>
              <a:rPr lang="en-IN" dirty="0"/>
              <a:t>4. The coefficient for Age is statistically significant because p-value&lt;0.05</a:t>
            </a:r>
          </a:p>
          <a:p>
            <a:r>
              <a:rPr lang="en-IN" dirty="0"/>
              <a:t>5. The coefficient for Indus is not statistically significant because p-value &gt;0.05</a:t>
            </a:r>
          </a:p>
          <a:p>
            <a:r>
              <a:rPr lang="en-IN" dirty="0"/>
              <a:t>6. The coefficient for </a:t>
            </a:r>
            <a:r>
              <a:rPr lang="en-IN" dirty="0" err="1"/>
              <a:t>Nox</a:t>
            </a:r>
            <a:r>
              <a:rPr lang="en-IN" dirty="0"/>
              <a:t>  is not statistically significant because p-value &gt;0.05</a:t>
            </a:r>
          </a:p>
          <a:p>
            <a:r>
              <a:rPr lang="en-IN" dirty="0"/>
              <a:t>7. The coefficient for Distance  is not statistically significant because p-value &gt;0.05</a:t>
            </a:r>
          </a:p>
          <a:p>
            <a:r>
              <a:rPr lang="en-IN" dirty="0"/>
              <a:t>8. The coefficient for Tax is not statistically significant because p-value &gt;0.05</a:t>
            </a:r>
          </a:p>
          <a:p>
            <a:r>
              <a:rPr lang="en-IN" dirty="0"/>
              <a:t>9. The coefficient for </a:t>
            </a:r>
            <a:r>
              <a:rPr lang="en-IN" dirty="0" err="1"/>
              <a:t>Ptratio</a:t>
            </a:r>
            <a:r>
              <a:rPr lang="en-IN" dirty="0"/>
              <a:t>  is not statistically significant because p-value &gt;0.05</a:t>
            </a:r>
          </a:p>
          <a:p>
            <a:r>
              <a:rPr lang="en-IN" dirty="0"/>
              <a:t>10. The coefficient for </a:t>
            </a:r>
            <a:r>
              <a:rPr lang="en-IN" dirty="0" err="1"/>
              <a:t>Avg_room</a:t>
            </a:r>
            <a:r>
              <a:rPr lang="en-IN" dirty="0"/>
              <a:t>  is not statistically significant because p-value &gt;0.05</a:t>
            </a:r>
          </a:p>
          <a:p>
            <a:r>
              <a:rPr lang="en-IN" dirty="0"/>
              <a:t>11. The coefficient for </a:t>
            </a:r>
            <a:r>
              <a:rPr lang="en-IN" dirty="0" err="1"/>
              <a:t>Lstat</a:t>
            </a:r>
            <a:r>
              <a:rPr lang="en-IN" dirty="0"/>
              <a:t>  is not statistically significant because p-value &gt;0.05</a:t>
            </a:r>
            <a:endParaRPr lang="en-US" dirty="0"/>
          </a:p>
        </p:txBody>
      </p:sp>
    </p:spTree>
    <p:extLst>
      <p:ext uri="{BB962C8B-B14F-4D97-AF65-F5344CB8AC3E}">
        <p14:creationId xmlns:p14="http://schemas.microsoft.com/office/powerpoint/2010/main" val="4046234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2E54C-9EF3-631E-BC5E-7DC195660D4E}"/>
              </a:ext>
            </a:extLst>
          </p:cNvPr>
          <p:cNvSpPr>
            <a:spLocks noGrp="1"/>
          </p:cNvSpPr>
          <p:nvPr>
            <p:ph type="title"/>
          </p:nvPr>
        </p:nvSpPr>
        <p:spPr/>
        <p:txBody>
          <a:bodyPr>
            <a:normAutofit/>
          </a:bodyPr>
          <a:lstStyle/>
          <a:p>
            <a:r>
              <a:rPr lang="en-US" sz="2400" dirty="0"/>
              <a:t>8) Pick out only the significant variables from the previous question. Make another instance of the Regression model using only the significant variables you just picked and answer the questions below:</a:t>
            </a:r>
            <a:endParaRPr lang="en-IN" sz="2400" dirty="0"/>
          </a:p>
        </p:txBody>
      </p:sp>
      <p:pic>
        <p:nvPicPr>
          <p:cNvPr id="5" name="Content Placeholder 4">
            <a:extLst>
              <a:ext uri="{FF2B5EF4-FFF2-40B4-BE49-F238E27FC236}">
                <a16:creationId xmlns:a16="http://schemas.microsoft.com/office/drawing/2014/main" id="{FEEC2C7D-68AE-544E-AAB8-1471495602EA}"/>
              </a:ext>
            </a:extLst>
          </p:cNvPr>
          <p:cNvPicPr>
            <a:picLocks noGrp="1" noChangeAspect="1"/>
          </p:cNvPicPr>
          <p:nvPr>
            <p:ph idx="1"/>
          </p:nvPr>
        </p:nvPicPr>
        <p:blipFill>
          <a:blip r:embed="rId2"/>
          <a:stretch>
            <a:fillRect/>
          </a:stretch>
        </p:blipFill>
        <p:spPr>
          <a:xfrm>
            <a:off x="1464816" y="2108199"/>
            <a:ext cx="9690863" cy="3901983"/>
          </a:xfrm>
        </p:spPr>
      </p:pic>
    </p:spTree>
    <p:extLst>
      <p:ext uri="{BB962C8B-B14F-4D97-AF65-F5344CB8AC3E}">
        <p14:creationId xmlns:p14="http://schemas.microsoft.com/office/powerpoint/2010/main" val="992106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7D3EE2-967E-E635-2EC7-276F8D1CAC62}"/>
              </a:ext>
            </a:extLst>
          </p:cNvPr>
          <p:cNvSpPr txBox="1"/>
          <p:nvPr/>
        </p:nvSpPr>
        <p:spPr>
          <a:xfrm>
            <a:off x="372862" y="470517"/>
            <a:ext cx="11446531" cy="5078313"/>
          </a:xfrm>
          <a:prstGeom prst="rect">
            <a:avLst/>
          </a:prstGeom>
          <a:noFill/>
        </p:spPr>
        <p:txBody>
          <a:bodyPr wrap="none" rtlCol="0">
            <a:spAutoFit/>
          </a:bodyPr>
          <a:lstStyle/>
          <a:p>
            <a:r>
              <a:rPr lang="en-IN" dirty="0"/>
              <a:t> </a:t>
            </a:r>
            <a:r>
              <a:rPr lang="en-US" dirty="0"/>
              <a:t>a) Interpret the output of this model.</a:t>
            </a:r>
          </a:p>
          <a:p>
            <a:endParaRPr lang="en-US" dirty="0"/>
          </a:p>
          <a:p>
            <a:r>
              <a:rPr lang="en-US" dirty="0"/>
              <a:t>The R-squared value of 0.275 indicates that 27.5% of the variation in the dependent variable can be </a:t>
            </a:r>
          </a:p>
          <a:p>
            <a:r>
              <a:rPr lang="en-US" dirty="0"/>
              <a:t>explained by the independent variables</a:t>
            </a:r>
          </a:p>
          <a:p>
            <a:endParaRPr lang="en-IN" dirty="0"/>
          </a:p>
          <a:p>
            <a:r>
              <a:rPr lang="en-US" dirty="0"/>
              <a:t>b) Compare the adjusted R-square value of this model with the model in the previous question, which model </a:t>
            </a:r>
          </a:p>
          <a:p>
            <a:r>
              <a:rPr lang="en-US" dirty="0"/>
              <a:t>    performs better according to the value of adjusted R-square?</a:t>
            </a:r>
          </a:p>
          <a:p>
            <a:endParaRPr lang="en-US" dirty="0"/>
          </a:p>
          <a:p>
            <a:r>
              <a:rPr lang="en-US" dirty="0"/>
              <a:t>The adjusted R-square value for the model in the previous question was 0.688, while the adjusted R-square </a:t>
            </a:r>
          </a:p>
          <a:p>
            <a:r>
              <a:rPr lang="en-US" dirty="0"/>
              <a:t>value for this model is 0.268. The model in the previous question has a higher adjusted R-square value, </a:t>
            </a:r>
          </a:p>
          <a:p>
            <a:r>
              <a:rPr lang="en-US" dirty="0"/>
              <a:t>indicating that it performs better in terms of predicting the average housing price.</a:t>
            </a:r>
          </a:p>
          <a:p>
            <a:endParaRPr lang="en-US" dirty="0"/>
          </a:p>
          <a:p>
            <a:r>
              <a:rPr lang="en-US" dirty="0"/>
              <a:t>c) Sort the values of the Coefficients in ascending order. What will happen to the average price if the value of </a:t>
            </a:r>
            <a:r>
              <a:rPr lang="en-US" dirty="0" err="1"/>
              <a:t>Nox</a:t>
            </a:r>
            <a:endParaRPr lang="en-US" dirty="0"/>
          </a:p>
          <a:p>
            <a:r>
              <a:rPr lang="en-US" dirty="0"/>
              <a:t>    is more in a locality in this town?</a:t>
            </a:r>
          </a:p>
          <a:p>
            <a:endParaRPr lang="en-US" dirty="0"/>
          </a:p>
          <a:p>
            <a:r>
              <a:rPr lang="en-IN" dirty="0"/>
              <a:t>NOX -3.227330248 &gt; INDUS -0.275011917 &gt; TAX -0.022871410 &gt; AGE -0.028722637 &gt; DISTANCE 0.197417303</a:t>
            </a:r>
          </a:p>
          <a:p>
            <a:r>
              <a:rPr lang="en-US" dirty="0"/>
              <a:t>If the value of NOX is more in a locality in this town, the average housing price is expected to decrease. As the </a:t>
            </a:r>
            <a:r>
              <a:rPr lang="en-US" dirty="0" err="1"/>
              <a:t>Nox</a:t>
            </a:r>
            <a:r>
              <a:rPr lang="en-US" dirty="0"/>
              <a:t> is </a:t>
            </a:r>
          </a:p>
          <a:p>
            <a:r>
              <a:rPr lang="en-US" dirty="0"/>
              <a:t>negative</a:t>
            </a:r>
            <a:endParaRPr lang="en-IN" dirty="0"/>
          </a:p>
        </p:txBody>
      </p:sp>
    </p:spTree>
    <p:extLst>
      <p:ext uri="{BB962C8B-B14F-4D97-AF65-F5344CB8AC3E}">
        <p14:creationId xmlns:p14="http://schemas.microsoft.com/office/powerpoint/2010/main" val="4216814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33BB3-BB78-CFDB-0ED5-505035A4D8A9}"/>
              </a:ext>
            </a:extLst>
          </p:cNvPr>
          <p:cNvSpPr>
            <a:spLocks noGrp="1"/>
          </p:cNvSpPr>
          <p:nvPr>
            <p:ph type="title"/>
          </p:nvPr>
        </p:nvSpPr>
        <p:spPr/>
        <p:txBody>
          <a:bodyPr>
            <a:normAutofit/>
          </a:bodyPr>
          <a:lstStyle/>
          <a:p>
            <a:r>
              <a:rPr lang="en-US" sz="3200" dirty="0"/>
              <a:t>1. Generate the summary statistics for each variable in the table. (Use Data analysis tool pack). Write down your observation</a:t>
            </a:r>
            <a:endParaRPr lang="en-IN" sz="3200" dirty="0"/>
          </a:p>
        </p:txBody>
      </p:sp>
      <p:pic>
        <p:nvPicPr>
          <p:cNvPr id="5" name="Content Placeholder 4">
            <a:extLst>
              <a:ext uri="{FF2B5EF4-FFF2-40B4-BE49-F238E27FC236}">
                <a16:creationId xmlns:a16="http://schemas.microsoft.com/office/drawing/2014/main" id="{E0F4940E-7D00-5695-BCF8-4314ECB9F3BF}"/>
              </a:ext>
            </a:extLst>
          </p:cNvPr>
          <p:cNvPicPr>
            <a:picLocks noGrp="1" noChangeAspect="1"/>
          </p:cNvPicPr>
          <p:nvPr>
            <p:ph idx="1"/>
          </p:nvPr>
        </p:nvPicPr>
        <p:blipFill>
          <a:blip r:embed="rId2"/>
          <a:stretch>
            <a:fillRect/>
          </a:stretch>
        </p:blipFill>
        <p:spPr>
          <a:xfrm>
            <a:off x="1096963" y="2547340"/>
            <a:ext cx="10058400" cy="2882507"/>
          </a:xfrm>
        </p:spPr>
      </p:pic>
    </p:spTree>
    <p:extLst>
      <p:ext uri="{BB962C8B-B14F-4D97-AF65-F5344CB8AC3E}">
        <p14:creationId xmlns:p14="http://schemas.microsoft.com/office/powerpoint/2010/main" val="4292711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D31A58-9B6F-79A2-40C8-ECED1B593936}"/>
              </a:ext>
            </a:extLst>
          </p:cNvPr>
          <p:cNvSpPr txBox="1"/>
          <p:nvPr/>
        </p:nvSpPr>
        <p:spPr>
          <a:xfrm>
            <a:off x="754602" y="816746"/>
            <a:ext cx="8546057" cy="923330"/>
          </a:xfrm>
          <a:prstGeom prst="rect">
            <a:avLst/>
          </a:prstGeom>
          <a:noFill/>
        </p:spPr>
        <p:txBody>
          <a:bodyPr wrap="none" rtlCol="0">
            <a:spAutoFit/>
          </a:bodyPr>
          <a:lstStyle/>
          <a:p>
            <a:r>
              <a:rPr lang="en-US" dirty="0"/>
              <a:t>d) Write the regression equation from this model.</a:t>
            </a:r>
          </a:p>
          <a:p>
            <a:endParaRPr lang="en-US" dirty="0"/>
          </a:p>
          <a:p>
            <a:r>
              <a:rPr lang="en-US" dirty="0"/>
              <a:t>AVG_PRICE = 36.81 - 0.03*Age - 0.28*Indus - 3.23*</a:t>
            </a:r>
            <a:r>
              <a:rPr lang="en-US" dirty="0" err="1"/>
              <a:t>Nox</a:t>
            </a:r>
            <a:r>
              <a:rPr lang="en-US" dirty="0"/>
              <a:t> + 0.20*Distance - 0.02*Tax</a:t>
            </a:r>
            <a:endParaRPr lang="en-IN" dirty="0"/>
          </a:p>
        </p:txBody>
      </p:sp>
    </p:spTree>
    <p:extLst>
      <p:ext uri="{BB962C8B-B14F-4D97-AF65-F5344CB8AC3E}">
        <p14:creationId xmlns:p14="http://schemas.microsoft.com/office/powerpoint/2010/main" val="793730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Title Lorem Ipsum </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nvPr>
        </p:nvGraphicFramePr>
        <p:xfrm>
          <a:off x="1096963" y="2216879"/>
          <a:ext cx="10058400" cy="3604216"/>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613018">
                <a:tc>
                  <a:txBody>
                    <a:bodyPr/>
                    <a:lstStyle/>
                    <a:p>
                      <a:r>
                        <a:rPr lang="en-US" sz="2400" b="0" cap="all" spc="150" dirty="0">
                          <a:solidFill>
                            <a:schemeClr val="lt1"/>
                          </a:solidFill>
                        </a:rPr>
                        <a:t>Q1</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Q2</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Q3</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Q4</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400" cap="none" spc="0" dirty="0">
                          <a:solidFill>
                            <a:schemeClr val="tx1"/>
                          </a:solidFill>
                        </a:rPr>
                        <a:t>Lorem ipsum et tula lorem ipsum et lorem ipsum </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8FBCA2-7A97-19F4-17C4-AD0881EF42DD}"/>
              </a:ext>
            </a:extLst>
          </p:cNvPr>
          <p:cNvSpPr txBox="1"/>
          <p:nvPr/>
        </p:nvSpPr>
        <p:spPr>
          <a:xfrm>
            <a:off x="146739" y="772357"/>
            <a:ext cx="12207124" cy="5632311"/>
          </a:xfrm>
          <a:prstGeom prst="rect">
            <a:avLst/>
          </a:prstGeom>
          <a:noFill/>
        </p:spPr>
        <p:txBody>
          <a:bodyPr wrap="none" rtlCol="0">
            <a:spAutoFit/>
          </a:bodyPr>
          <a:lstStyle/>
          <a:p>
            <a:r>
              <a:rPr lang="en-IN" dirty="0"/>
              <a:t>I have generated the descriptive statistics using the data analysis tool pack in excel in this we get the following observation</a:t>
            </a:r>
          </a:p>
          <a:p>
            <a:endParaRPr lang="en-IN" dirty="0"/>
          </a:p>
          <a:p>
            <a:pPr marL="342900" indent="-342900">
              <a:buAutoNum type="arabicPeriod"/>
            </a:pPr>
            <a:r>
              <a:rPr lang="en-IN" dirty="0"/>
              <a:t>Mean for every column means the average value in the column</a:t>
            </a:r>
          </a:p>
          <a:p>
            <a:pPr marL="342900" indent="-342900">
              <a:buAutoNum type="arabicPeriod"/>
            </a:pPr>
            <a:endParaRPr lang="en-US" dirty="0"/>
          </a:p>
          <a:p>
            <a:pPr marL="342900" indent="-342900">
              <a:buAutoNum type="arabicPeriod"/>
            </a:pPr>
            <a:r>
              <a:rPr lang="en-US" dirty="0"/>
              <a:t>The median values for each column are generally close to their respective means, indicating that the distributions may </a:t>
            </a:r>
          </a:p>
          <a:p>
            <a:r>
              <a:rPr lang="en-US" dirty="0"/>
              <a:t>       be approximately symmetric.</a:t>
            </a:r>
          </a:p>
          <a:p>
            <a:endParaRPr lang="en-US" dirty="0"/>
          </a:p>
          <a:p>
            <a:r>
              <a:rPr lang="en-US" dirty="0"/>
              <a:t>3.   The mode values for each column are generally not very close to their respective means, indicating that the distributions</a:t>
            </a:r>
          </a:p>
          <a:p>
            <a:r>
              <a:rPr lang="en-US" dirty="0"/>
              <a:t>      may not be unimodal or may have multiple modes.</a:t>
            </a:r>
          </a:p>
          <a:p>
            <a:endParaRPr lang="en-US" dirty="0"/>
          </a:p>
          <a:p>
            <a:pPr marL="342900" indent="-342900">
              <a:buAutoNum type="arabicPeriod" startAt="4"/>
            </a:pPr>
            <a:r>
              <a:rPr lang="en-US" dirty="0"/>
              <a:t>The ranges for each column vary widely, indicating a wide range of variability in the data.</a:t>
            </a:r>
          </a:p>
          <a:p>
            <a:pPr marL="342900" indent="-342900">
              <a:buAutoNum type="arabicPeriod" startAt="4"/>
            </a:pPr>
            <a:endParaRPr lang="en-US" dirty="0"/>
          </a:p>
          <a:p>
            <a:r>
              <a:rPr lang="en-US" dirty="0"/>
              <a:t>5.   The kurtosis values for each column are generally negative, indicating a flat distribution than a normal distribution. </a:t>
            </a:r>
          </a:p>
          <a:p>
            <a:r>
              <a:rPr lang="en-US" dirty="0"/>
              <a:t>      However, column “</a:t>
            </a:r>
            <a:r>
              <a:rPr lang="en-US" dirty="0" err="1"/>
              <a:t>Avg_room</a:t>
            </a:r>
            <a:r>
              <a:rPr lang="en-US" dirty="0"/>
              <a:t>” and “</a:t>
            </a:r>
            <a:r>
              <a:rPr lang="en-US" dirty="0" err="1"/>
              <a:t>Avg_price</a:t>
            </a:r>
            <a:r>
              <a:rPr lang="en-US" dirty="0"/>
              <a:t>” has a positive kurtosis value, indicating a more peaked distribution than</a:t>
            </a:r>
          </a:p>
          <a:p>
            <a:r>
              <a:rPr lang="en-US" dirty="0"/>
              <a:t>      a normal distribution.</a:t>
            </a:r>
          </a:p>
          <a:p>
            <a:endParaRPr lang="en-US" dirty="0"/>
          </a:p>
          <a:p>
            <a:r>
              <a:rPr lang="en-US" dirty="0"/>
              <a:t>6.   The skewness values for each column are generally close to zero, indicating approximately symmetric distributions. </a:t>
            </a:r>
          </a:p>
          <a:p>
            <a:r>
              <a:rPr lang="en-US" dirty="0"/>
              <a:t>      However columns </a:t>
            </a:r>
            <a:r>
              <a:rPr lang="en-US" dirty="0" err="1"/>
              <a:t>Nox</a:t>
            </a:r>
            <a:r>
              <a:rPr lang="en-US" dirty="0"/>
              <a:t>, Distance, Tax, </a:t>
            </a:r>
            <a:r>
              <a:rPr lang="en-US" dirty="0" err="1"/>
              <a:t>Lstat</a:t>
            </a:r>
            <a:r>
              <a:rPr lang="en-US" dirty="0"/>
              <a:t>, and </a:t>
            </a:r>
            <a:r>
              <a:rPr lang="en-US" dirty="0" err="1"/>
              <a:t>Avg_price</a:t>
            </a:r>
            <a:r>
              <a:rPr lang="en-US" dirty="0"/>
              <a:t> have skewness values greater than 0, indicating a </a:t>
            </a:r>
          </a:p>
          <a:p>
            <a:r>
              <a:rPr lang="en-US" dirty="0"/>
              <a:t>      right-skewed distribution. And columns that have negative </a:t>
            </a:r>
            <a:r>
              <a:rPr lang="en-US" dirty="0" err="1"/>
              <a:t>skewnes</a:t>
            </a:r>
            <a:r>
              <a:rPr lang="en-US" dirty="0"/>
              <a:t> is left-skewed distribution.</a:t>
            </a:r>
          </a:p>
          <a:p>
            <a:pPr marL="342900" indent="-342900">
              <a:buAutoNum type="arabicPeriod"/>
            </a:pPr>
            <a:endParaRPr lang="en-IN" dirty="0"/>
          </a:p>
        </p:txBody>
      </p:sp>
    </p:spTree>
    <p:extLst>
      <p:ext uri="{BB962C8B-B14F-4D97-AF65-F5344CB8AC3E}">
        <p14:creationId xmlns:p14="http://schemas.microsoft.com/office/powerpoint/2010/main" val="1034475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F30DE-B1EE-7A96-CF4C-8D18F8038335}"/>
              </a:ext>
            </a:extLst>
          </p:cNvPr>
          <p:cNvSpPr>
            <a:spLocks noGrp="1"/>
          </p:cNvSpPr>
          <p:nvPr>
            <p:ph type="title"/>
          </p:nvPr>
        </p:nvSpPr>
        <p:spPr/>
        <p:txBody>
          <a:bodyPr>
            <a:normAutofit fontScale="90000"/>
          </a:bodyPr>
          <a:lstStyle/>
          <a:p>
            <a:r>
              <a:rPr lang="en-US" dirty="0"/>
              <a:t>2. Plot a histogram of the </a:t>
            </a:r>
            <a:r>
              <a:rPr lang="en-US" dirty="0" err="1"/>
              <a:t>Avg_Price</a:t>
            </a:r>
            <a:r>
              <a:rPr lang="en-US" dirty="0"/>
              <a:t> variable. What do you infer?</a:t>
            </a:r>
            <a:endParaRPr lang="en-IN" dirty="0"/>
          </a:p>
        </p:txBody>
      </p:sp>
      <p:pic>
        <p:nvPicPr>
          <p:cNvPr id="5" name="Content Placeholder 4">
            <a:extLst>
              <a:ext uri="{FF2B5EF4-FFF2-40B4-BE49-F238E27FC236}">
                <a16:creationId xmlns:a16="http://schemas.microsoft.com/office/drawing/2014/main" id="{596DA224-48E0-FBF1-997A-9AD593C34F1D}"/>
              </a:ext>
            </a:extLst>
          </p:cNvPr>
          <p:cNvPicPr>
            <a:picLocks noGrp="1" noChangeAspect="1"/>
          </p:cNvPicPr>
          <p:nvPr>
            <p:ph idx="1"/>
          </p:nvPr>
        </p:nvPicPr>
        <p:blipFill>
          <a:blip r:embed="rId2"/>
          <a:stretch>
            <a:fillRect/>
          </a:stretch>
        </p:blipFill>
        <p:spPr>
          <a:xfrm>
            <a:off x="2533021" y="2285376"/>
            <a:ext cx="7186283" cy="3406435"/>
          </a:xfrm>
        </p:spPr>
      </p:pic>
    </p:spTree>
    <p:extLst>
      <p:ext uri="{BB962C8B-B14F-4D97-AF65-F5344CB8AC3E}">
        <p14:creationId xmlns:p14="http://schemas.microsoft.com/office/powerpoint/2010/main" val="1423124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87FDA6-05FD-53A8-8A0E-D2191A295D76}"/>
              </a:ext>
            </a:extLst>
          </p:cNvPr>
          <p:cNvSpPr txBox="1"/>
          <p:nvPr/>
        </p:nvSpPr>
        <p:spPr>
          <a:xfrm>
            <a:off x="221941" y="426128"/>
            <a:ext cx="11678775" cy="4247317"/>
          </a:xfrm>
          <a:prstGeom prst="rect">
            <a:avLst/>
          </a:prstGeom>
          <a:noFill/>
        </p:spPr>
        <p:txBody>
          <a:bodyPr wrap="none" rtlCol="0">
            <a:spAutoFit/>
          </a:bodyPr>
          <a:lstStyle/>
          <a:p>
            <a:r>
              <a:rPr lang="en-IN" dirty="0"/>
              <a:t>So from the histogram chart we can understand the following things:-</a:t>
            </a:r>
          </a:p>
          <a:p>
            <a:endParaRPr lang="en-IN" dirty="0"/>
          </a:p>
          <a:p>
            <a:pPr marL="342900" indent="-342900">
              <a:buAutoNum type="arabicPeriod"/>
            </a:pPr>
            <a:r>
              <a:rPr lang="en-IN" dirty="0"/>
              <a:t>It is not normally distributed as from the graph we can see that</a:t>
            </a:r>
          </a:p>
          <a:p>
            <a:pPr marL="342900" indent="-342900">
              <a:buAutoNum type="arabicPeriod"/>
            </a:pPr>
            <a:endParaRPr lang="en-IN" dirty="0"/>
          </a:p>
          <a:p>
            <a:pPr marL="342900" indent="-342900">
              <a:buAutoNum type="arabicPeriod"/>
            </a:pPr>
            <a:r>
              <a:rPr lang="en-IN" dirty="0"/>
              <a:t>We can see that in the x-axis we can take the range as upper bin and lower bin as the data is grouped in bins</a:t>
            </a:r>
          </a:p>
          <a:p>
            <a:pPr marL="342900" indent="-342900">
              <a:buAutoNum type="arabicPeriod"/>
            </a:pPr>
            <a:endParaRPr lang="en-IN" dirty="0"/>
          </a:p>
          <a:p>
            <a:pPr marL="342900" indent="-342900">
              <a:buAutoNum type="arabicPeriod"/>
            </a:pPr>
            <a:r>
              <a:rPr lang="en-IN" dirty="0"/>
              <a:t>Lower bin = 5 and Upper bin = 9 in first histogram column and same goes for every column with different upper bin</a:t>
            </a:r>
          </a:p>
          <a:p>
            <a:r>
              <a:rPr lang="en-IN" dirty="0"/>
              <a:t>      lower bin number covering the </a:t>
            </a:r>
            <a:r>
              <a:rPr lang="en-IN" dirty="0" err="1"/>
              <a:t>Avg_price</a:t>
            </a:r>
            <a:r>
              <a:rPr lang="en-IN" dirty="0"/>
              <a:t> in $1000’s</a:t>
            </a:r>
          </a:p>
          <a:p>
            <a:endParaRPr lang="en-IN" dirty="0"/>
          </a:p>
          <a:p>
            <a:pPr marL="342900" indent="-342900">
              <a:buAutoNum type="arabicPeriod" startAt="4"/>
            </a:pPr>
            <a:r>
              <a:rPr lang="en-IN" dirty="0"/>
              <a:t>In Y-axis we can see that it is showing the number of the people who fall in to the range of 5 – 9 bin number like for</a:t>
            </a:r>
          </a:p>
          <a:p>
            <a:r>
              <a:rPr lang="en-IN" dirty="0"/>
              <a:t>      example we can see that in first histogram column the people who fall in the range between 5 – 9 is total 21 one </a:t>
            </a:r>
          </a:p>
          <a:p>
            <a:r>
              <a:rPr lang="en-IN" dirty="0"/>
              <a:t>      of them </a:t>
            </a:r>
          </a:p>
          <a:p>
            <a:endParaRPr lang="en-IN" dirty="0"/>
          </a:p>
          <a:p>
            <a:r>
              <a:rPr lang="en-IN" dirty="0"/>
              <a:t>5.  We can see that the highest histogram bin range is between 21 – 25 in which total 133 people fall in this category.</a:t>
            </a:r>
          </a:p>
          <a:p>
            <a:endParaRPr lang="en-IN" dirty="0"/>
          </a:p>
        </p:txBody>
      </p:sp>
    </p:spTree>
    <p:extLst>
      <p:ext uri="{BB962C8B-B14F-4D97-AF65-F5344CB8AC3E}">
        <p14:creationId xmlns:p14="http://schemas.microsoft.com/office/powerpoint/2010/main" val="2891144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349DE-5865-B23B-CC35-D18ACD24F128}"/>
              </a:ext>
            </a:extLst>
          </p:cNvPr>
          <p:cNvSpPr>
            <a:spLocks noGrp="1"/>
          </p:cNvSpPr>
          <p:nvPr>
            <p:ph type="title"/>
          </p:nvPr>
        </p:nvSpPr>
        <p:spPr/>
        <p:txBody>
          <a:bodyPr/>
          <a:lstStyle/>
          <a:p>
            <a:r>
              <a:rPr lang="en-US" dirty="0"/>
              <a:t>3. Compute the covariance matrix. Share your observations.</a:t>
            </a:r>
            <a:endParaRPr lang="en-IN" dirty="0"/>
          </a:p>
        </p:txBody>
      </p:sp>
      <p:pic>
        <p:nvPicPr>
          <p:cNvPr id="9" name="Content Placeholder 8">
            <a:extLst>
              <a:ext uri="{FF2B5EF4-FFF2-40B4-BE49-F238E27FC236}">
                <a16:creationId xmlns:a16="http://schemas.microsoft.com/office/drawing/2014/main" id="{4A111EC8-DE5D-7701-46A8-F82B43B6B469}"/>
              </a:ext>
            </a:extLst>
          </p:cNvPr>
          <p:cNvPicPr>
            <a:picLocks noGrp="1" noChangeAspect="1"/>
          </p:cNvPicPr>
          <p:nvPr>
            <p:ph idx="1"/>
          </p:nvPr>
        </p:nvPicPr>
        <p:blipFill>
          <a:blip r:embed="rId2"/>
          <a:stretch>
            <a:fillRect/>
          </a:stretch>
        </p:blipFill>
        <p:spPr>
          <a:xfrm>
            <a:off x="1096963" y="2148396"/>
            <a:ext cx="10058400" cy="3462291"/>
          </a:xfrm>
        </p:spPr>
      </p:pic>
    </p:spTree>
    <p:extLst>
      <p:ext uri="{BB962C8B-B14F-4D97-AF65-F5344CB8AC3E}">
        <p14:creationId xmlns:p14="http://schemas.microsoft.com/office/powerpoint/2010/main" val="2006717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0FE185-7B99-F760-151B-9EB3EB3C2697}"/>
              </a:ext>
            </a:extLst>
          </p:cNvPr>
          <p:cNvSpPr txBox="1"/>
          <p:nvPr/>
        </p:nvSpPr>
        <p:spPr>
          <a:xfrm>
            <a:off x="514905" y="470517"/>
            <a:ext cx="11793485" cy="2862322"/>
          </a:xfrm>
          <a:prstGeom prst="rect">
            <a:avLst/>
          </a:prstGeom>
          <a:noFill/>
        </p:spPr>
        <p:txBody>
          <a:bodyPr wrap="none" rtlCol="0">
            <a:spAutoFit/>
          </a:bodyPr>
          <a:lstStyle/>
          <a:p>
            <a:r>
              <a:rPr lang="en-IN" dirty="0"/>
              <a:t>The covariance calculation is done using data analysis tool pack and I found the following insights:-</a:t>
            </a:r>
          </a:p>
          <a:p>
            <a:endParaRPr lang="en-IN" dirty="0"/>
          </a:p>
          <a:p>
            <a:pPr marL="342900" indent="-342900">
              <a:buAutoNum type="arabicPeriod"/>
            </a:pPr>
            <a:r>
              <a:rPr lang="en-US" dirty="0"/>
              <a:t>The largest positive covariance is between Tax and Distance which suggests that areas with higher taxes are farther </a:t>
            </a:r>
          </a:p>
          <a:p>
            <a:r>
              <a:rPr lang="en-US" dirty="0"/>
              <a:t>      away from the highway.</a:t>
            </a:r>
          </a:p>
          <a:p>
            <a:endParaRPr lang="en-US" dirty="0"/>
          </a:p>
          <a:p>
            <a:r>
              <a:rPr lang="en-US" dirty="0"/>
              <a:t>2.   The largest negative covariance is between LSTAT and AVG_PRICE, which suggests that areas with a higher </a:t>
            </a:r>
          </a:p>
          <a:p>
            <a:r>
              <a:rPr lang="en-US" dirty="0"/>
              <a:t>      percentage of lower-status population tend to have lower home values.</a:t>
            </a:r>
          </a:p>
          <a:p>
            <a:endParaRPr lang="en-US" dirty="0"/>
          </a:p>
          <a:p>
            <a:r>
              <a:rPr lang="en-US" dirty="0"/>
              <a:t>3.   There’s also negative covariance between AVG_PRICE and AGE, as the age increases the price decreases.</a:t>
            </a:r>
          </a:p>
          <a:p>
            <a:r>
              <a:rPr lang="en-US" dirty="0"/>
              <a:t>       The distance from the industry also negatively affects the average price.</a:t>
            </a:r>
            <a:endParaRPr lang="en-IN" dirty="0"/>
          </a:p>
        </p:txBody>
      </p:sp>
    </p:spTree>
    <p:extLst>
      <p:ext uri="{BB962C8B-B14F-4D97-AF65-F5344CB8AC3E}">
        <p14:creationId xmlns:p14="http://schemas.microsoft.com/office/powerpoint/2010/main" val="3133502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7C4A-1CCB-6E63-AA51-8938ABAA7194}"/>
              </a:ext>
            </a:extLst>
          </p:cNvPr>
          <p:cNvSpPr>
            <a:spLocks noGrp="1"/>
          </p:cNvSpPr>
          <p:nvPr>
            <p:ph type="title"/>
          </p:nvPr>
        </p:nvSpPr>
        <p:spPr/>
        <p:txBody>
          <a:bodyPr>
            <a:normAutofit/>
          </a:bodyPr>
          <a:lstStyle/>
          <a:p>
            <a:r>
              <a:rPr lang="en-US" sz="4000" dirty="0"/>
              <a:t>4. Create a correlation matrix of all the variables (Use Data analysis tool pack)</a:t>
            </a:r>
            <a:endParaRPr lang="en-IN" sz="4000" dirty="0"/>
          </a:p>
        </p:txBody>
      </p:sp>
      <p:pic>
        <p:nvPicPr>
          <p:cNvPr id="5" name="Content Placeholder 4">
            <a:extLst>
              <a:ext uri="{FF2B5EF4-FFF2-40B4-BE49-F238E27FC236}">
                <a16:creationId xmlns:a16="http://schemas.microsoft.com/office/drawing/2014/main" id="{D3F10586-D441-EF2D-90C1-FCB15DD24069}"/>
              </a:ext>
            </a:extLst>
          </p:cNvPr>
          <p:cNvPicPr>
            <a:picLocks noGrp="1" noChangeAspect="1"/>
          </p:cNvPicPr>
          <p:nvPr>
            <p:ph idx="1"/>
          </p:nvPr>
        </p:nvPicPr>
        <p:blipFill>
          <a:blip r:embed="rId2"/>
          <a:stretch>
            <a:fillRect/>
          </a:stretch>
        </p:blipFill>
        <p:spPr>
          <a:xfrm>
            <a:off x="1097280" y="2301142"/>
            <a:ext cx="10058400" cy="3016582"/>
          </a:xfrm>
        </p:spPr>
      </p:pic>
    </p:spTree>
    <p:extLst>
      <p:ext uri="{BB962C8B-B14F-4D97-AF65-F5344CB8AC3E}">
        <p14:creationId xmlns:p14="http://schemas.microsoft.com/office/powerpoint/2010/main" val="1790770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6D072A-88A0-3ED9-5A8B-74699FB29CE9}"/>
              </a:ext>
            </a:extLst>
          </p:cNvPr>
          <p:cNvSpPr txBox="1"/>
          <p:nvPr/>
        </p:nvSpPr>
        <p:spPr>
          <a:xfrm>
            <a:off x="763480" y="532660"/>
            <a:ext cx="7625293" cy="4832092"/>
          </a:xfrm>
          <a:prstGeom prst="rect">
            <a:avLst/>
          </a:prstGeom>
          <a:noFill/>
        </p:spPr>
        <p:txBody>
          <a:bodyPr wrap="none" rtlCol="0">
            <a:spAutoFit/>
          </a:bodyPr>
          <a:lstStyle/>
          <a:p>
            <a:pPr marL="514350" indent="-514350">
              <a:buAutoNum type="alphaLcParenR"/>
            </a:pPr>
            <a:r>
              <a:rPr lang="en-US" sz="2800" dirty="0"/>
              <a:t>Which are the top 3 positively correlated pairs</a:t>
            </a:r>
          </a:p>
          <a:p>
            <a:pPr marL="514350" indent="-514350">
              <a:buAutoNum type="alphaLcParenR"/>
            </a:pPr>
            <a:endParaRPr lang="en-US" sz="2800" dirty="0"/>
          </a:p>
          <a:p>
            <a:r>
              <a:rPr lang="en-US" sz="2800" dirty="0"/>
              <a:t>1.  TAX and DISTANCE (0.91)</a:t>
            </a:r>
          </a:p>
          <a:p>
            <a:r>
              <a:rPr lang="en-US" sz="2800" dirty="0"/>
              <a:t>2.  INDUS and NOX (0.76)</a:t>
            </a:r>
          </a:p>
          <a:p>
            <a:pPr marL="514350" indent="-514350">
              <a:buAutoNum type="arabicPeriod" startAt="3"/>
            </a:pPr>
            <a:r>
              <a:rPr lang="en-US" sz="2800" dirty="0"/>
              <a:t>AGE and NOX (0.73)</a:t>
            </a:r>
          </a:p>
          <a:p>
            <a:pPr marL="514350" indent="-514350">
              <a:buAutoNum type="arabicPeriod" startAt="3"/>
            </a:pPr>
            <a:endParaRPr lang="en-US" sz="2800" dirty="0"/>
          </a:p>
          <a:p>
            <a:r>
              <a:rPr lang="en-US" sz="2800" dirty="0"/>
              <a:t>b) Which are the top 3 negatively correlated pairs</a:t>
            </a:r>
          </a:p>
          <a:p>
            <a:endParaRPr lang="en-US" sz="2800" dirty="0"/>
          </a:p>
          <a:p>
            <a:r>
              <a:rPr lang="en-US" sz="2800" dirty="0"/>
              <a:t>1.  AVG_PRICE and LSTAT (-0.74)</a:t>
            </a:r>
          </a:p>
          <a:p>
            <a:r>
              <a:rPr lang="en-US" sz="2800" dirty="0"/>
              <a:t>2.  LSTAT and AVG_ROOM (-0.61)</a:t>
            </a:r>
          </a:p>
          <a:p>
            <a:r>
              <a:rPr lang="en-US" sz="2800" dirty="0"/>
              <a:t>3.  PTRATIO and AVG_PRICE (-0.51)</a:t>
            </a:r>
          </a:p>
        </p:txBody>
      </p:sp>
    </p:spTree>
    <p:extLst>
      <p:ext uri="{BB962C8B-B14F-4D97-AF65-F5344CB8AC3E}">
        <p14:creationId xmlns:p14="http://schemas.microsoft.com/office/powerpoint/2010/main" val="7720676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{88507B86-A6A7-469D-892C-75892B00F214}tf22712842_win32</Template>
  <TotalTime>1571</TotalTime>
  <Words>1850</Words>
  <Application>Microsoft Office PowerPoint</Application>
  <PresentationFormat>Widescreen</PresentationFormat>
  <Paragraphs>166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Bookman Old Style</vt:lpstr>
      <vt:lpstr>Calibri</vt:lpstr>
      <vt:lpstr>Franklin Gothic Book</vt:lpstr>
      <vt:lpstr>1_RetrospectVTI</vt:lpstr>
      <vt:lpstr>Terro’s real estate agency</vt:lpstr>
      <vt:lpstr>1. Generate the summary statistics for each variable in the table. (Use Data analysis tool pack). Write down your observation</vt:lpstr>
      <vt:lpstr>PowerPoint Presentation</vt:lpstr>
      <vt:lpstr>2. Plot a histogram of the Avg_Price variable. What do you infer?</vt:lpstr>
      <vt:lpstr>PowerPoint Presentation</vt:lpstr>
      <vt:lpstr>3. Compute the covariance matrix. Share your observations.</vt:lpstr>
      <vt:lpstr>PowerPoint Presentation</vt:lpstr>
      <vt:lpstr>4. Create a correlation matrix of all the variables (Use Data analysis tool pack)</vt:lpstr>
      <vt:lpstr>PowerPoint Presentation</vt:lpstr>
      <vt:lpstr>5. Build an initial regression model with AVG_PRICE as ‘y’ (Dependent variable) and LSTAT variable as Independent Variable. Generate the residual plot.</vt:lpstr>
      <vt:lpstr>PowerPoint Presentation</vt:lpstr>
      <vt:lpstr>PowerPoint Presentation</vt:lpstr>
      <vt:lpstr>6) Build a new Regression model including LSTAT and AVG_ROOM together as Independent variables and AVG_PRICE as dependent variable.</vt:lpstr>
      <vt:lpstr>PowerPoint Presentation</vt:lpstr>
      <vt:lpstr>PowerPoint Presentation</vt:lpstr>
      <vt:lpstr>7) Build another Regression model with all variables where AVG_PRICE alone be the Dependent Variable and all the other variables are independent. Interpret the output in terms of adjusted Rsquare, coefficient and Intercept values. Explain the significance of each independent variable with respect to AVG_PRICE.</vt:lpstr>
      <vt:lpstr>PowerPoint Presentation</vt:lpstr>
      <vt:lpstr>8) Pick out only the significant variables from the previous question. Make another instance of the Regression model using only the significant variables you just picked and answer the questions below:</vt:lpstr>
      <vt:lpstr>PowerPoint Presentation</vt:lpstr>
      <vt:lpstr>PowerPoint Presentation</vt:lpstr>
      <vt:lpstr>Title Lorem Ipsum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Terro’s real estate agency</dc:title>
  <dc:creator>Rakesh Ranjan</dc:creator>
  <cp:lastModifiedBy>Rakesh Ranjan</cp:lastModifiedBy>
  <cp:revision>3</cp:revision>
  <dcterms:created xsi:type="dcterms:W3CDTF">2023-04-15T16:06:37Z</dcterms:created>
  <dcterms:modified xsi:type="dcterms:W3CDTF">2023-04-16T18:17:59Z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