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tJILfJBsDBM/W2+qCQb64wst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07595C-191B-412E-B76E-E6A80C442C85}">
  <a:tblStyle styleId="{FE07595C-191B-412E-B76E-E6A80C442C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italic.fntdata"/><Relationship Id="rId20" Type="http://schemas.openxmlformats.org/officeDocument/2006/relationships/slide" Target="slides/slide13.xml"/><Relationship Id="rId42" Type="http://customschemas.google.com/relationships/presentationmetadata" Target="metadata"/><Relationship Id="rId41" Type="http://schemas.openxmlformats.org/officeDocument/2006/relationships/font" Target="fonts/RobotoLight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bold.fntdata"/><Relationship Id="rId12" Type="http://schemas.openxmlformats.org/officeDocument/2006/relationships/slide" Target="slides/slide5.xml"/><Relationship Id="rId34" Type="http://schemas.openxmlformats.org/officeDocument/2006/relationships/font" Target="fonts/Roboto-regular.fntdata"/><Relationship Id="rId15" Type="http://schemas.openxmlformats.org/officeDocument/2006/relationships/slide" Target="slides/slide8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-italic.fntdata"/><Relationship Id="rId17" Type="http://schemas.openxmlformats.org/officeDocument/2006/relationships/slide" Target="slides/slide10.xml"/><Relationship Id="rId39" Type="http://schemas.openxmlformats.org/officeDocument/2006/relationships/font" Target="fonts/RobotoLight-bold.fntdata"/><Relationship Id="rId16" Type="http://schemas.openxmlformats.org/officeDocument/2006/relationships/slide" Target="slides/slide9.xml"/><Relationship Id="rId38" Type="http://schemas.openxmlformats.org/officeDocument/2006/relationships/font" Target="fonts/RobotoLight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5ad4e263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7b5ad4e263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b5ad4e263_1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7b5ad4e263_1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5ad4e263_1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7b5ad4e263_1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5ad4e263_1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7b5ad4e263_1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5ad4e263_7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7b5ad4e263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5ad4e263_2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7b5ad4e263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Increasingly complex project requirements require diversity in skillset</a:t>
            </a:r>
            <a:endParaRPr/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5ad4e263_7_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7b5ad4e263_7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5ad4e263_2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7b5ad4e263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5ad4e263_2_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7b5ad4e263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b5ad4e263_1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7b5ad4e263_1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Increasingly complex project requirements require diversity in skillset</a:t>
            </a:r>
            <a:endParaRPr/>
          </a:p>
        </p:txBody>
      </p:sp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Increasingly complex project requirements require diversity in skillset</a:t>
            </a:r>
            <a:endParaRPr/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6" name="Google Shape;16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7"/>
          <p:cNvSpPr txBox="1"/>
          <p:nvPr>
            <p:ph idx="12" type="sldNum"/>
          </p:nvPr>
        </p:nvSpPr>
        <p:spPr>
          <a:xfrm>
            <a:off x="10993120" y="1280161"/>
            <a:ext cx="528320" cy="449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b5ad4e263_2_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5" name="Google Shape;35;g7b5ad4e263_2_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g7b5ad4e263_2_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g7b5ad4e263_2_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7b5ad4e263_2_5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b5ad4e263_2_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1" name="Google Shape;41;g7b5ad4e263_2_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7b5ad4e263_2_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7b5ad4e263_2_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7b5ad4e263_2_11"/>
          <p:cNvSpPr txBox="1"/>
          <p:nvPr>
            <p:ph idx="12" type="sldNum"/>
          </p:nvPr>
        </p:nvSpPr>
        <p:spPr>
          <a:xfrm>
            <a:off x="10993120" y="1280161"/>
            <a:ext cx="528320" cy="449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4"/>
          <p:cNvSpPr/>
          <p:nvPr/>
        </p:nvSpPr>
        <p:spPr>
          <a:xfrm>
            <a:off x="0" y="333599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4"/>
          <p:cNvSpPr/>
          <p:nvPr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7b5ad4e263_2_0"/>
          <p:cNvSpPr/>
          <p:nvPr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7b5ad4e263_2_0"/>
          <p:cNvSpPr/>
          <p:nvPr/>
        </p:nvSpPr>
        <p:spPr>
          <a:xfrm>
            <a:off x="0" y="333599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7b5ad4e263_2_0"/>
          <p:cNvSpPr/>
          <p:nvPr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ctr" dir="5400000" dist="254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ubeflow.endpoints.trendsmarketplace.cloud.goo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hyperlink" Target="https://www.dotabuff.com/players/5390881" TargetMode="External"/><Relationship Id="rId6" Type="http://schemas.openxmlformats.org/officeDocument/2006/relationships/hyperlink" Target="https://www.dotabuff.com/players/145875" TargetMode="External"/><Relationship Id="rId7" Type="http://schemas.openxmlformats.org/officeDocument/2006/relationships/hyperlink" Target="https://www.dotabuff.com/players/12519187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i.org/10.1145/nnnnnnn.nnnnnnn" TargetMode="External"/><Relationship Id="rId4" Type="http://schemas.openxmlformats.org/officeDocument/2006/relationships/hyperlink" Target="https://github.com/dangkhoadl/Dota2-Hero-Recommendation/" TargetMode="External"/><Relationship Id="rId5" Type="http://schemas.openxmlformats.org/officeDocument/2006/relationships/hyperlink" Target="https://towardsdatascience.com/kubeflow-for-poets-a05a5d4158c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ubeflow.org/docs/gke/gcp-e2e/" TargetMode="External"/><Relationship Id="rId4" Type="http://schemas.openxmlformats.org/officeDocument/2006/relationships/hyperlink" Target="https://www.kubeflow.org/docs/gke/deploy/project-setup/" TargetMode="External"/><Relationship Id="rId5" Type="http://schemas.openxmlformats.org/officeDocument/2006/relationships/hyperlink" Target="https://conferences.oreilly.com/strata/strata-ny-2018/public/schedule/detail/69041" TargetMode="External"/><Relationship Id="rId6" Type="http://schemas.openxmlformats.org/officeDocument/2006/relationships/hyperlink" Target="https://www.kubeflow.org/docs/notebooks/why-use-jupyter-notebook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2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51" name="Google Shape;51;p32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2243137" y="2687065"/>
              <a:ext cx="3829050" cy="2084704"/>
            </a:xfrm>
            <a:custGeom>
              <a:rect b="b" l="l" r="r" t="t"/>
              <a:pathLst>
                <a:path extrusionOk="0" h="2052130" w="3769219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2243137" y="1753108"/>
              <a:ext cx="3829050" cy="2084704"/>
            </a:xfrm>
            <a:custGeom>
              <a:rect b="b" l="l" r="r" t="t"/>
              <a:pathLst>
                <a:path extrusionOk="0" h="2052130" w="3769219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rotWithShape="0" algn="t" dir="5400000" dist="254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6" name="Google Shape;56;p32"/>
          <p:cNvSpPr/>
          <p:nvPr/>
        </p:nvSpPr>
        <p:spPr>
          <a:xfrm>
            <a:off x="84290" y="3330531"/>
            <a:ext cx="12025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 Light"/>
                <a:ea typeface="Roboto Light"/>
                <a:cs typeface="Roboto Light"/>
                <a:sym typeface="Roboto Light"/>
              </a:rPr>
              <a:t>MSBA 6330 Big Data Analytics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Recommender Systems for Team Assignment</a:t>
            </a:r>
            <a:endParaRPr b="0" i="0" sz="4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Google Shape;57;p32"/>
          <p:cNvSpPr/>
          <p:nvPr/>
        </p:nvSpPr>
        <p:spPr>
          <a:xfrm>
            <a:off x="914400" y="4058192"/>
            <a:ext cx="105825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Arnav Sivaram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|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Ashwin Assysh Sharma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|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Mainak Roy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|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Sameeksha Aithal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|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Sampada Sathe</a:t>
            </a:r>
            <a:endParaRPr b="0" i="0" sz="2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Google Shape;58;p32"/>
          <p:cNvSpPr/>
          <p:nvPr/>
        </p:nvSpPr>
        <p:spPr>
          <a:xfrm>
            <a:off x="4439863" y="5705559"/>
            <a:ext cx="331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Team 11 - GGWP</a:t>
            </a:r>
            <a:endParaRPr/>
          </a:p>
        </p:txBody>
      </p:sp>
      <p:pic>
        <p:nvPicPr>
          <p:cNvPr id="59" name="Google Shape;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4037" y="1012228"/>
            <a:ext cx="17526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2"/>
          <p:cNvSpPr txBox="1"/>
          <p:nvPr/>
        </p:nvSpPr>
        <p:spPr>
          <a:xfrm>
            <a:off x="4950450" y="4980225"/>
            <a:ext cx="251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December 11, 2019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838200" y="3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Kubeflow Setup and Operation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Set up a GCP project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41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Set up OAuth for Cloud IAP using OAuth client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41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Install Docker, kubectl, kustomize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41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Setup Environment Variables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41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Use UI/CLI to deploy Kubeflow on GCP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41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Create a Cloud Storage bucket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41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Train the model on GKE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41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Deploy the web UI to the cluster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41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Roboto Light"/>
                <a:ea typeface="Roboto Light"/>
                <a:cs typeface="Roboto Light"/>
                <a:sym typeface="Roboto Light"/>
              </a:rPr>
              <a:t>Access the web UI in the browser</a:t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https://kubeflow.endpoints.trendsmarketplace.cloud.goog/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5ad4e263_12_0"/>
          <p:cNvSpPr txBox="1"/>
          <p:nvPr>
            <p:ph type="title"/>
          </p:nvPr>
        </p:nvSpPr>
        <p:spPr>
          <a:xfrm>
            <a:off x="838200" y="3343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Kubeflow Setup and Operation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1" name="Google Shape;131;g7b5ad4e263_1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2" name="Google Shape;132;g7b5ad4e263_12_0"/>
          <p:cNvSpPr txBox="1"/>
          <p:nvPr>
            <p:ph idx="12" type="sldNum"/>
          </p:nvPr>
        </p:nvSpPr>
        <p:spPr>
          <a:xfrm>
            <a:off x="10911840" y="1306512"/>
            <a:ext cx="518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g7b5ad4e263_1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599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5ad4e263_12_37"/>
          <p:cNvSpPr txBox="1"/>
          <p:nvPr>
            <p:ph type="title"/>
          </p:nvPr>
        </p:nvSpPr>
        <p:spPr>
          <a:xfrm>
            <a:off x="838200" y="3343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Kubeflow Setup and Operation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g7b5ad4e263_12_37"/>
          <p:cNvSpPr txBox="1"/>
          <p:nvPr>
            <p:ph idx="12" type="sldNum"/>
          </p:nvPr>
        </p:nvSpPr>
        <p:spPr>
          <a:xfrm>
            <a:off x="10911840" y="1306512"/>
            <a:ext cx="518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7b5ad4e263_1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60000"/>
            <a:ext cx="10073649" cy="49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5ad4e263_12_22"/>
          <p:cNvSpPr txBox="1"/>
          <p:nvPr>
            <p:ph type="title"/>
          </p:nvPr>
        </p:nvSpPr>
        <p:spPr>
          <a:xfrm>
            <a:off x="838200" y="3343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Kubeflow Setup and Operation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g7b5ad4e263_12_22"/>
          <p:cNvSpPr txBox="1"/>
          <p:nvPr>
            <p:ph idx="12" type="sldNum"/>
          </p:nvPr>
        </p:nvSpPr>
        <p:spPr>
          <a:xfrm>
            <a:off x="10911840" y="1306512"/>
            <a:ext cx="518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g7b5ad4e263_1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86000"/>
            <a:ext cx="10515602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5ad4e263_12_14"/>
          <p:cNvSpPr txBox="1"/>
          <p:nvPr>
            <p:ph type="title"/>
          </p:nvPr>
        </p:nvSpPr>
        <p:spPr>
          <a:xfrm>
            <a:off x="838200" y="33430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Kubeflow Setup and Operation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g7b5ad4e263_12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" name="Google Shape;154;g7b5ad4e263_12_14"/>
          <p:cNvSpPr txBox="1"/>
          <p:nvPr>
            <p:ph idx="12" type="sldNum"/>
          </p:nvPr>
        </p:nvSpPr>
        <p:spPr>
          <a:xfrm>
            <a:off x="10911840" y="1306512"/>
            <a:ext cx="518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g7b5ad4e263_1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2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5ad4e263_7_0"/>
          <p:cNvSpPr txBox="1"/>
          <p:nvPr>
            <p:ph type="title"/>
          </p:nvPr>
        </p:nvSpPr>
        <p:spPr>
          <a:xfrm>
            <a:off x="838200" y="3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–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Transformations and Analysis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g7b5ad4e263_7_0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g7b5ad4e263_7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838200" y="3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–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Transformations and Analysis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‘Pearson Correlation’ used as a similarity measure between heroes played by two users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Similarity takes into account general game characteristics like lanes, statistics such as kill-deaths-assists, strategy such as roles and items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Accounts for rank using weights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838200" y="3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-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Output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Scenario 1: Role recommendation for individual player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76" name="Google Shape;176;p13"/>
          <p:cNvGrpSpPr/>
          <p:nvPr/>
        </p:nvGrpSpPr>
        <p:grpSpPr>
          <a:xfrm>
            <a:off x="978171" y="2955073"/>
            <a:ext cx="7853595" cy="3197916"/>
            <a:chOff x="978171" y="2331537"/>
            <a:chExt cx="9169437" cy="3821452"/>
          </a:xfrm>
        </p:grpSpPr>
        <p:pic>
          <p:nvPicPr>
            <p:cNvPr id="177" name="Google Shape;17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4336" y="2331537"/>
              <a:ext cx="8613272" cy="1561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8171" y="5062211"/>
              <a:ext cx="8321946" cy="10907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3"/>
            <p:cNvSpPr txBox="1"/>
            <p:nvPr/>
          </p:nvSpPr>
          <p:spPr>
            <a:xfrm>
              <a:off x="1534336" y="3929823"/>
              <a:ext cx="7553908" cy="14343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  <a:hlinkClick r:id="rId5"/>
                </a:rPr>
                <a:t>https://www.dotabuff.com/players/5390881</a:t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  <a:hlinkClick r:id="rId6"/>
                </a:rPr>
                <a:t>https://www.dotabuff.com/players/145875</a:t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  <a:hlinkClick r:id="rId7"/>
                </a:rPr>
                <a:t>https://www.dotabuff.com/players/125191873</a:t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5ad4e263_2_17"/>
          <p:cNvSpPr txBox="1"/>
          <p:nvPr>
            <p:ph type="title"/>
          </p:nvPr>
        </p:nvSpPr>
        <p:spPr>
          <a:xfrm>
            <a:off x="838200" y="3343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-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Output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6" name="Google Shape;186;g7b5ad4e263_2_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Scenario 2: Role recommendation given team profile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7" name="Google Shape;187;g7b5ad4e263_2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903" y="3644408"/>
            <a:ext cx="6099097" cy="208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7b5ad4e263_2_17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9" name="Google Shape;189;g7b5ad4e263_2_17"/>
          <p:cNvGraphicFramePr/>
          <p:nvPr/>
        </p:nvGraphicFramePr>
        <p:xfrm>
          <a:off x="1092200" y="3718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{FE07595C-191B-412E-B76E-E6A80C442C85}</a:tableStyleId>
              </a:tblPr>
              <a:tblGrid>
                <a:gridCol w="878850"/>
                <a:gridCol w="2011675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Sr. 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Role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Nuker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Nuker</a:t>
                      </a:r>
                      <a:endParaRPr sz="16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45725" marB="45725" marR="91450" marL="91450"/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Carry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Initiator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Support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0" name="Google Shape;190;g7b5ad4e263_2_17"/>
          <p:cNvSpPr txBox="1"/>
          <p:nvPr/>
        </p:nvSpPr>
        <p:spPr>
          <a:xfrm>
            <a:off x="883920" y="2619494"/>
            <a:ext cx="341376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Input (Team Profile)</a:t>
            </a:r>
            <a:endParaRPr/>
          </a:p>
        </p:txBody>
      </p:sp>
      <p:sp>
        <p:nvSpPr>
          <p:cNvPr id="191" name="Google Shape;191;g7b5ad4e263_2_17"/>
          <p:cNvSpPr txBox="1"/>
          <p:nvPr/>
        </p:nvSpPr>
        <p:spPr>
          <a:xfrm>
            <a:off x="6673571" y="2619494"/>
            <a:ext cx="341376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Output (Recommendations)</a:t>
            </a:r>
            <a:endParaRPr/>
          </a:p>
        </p:txBody>
      </p:sp>
      <p:sp>
        <p:nvSpPr>
          <p:cNvPr id="192" name="Google Shape;192;g7b5ad4e263_2_17"/>
          <p:cNvSpPr/>
          <p:nvPr/>
        </p:nvSpPr>
        <p:spPr>
          <a:xfrm rot="5400000">
            <a:off x="3133815" y="4603373"/>
            <a:ext cx="3281680" cy="24205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28333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g7b5ad4e263_2_17"/>
          <p:cNvCxnSpPr/>
          <p:nvPr/>
        </p:nvCxnSpPr>
        <p:spPr>
          <a:xfrm>
            <a:off x="1066800" y="3259574"/>
            <a:ext cx="30124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g7b5ad4e263_2_17"/>
          <p:cNvCxnSpPr/>
          <p:nvPr/>
        </p:nvCxnSpPr>
        <p:spPr>
          <a:xfrm>
            <a:off x="5368011" y="3259574"/>
            <a:ext cx="606198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51961" l="4248" r="0" t="2271"/>
          <a:stretch/>
        </p:blipFill>
        <p:spPr>
          <a:xfrm>
            <a:off x="1512355" y="277408"/>
            <a:ext cx="9167289" cy="301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504" l="4993" r="30727" t="54934"/>
          <a:stretch/>
        </p:blipFill>
        <p:spPr>
          <a:xfrm>
            <a:off x="3018889" y="3611359"/>
            <a:ext cx="6154220" cy="293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838200" y="303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Big Picture -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Motivation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Challenges with globalization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Clients getting more demanding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Markets getting more competitive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Expertise getting more specialized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Big companies are getting bigger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Increased interdependence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Role shift of managers in the collaboration economy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Need for high-performance teams with diverse skillsets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38200" y="3343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–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Contextualizing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Identify relevant roles employees are to be assessed on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Assign performance scores across roles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Can use appraisal information, NPS scores, textual feedback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Construct an employee-role matrix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Identify employees similar to the employee being considered for the team, using Pearson’s correlation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Assess roles the similar employee has performed well, likely employee being considered performs well too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838200" y="3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Conclusions -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Learnings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5">
                <a:latin typeface="Roboto Light"/>
                <a:ea typeface="Roboto Light"/>
                <a:cs typeface="Roboto Light"/>
                <a:sym typeface="Roboto Light"/>
              </a:rPr>
              <a:t>Understanding complexities of modelling team organizational behavior</a:t>
            </a:r>
            <a:endParaRPr sz="240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5">
                <a:latin typeface="Roboto Light"/>
                <a:ea typeface="Roboto Light"/>
                <a:cs typeface="Roboto Light"/>
                <a:sym typeface="Roboto Light"/>
              </a:rPr>
              <a:t>Intricacies of Multiplayer Online Battle Arena (MOBAs)</a:t>
            </a:r>
            <a:endParaRPr sz="240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5">
                <a:latin typeface="Roboto Light"/>
                <a:ea typeface="Roboto Light"/>
                <a:cs typeface="Roboto Light"/>
                <a:sym typeface="Roboto Light"/>
              </a:rPr>
              <a:t>Implementation of collaborative filtering-based recommendation systems</a:t>
            </a:r>
            <a:endParaRPr sz="240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5">
                <a:latin typeface="Roboto Light"/>
                <a:ea typeface="Roboto Light"/>
                <a:cs typeface="Roboto Light"/>
                <a:sym typeface="Roboto Light"/>
              </a:rPr>
              <a:t>Familiarity with Google Cloud Platform (GCP) and Kubeflow for building scalable machine learning algorithms</a:t>
            </a:r>
            <a:endParaRPr sz="240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5">
                <a:latin typeface="Roboto Light"/>
                <a:ea typeface="Roboto Light"/>
                <a:cs typeface="Roboto Light"/>
                <a:sym typeface="Roboto Light"/>
              </a:rPr>
              <a:t>Conceptual understanding of containerization and container orchestration</a:t>
            </a:r>
            <a:endParaRPr sz="2405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5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838200" y="3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Limitations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Doesn’t take into account costs of different team members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Defining roles in organizations is not as straightforward as that in Multiplayer Online Battle Arena (MOBAs)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Underlying assumption that employees found similar based on certain attributes will perform similarly in new roles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Unlike Dota2, team outcomes in an organization are not binary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5ad4e263_7_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Next Steps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7" name="Google Shape;227;g7b5ad4e263_7_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Explore algorithms such as (kNN, DBSCAN, etc.) for similarity that are more robust compared to Pearson’s Correlation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Incorporate ranking into our recommendation system output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Validate team recommendations through qualitative discussions with peers, past managers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8" name="Google Shape;228;g7b5ad4e263_7_7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b5ad4e263_2_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Appendix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4" name="Google Shape;234;g7b5ad4e263_2_37"/>
          <p:cNvSpPr txBox="1"/>
          <p:nvPr>
            <p:ph idx="12" type="sldNum"/>
          </p:nvPr>
        </p:nvSpPr>
        <p:spPr>
          <a:xfrm>
            <a:off x="11023600" y="1300481"/>
            <a:ext cx="528320" cy="449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5ad4e263_2_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References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0" name="Google Shape;240;g7b5ad4e263_2_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Roboto Light"/>
                <a:ea typeface="Roboto Light"/>
                <a:cs typeface="Roboto Light"/>
                <a:sym typeface="Roboto Light"/>
              </a:rPr>
              <a:t>Jooyeon Kim, Brian C. Keegan, Sungjoon Park, and Alice Oh. 2015. The Proficiency-Congruency Dilemma: Virtual Team Design and Performance in Multiplayer Online Games. Search Results. </a:t>
            </a:r>
            <a:r>
              <a:rPr i="1" lang="en-US" sz="1800">
                <a:latin typeface="Roboto Light"/>
                <a:ea typeface="Roboto Light"/>
                <a:cs typeface="Roboto Light"/>
                <a:sym typeface="Roboto Light"/>
              </a:rPr>
              <a:t>Association for Computing Machinery</a:t>
            </a:r>
            <a:endParaRPr sz="1800"/>
          </a:p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Roboto Light"/>
                <a:ea typeface="Roboto Light"/>
                <a:cs typeface="Roboto Light"/>
                <a:sym typeface="Roboto Light"/>
              </a:rPr>
              <a:t>Zhengxing Chen, Truong-Huy D Nguyen, Yuyu Xu, Christopher Amato, Seth Cooper, Yizhou Sun, and Magy Seif El-Nasr. 2018. The Art of Drafting: A Team-Oriented Hero Recommendation System for Multiplayer Online Battle Arena Games.</a:t>
            </a:r>
            <a:r>
              <a:rPr i="1" lang="en-US" sz="1800">
                <a:latin typeface="Roboto Light"/>
                <a:ea typeface="Roboto Light"/>
                <a:cs typeface="Roboto Light"/>
                <a:sym typeface="Roboto Light"/>
              </a:rPr>
              <a:t> In Proceedings of ACM Conference (Conference’17). ACM, New York, NY, USA, 9 pages. </a:t>
            </a:r>
            <a:r>
              <a:rPr lang="en-US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https://doi.org/10.1145/nnnnnnn.nnnnnnn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Roboto Light"/>
                <a:ea typeface="Roboto Light"/>
                <a:cs typeface="Roboto Light"/>
                <a:sym typeface="Roboto Light"/>
              </a:rPr>
              <a:t>Leigh L. Thompson. Making the Team: A Guide for Managers</a:t>
            </a:r>
            <a:endParaRPr sz="1800"/>
          </a:p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Roboto Light"/>
                <a:ea typeface="Roboto Light"/>
                <a:cs typeface="Roboto Light"/>
                <a:sym typeface="Roboto Light"/>
              </a:rPr>
              <a:t>Dang Le Dang Khoa. Dota2-Hero-Recommendation. 2018. </a:t>
            </a:r>
            <a:r>
              <a:rPr lang="en-US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https://github.com/dangkhoadl/Dota2-Hero-Recommendation/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Roboto Light"/>
                <a:ea typeface="Roboto Light"/>
                <a:cs typeface="Roboto Light"/>
                <a:sym typeface="Roboto Light"/>
              </a:rPr>
              <a:t>Ekaba Bisong. Kubeflow for Poets - A Guide to Containerization of the Machine Learning Production Pipeline. 2019. </a:t>
            </a:r>
            <a:r>
              <a:rPr lang="en-US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https://towardsdatascience.com/kubeflow-for-poets-a05a5d4158ce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1" name="Google Shape;241;g7b5ad4e263_2_42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b5ad4e263_12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References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7" name="Google Shape;247;g7b5ad4e263_12_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https://www.kubeflow.org/docs/gke/gcp-e2e/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•"/>
            </a:pPr>
            <a:r>
              <a:rPr lang="en-US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https://www.kubeflow.org/docs/gke/deploy/project-setup/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•"/>
            </a:pPr>
            <a:r>
              <a:rPr lang="en-US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https://conferences.oreilly.com/strata/strata-ny-2018/public/schedule/detail/69041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5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•"/>
            </a:pPr>
            <a:r>
              <a:rPr lang="en-US" sz="180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https://www.kubeflow.org/docs/notebooks/why-use-jupyter-notebook/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8" name="Google Shape;248;g7b5ad4e263_12_46"/>
          <p:cNvSpPr txBox="1"/>
          <p:nvPr>
            <p:ph idx="12" type="sldNum"/>
          </p:nvPr>
        </p:nvSpPr>
        <p:spPr>
          <a:xfrm>
            <a:off x="10911840" y="1306512"/>
            <a:ext cx="518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838200" y="3343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Our Solution -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Scenarios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838200" y="1825625"/>
            <a:ext cx="1011229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Scenario 1: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200">
                <a:latin typeface="Roboto Light"/>
                <a:ea typeface="Roboto Light"/>
                <a:cs typeface="Roboto Light"/>
                <a:sym typeface="Roboto Light"/>
              </a:rPr>
              <a:t>Team manager is looking for new roles for an employee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200">
                <a:latin typeface="Roboto Light"/>
                <a:ea typeface="Roboto Light"/>
                <a:cs typeface="Roboto Light"/>
                <a:sym typeface="Roboto Light"/>
              </a:rPr>
              <a:t>Wants to assess what roles the employee could be good at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n-US" sz="2400" u="sng">
                <a:latin typeface="Roboto Light"/>
                <a:ea typeface="Roboto Light"/>
                <a:cs typeface="Roboto Light"/>
                <a:sym typeface="Roboto Light"/>
              </a:rPr>
              <a:t>Solution:</a:t>
            </a:r>
            <a:r>
              <a:rPr b="1" lang="en-US" sz="2400">
                <a:latin typeface="Roboto Light"/>
                <a:ea typeface="Roboto Light"/>
                <a:cs typeface="Roboto Light"/>
                <a:sym typeface="Roboto Light"/>
              </a:rPr>
              <a:t> Recommends roles employee could be good at, based on other employees identified as similar to given employee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600">
                <a:latin typeface="Roboto Light"/>
                <a:ea typeface="Roboto Light"/>
                <a:cs typeface="Roboto Light"/>
                <a:sym typeface="Roboto Light"/>
              </a:rPr>
              <a:t>Scenario 2:</a:t>
            </a:r>
            <a:endParaRPr sz="2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200">
                <a:latin typeface="Roboto Light"/>
                <a:ea typeface="Roboto Light"/>
                <a:cs typeface="Roboto Light"/>
                <a:sym typeface="Roboto Light"/>
              </a:rPr>
              <a:t>Team manager has a team profile (list of roles) he wants to fill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200">
                <a:latin typeface="Roboto Light"/>
                <a:ea typeface="Roboto Light"/>
                <a:cs typeface="Roboto Light"/>
                <a:sym typeface="Roboto Light"/>
              </a:rPr>
              <a:t>Wants to know which individuals to recruit, for what roles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n-US" sz="2400" u="sng">
                <a:latin typeface="Roboto Light"/>
                <a:ea typeface="Roboto Light"/>
                <a:cs typeface="Roboto Light"/>
                <a:sym typeface="Roboto Light"/>
              </a:rPr>
              <a:t>Solution:</a:t>
            </a:r>
            <a:r>
              <a:rPr b="1" lang="en-US" sz="2400">
                <a:latin typeface="Roboto Light"/>
                <a:ea typeface="Roboto Light"/>
                <a:cs typeface="Roboto Light"/>
                <a:sym typeface="Roboto Light"/>
              </a:rPr>
              <a:t> Recommends employees and roles that the manager consider in forming the team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b="1" sz="2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838200" y="3343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Big Picture -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Benefits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838200" y="1825625"/>
            <a:ext cx="1011229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Mathematically-grounded method for team assignment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Selection process is less prone to bias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Manager intervention at later stage, until then allows focus on higher-involvement decisions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Assessing role-fit of team members not limited to own past experience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Enabling employees to experiment with other roles may also improve motivation and job satisfaction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838200" y="3343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Why Kubeflow?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ML libraries images can be deployed easily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Deploying and managing loosely-coupled microservices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Scaling based on demand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Gives an easy to use ML stack with self configuration properties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0993120" y="1280161"/>
            <a:ext cx="528320" cy="449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838200" y="3343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–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Motivation for Dota2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Sports an excellent setting to examine teams, but comparison fails in contemporary organizations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A more persuasive alternative – multiplayer online battle arenas (MOBAs) such as Dota2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Models most team characteristics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Models individual member expertise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Models team dynamics and cohesion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Readily and easily available data, unlike that of a firm’s employees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838200" y="3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–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Dota2 Context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Two team, 5v5 player game, objective is to destroy opposition base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Players choose heroes, each hero can play multiple roles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Player can improve hero capability by collecting items and resources through course of game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838200" y="3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– </a:t>
            </a:r>
            <a:r>
              <a:rPr i="1" lang="en-U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590">
                <a:latin typeface="Roboto Light"/>
                <a:ea typeface="Roboto Light"/>
                <a:cs typeface="Roboto Light"/>
                <a:sym typeface="Roboto Light"/>
              </a:rPr>
              <a:t>Random sample of players selected between April 2019 and today</a:t>
            </a:r>
            <a:endParaRPr sz="259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590">
                <a:latin typeface="Roboto Light"/>
                <a:ea typeface="Roboto Light"/>
                <a:cs typeface="Roboto Light"/>
                <a:sym typeface="Roboto Light"/>
              </a:rPr>
              <a:t>Use pro-match game data from OpenData, sourced through API calls</a:t>
            </a:r>
            <a:endParaRPr sz="259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590">
                <a:latin typeface="Roboto Light"/>
                <a:ea typeface="Roboto Light"/>
                <a:cs typeface="Roboto Light"/>
                <a:sym typeface="Roboto Light"/>
              </a:rPr>
              <a:t>Each request can contain up to 1,000 matches per player</a:t>
            </a:r>
            <a:endParaRPr sz="259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590">
                <a:latin typeface="Roboto Light"/>
                <a:ea typeface="Roboto Light"/>
                <a:cs typeface="Roboto Light"/>
                <a:sym typeface="Roboto Light"/>
              </a:rPr>
              <a:t>In total, 10 million matches</a:t>
            </a:r>
            <a:endParaRPr sz="259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590">
                <a:latin typeface="Roboto Light"/>
                <a:ea typeface="Roboto Light"/>
                <a:cs typeface="Roboto Light"/>
                <a:sym typeface="Roboto Light"/>
              </a:rPr>
              <a:t>JSON format, has 25+ fields per player per match</a:t>
            </a:r>
            <a:endParaRPr sz="259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590">
                <a:latin typeface="Roboto Light"/>
                <a:ea typeface="Roboto Light"/>
                <a:cs typeface="Roboto Light"/>
                <a:sym typeface="Roboto Light"/>
              </a:rPr>
              <a:t>Demo – only a cleaned sample of this data frame will be used</a:t>
            </a:r>
            <a:endParaRPr sz="259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9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10911840" y="1306512"/>
            <a:ext cx="518160" cy="44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2019-12-08T05:59:33Z</dcterms:created>
  <dc:creator>Suppressed entry</dc:creator>
</cp:coreProperties>
</file>