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9" r:id="rId2"/>
    <p:sldId id="258" r:id="rId3"/>
    <p:sldId id="261" r:id="rId4"/>
    <p:sldId id="262" r:id="rId5"/>
    <p:sldId id="263" r:id="rId6"/>
    <p:sldId id="267" r:id="rId7"/>
    <p:sldId id="264" r:id="rId8"/>
    <p:sldId id="265" r:id="rId9"/>
    <p:sldId id="266" r:id="rId10"/>
    <p:sldId id="269" r:id="rId11"/>
    <p:sldId id="274" r:id="rId12"/>
    <p:sldId id="268" r:id="rId13"/>
    <p:sldId id="273" r:id="rId14"/>
    <p:sldId id="284" r:id="rId15"/>
    <p:sldId id="277" r:id="rId16"/>
    <p:sldId id="279" r:id="rId17"/>
    <p:sldId id="283" r:id="rId18"/>
    <p:sldId id="280" r:id="rId19"/>
    <p:sldId id="281" r:id="rId20"/>
    <p:sldId id="282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0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947A-5971-4D93-944C-4681FC053F9B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FC89C-2F7C-4944-9A2C-7797D3CAAF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389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6F0C27-6F6E-4891-ADC4-DB0B73FA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0481F7-F2F7-4BDE-9411-632C138B6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9C484C-8F2A-4BBD-811B-222557A4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E66AB1-4535-4305-A45E-9467FEC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B3C033-8CEC-4966-8C1B-1106F5D1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08AE2CC-BB5B-4C65-BF89-536C8B879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38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8D6D3E-2F50-4FED-91FB-C3018F06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446E60-2011-4F0A-B0DC-8AC8C680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AE7BF6-5AB8-4852-ADA9-ACFAF031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813047-528A-4C5F-8B4A-A613AAEF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A44A2C-7772-41C8-A3DC-63851AC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0508045-7A37-46AD-821B-6BC38EE33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45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4C2190F-2380-46FC-B474-321636904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B52F3D2-AD63-4795-9399-75F4FF1A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E38868-1673-40F4-A199-D2D07336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48D2DF-3E7D-4DC4-8824-A38BB4A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DA088E-E464-4A2E-83B9-CA21B6C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95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AEC50-43C2-46BA-A057-9F06FC17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65BC4C-B1C6-4949-BB0D-EA5B65AC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E884A9-6DA4-47A2-8ED1-BD3FD987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918EB9-777F-4C6C-84F7-00A6CCC9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FC4729-0387-4735-BE4D-B924B521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368133-C445-4C54-9613-D824507AB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199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DD4EBD-A0DA-4B97-99EF-DACAF949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529E08-D1D4-4EBA-AFA9-151876B1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98B60-0134-4905-92EE-B4C7B2C1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BA6469-7D7A-4DD9-891C-250F9553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F21BEF-377A-4796-8C0F-31484FC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944B81-11E3-4331-BA80-6C28B7361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81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90A43-30AC-411E-8D0B-284FCFD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DEBE2C-CD43-4524-8511-90A37598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C505BAD-7C59-4F1C-B045-4B0D3EE5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2EE49E-EE2C-4985-B96D-742EEFE2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E7DA71-51FF-489A-A607-9039E6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C6ECD4-3667-4AD8-BA7B-70A1D329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A2897B-D393-44EF-9B0E-FDACAF53F9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5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CFFA1-285D-4A5E-8360-C3CF95A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D4162E-D974-42A5-97CF-0AA4F88C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72A17E-8A6E-4DC3-A7F7-A68EC871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60F560-C298-42CA-8F4B-FFE589EE7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09898B-3D47-4ADB-9A9B-27EEE0B93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45321BE-FA6F-4FFF-BF51-3BC2BD1A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D837B3-91C5-412B-BDA6-C16009D4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2DE1991-779D-4972-946A-FA9C3494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E4CE312-0CD2-4AA2-AE33-2C1AF3ED47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77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74C0D-C454-4721-ABA2-917F596C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B36FAD-9F5B-4EEB-AB4C-454E36F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D8B07C-DBED-4EF5-8F00-D75D496E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65EE2A-8161-4F71-AC33-4196756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B0EEF83-5DC6-41B1-875E-ED0D3CDCBA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31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E2AED8-8A1B-4610-A257-75A4111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69FA5F2-510B-4E6B-AAF1-3A8B85F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A20FE9-737E-41EB-AC0F-6C57730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86B8FC-77DE-439A-94C6-28C28C676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78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FDC91-C742-4101-96EA-14344AC4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8274F6-4525-43BE-B8F7-491C1E16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F811F1-2C5B-4D8C-AEC3-90A579DB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A4986E-99F5-44A5-BBFE-EA380A2A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45F5AB-A949-4878-87F0-CC0A181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73A203-AC78-44E2-BFF1-ED5361C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A32913E-CC50-451D-8E1A-1B5BBB7B8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13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C0E44-CB32-4ECA-BB36-05B0EC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6FAF9B9-787E-4E85-8BCE-ACD507DAA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5C1F3D-635D-4F8F-BA29-4430FFFF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8BFF12-E093-4EAD-A0BE-EA736E1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6C9C6F-ECBD-4634-AF18-66226F0F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27195A-9416-433C-83CF-A97FD62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C657195-5639-48AB-8CE5-F9D22FA68B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43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EB39FA5-EDBA-4EE0-A9C9-EB936F60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C03501-2FD9-466C-9C62-053590BD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26CDAF-4F07-41E3-92CC-FCB70FA60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34D3-FA35-45F1-B10C-79798732C000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B05637-55E7-4279-8C8A-4D192F13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FF0959-8803-40F7-83A6-2383D351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0BA9-6E52-4D9E-9D14-565A33499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77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imdb.com/list/ls023757565/?sort=list_order,asc&amp;st_dt=&amp;mode=detail&amp;page=2" TargetMode="External"/><Relationship Id="rId7" Type="http://schemas.openxmlformats.org/officeDocument/2006/relationships/image" Target="../media/image10.jpeg"/><Relationship Id="rId2" Type="http://schemas.openxmlformats.org/officeDocument/2006/relationships/hyperlink" Target="https://www.imdb.com/list/ls023757565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imdb.com/list/ls023757565/?sort=list_order,asc&amp;st_dt=&amp;mode=detail&amp;page=4" TargetMode="External"/><Relationship Id="rId4" Type="http://schemas.openxmlformats.org/officeDocument/2006/relationships/hyperlink" Target="https://www.imdb.com/list/ls023757565/?sort=list_order,asc&amp;st_dt=&amp;mode=detail&amp;page=3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 descr="A group of people posing for the camera&#10;&#10;Description generated with very high confidence"/>
          <p:cNvPicPr preferRelativeResize="0"/>
          <p:nvPr/>
        </p:nvPicPr>
        <p:blipFill rotWithShape="1">
          <a:blip r:embed="rId3" cstate="print">
            <a:alphaModFix/>
          </a:blip>
          <a:srcRect t="15378" r="-3" b="15373"/>
          <a:stretch/>
        </p:blipFill>
        <p:spPr>
          <a:xfrm>
            <a:off x="3649725" y="-41741"/>
            <a:ext cx="4609359" cy="2426373"/>
          </a:xfrm>
          <a:custGeom>
            <a:avLst/>
            <a:gdLst/>
            <a:ahLst/>
            <a:cxnLst/>
            <a:rect l="l" t="t" r="r" b="b"/>
            <a:pathLst>
              <a:path w="4609359" h="2130473" extrusionOk="0">
                <a:moveTo>
                  <a:pt x="986689" y="0"/>
                </a:moveTo>
                <a:lnTo>
                  <a:pt x="4609359" y="0"/>
                </a:lnTo>
                <a:lnTo>
                  <a:pt x="3622670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2" name="Google Shape;92;p13" descr="A large sign above the front of a building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 t="35118" r="2" b="17274"/>
          <a:stretch/>
        </p:blipFill>
        <p:spPr>
          <a:xfrm>
            <a:off x="12698" y="-20870"/>
            <a:ext cx="4685614" cy="2405502"/>
          </a:xfrm>
          <a:custGeom>
            <a:avLst/>
            <a:gdLst/>
            <a:ahLst/>
            <a:cxnLst/>
            <a:rect l="l" t="t" r="r" b="b"/>
            <a:pathLst>
              <a:path w="4475140" h="2130473" extrusionOk="0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3" name="Google Shape;93;p13" descr="A group of people sitting at a table&#10;&#10;Description generated with very high confidence"/>
          <p:cNvPicPr preferRelativeResize="0"/>
          <p:nvPr/>
        </p:nvPicPr>
        <p:blipFill rotWithShape="1">
          <a:blip r:embed="rId5">
            <a:alphaModFix/>
          </a:blip>
          <a:srcRect t="30138" r="3" b="10194"/>
          <a:stretch/>
        </p:blipFill>
        <p:spPr>
          <a:xfrm>
            <a:off x="7264848" y="-41742"/>
            <a:ext cx="4914454" cy="2426373"/>
          </a:xfrm>
          <a:custGeom>
            <a:avLst/>
            <a:gdLst/>
            <a:ahLst/>
            <a:cxnLst/>
            <a:rect l="l" t="t" r="r" b="b"/>
            <a:pathLst>
              <a:path w="4760659" h="2130473" extrusionOk="0">
                <a:moveTo>
                  <a:pt x="986689" y="0"/>
                </a:moveTo>
                <a:lnTo>
                  <a:pt x="4760659" y="0"/>
                </a:lnTo>
                <a:lnTo>
                  <a:pt x="4760659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4" name="Google Shape;94;p13" descr="A group of people looking at the camera&#10;&#10;Description generated with very high confidence"/>
          <p:cNvPicPr preferRelativeResize="0"/>
          <p:nvPr/>
        </p:nvPicPr>
        <p:blipFill rotWithShape="1">
          <a:blip r:embed="rId6" cstate="print">
            <a:alphaModFix/>
          </a:blip>
          <a:srcRect r="1" b="27199"/>
          <a:stretch/>
        </p:blipFill>
        <p:spPr>
          <a:xfrm>
            <a:off x="7716860" y="4438580"/>
            <a:ext cx="4475140" cy="2419419"/>
          </a:xfrm>
          <a:custGeom>
            <a:avLst/>
            <a:gdLst/>
            <a:ahLst/>
            <a:cxnLst/>
            <a:rect l="l" t="t" r="r" b="b"/>
            <a:pathLst>
              <a:path w="4475140" h="2174680" extrusionOk="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5" name="Google Shape;95;p13" descr="A group of people standing in a room&#10;&#10;Description generated with very high confidence"/>
          <p:cNvPicPr preferRelativeResize="0"/>
          <p:nvPr/>
        </p:nvPicPr>
        <p:blipFill rotWithShape="1">
          <a:blip r:embed="rId7" cstate="print">
            <a:alphaModFix/>
          </a:blip>
          <a:srcRect r="-1" b="27961"/>
          <a:stretch/>
        </p:blipFill>
        <p:spPr>
          <a:xfrm>
            <a:off x="4039737" y="4438045"/>
            <a:ext cx="4523640" cy="2419953"/>
          </a:xfrm>
          <a:custGeom>
            <a:avLst/>
            <a:gdLst/>
            <a:ahLst/>
            <a:cxnLst/>
            <a:rect l="l" t="t" r="r" b="b"/>
            <a:pathLst>
              <a:path w="4523640" h="2175160" extrusionOk="0">
                <a:moveTo>
                  <a:pt x="0" y="0"/>
                </a:moveTo>
                <a:lnTo>
                  <a:pt x="4523640" y="0"/>
                </a:lnTo>
                <a:lnTo>
                  <a:pt x="3516256" y="2175160"/>
                </a:lnTo>
                <a:lnTo>
                  <a:pt x="0" y="2175160"/>
                </a:lnTo>
                <a:lnTo>
                  <a:pt x="0" y="2174920"/>
                </a:lnTo>
                <a:lnTo>
                  <a:pt x="14159" y="2174920"/>
                </a:lnTo>
                <a:lnTo>
                  <a:pt x="1021100" y="718"/>
                </a:lnTo>
                <a:lnTo>
                  <a:pt x="0" y="71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6" name="Google Shape;96;p13" descr="A group of people sitting at a table&#10;&#10;Description generated with very high confidence"/>
          <p:cNvPicPr preferRelativeResize="0"/>
          <p:nvPr/>
        </p:nvPicPr>
        <p:blipFill rotWithShape="1">
          <a:blip r:embed="rId8" cstate="print">
            <a:alphaModFix/>
          </a:blip>
          <a:srcRect t="33084" b="530"/>
          <a:stretch/>
        </p:blipFill>
        <p:spPr>
          <a:xfrm>
            <a:off x="-2" y="4445000"/>
            <a:ext cx="4908824" cy="2419953"/>
          </a:xfrm>
          <a:custGeom>
            <a:avLst/>
            <a:gdLst/>
            <a:ahLst/>
            <a:cxnLst/>
            <a:rect l="l" t="t" r="r" b="b"/>
            <a:pathLst>
              <a:path w="4908824" h="2175160" extrusionOk="0">
                <a:moveTo>
                  <a:pt x="0" y="0"/>
                </a:moveTo>
                <a:lnTo>
                  <a:pt x="4908824" y="0"/>
                </a:lnTo>
                <a:lnTo>
                  <a:pt x="3901440" y="2175160"/>
                </a:lnTo>
                <a:lnTo>
                  <a:pt x="0" y="21751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00" y="2433329"/>
            <a:ext cx="12107697" cy="199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Rated Movies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3711C3-9D68-0444-A746-9487F2BF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3113576E-EA0D-C440-BCD7-3C5645630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770" y="1446077"/>
            <a:ext cx="5886151" cy="1234062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A8AE9478-67AF-8C48-B11A-CE4C10A07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6989" y="945099"/>
            <a:ext cx="5056550" cy="2154704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xmlns="" id="{79D3CCC5-95B7-1A4B-9371-8D9611528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7287" y="3120998"/>
            <a:ext cx="5849707" cy="2286576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xmlns="" id="{6ECC0A2F-9C13-B148-849E-4CEC8CDD0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9101" y="3129039"/>
            <a:ext cx="4406899" cy="2953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943"/>
            <a:ext cx="10515600" cy="572702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Top Grosser Movies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2-07-11 0941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26" y="1120748"/>
            <a:ext cx="5157074" cy="2019368"/>
          </a:xfrm>
          <a:prstGeom prst="rect">
            <a:avLst/>
          </a:prstGeom>
        </p:spPr>
      </p:pic>
      <p:pic>
        <p:nvPicPr>
          <p:cNvPr id="6" name="Picture 5" descr="Screenshot 2022-07-11 1137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10" y="822243"/>
            <a:ext cx="4593258" cy="2646673"/>
          </a:xfrm>
          <a:prstGeom prst="rect">
            <a:avLst/>
          </a:prstGeom>
        </p:spPr>
      </p:pic>
      <p:pic>
        <p:nvPicPr>
          <p:cNvPr id="7" name="Picture 6" descr="Screenshot 2022-07-11 0947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24" y="3218083"/>
            <a:ext cx="5485475" cy="2021574"/>
          </a:xfrm>
          <a:prstGeom prst="rect">
            <a:avLst/>
          </a:prstGeom>
        </p:spPr>
      </p:pic>
      <p:pic>
        <p:nvPicPr>
          <p:cNvPr id="8" name="Picture 7" descr="Screenshot 2022-07-11 0949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879" y="3558026"/>
            <a:ext cx="4650379" cy="1910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Exploratory Data Analysis is a method of evaluating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in order to derive insights or key characteristics.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critical component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science or machine learning process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TYPES OF EXPLORATORY  DATA  ANALYSIS :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Univariate 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Bi-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Variate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D4082E-93FC-534B-86A8-30428685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13"/>
            <a:ext cx="10515600" cy="594495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Univariate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Countplot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Ratings                                                     Collections  </a:t>
            </a:r>
          </a:p>
          <a:p>
            <a:endParaRPr lang="en-US" dirty="0"/>
          </a:p>
        </p:txBody>
      </p:sp>
      <p:pic>
        <p:nvPicPr>
          <p:cNvPr id="4" name="Picture 3" descr="Screenshot 2022-07-11 112904.png"/>
          <p:cNvPicPr>
            <a:picLocks noChangeAspect="1"/>
          </p:cNvPicPr>
          <p:nvPr/>
        </p:nvPicPr>
        <p:blipFill>
          <a:blip r:embed="rId2"/>
          <a:srcRect l="10355"/>
          <a:stretch>
            <a:fillRect/>
          </a:stretch>
        </p:blipFill>
        <p:spPr>
          <a:xfrm>
            <a:off x="463591" y="1853301"/>
            <a:ext cx="5605839" cy="3067001"/>
          </a:xfrm>
          <a:prstGeom prst="rect">
            <a:avLst/>
          </a:prstGeom>
        </p:spPr>
      </p:pic>
      <p:pic>
        <p:nvPicPr>
          <p:cNvPr id="6" name="Picture 5" descr="Screenshot 2022-07-11 1130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78" y="1967925"/>
            <a:ext cx="5198254" cy="295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99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Pie Chart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2-07-12 1401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16" y="1438495"/>
            <a:ext cx="3601468" cy="294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3829"/>
            <a:ext cx="10515600" cy="584313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Boxplot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2-07-11 1325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53" y="1020806"/>
            <a:ext cx="5078276" cy="2929363"/>
          </a:xfrm>
          <a:prstGeom prst="rect">
            <a:avLst/>
          </a:prstGeom>
        </p:spPr>
      </p:pic>
      <p:pic>
        <p:nvPicPr>
          <p:cNvPr id="5" name="Picture 4" descr="Screenshot 2022-07-11 1325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07" y="993128"/>
            <a:ext cx="5063536" cy="309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Scatter Plot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2-07-11 134328.png"/>
          <p:cNvPicPr>
            <a:picLocks noChangeAspect="1"/>
          </p:cNvPicPr>
          <p:nvPr/>
        </p:nvPicPr>
        <p:blipFill>
          <a:blip r:embed="rId2"/>
          <a:srcRect b="2973"/>
          <a:stretch>
            <a:fillRect/>
          </a:stretch>
        </p:blipFill>
        <p:spPr>
          <a:xfrm>
            <a:off x="660081" y="1910941"/>
            <a:ext cx="5316774" cy="2934014"/>
          </a:xfrm>
          <a:prstGeom prst="rect">
            <a:avLst/>
          </a:prstGeom>
        </p:spPr>
      </p:pic>
      <p:pic>
        <p:nvPicPr>
          <p:cNvPr id="5" name="Picture 4" descr="Screenshot 2022-07-11 1348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216" y="1877375"/>
            <a:ext cx="5492723" cy="3042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457"/>
            <a:ext cx="10515600" cy="5712506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Chart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2-07-12 1205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503" y="1228521"/>
            <a:ext cx="5677693" cy="2915057"/>
          </a:xfrm>
          <a:prstGeom prst="rect">
            <a:avLst/>
          </a:prstGeom>
        </p:spPr>
      </p:pic>
      <p:pic>
        <p:nvPicPr>
          <p:cNvPr id="6" name="Picture 5" descr="Screenshot 2022-07-12 1204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44" y="1278002"/>
            <a:ext cx="5363324" cy="2800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Boxplot(Bi-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2-07-11 1442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962805"/>
            <a:ext cx="5805715" cy="3848815"/>
          </a:xfrm>
          <a:prstGeom prst="rect">
            <a:avLst/>
          </a:prstGeom>
        </p:spPr>
      </p:pic>
      <p:pic>
        <p:nvPicPr>
          <p:cNvPr id="5" name="Picture 4" descr="Screenshot 2022-07-11 1443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50" y="985722"/>
            <a:ext cx="5904537" cy="3789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Variate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Correlation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2-07-11 1118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89" y="2032141"/>
            <a:ext cx="6163536" cy="447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62CC75-9420-47CB-84DD-90A2CE095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339" y="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Analysis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Movies (IMDB)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6E1871-C1C0-448F-8955-DFD153D30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374" y="2564118"/>
            <a:ext cx="4971455" cy="1769887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Ch.Rakesh Yadav : 7702393847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 Raghu Suraj : 6370049788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DB_Logo_2016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9" y="5379798"/>
            <a:ext cx="2492091" cy="12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82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above observation we can say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ratings are positively correlated with release year. We are recommending to users to watch top rated movies 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A93B1-7D33-467E-A922-4FDCECE8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C7ADB8-7D6F-4824-8535-D7E28B54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54" y="12693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Libraries Used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Website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Web Scraping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Challenges Faced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Summary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Exploratory Data Analysis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 marL="514350" indent="-514350" algn="just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83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Our Analysis basically on finding top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reviews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rating  in IMDB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Our Analysis on finding top grosser movies in IMDB.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Exploratory Data Analysis on our dataset to find top most rated  movies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&amp; top  grosser movies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IMDB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Requests</a:t>
            </a:r>
          </a:p>
          <a:p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Seaborn</a:t>
            </a:r>
            <a:endParaRPr lang="en-US" dirty="0"/>
          </a:p>
          <a:p>
            <a:r>
              <a:rPr lang="en-US" dirty="0" err="1"/>
              <a:t>RegEX</a:t>
            </a:r>
            <a:endParaRPr lang="en-US" dirty="0"/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err="1" smtClean="0"/>
              <a:t>Numpy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8890" cy="186350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https://www.imdb.com/list/ls023757565/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https://www.imdb.com/list/ls023757565/?sort=list_order,asc&amp;st_dt=&amp;mode=detail&amp;page=2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4"/>
              </a:rPr>
              <a:t>https://www.imdb.com/list/ls023757565/?sort=list_order,asc&amp;st_dt=&amp;mode=detail&amp;page=3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https://www.imdb.com/list/ls023757565/?sort=list_order,asc&amp;st_dt=&amp;mode=detail&amp;page=4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DB_Logo_2016.sv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6501" y="630621"/>
            <a:ext cx="3090534" cy="1558705"/>
          </a:xfrm>
          <a:prstGeom prst="rect">
            <a:avLst/>
          </a:prstGeom>
        </p:spPr>
      </p:pic>
      <p:pic>
        <p:nvPicPr>
          <p:cNvPr id="5" name="Picture 4" descr="IMDb_Jobs_Header_Mobil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5648" y="2459421"/>
            <a:ext cx="3166241" cy="3166241"/>
          </a:xfrm>
          <a:prstGeom prst="rect">
            <a:avLst/>
          </a:prstGeom>
        </p:spPr>
      </p:pic>
      <p:pic>
        <p:nvPicPr>
          <p:cNvPr id="6" name="Picture 5" descr="Screenshot (128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0620" y="3846787"/>
            <a:ext cx="3153103" cy="1813034"/>
          </a:xfrm>
          <a:prstGeom prst="rect">
            <a:avLst/>
          </a:prstGeom>
        </p:spPr>
      </p:pic>
      <p:pic>
        <p:nvPicPr>
          <p:cNvPr id="7" name="Picture 6" descr="Screenshot (129)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99035" y="3848461"/>
            <a:ext cx="3090041" cy="173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Extract data using web scraping with python, you need to follow these basics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URL that you want to scrape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Inspecting Page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Find Data which you want to extract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Enter the code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Run Code and extract the data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Store data in a DataFrame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Gathering data from various websites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Creating dataframe from a raw data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Sorting columns in ascending order based on ratings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Removing unwanted characters like($,(),M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Values.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Converting  columns to specific datatypes like converting objectives into integers.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434" y="1415722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From the above libraries and code used , we are now able to make dataframe and compare the number of movies between 2 particular numbers.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Our dataset contains 400 unique rows and 8 unique columns .</a:t>
            </a:r>
          </a:p>
        </p:txBody>
      </p:sp>
      <p:pic>
        <p:nvPicPr>
          <p:cNvPr id="4" name="Picture 3" descr="Screenshot 2022-07-07 114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49" y="3317309"/>
            <a:ext cx="7421599" cy="2862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1096</TotalTime>
  <Words>305</Words>
  <Application>Microsoft Office PowerPoint</Application>
  <PresentationFormat>Custom</PresentationFormat>
  <Paragraphs>79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Data Analysis on Movies (IMDB)</vt:lpstr>
      <vt:lpstr>CONTENTS</vt:lpstr>
      <vt:lpstr>OBJECTIVES</vt:lpstr>
      <vt:lpstr>Libraries Used</vt:lpstr>
      <vt:lpstr>Websites</vt:lpstr>
      <vt:lpstr>Web Scraping</vt:lpstr>
      <vt:lpstr>Challenges Faced</vt:lpstr>
      <vt:lpstr>Summary </vt:lpstr>
      <vt:lpstr>Number of Rated Movies </vt:lpstr>
      <vt:lpstr>Slide 11</vt:lpstr>
      <vt:lpstr>Exploratory Data Analysis</vt:lpstr>
      <vt:lpstr>Slide 13</vt:lpstr>
      <vt:lpstr>Slide 14</vt:lpstr>
      <vt:lpstr>Slide 15</vt:lpstr>
      <vt:lpstr>Bi-Variate</vt:lpstr>
      <vt:lpstr>Slide 17</vt:lpstr>
      <vt:lpstr>Slide 18</vt:lpstr>
      <vt:lpstr>Multi-Variate</vt:lpstr>
      <vt:lpstr>Conclusion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User</cp:lastModifiedBy>
  <cp:revision>105</cp:revision>
  <dcterms:created xsi:type="dcterms:W3CDTF">2021-02-16T05:19:01Z</dcterms:created>
  <dcterms:modified xsi:type="dcterms:W3CDTF">2022-07-25T13:33:17Z</dcterms:modified>
</cp:coreProperties>
</file>