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4"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2" r:id="rId16"/>
    <p:sldId id="273" r:id="rId17"/>
    <p:sldId id="274" r:id="rId18"/>
    <p:sldId id="275" r:id="rId19"/>
    <p:sldId id="276" r:id="rId20"/>
    <p:sldId id="277" r:id="rId21"/>
    <p:sldId id="278" r:id="rId22"/>
    <p:sldId id="279" r:id="rId23"/>
    <p:sldId id="280" r:id="rId24"/>
    <p:sldId id="283" r:id="rId25"/>
    <p:sldId id="284" r:id="rId26"/>
    <p:sldId id="285" r:id="rId27"/>
    <p:sldId id="286" r:id="rId28"/>
  </p:sldIdLst>
  <p:sldSz cx="7772400" cy="10058400"/>
  <p:notesSz cx="7772400" cy="10058400"/>
  <p:embeddedFontLst>
    <p:embeddedFont>
      <p:font typeface="Calibri" panose="020F0502020204030204" pitchFamily="34" charset="0"/>
      <p:regular r:id="rId30"/>
      <p:bold r:id="rId31"/>
      <p:italic r:id="rId32"/>
      <p:boldItalic r:id="rId33"/>
    </p:embeddedFont>
    <p:embeddedFont>
      <p:font typeface="Cambria Math" panose="02040503050406030204" pitchFamily="18" charset="0"/>
      <p:regular r:id="rId34"/>
    </p:embeddedFont>
    <p:embeddedFont>
      <p:font typeface="Jacques Francois Shadow" panose="02000000000000000000" pitchFamily="2" charset="0"/>
      <p:regular r:id="rId35"/>
    </p:embeddedFont>
    <p:embeddedFont>
      <p:font typeface="Lato" panose="020F0502020204030203" pitchFamily="34" charset="0"/>
      <p:regular r:id="rId36"/>
      <p:bold r:id="rId37"/>
      <p:italic r:id="rId38"/>
      <p:boldItalic r:id="rId39"/>
    </p:embeddedFont>
    <p:embeddedFont>
      <p:font typeface="Lato Black" panose="020F0502020204030204" pitchFamily="34" charset="0"/>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ieBrFiuPxMUQk7ULC4KZcIVpnq3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94"/>
  </p:normalViewPr>
  <p:slideViewPr>
    <p:cSldViewPr snapToGrid="0">
      <p:cViewPr varScale="1">
        <p:scale>
          <a:sx n="74" d="100"/>
          <a:sy n="74" d="100"/>
        </p:scale>
        <p:origin x="3144" y="20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0.fntdata"/><Relationship Id="rId21" Type="http://schemas.openxmlformats.org/officeDocument/2006/relationships/slide" Target="slides/slide19.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4"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7" name="Google Shape;77;p2:notes"/>
          <p:cNvSpPr>
            <a:spLocks noGrp="1" noRot="1" noChangeAspect="1"/>
          </p:cNvSpPr>
          <p:nvPr>
            <p:ph type="sldImg" idx="2"/>
          </p:nvPr>
        </p:nvSpPr>
        <p:spPr>
          <a:xfrm>
            <a:off x="2428875" y="754063"/>
            <a:ext cx="29146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acca4b312a_0_12: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g1acca4b312a_0_12: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acca4b312a_0_64: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g1acca4b312a_0_64:notes"/>
          <p:cNvSpPr>
            <a:spLocks noGrp="1" noRot="1" noChangeAspect="1"/>
          </p:cNvSpPr>
          <p:nvPr>
            <p:ph type="sldImg" idx="2"/>
          </p:nvPr>
        </p:nvSpPr>
        <p:spPr>
          <a:xfrm>
            <a:off x="2428875" y="754063"/>
            <a:ext cx="29146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ae04edf007_6_199: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g1ae04edf007_6_199:notes"/>
          <p:cNvSpPr>
            <a:spLocks noGrp="1" noRot="1" noChangeAspect="1"/>
          </p:cNvSpPr>
          <p:nvPr>
            <p:ph type="sldImg" idx="2"/>
          </p:nvPr>
        </p:nvSpPr>
        <p:spPr>
          <a:xfrm>
            <a:off x="2428875" y="754063"/>
            <a:ext cx="29146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aca0d24898_1_0: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g1aca0d24898_1_0:notes"/>
          <p:cNvSpPr>
            <a:spLocks noGrp="1" noRot="1" noChangeAspect="1"/>
          </p:cNvSpPr>
          <p:nvPr>
            <p:ph type="sldImg" idx="2"/>
          </p:nvPr>
        </p:nvSpPr>
        <p:spPr>
          <a:xfrm>
            <a:off x="2428875" y="754063"/>
            <a:ext cx="29146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acca4b312a_0_18: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3" name="Google Shape;243;g1acca4b312a_0_18: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acca4b312a_0_24: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9" name="Google Shape;249;g1acca4b312a_0_24: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acca4b312a_0_146: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0" name="Google Shape;260;g1acca4b312a_0_146: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acca4b312a_0_37: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2" name="Google Shape;272;g1acca4b312a_0_37: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a5fed7fd1b_0_11: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8" name="Google Shape;278;g1a5fed7fd1b_0_11:notes"/>
          <p:cNvSpPr>
            <a:spLocks noGrp="1" noRot="1" noChangeAspect="1"/>
          </p:cNvSpPr>
          <p:nvPr>
            <p:ph type="sldImg" idx="2"/>
          </p:nvPr>
        </p:nvSpPr>
        <p:spPr>
          <a:xfrm>
            <a:off x="2428875" y="754063"/>
            <a:ext cx="29146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acca4b312a_0_159: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 name="Google Shape;289;g1acca4b312a_0_159:notes"/>
          <p:cNvSpPr>
            <a:spLocks noGrp="1" noRot="1" noChangeAspect="1"/>
          </p:cNvSpPr>
          <p:nvPr>
            <p:ph type="sldImg" idx="2"/>
          </p:nvPr>
        </p:nvSpPr>
        <p:spPr>
          <a:xfrm>
            <a:off x="2428875" y="754063"/>
            <a:ext cx="29146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aca0d24898_1_22: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g1aca0d24898_1_22:notes"/>
          <p:cNvSpPr>
            <a:spLocks noGrp="1" noRot="1" noChangeAspect="1"/>
          </p:cNvSpPr>
          <p:nvPr>
            <p:ph type="sldImg" idx="2"/>
          </p:nvPr>
        </p:nvSpPr>
        <p:spPr>
          <a:xfrm>
            <a:off x="2428875" y="754063"/>
            <a:ext cx="29146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acca4b312a_0_43: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0" name="Google Shape;300;g1acca4b312a_0_43: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acca4b312a_0_185: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6" name="Google Shape;306;g1acca4b312a_0_185: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ae04edf007_6_47: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g1ae04edf007_6_47:notes"/>
          <p:cNvSpPr>
            <a:spLocks noGrp="1" noRot="1" noChangeAspect="1"/>
          </p:cNvSpPr>
          <p:nvPr>
            <p:ph type="sldImg" idx="2"/>
          </p:nvPr>
        </p:nvSpPr>
        <p:spPr>
          <a:xfrm>
            <a:off x="2428875" y="754063"/>
            <a:ext cx="29146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ae04edf007_6_142: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g1ae04edf007_6_142:notes"/>
          <p:cNvSpPr>
            <a:spLocks noGrp="1" noRot="1" noChangeAspect="1"/>
          </p:cNvSpPr>
          <p:nvPr>
            <p:ph type="sldImg" idx="2"/>
          </p:nvPr>
        </p:nvSpPr>
        <p:spPr>
          <a:xfrm>
            <a:off x="2428875" y="754063"/>
            <a:ext cx="29146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acca4b312a_0_49: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 name="Google Shape;367;g1acca4b312a_0_49: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ae04edf007_5_50:notes"/>
          <p:cNvSpPr txBox="1">
            <a:spLocks noGrp="1"/>
          </p:cNvSpPr>
          <p:nvPr>
            <p:ph type="body" idx="1"/>
          </p:nvPr>
        </p:nvSpPr>
        <p:spPr>
          <a:xfrm>
            <a:off x="777225" y="4777725"/>
            <a:ext cx="6217800" cy="452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g1ae04edf007_5_50: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acca4b312a_0_49: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 name="Google Shape;367;g1acca4b312a_0_49:notes"/>
          <p:cNvSpPr>
            <a:spLocks noGrp="1" noRot="1" noChangeAspect="1"/>
          </p:cNvSpPr>
          <p:nvPr>
            <p:ph type="sldImg" idx="2"/>
          </p:nvPr>
        </p:nvSpPr>
        <p:spPr>
          <a:xfrm>
            <a:off x="2428875" y="754063"/>
            <a:ext cx="29146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6966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acca4b312a_0_0: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g1acca4b312a_0_0: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3:notes"/>
          <p:cNvSpPr>
            <a:spLocks noGrp="1" noRot="1" noChangeAspect="1"/>
          </p:cNvSpPr>
          <p:nvPr>
            <p:ph type="sldImg" idx="2"/>
          </p:nvPr>
        </p:nvSpPr>
        <p:spPr>
          <a:xfrm>
            <a:off x="2428875" y="754063"/>
            <a:ext cx="29146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1:notes"/>
          <p:cNvSpPr>
            <a:spLocks noGrp="1" noRot="1" noChangeAspect="1"/>
          </p:cNvSpPr>
          <p:nvPr>
            <p:ph type="sldImg" idx="2"/>
          </p:nvPr>
        </p:nvSpPr>
        <p:spPr>
          <a:xfrm>
            <a:off x="2428875" y="754063"/>
            <a:ext cx="29146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acca4b312a_0_198: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1acca4b312a_0_198:notes"/>
          <p:cNvSpPr>
            <a:spLocks noGrp="1" noRot="1" noChangeAspect="1"/>
          </p:cNvSpPr>
          <p:nvPr>
            <p:ph type="sldImg" idx="2"/>
          </p:nvPr>
        </p:nvSpPr>
        <p:spPr>
          <a:xfrm>
            <a:off x="2428875" y="754063"/>
            <a:ext cx="29146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ae04edf007_4_6: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g1ae04edf007_4_6:notes"/>
          <p:cNvSpPr>
            <a:spLocks noGrp="1" noRot="1" noChangeAspect="1"/>
          </p:cNvSpPr>
          <p:nvPr>
            <p:ph type="sldImg" idx="2"/>
          </p:nvPr>
        </p:nvSpPr>
        <p:spPr>
          <a:xfrm>
            <a:off x="2428875" y="754063"/>
            <a:ext cx="29148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acca4b312a_0_6:notes"/>
          <p:cNvSpPr txBox="1">
            <a:spLocks noGrp="1"/>
          </p:cNvSpPr>
          <p:nvPr>
            <p:ph type="body" idx="1"/>
          </p:nvPr>
        </p:nvSpPr>
        <p:spPr>
          <a:xfrm>
            <a:off x="777225" y="4777725"/>
            <a:ext cx="6217800" cy="4526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g1acca4b312a_0_6:notes"/>
          <p:cNvSpPr>
            <a:spLocks noGrp="1" noRot="1" noChangeAspect="1"/>
          </p:cNvSpPr>
          <p:nvPr>
            <p:ph type="sldImg" idx="2"/>
          </p:nvPr>
        </p:nvSpPr>
        <p:spPr>
          <a:xfrm>
            <a:off x="1295650" y="754375"/>
            <a:ext cx="518190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4:notes"/>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4:notes"/>
          <p:cNvSpPr>
            <a:spLocks noGrp="1" noRot="1" noChangeAspect="1"/>
          </p:cNvSpPr>
          <p:nvPr>
            <p:ph type="sldImg" idx="2"/>
          </p:nvPr>
        </p:nvSpPr>
        <p:spPr>
          <a:xfrm>
            <a:off x="2428875" y="754063"/>
            <a:ext cx="29146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8"/>
          <p:cNvSpPr txBox="1">
            <a:spLocks noGrp="1"/>
          </p:cNvSpPr>
          <p:nvPr>
            <p:ph type="title"/>
          </p:nvPr>
        </p:nvSpPr>
        <p:spPr>
          <a:xfrm>
            <a:off x="901700" y="736092"/>
            <a:ext cx="3205479" cy="37591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3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8"/>
          <p:cNvSpPr txBox="1">
            <a:spLocks noGrp="1"/>
          </p:cNvSpPr>
          <p:nvPr>
            <p:ph type="body" idx="1"/>
          </p:nvPr>
        </p:nvSpPr>
        <p:spPr>
          <a:xfrm>
            <a:off x="388620" y="2313432"/>
            <a:ext cx="6995160" cy="663854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 name="Google Shape;14;p18"/>
          <p:cNvSpPr txBox="1">
            <a:spLocks noGrp="1"/>
          </p:cNvSpPr>
          <p:nvPr>
            <p:ph type="ftr" idx="11"/>
          </p:nvPr>
        </p:nvSpPr>
        <p:spPr>
          <a:xfrm>
            <a:off x="2642616" y="9354312"/>
            <a:ext cx="2487168" cy="50292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8"/>
          <p:cNvSpPr txBox="1">
            <a:spLocks noGrp="1"/>
          </p:cNvSpPr>
          <p:nvPr>
            <p:ph type="dt" idx="10"/>
          </p:nvPr>
        </p:nvSpPr>
        <p:spPr>
          <a:xfrm>
            <a:off x="388620" y="9354312"/>
            <a:ext cx="1787652" cy="5029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8"/>
          <p:cNvSpPr txBox="1">
            <a:spLocks noGrp="1"/>
          </p:cNvSpPr>
          <p:nvPr>
            <p:ph type="sldNum" idx="12"/>
          </p:nvPr>
        </p:nvSpPr>
        <p:spPr>
          <a:xfrm>
            <a:off x="5596128" y="9354312"/>
            <a:ext cx="1787652" cy="5029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9"/>
        <p:cNvGrpSpPr/>
        <p:nvPr/>
      </p:nvGrpSpPr>
      <p:grpSpPr>
        <a:xfrm>
          <a:off x="0" y="0"/>
          <a:ext cx="0" cy="0"/>
          <a:chOff x="0" y="0"/>
          <a:chExt cx="0" cy="0"/>
        </a:xfrm>
      </p:grpSpPr>
      <p:sp>
        <p:nvSpPr>
          <p:cNvPr id="70" name="Google Shape;70;g1ae04edf007_5_93"/>
          <p:cNvSpPr txBox="1">
            <a:spLocks noGrp="1"/>
          </p:cNvSpPr>
          <p:nvPr>
            <p:ph type="ctrTitle"/>
          </p:nvPr>
        </p:nvSpPr>
        <p:spPr>
          <a:xfrm>
            <a:off x="582930" y="3118104"/>
            <a:ext cx="6606600" cy="21123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g1ae04edf007_5_93"/>
          <p:cNvSpPr txBox="1">
            <a:spLocks noGrp="1"/>
          </p:cNvSpPr>
          <p:nvPr>
            <p:ph type="subTitle" idx="1"/>
          </p:nvPr>
        </p:nvSpPr>
        <p:spPr>
          <a:xfrm>
            <a:off x="1165860" y="5632704"/>
            <a:ext cx="5440800" cy="25146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g1ae04edf007_5_93"/>
          <p:cNvSpPr txBox="1">
            <a:spLocks noGrp="1"/>
          </p:cNvSpPr>
          <p:nvPr>
            <p:ph type="ftr" idx="11"/>
          </p:nvPr>
        </p:nvSpPr>
        <p:spPr>
          <a:xfrm>
            <a:off x="2642616" y="9354312"/>
            <a:ext cx="2487300" cy="5028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g1ae04edf007_5_93"/>
          <p:cNvSpPr txBox="1">
            <a:spLocks noGrp="1"/>
          </p:cNvSpPr>
          <p:nvPr>
            <p:ph type="dt" idx="10"/>
          </p:nvPr>
        </p:nvSpPr>
        <p:spPr>
          <a:xfrm>
            <a:off x="388620" y="9354312"/>
            <a:ext cx="1787700" cy="502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g1ae04edf007_5_93"/>
          <p:cNvSpPr txBox="1">
            <a:spLocks noGrp="1"/>
          </p:cNvSpPr>
          <p:nvPr>
            <p:ph type="sldNum" idx="12"/>
          </p:nvPr>
        </p:nvSpPr>
        <p:spPr>
          <a:xfrm>
            <a:off x="5596128" y="9354312"/>
            <a:ext cx="1787700" cy="2772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7"/>
        <p:cNvGrpSpPr/>
        <p:nvPr/>
      </p:nvGrpSpPr>
      <p:grpSpPr>
        <a:xfrm>
          <a:off x="0" y="0"/>
          <a:ext cx="0" cy="0"/>
          <a:chOff x="0" y="0"/>
          <a:chExt cx="0" cy="0"/>
        </a:xfrm>
      </p:grpSpPr>
      <p:sp>
        <p:nvSpPr>
          <p:cNvPr id="18" name="Google Shape;18;p19"/>
          <p:cNvSpPr txBox="1">
            <a:spLocks noGrp="1"/>
          </p:cNvSpPr>
          <p:nvPr>
            <p:ph type="ftr" idx="11"/>
          </p:nvPr>
        </p:nvSpPr>
        <p:spPr>
          <a:xfrm>
            <a:off x="2642616" y="9354312"/>
            <a:ext cx="2487168" cy="50292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9"/>
          <p:cNvSpPr txBox="1">
            <a:spLocks noGrp="1"/>
          </p:cNvSpPr>
          <p:nvPr>
            <p:ph type="dt" idx="10"/>
          </p:nvPr>
        </p:nvSpPr>
        <p:spPr>
          <a:xfrm>
            <a:off x="388620" y="9354312"/>
            <a:ext cx="1787652" cy="5029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9"/>
          <p:cNvSpPr txBox="1">
            <a:spLocks noGrp="1"/>
          </p:cNvSpPr>
          <p:nvPr>
            <p:ph type="sldNum" idx="12"/>
          </p:nvPr>
        </p:nvSpPr>
        <p:spPr>
          <a:xfrm>
            <a:off x="5596128" y="9354312"/>
            <a:ext cx="1787652" cy="5029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21"/>
        <p:cNvGrpSpPr/>
        <p:nvPr/>
      </p:nvGrpSpPr>
      <p:grpSpPr>
        <a:xfrm>
          <a:off x="0" y="0"/>
          <a:ext cx="0" cy="0"/>
          <a:chOff x="0" y="0"/>
          <a:chExt cx="0" cy="0"/>
        </a:xfrm>
      </p:grpSpPr>
      <p:sp>
        <p:nvSpPr>
          <p:cNvPr id="22" name="Google Shape;22;p20"/>
          <p:cNvSpPr/>
          <p:nvPr/>
        </p:nvSpPr>
        <p:spPr>
          <a:xfrm>
            <a:off x="571500" y="3371926"/>
            <a:ext cx="3012948" cy="1159637"/>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 name="Google Shape;23;p20"/>
          <p:cNvSpPr txBox="1">
            <a:spLocks noGrp="1"/>
          </p:cNvSpPr>
          <p:nvPr>
            <p:ph type="title"/>
          </p:nvPr>
        </p:nvSpPr>
        <p:spPr>
          <a:xfrm>
            <a:off x="901700" y="736092"/>
            <a:ext cx="3205479" cy="37591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3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0"/>
          <p:cNvSpPr txBox="1">
            <a:spLocks noGrp="1"/>
          </p:cNvSpPr>
          <p:nvPr>
            <p:ph type="body" idx="1"/>
          </p:nvPr>
        </p:nvSpPr>
        <p:spPr>
          <a:xfrm>
            <a:off x="388620" y="2313432"/>
            <a:ext cx="3380994" cy="663854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 name="Google Shape;25;p20"/>
          <p:cNvSpPr txBox="1">
            <a:spLocks noGrp="1"/>
          </p:cNvSpPr>
          <p:nvPr>
            <p:ph type="body" idx="2"/>
          </p:nvPr>
        </p:nvSpPr>
        <p:spPr>
          <a:xfrm>
            <a:off x="4241800" y="1855660"/>
            <a:ext cx="2924175" cy="556514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100" b="1" i="0">
                <a:solidFill>
                  <a:srgbClr val="375676"/>
                </a:solidFill>
                <a:latin typeface="Lato Black"/>
                <a:ea typeface="Lato Black"/>
                <a:cs typeface="Lato Black"/>
                <a:sym typeface="Lato Black"/>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6" name="Google Shape;26;p20"/>
          <p:cNvSpPr txBox="1">
            <a:spLocks noGrp="1"/>
          </p:cNvSpPr>
          <p:nvPr>
            <p:ph type="ftr" idx="11"/>
          </p:nvPr>
        </p:nvSpPr>
        <p:spPr>
          <a:xfrm>
            <a:off x="2642616" y="9354312"/>
            <a:ext cx="2487168" cy="50292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0"/>
          <p:cNvSpPr txBox="1">
            <a:spLocks noGrp="1"/>
          </p:cNvSpPr>
          <p:nvPr>
            <p:ph type="dt" idx="10"/>
          </p:nvPr>
        </p:nvSpPr>
        <p:spPr>
          <a:xfrm>
            <a:off x="388620" y="9354312"/>
            <a:ext cx="1787652" cy="5029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5596128" y="9354312"/>
            <a:ext cx="1787652" cy="5029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901700" y="736092"/>
            <a:ext cx="3205479" cy="37591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300" b="0"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1"/>
          <p:cNvSpPr txBox="1">
            <a:spLocks noGrp="1"/>
          </p:cNvSpPr>
          <p:nvPr>
            <p:ph type="ftr" idx="11"/>
          </p:nvPr>
        </p:nvSpPr>
        <p:spPr>
          <a:xfrm>
            <a:off x="2642616" y="9354312"/>
            <a:ext cx="2487168" cy="50292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1"/>
          <p:cNvSpPr txBox="1">
            <a:spLocks noGrp="1"/>
          </p:cNvSpPr>
          <p:nvPr>
            <p:ph type="dt" idx="10"/>
          </p:nvPr>
        </p:nvSpPr>
        <p:spPr>
          <a:xfrm>
            <a:off x="388620" y="9354312"/>
            <a:ext cx="1787652" cy="5029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1"/>
          <p:cNvSpPr txBox="1">
            <a:spLocks noGrp="1"/>
          </p:cNvSpPr>
          <p:nvPr>
            <p:ph type="sldNum" idx="12"/>
          </p:nvPr>
        </p:nvSpPr>
        <p:spPr>
          <a:xfrm>
            <a:off x="5596128" y="9354312"/>
            <a:ext cx="1787652" cy="5029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4"/>
        <p:cNvGrpSpPr/>
        <p:nvPr/>
      </p:nvGrpSpPr>
      <p:grpSpPr>
        <a:xfrm>
          <a:off x="0" y="0"/>
          <a:ext cx="0" cy="0"/>
          <a:chOff x="0" y="0"/>
          <a:chExt cx="0" cy="0"/>
        </a:xfrm>
      </p:grpSpPr>
      <p:sp>
        <p:nvSpPr>
          <p:cNvPr id="35" name="Google Shape;35;p22"/>
          <p:cNvSpPr txBox="1">
            <a:spLocks noGrp="1"/>
          </p:cNvSpPr>
          <p:nvPr>
            <p:ph type="ctrTitle"/>
          </p:nvPr>
        </p:nvSpPr>
        <p:spPr>
          <a:xfrm>
            <a:off x="582930" y="3118104"/>
            <a:ext cx="6606540" cy="211226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2"/>
          <p:cNvSpPr txBox="1">
            <a:spLocks noGrp="1"/>
          </p:cNvSpPr>
          <p:nvPr>
            <p:ph type="subTitle" idx="1"/>
          </p:nvPr>
        </p:nvSpPr>
        <p:spPr>
          <a:xfrm>
            <a:off x="1165860" y="5632704"/>
            <a:ext cx="5440680" cy="25146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2"/>
          <p:cNvSpPr txBox="1">
            <a:spLocks noGrp="1"/>
          </p:cNvSpPr>
          <p:nvPr>
            <p:ph type="ftr" idx="11"/>
          </p:nvPr>
        </p:nvSpPr>
        <p:spPr>
          <a:xfrm>
            <a:off x="2642616" y="9354312"/>
            <a:ext cx="2487168" cy="50292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2"/>
          <p:cNvSpPr txBox="1">
            <a:spLocks noGrp="1"/>
          </p:cNvSpPr>
          <p:nvPr>
            <p:ph type="dt" idx="10"/>
          </p:nvPr>
        </p:nvSpPr>
        <p:spPr>
          <a:xfrm>
            <a:off x="388620" y="9354312"/>
            <a:ext cx="1787652" cy="5029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5596128" y="9354312"/>
            <a:ext cx="1787652" cy="5029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6"/>
        <p:cNvGrpSpPr/>
        <p:nvPr/>
      </p:nvGrpSpPr>
      <p:grpSpPr>
        <a:xfrm>
          <a:off x="0" y="0"/>
          <a:ext cx="0" cy="0"/>
          <a:chOff x="0" y="0"/>
          <a:chExt cx="0" cy="0"/>
        </a:xfrm>
      </p:grpSpPr>
      <p:sp>
        <p:nvSpPr>
          <p:cNvPr id="47" name="Google Shape;47;g1ae04edf007_5_70"/>
          <p:cNvSpPr txBox="1">
            <a:spLocks noGrp="1"/>
          </p:cNvSpPr>
          <p:nvPr>
            <p:ph type="title"/>
          </p:nvPr>
        </p:nvSpPr>
        <p:spPr>
          <a:xfrm>
            <a:off x="901700" y="736092"/>
            <a:ext cx="3205500" cy="375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2300" b="0" i="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8" name="Google Shape;48;g1ae04edf007_5_70"/>
          <p:cNvSpPr txBox="1">
            <a:spLocks noGrp="1"/>
          </p:cNvSpPr>
          <p:nvPr>
            <p:ph type="body" idx="1"/>
          </p:nvPr>
        </p:nvSpPr>
        <p:spPr>
          <a:xfrm>
            <a:off x="388620" y="2313432"/>
            <a:ext cx="6995100" cy="6638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49" name="Google Shape;49;g1ae04edf007_5_70"/>
          <p:cNvSpPr txBox="1">
            <a:spLocks noGrp="1"/>
          </p:cNvSpPr>
          <p:nvPr>
            <p:ph type="ftr" idx="11"/>
          </p:nvPr>
        </p:nvSpPr>
        <p:spPr>
          <a:xfrm>
            <a:off x="2642616" y="9354312"/>
            <a:ext cx="2487300" cy="5028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g1ae04edf007_5_70"/>
          <p:cNvSpPr txBox="1">
            <a:spLocks noGrp="1"/>
          </p:cNvSpPr>
          <p:nvPr>
            <p:ph type="dt" idx="10"/>
          </p:nvPr>
        </p:nvSpPr>
        <p:spPr>
          <a:xfrm>
            <a:off x="388620" y="9354312"/>
            <a:ext cx="1787700" cy="502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g1ae04edf007_5_70"/>
          <p:cNvSpPr txBox="1">
            <a:spLocks noGrp="1"/>
          </p:cNvSpPr>
          <p:nvPr>
            <p:ph type="sldNum" idx="12"/>
          </p:nvPr>
        </p:nvSpPr>
        <p:spPr>
          <a:xfrm>
            <a:off x="5596128" y="9354312"/>
            <a:ext cx="1787700" cy="2772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2"/>
        <p:cNvGrpSpPr/>
        <p:nvPr/>
      </p:nvGrpSpPr>
      <p:grpSpPr>
        <a:xfrm>
          <a:off x="0" y="0"/>
          <a:ext cx="0" cy="0"/>
          <a:chOff x="0" y="0"/>
          <a:chExt cx="0" cy="0"/>
        </a:xfrm>
      </p:grpSpPr>
      <p:sp>
        <p:nvSpPr>
          <p:cNvPr id="53" name="Google Shape;53;g1ae04edf007_5_76"/>
          <p:cNvSpPr txBox="1">
            <a:spLocks noGrp="1"/>
          </p:cNvSpPr>
          <p:nvPr>
            <p:ph type="ftr" idx="11"/>
          </p:nvPr>
        </p:nvSpPr>
        <p:spPr>
          <a:xfrm>
            <a:off x="2642616" y="9354312"/>
            <a:ext cx="2487300" cy="5028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g1ae04edf007_5_76"/>
          <p:cNvSpPr txBox="1">
            <a:spLocks noGrp="1"/>
          </p:cNvSpPr>
          <p:nvPr>
            <p:ph type="dt" idx="10"/>
          </p:nvPr>
        </p:nvSpPr>
        <p:spPr>
          <a:xfrm>
            <a:off x="388620" y="9354312"/>
            <a:ext cx="1787700" cy="502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g1ae04edf007_5_76"/>
          <p:cNvSpPr txBox="1">
            <a:spLocks noGrp="1"/>
          </p:cNvSpPr>
          <p:nvPr>
            <p:ph type="sldNum" idx="12"/>
          </p:nvPr>
        </p:nvSpPr>
        <p:spPr>
          <a:xfrm>
            <a:off x="5596128" y="9354312"/>
            <a:ext cx="1787700" cy="2772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56"/>
        <p:cNvGrpSpPr/>
        <p:nvPr/>
      </p:nvGrpSpPr>
      <p:grpSpPr>
        <a:xfrm>
          <a:off x="0" y="0"/>
          <a:ext cx="0" cy="0"/>
          <a:chOff x="0" y="0"/>
          <a:chExt cx="0" cy="0"/>
        </a:xfrm>
      </p:grpSpPr>
      <p:sp>
        <p:nvSpPr>
          <p:cNvPr id="57" name="Google Shape;57;g1ae04edf007_5_80"/>
          <p:cNvSpPr/>
          <p:nvPr/>
        </p:nvSpPr>
        <p:spPr>
          <a:xfrm>
            <a:off x="571500" y="3371926"/>
            <a:ext cx="3012900" cy="11595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g1ae04edf007_5_80"/>
          <p:cNvSpPr txBox="1">
            <a:spLocks noGrp="1"/>
          </p:cNvSpPr>
          <p:nvPr>
            <p:ph type="title"/>
          </p:nvPr>
        </p:nvSpPr>
        <p:spPr>
          <a:xfrm>
            <a:off x="901700" y="736092"/>
            <a:ext cx="3205500" cy="375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2300" b="0" i="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g1ae04edf007_5_80"/>
          <p:cNvSpPr txBox="1">
            <a:spLocks noGrp="1"/>
          </p:cNvSpPr>
          <p:nvPr>
            <p:ph type="body" idx="1"/>
          </p:nvPr>
        </p:nvSpPr>
        <p:spPr>
          <a:xfrm>
            <a:off x="388620" y="2313432"/>
            <a:ext cx="3381000" cy="6638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60" name="Google Shape;60;g1ae04edf007_5_80"/>
          <p:cNvSpPr txBox="1">
            <a:spLocks noGrp="1"/>
          </p:cNvSpPr>
          <p:nvPr>
            <p:ph type="body" idx="2"/>
          </p:nvPr>
        </p:nvSpPr>
        <p:spPr>
          <a:xfrm>
            <a:off x="4241800" y="1855660"/>
            <a:ext cx="2924100" cy="55650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sz="1100" b="1" i="0">
                <a:solidFill>
                  <a:srgbClr val="375676"/>
                </a:solidFill>
                <a:latin typeface="Lato Black"/>
                <a:ea typeface="Lato Black"/>
                <a:cs typeface="Lato Black"/>
                <a:sym typeface="Lato Black"/>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61" name="Google Shape;61;g1ae04edf007_5_80"/>
          <p:cNvSpPr txBox="1">
            <a:spLocks noGrp="1"/>
          </p:cNvSpPr>
          <p:nvPr>
            <p:ph type="ftr" idx="11"/>
          </p:nvPr>
        </p:nvSpPr>
        <p:spPr>
          <a:xfrm>
            <a:off x="2642616" y="9354312"/>
            <a:ext cx="2487300" cy="5028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g1ae04edf007_5_80"/>
          <p:cNvSpPr txBox="1">
            <a:spLocks noGrp="1"/>
          </p:cNvSpPr>
          <p:nvPr>
            <p:ph type="dt" idx="10"/>
          </p:nvPr>
        </p:nvSpPr>
        <p:spPr>
          <a:xfrm>
            <a:off x="388620" y="9354312"/>
            <a:ext cx="1787700" cy="502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g1ae04edf007_5_80"/>
          <p:cNvSpPr txBox="1">
            <a:spLocks noGrp="1"/>
          </p:cNvSpPr>
          <p:nvPr>
            <p:ph type="sldNum" idx="12"/>
          </p:nvPr>
        </p:nvSpPr>
        <p:spPr>
          <a:xfrm>
            <a:off x="5596128" y="9354312"/>
            <a:ext cx="1787700" cy="2772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4"/>
        <p:cNvGrpSpPr/>
        <p:nvPr/>
      </p:nvGrpSpPr>
      <p:grpSpPr>
        <a:xfrm>
          <a:off x="0" y="0"/>
          <a:ext cx="0" cy="0"/>
          <a:chOff x="0" y="0"/>
          <a:chExt cx="0" cy="0"/>
        </a:xfrm>
      </p:grpSpPr>
      <p:sp>
        <p:nvSpPr>
          <p:cNvPr id="65" name="Google Shape;65;g1ae04edf007_5_88"/>
          <p:cNvSpPr txBox="1">
            <a:spLocks noGrp="1"/>
          </p:cNvSpPr>
          <p:nvPr>
            <p:ph type="title"/>
          </p:nvPr>
        </p:nvSpPr>
        <p:spPr>
          <a:xfrm>
            <a:off x="901700" y="736092"/>
            <a:ext cx="3205500" cy="375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2300" b="0" i="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g1ae04edf007_5_88"/>
          <p:cNvSpPr txBox="1">
            <a:spLocks noGrp="1"/>
          </p:cNvSpPr>
          <p:nvPr>
            <p:ph type="ftr" idx="11"/>
          </p:nvPr>
        </p:nvSpPr>
        <p:spPr>
          <a:xfrm>
            <a:off x="2642616" y="9354312"/>
            <a:ext cx="2487300" cy="5028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g1ae04edf007_5_88"/>
          <p:cNvSpPr txBox="1">
            <a:spLocks noGrp="1"/>
          </p:cNvSpPr>
          <p:nvPr>
            <p:ph type="dt" idx="10"/>
          </p:nvPr>
        </p:nvSpPr>
        <p:spPr>
          <a:xfrm>
            <a:off x="388620" y="9354312"/>
            <a:ext cx="1787700" cy="502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g1ae04edf007_5_88"/>
          <p:cNvSpPr txBox="1">
            <a:spLocks noGrp="1"/>
          </p:cNvSpPr>
          <p:nvPr>
            <p:ph type="sldNum" idx="12"/>
          </p:nvPr>
        </p:nvSpPr>
        <p:spPr>
          <a:xfrm>
            <a:off x="5596128" y="9354312"/>
            <a:ext cx="1787700" cy="2772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901700" y="736092"/>
            <a:ext cx="3205479" cy="37591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23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388620" y="2313432"/>
            <a:ext cx="6995160" cy="6638544"/>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p17"/>
          <p:cNvSpPr txBox="1">
            <a:spLocks noGrp="1"/>
          </p:cNvSpPr>
          <p:nvPr>
            <p:ph type="ftr" idx="11"/>
          </p:nvPr>
        </p:nvSpPr>
        <p:spPr>
          <a:xfrm>
            <a:off x="2642616" y="9354312"/>
            <a:ext cx="2487168" cy="50292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dt" idx="10"/>
          </p:nvPr>
        </p:nvSpPr>
        <p:spPr>
          <a:xfrm>
            <a:off x="388620" y="9354312"/>
            <a:ext cx="1787652" cy="50292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5596128" y="9354312"/>
            <a:ext cx="1787652" cy="50292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g1ae04edf007_5_64"/>
          <p:cNvSpPr txBox="1">
            <a:spLocks noGrp="1"/>
          </p:cNvSpPr>
          <p:nvPr>
            <p:ph type="title"/>
          </p:nvPr>
        </p:nvSpPr>
        <p:spPr>
          <a:xfrm>
            <a:off x="901700" y="736092"/>
            <a:ext cx="3205500" cy="375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300" b="0" i="0" u="none" strike="noStrike" cap="none">
                <a:solidFill>
                  <a:schemeClr val="lt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42" name="Google Shape;42;g1ae04edf007_5_64"/>
          <p:cNvSpPr txBox="1">
            <a:spLocks noGrp="1"/>
          </p:cNvSpPr>
          <p:nvPr>
            <p:ph type="body" idx="1"/>
          </p:nvPr>
        </p:nvSpPr>
        <p:spPr>
          <a:xfrm>
            <a:off x="388620" y="2313432"/>
            <a:ext cx="6995100" cy="66384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43" name="Google Shape;43;g1ae04edf007_5_64"/>
          <p:cNvSpPr txBox="1">
            <a:spLocks noGrp="1"/>
          </p:cNvSpPr>
          <p:nvPr>
            <p:ph type="ftr" idx="11"/>
          </p:nvPr>
        </p:nvSpPr>
        <p:spPr>
          <a:xfrm>
            <a:off x="2642616" y="9354312"/>
            <a:ext cx="2487300" cy="5028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g1ae04edf007_5_64"/>
          <p:cNvSpPr txBox="1">
            <a:spLocks noGrp="1"/>
          </p:cNvSpPr>
          <p:nvPr>
            <p:ph type="dt" idx="10"/>
          </p:nvPr>
        </p:nvSpPr>
        <p:spPr>
          <a:xfrm>
            <a:off x="388620" y="9354312"/>
            <a:ext cx="1787700" cy="5028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g1ae04edf007_5_64"/>
          <p:cNvSpPr txBox="1">
            <a:spLocks noGrp="1"/>
          </p:cNvSpPr>
          <p:nvPr>
            <p:ph type="sldNum" idx="12"/>
          </p:nvPr>
        </p:nvSpPr>
        <p:spPr>
          <a:xfrm>
            <a:off x="5596128" y="9354312"/>
            <a:ext cx="1787700" cy="2772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projectrhea.org/rhea/images/1/16/Kernel_PCA_slides_Tsungtai_Yeh_slecture_ECE662S14.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rakesh9177/PCA-principal_component_analysi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MLaJbA82nzk" TargetMode="External"/><Relationship Id="rId7" Type="http://schemas.openxmlformats.org/officeDocument/2006/relationships/hyperlink" Target="https://www.projectrhea.org/rhea/images/1/16/Kernel_PCA_slides_Tsungtai_Yeh_slecture_ECE662S14.pdf"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hyperlink" Target="https://archive.ics.uci.edu/ml/datasets/breast+cancer+wisconsin+(diagnostic)" TargetMode="External"/><Relationship Id="rId5" Type="http://schemas.openxmlformats.org/officeDocument/2006/relationships/hyperlink" Target="https://doi.org/10.1098/rsta.2015.0202" TargetMode="External"/><Relationship Id="rId4" Type="http://schemas.openxmlformats.org/officeDocument/2006/relationships/hyperlink" Target="https://proceedings.neurips.cc/paper/1998/file/226d1f15ecd35f784d2a20c3ecf56d7f-Paper.pdf"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builtin.com/data-science/dimensionality-reduction-python" TargetMode="External"/><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builtin.com/data-sci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p:nvPr/>
        </p:nvSpPr>
        <p:spPr>
          <a:xfrm>
            <a:off x="0" y="-4257"/>
            <a:ext cx="7772400" cy="10058400"/>
          </a:xfrm>
          <a:custGeom>
            <a:avLst/>
            <a:gdLst/>
            <a:ahLst/>
            <a:cxnLst/>
            <a:rect l="l" t="t" r="r" b="b"/>
            <a:pathLst>
              <a:path w="7772400" h="10058400" extrusionOk="0">
                <a:moveTo>
                  <a:pt x="7772400" y="0"/>
                </a:moveTo>
                <a:lnTo>
                  <a:pt x="0" y="0"/>
                </a:lnTo>
                <a:lnTo>
                  <a:pt x="0" y="10058400"/>
                </a:lnTo>
                <a:lnTo>
                  <a:pt x="7772400" y="10058400"/>
                </a:lnTo>
                <a:lnTo>
                  <a:pt x="7772400" y="0"/>
                </a:lnTo>
                <a:close/>
              </a:path>
            </a:pathLst>
          </a:custGeom>
          <a:solidFill>
            <a:srgbClr val="DB192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 name="Google Shape;80;p2"/>
          <p:cNvSpPr txBox="1">
            <a:spLocks noGrp="1"/>
          </p:cNvSpPr>
          <p:nvPr>
            <p:ph type="title"/>
          </p:nvPr>
        </p:nvSpPr>
        <p:spPr>
          <a:xfrm>
            <a:off x="942633" y="830149"/>
            <a:ext cx="4162767" cy="50526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t>Department of Mathematics</a:t>
            </a:r>
            <a:endParaRPr sz="3200"/>
          </a:p>
        </p:txBody>
      </p:sp>
      <p:sp>
        <p:nvSpPr>
          <p:cNvPr id="81" name="Google Shape;81;p2"/>
          <p:cNvSpPr txBox="1"/>
          <p:nvPr/>
        </p:nvSpPr>
        <p:spPr>
          <a:xfrm>
            <a:off x="2173624" y="5946600"/>
            <a:ext cx="2771700" cy="2289600"/>
          </a:xfrm>
          <a:prstGeom prst="rect">
            <a:avLst/>
          </a:prstGeom>
          <a:noFill/>
          <a:ln>
            <a:noFill/>
          </a:ln>
        </p:spPr>
        <p:txBody>
          <a:bodyPr spcFirstLastPara="1" wrap="square" lIns="0" tIns="72375" rIns="0" bIns="0" anchor="t" anchorCtr="0">
            <a:spAutoFit/>
          </a:bodyPr>
          <a:lstStyle/>
          <a:p>
            <a:pPr marL="1270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Lato"/>
                <a:ea typeface="Lato"/>
                <a:cs typeface="Lato"/>
                <a:sym typeface="Lato"/>
              </a:rPr>
              <a:t>Project Presented by </a:t>
            </a:r>
            <a:endParaRPr sz="1400" b="0" i="0" u="none" strike="noStrike" cap="none">
              <a:solidFill>
                <a:srgbClr val="000000"/>
              </a:solidFill>
              <a:latin typeface="Arial"/>
              <a:ea typeface="Arial"/>
              <a:cs typeface="Arial"/>
              <a:sym typeface="Arial"/>
            </a:endParaRPr>
          </a:p>
          <a:p>
            <a:pPr marL="12700" marR="0" lvl="0" indent="0" algn="ctr" rtl="0">
              <a:lnSpc>
                <a:spcPct val="100000"/>
              </a:lnSpc>
              <a:spcBef>
                <a:spcPts val="570"/>
              </a:spcBef>
              <a:spcAft>
                <a:spcPts val="0"/>
              </a:spcAft>
              <a:buClr>
                <a:srgbClr val="000000"/>
              </a:buClr>
              <a:buSzPts val="1800"/>
              <a:buFont typeface="Arial"/>
              <a:buNone/>
            </a:pPr>
            <a:r>
              <a:rPr lang="en-US" sz="1800" b="0" i="0" u="none" strike="noStrike" cap="none">
                <a:solidFill>
                  <a:schemeClr val="lt1"/>
                </a:solidFill>
                <a:latin typeface="Lato"/>
                <a:ea typeface="Lato"/>
                <a:cs typeface="Lato"/>
                <a:sym typeface="Lato"/>
              </a:rPr>
              <a:t> </a:t>
            </a:r>
            <a:endParaRPr sz="1400" b="0" i="0" u="none" strike="noStrike" cap="none">
              <a:solidFill>
                <a:srgbClr val="000000"/>
              </a:solidFill>
              <a:latin typeface="Arial"/>
              <a:ea typeface="Arial"/>
              <a:cs typeface="Arial"/>
              <a:sym typeface="Arial"/>
            </a:endParaRPr>
          </a:p>
          <a:p>
            <a:pPr marL="12700" marR="0" lvl="0" indent="0" algn="ctr" rtl="0">
              <a:lnSpc>
                <a:spcPct val="100000"/>
              </a:lnSpc>
              <a:spcBef>
                <a:spcPts val="570"/>
              </a:spcBef>
              <a:spcAft>
                <a:spcPts val="0"/>
              </a:spcAft>
              <a:buClr>
                <a:srgbClr val="000000"/>
              </a:buClr>
              <a:buSzPts val="1800"/>
              <a:buFont typeface="Arial"/>
              <a:buNone/>
            </a:pPr>
            <a:r>
              <a:rPr lang="en-US" sz="1800" b="0" i="0" u="none" strike="noStrike" cap="none">
                <a:solidFill>
                  <a:schemeClr val="lt1"/>
                </a:solidFill>
                <a:latin typeface="Lato"/>
                <a:ea typeface="Lato"/>
                <a:cs typeface="Lato"/>
                <a:sym typeface="Lato"/>
              </a:rPr>
              <a:t>Rakesh Rathod</a:t>
            </a:r>
            <a:endParaRPr sz="1400" b="0" i="0" u="none" strike="noStrike" cap="none">
              <a:solidFill>
                <a:srgbClr val="000000"/>
              </a:solidFill>
              <a:latin typeface="Arial"/>
              <a:ea typeface="Arial"/>
              <a:cs typeface="Arial"/>
              <a:sym typeface="Arial"/>
            </a:endParaRPr>
          </a:p>
          <a:p>
            <a:pPr marL="12700" marR="0" lvl="0" indent="0" algn="ctr" rtl="0">
              <a:lnSpc>
                <a:spcPct val="100000"/>
              </a:lnSpc>
              <a:spcBef>
                <a:spcPts val="570"/>
              </a:spcBef>
              <a:spcAft>
                <a:spcPts val="0"/>
              </a:spcAft>
              <a:buClr>
                <a:srgbClr val="000000"/>
              </a:buClr>
              <a:buSzPts val="1800"/>
              <a:buFont typeface="Arial"/>
              <a:buNone/>
            </a:pPr>
            <a:r>
              <a:rPr lang="en-US" sz="1800" b="0" i="0" u="none" strike="noStrike" cap="none">
                <a:solidFill>
                  <a:schemeClr val="lt1"/>
                </a:solidFill>
                <a:latin typeface="Lato"/>
                <a:ea typeface="Lato"/>
                <a:cs typeface="Lato"/>
                <a:sym typeface="Lato"/>
              </a:rPr>
              <a:t>Padmasini Krishnan Venkat</a:t>
            </a:r>
            <a:endParaRPr sz="1400" b="0" i="0" u="none" strike="noStrike" cap="none">
              <a:solidFill>
                <a:srgbClr val="000000"/>
              </a:solidFill>
              <a:latin typeface="Arial"/>
              <a:ea typeface="Arial"/>
              <a:cs typeface="Arial"/>
              <a:sym typeface="Arial"/>
            </a:endParaRPr>
          </a:p>
          <a:p>
            <a:pPr marL="12700" marR="0" lvl="0" indent="0" algn="ctr" rtl="0">
              <a:lnSpc>
                <a:spcPct val="100000"/>
              </a:lnSpc>
              <a:spcBef>
                <a:spcPts val="570"/>
              </a:spcBef>
              <a:spcAft>
                <a:spcPts val="0"/>
              </a:spcAft>
              <a:buClr>
                <a:srgbClr val="000000"/>
              </a:buClr>
              <a:buSzPts val="1800"/>
              <a:buFont typeface="Arial"/>
              <a:buNone/>
            </a:pPr>
            <a:r>
              <a:rPr lang="en-US" sz="1800" b="0" i="0" u="none" strike="noStrike" cap="none">
                <a:solidFill>
                  <a:schemeClr val="lt1"/>
                </a:solidFill>
                <a:latin typeface="Lato"/>
                <a:ea typeface="Lato"/>
                <a:cs typeface="Lato"/>
                <a:sym typeface="Lato"/>
              </a:rPr>
              <a:t>Gautami Mudaliar</a:t>
            </a:r>
            <a:endParaRPr sz="1800" b="0" i="0" u="none" strike="noStrike" cap="none">
              <a:solidFill>
                <a:schemeClr val="lt1"/>
              </a:solidFill>
              <a:latin typeface="Lato"/>
              <a:ea typeface="Lato"/>
              <a:cs typeface="Lato"/>
              <a:sym typeface="Lato"/>
            </a:endParaRPr>
          </a:p>
          <a:p>
            <a:pPr marL="12700" marR="0" lvl="0" indent="0" algn="ctr" rtl="0">
              <a:lnSpc>
                <a:spcPct val="100000"/>
              </a:lnSpc>
              <a:spcBef>
                <a:spcPts val="570"/>
              </a:spcBef>
              <a:spcAft>
                <a:spcPts val="0"/>
              </a:spcAft>
              <a:buClr>
                <a:srgbClr val="000000"/>
              </a:buClr>
              <a:buSzPts val="1800"/>
              <a:buFont typeface="Arial"/>
              <a:buNone/>
            </a:pPr>
            <a:r>
              <a:rPr lang="en-US" sz="1800" b="0" i="0" u="none" strike="noStrike" cap="none">
                <a:solidFill>
                  <a:schemeClr val="lt1"/>
                </a:solidFill>
                <a:latin typeface="Lato"/>
                <a:ea typeface="Lato"/>
                <a:cs typeface="Lato"/>
                <a:sym typeface="Lato"/>
              </a:rPr>
              <a:t>Anushree Gupta</a:t>
            </a:r>
            <a:endParaRPr sz="1400" b="0" i="0" u="none" strike="noStrike" cap="none">
              <a:solidFill>
                <a:srgbClr val="000000"/>
              </a:solidFill>
              <a:latin typeface="Arial"/>
              <a:ea typeface="Arial"/>
              <a:cs typeface="Arial"/>
              <a:sym typeface="Arial"/>
            </a:endParaRPr>
          </a:p>
          <a:p>
            <a:pPr marL="12700" marR="0" lvl="0" indent="0" algn="l" rtl="0">
              <a:lnSpc>
                <a:spcPct val="100000"/>
              </a:lnSpc>
              <a:spcBef>
                <a:spcPts val="570"/>
              </a:spcBef>
              <a:spcAft>
                <a:spcPts val="0"/>
              </a:spcAft>
              <a:buClr>
                <a:srgbClr val="000000"/>
              </a:buClr>
              <a:buSzPts val="750"/>
              <a:buFont typeface="Arial"/>
              <a:buNone/>
            </a:pPr>
            <a:endParaRPr sz="750" b="0" i="0" u="none" strike="noStrike" cap="none">
              <a:solidFill>
                <a:schemeClr val="dk1"/>
              </a:solidFill>
              <a:latin typeface="Lato"/>
              <a:ea typeface="Lato"/>
              <a:cs typeface="Lato"/>
              <a:sym typeface="Lato"/>
            </a:endParaRPr>
          </a:p>
        </p:txBody>
      </p:sp>
      <p:sp>
        <p:nvSpPr>
          <p:cNvPr id="82" name="Google Shape;82;p2"/>
          <p:cNvSpPr txBox="1"/>
          <p:nvPr/>
        </p:nvSpPr>
        <p:spPr>
          <a:xfrm>
            <a:off x="942625" y="3647500"/>
            <a:ext cx="5535900" cy="1939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lt1"/>
                </a:solidFill>
                <a:latin typeface="Calibri"/>
                <a:ea typeface="Calibri"/>
                <a:cs typeface="Calibri"/>
                <a:sym typeface="Calibri"/>
              </a:rPr>
              <a:t>Dimensionality Reduction Using Kernel PCA</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000"/>
              <a:buFont typeface="Arial"/>
              <a:buNone/>
            </a:pPr>
            <a:endParaRPr sz="4000" b="0" i="0" u="none" strike="noStrike" cap="none">
              <a:solidFill>
                <a:schemeClr val="lt1"/>
              </a:solidFill>
              <a:latin typeface="Calibri"/>
              <a:ea typeface="Calibri"/>
              <a:cs typeface="Calibri"/>
              <a:sym typeface="Calibri"/>
            </a:endParaRPr>
          </a:p>
        </p:txBody>
      </p:sp>
      <p:grpSp>
        <p:nvGrpSpPr>
          <p:cNvPr id="83" name="Google Shape;83;p2"/>
          <p:cNvGrpSpPr/>
          <p:nvPr/>
        </p:nvGrpSpPr>
        <p:grpSpPr>
          <a:xfrm>
            <a:off x="0" y="43543"/>
            <a:ext cx="7772400" cy="10195311"/>
            <a:chOff x="0" y="55109"/>
            <a:chExt cx="7772400" cy="10058400"/>
          </a:xfrm>
        </p:grpSpPr>
        <p:sp>
          <p:nvSpPr>
            <p:cNvPr id="84" name="Google Shape;84;p2"/>
            <p:cNvSpPr/>
            <p:nvPr/>
          </p:nvSpPr>
          <p:spPr>
            <a:xfrm>
              <a:off x="1027932" y="407590"/>
              <a:ext cx="2058900" cy="570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2"/>
            <p:cNvSpPr/>
            <p:nvPr/>
          </p:nvSpPr>
          <p:spPr>
            <a:xfrm>
              <a:off x="0" y="55109"/>
              <a:ext cx="7772400" cy="10058400"/>
            </a:xfrm>
            <a:custGeom>
              <a:avLst/>
              <a:gdLst/>
              <a:ahLst/>
              <a:cxnLst/>
              <a:rect l="l" t="t" r="r" b="b"/>
              <a:pathLst>
                <a:path w="7772400" h="10058400" extrusionOk="0">
                  <a:moveTo>
                    <a:pt x="7590303" y="7639881"/>
                  </a:moveTo>
                  <a:lnTo>
                    <a:pt x="7272531" y="7639881"/>
                  </a:lnTo>
                  <a:lnTo>
                    <a:pt x="7272531" y="2809336"/>
                  </a:lnTo>
                  <a:lnTo>
                    <a:pt x="7272203" y="2741384"/>
                  </a:lnTo>
                  <a:lnTo>
                    <a:pt x="7271220" y="2674696"/>
                  </a:lnTo>
                  <a:lnTo>
                    <a:pt x="7269581" y="2609257"/>
                  </a:lnTo>
                  <a:lnTo>
                    <a:pt x="7267286" y="2545051"/>
                  </a:lnTo>
                  <a:lnTo>
                    <a:pt x="7264335" y="2482063"/>
                  </a:lnTo>
                  <a:lnTo>
                    <a:pt x="7260729" y="2420276"/>
                  </a:lnTo>
                  <a:lnTo>
                    <a:pt x="7256467" y="2359674"/>
                  </a:lnTo>
                  <a:lnTo>
                    <a:pt x="7251549" y="2300242"/>
                  </a:lnTo>
                  <a:lnTo>
                    <a:pt x="7245975" y="2241964"/>
                  </a:lnTo>
                  <a:lnTo>
                    <a:pt x="7239746" y="2184824"/>
                  </a:lnTo>
                  <a:lnTo>
                    <a:pt x="7232861" y="2128806"/>
                  </a:lnTo>
                  <a:lnTo>
                    <a:pt x="7225320" y="2073895"/>
                  </a:lnTo>
                  <a:lnTo>
                    <a:pt x="7217124" y="2020074"/>
                  </a:lnTo>
                  <a:lnTo>
                    <a:pt x="7208272" y="1967328"/>
                  </a:lnTo>
                  <a:lnTo>
                    <a:pt x="7198764" y="1915641"/>
                  </a:lnTo>
                  <a:lnTo>
                    <a:pt x="7188601" y="1864997"/>
                  </a:lnTo>
                  <a:lnTo>
                    <a:pt x="7177781" y="1815380"/>
                  </a:lnTo>
                  <a:lnTo>
                    <a:pt x="7166306" y="1766774"/>
                  </a:lnTo>
                  <a:lnTo>
                    <a:pt x="7154176" y="1719164"/>
                  </a:lnTo>
                  <a:lnTo>
                    <a:pt x="7141389" y="1672534"/>
                  </a:lnTo>
                  <a:lnTo>
                    <a:pt x="7127947" y="1626868"/>
                  </a:lnTo>
                  <a:lnTo>
                    <a:pt x="7113849" y="1582150"/>
                  </a:lnTo>
                  <a:lnTo>
                    <a:pt x="7099096" y="1538364"/>
                  </a:lnTo>
                  <a:lnTo>
                    <a:pt x="7083686" y="1495494"/>
                  </a:lnTo>
                  <a:lnTo>
                    <a:pt x="7067621" y="1453525"/>
                  </a:lnTo>
                  <a:lnTo>
                    <a:pt x="7050900" y="1412441"/>
                  </a:lnTo>
                  <a:lnTo>
                    <a:pt x="7033524" y="1372226"/>
                  </a:lnTo>
                  <a:lnTo>
                    <a:pt x="7015492" y="1332864"/>
                  </a:lnTo>
                  <a:lnTo>
                    <a:pt x="6996804" y="1294339"/>
                  </a:lnTo>
                  <a:lnTo>
                    <a:pt x="6977460" y="1256635"/>
                  </a:lnTo>
                  <a:lnTo>
                    <a:pt x="6957460" y="1219737"/>
                  </a:lnTo>
                  <a:lnTo>
                    <a:pt x="6936805" y="1183629"/>
                  </a:lnTo>
                  <a:lnTo>
                    <a:pt x="6915494" y="1148295"/>
                  </a:lnTo>
                  <a:lnTo>
                    <a:pt x="6893528" y="1113718"/>
                  </a:lnTo>
                  <a:lnTo>
                    <a:pt x="6870905" y="1079885"/>
                  </a:lnTo>
                  <a:lnTo>
                    <a:pt x="6847627" y="1046777"/>
                  </a:lnTo>
                  <a:lnTo>
                    <a:pt x="6823693" y="1014380"/>
                  </a:lnTo>
                  <a:lnTo>
                    <a:pt x="6799104" y="982678"/>
                  </a:lnTo>
                  <a:lnTo>
                    <a:pt x="6773858" y="951655"/>
                  </a:lnTo>
                  <a:lnTo>
                    <a:pt x="6747957" y="921295"/>
                  </a:lnTo>
                  <a:lnTo>
                    <a:pt x="6721400" y="891582"/>
                  </a:lnTo>
                  <a:lnTo>
                    <a:pt x="6694188" y="862500"/>
                  </a:lnTo>
                  <a:lnTo>
                    <a:pt x="6666319" y="834035"/>
                  </a:lnTo>
                  <a:lnTo>
                    <a:pt x="6637795" y="806169"/>
                  </a:lnTo>
                  <a:lnTo>
                    <a:pt x="6608615" y="778887"/>
                  </a:lnTo>
                  <a:lnTo>
                    <a:pt x="6578780" y="752173"/>
                  </a:lnTo>
                  <a:lnTo>
                    <a:pt x="6548289" y="726011"/>
                  </a:lnTo>
                  <a:lnTo>
                    <a:pt x="6517141" y="700386"/>
                  </a:lnTo>
                  <a:lnTo>
                    <a:pt x="6485339" y="675281"/>
                  </a:lnTo>
                  <a:lnTo>
                    <a:pt x="6452880" y="650681"/>
                  </a:lnTo>
                  <a:lnTo>
                    <a:pt x="6419766" y="626570"/>
                  </a:lnTo>
                  <a:lnTo>
                    <a:pt x="6385996" y="602932"/>
                  </a:lnTo>
                  <a:lnTo>
                    <a:pt x="6351570" y="579752"/>
                  </a:lnTo>
                  <a:lnTo>
                    <a:pt x="6316488" y="557013"/>
                  </a:lnTo>
                  <a:lnTo>
                    <a:pt x="6280751" y="534699"/>
                  </a:lnTo>
                  <a:lnTo>
                    <a:pt x="6244358" y="512796"/>
                  </a:lnTo>
                  <a:lnTo>
                    <a:pt x="6207309" y="491286"/>
                  </a:lnTo>
                  <a:lnTo>
                    <a:pt x="6169604" y="470155"/>
                  </a:lnTo>
                  <a:lnTo>
                    <a:pt x="6131244" y="449385"/>
                  </a:lnTo>
                  <a:lnTo>
                    <a:pt x="6092227" y="428963"/>
                  </a:lnTo>
                  <a:lnTo>
                    <a:pt x="6052555" y="408870"/>
                  </a:lnTo>
                  <a:lnTo>
                    <a:pt x="6012228" y="389093"/>
                  </a:lnTo>
                  <a:lnTo>
                    <a:pt x="5971244" y="369615"/>
                  </a:lnTo>
                  <a:lnTo>
                    <a:pt x="5929605" y="350419"/>
                  </a:lnTo>
                  <a:lnTo>
                    <a:pt x="5887310" y="331491"/>
                  </a:lnTo>
                  <a:lnTo>
                    <a:pt x="5844359" y="312815"/>
                  </a:lnTo>
                  <a:lnTo>
                    <a:pt x="5800753" y="294374"/>
                  </a:lnTo>
                  <a:lnTo>
                    <a:pt x="5756490" y="276153"/>
                  </a:lnTo>
                  <a:lnTo>
                    <a:pt x="5665998" y="240307"/>
                  </a:lnTo>
                  <a:lnTo>
                    <a:pt x="5572883" y="205150"/>
                  </a:lnTo>
                  <a:lnTo>
                    <a:pt x="5572883" y="0"/>
                  </a:lnTo>
                  <a:lnTo>
                    <a:pt x="7772399" y="1514265"/>
                  </a:lnTo>
                  <a:lnTo>
                    <a:pt x="7763737" y="1538364"/>
                  </a:lnTo>
                  <a:lnTo>
                    <a:pt x="7748984" y="1582150"/>
                  </a:lnTo>
                  <a:lnTo>
                    <a:pt x="7734886" y="1626868"/>
                  </a:lnTo>
                  <a:lnTo>
                    <a:pt x="7721444" y="1672534"/>
                  </a:lnTo>
                  <a:lnTo>
                    <a:pt x="7708658" y="1719164"/>
                  </a:lnTo>
                  <a:lnTo>
                    <a:pt x="7696527" y="1766774"/>
                  </a:lnTo>
                  <a:lnTo>
                    <a:pt x="7685053" y="1815380"/>
                  </a:lnTo>
                  <a:lnTo>
                    <a:pt x="7674233" y="1864997"/>
                  </a:lnTo>
                  <a:lnTo>
                    <a:pt x="7664070" y="1915641"/>
                  </a:lnTo>
                  <a:lnTo>
                    <a:pt x="7654562" y="1967328"/>
                  </a:lnTo>
                  <a:lnTo>
                    <a:pt x="7645710" y="2020074"/>
                  </a:lnTo>
                  <a:lnTo>
                    <a:pt x="7637514" y="2073895"/>
                  </a:lnTo>
                  <a:lnTo>
                    <a:pt x="7629973" y="2128806"/>
                  </a:lnTo>
                  <a:lnTo>
                    <a:pt x="7623089" y="2184824"/>
                  </a:lnTo>
                  <a:lnTo>
                    <a:pt x="7616859" y="2241964"/>
                  </a:lnTo>
                  <a:lnTo>
                    <a:pt x="7611286" y="2300242"/>
                  </a:lnTo>
                  <a:lnTo>
                    <a:pt x="7606368" y="2359674"/>
                  </a:lnTo>
                  <a:lnTo>
                    <a:pt x="7602106" y="2420276"/>
                  </a:lnTo>
                  <a:lnTo>
                    <a:pt x="7598500" y="2482063"/>
                  </a:lnTo>
                  <a:lnTo>
                    <a:pt x="7595549" y="2545051"/>
                  </a:lnTo>
                  <a:lnTo>
                    <a:pt x="7593254" y="2609257"/>
                  </a:lnTo>
                  <a:lnTo>
                    <a:pt x="7591615" y="2674696"/>
                  </a:lnTo>
                  <a:lnTo>
                    <a:pt x="7590631" y="2741384"/>
                  </a:lnTo>
                  <a:lnTo>
                    <a:pt x="7590303" y="2809336"/>
                  </a:lnTo>
                  <a:lnTo>
                    <a:pt x="7590303" y="7639881"/>
                  </a:lnTo>
                  <a:close/>
                </a:path>
                <a:path w="7772400" h="10058400" extrusionOk="0">
                  <a:moveTo>
                    <a:pt x="7590303" y="10058399"/>
                  </a:moveTo>
                  <a:lnTo>
                    <a:pt x="7244099" y="10058399"/>
                  </a:lnTo>
                  <a:lnTo>
                    <a:pt x="0" y="3390803"/>
                  </a:lnTo>
                  <a:lnTo>
                    <a:pt x="0" y="850206"/>
                  </a:lnTo>
                  <a:lnTo>
                    <a:pt x="7272531" y="7639881"/>
                  </a:lnTo>
                  <a:lnTo>
                    <a:pt x="7590303" y="7639881"/>
                  </a:lnTo>
                  <a:lnTo>
                    <a:pt x="7590303" y="10058399"/>
                  </a:lnTo>
                  <a:close/>
                </a:path>
                <a:path w="7772400" h="10058400" extrusionOk="0">
                  <a:moveTo>
                    <a:pt x="114958" y="10055215"/>
                  </a:moveTo>
                  <a:lnTo>
                    <a:pt x="0" y="10055215"/>
                  </a:lnTo>
                  <a:lnTo>
                    <a:pt x="0" y="9741624"/>
                  </a:lnTo>
                  <a:lnTo>
                    <a:pt x="68075" y="9767829"/>
                  </a:lnTo>
                  <a:lnTo>
                    <a:pt x="114958" y="9785329"/>
                  </a:lnTo>
                  <a:lnTo>
                    <a:pt x="114958" y="10055215"/>
                  </a:lnTo>
                  <a:close/>
                </a:path>
              </a:pathLst>
            </a:custGeom>
            <a:solidFill>
              <a:srgbClr val="010101">
                <a:alpha val="15686"/>
              </a:srgbClr>
            </a:solid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g1acca4b312a_0_12"/>
          <p:cNvSpPr/>
          <p:nvPr/>
        </p:nvSpPr>
        <p:spPr>
          <a:xfrm>
            <a:off x="0" y="-40943"/>
            <a:ext cx="7772400" cy="10058400"/>
          </a:xfrm>
          <a:custGeom>
            <a:avLst/>
            <a:gdLst/>
            <a:ahLst/>
            <a:cxnLst/>
            <a:rect l="l" t="t" r="r" b="b"/>
            <a:pathLst>
              <a:path w="7772400" h="10058400" extrusionOk="0">
                <a:moveTo>
                  <a:pt x="7772400" y="0"/>
                </a:moveTo>
                <a:lnTo>
                  <a:pt x="0" y="0"/>
                </a:lnTo>
                <a:lnTo>
                  <a:pt x="0" y="10058400"/>
                </a:lnTo>
                <a:lnTo>
                  <a:pt x="7772400" y="10058400"/>
                </a:lnTo>
                <a:lnTo>
                  <a:pt x="7772400" y="0"/>
                </a:lnTo>
                <a:close/>
              </a:path>
            </a:pathLst>
          </a:custGeom>
          <a:solidFill>
            <a:srgbClr val="DB192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 name="Google Shape;172;g1acca4b312a_0_12"/>
          <p:cNvSpPr txBox="1"/>
          <p:nvPr/>
        </p:nvSpPr>
        <p:spPr>
          <a:xfrm>
            <a:off x="1018050" y="4426500"/>
            <a:ext cx="5736300" cy="1123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6100" b="0" i="0" u="none" strike="noStrike" cap="none">
                <a:solidFill>
                  <a:schemeClr val="lt1"/>
                </a:solidFill>
                <a:latin typeface="Calibri"/>
                <a:ea typeface="Calibri"/>
                <a:cs typeface="Calibri"/>
                <a:sym typeface="Calibri"/>
              </a:rPr>
              <a:t>Kernel PCA</a:t>
            </a:r>
            <a:endParaRPr sz="6100" b="0" i="0" u="none" strike="noStrike" cap="non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76"/>
        <p:cNvGrpSpPr/>
        <p:nvPr/>
      </p:nvGrpSpPr>
      <p:grpSpPr>
        <a:xfrm>
          <a:off x="0" y="0"/>
          <a:ext cx="0" cy="0"/>
          <a:chOff x="0" y="0"/>
          <a:chExt cx="0" cy="0"/>
        </a:xfrm>
      </p:grpSpPr>
      <p:sp>
        <p:nvSpPr>
          <p:cNvPr id="177" name="Google Shape;177;g1acca4b312a_0_64"/>
          <p:cNvSpPr/>
          <p:nvPr/>
        </p:nvSpPr>
        <p:spPr>
          <a:xfrm>
            <a:off x="0" y="0"/>
            <a:ext cx="7772400" cy="10058400"/>
          </a:xfrm>
          <a:prstGeom prst="rect">
            <a:avLst/>
          </a:pr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78" name="Google Shape;178;g1acca4b312a_0_64"/>
          <p:cNvGrpSpPr/>
          <p:nvPr/>
        </p:nvGrpSpPr>
        <p:grpSpPr>
          <a:xfrm>
            <a:off x="3534410" y="0"/>
            <a:ext cx="4237990" cy="10058400"/>
            <a:chOff x="3534746" y="0"/>
            <a:chExt cx="4237990" cy="10058400"/>
          </a:xfrm>
        </p:grpSpPr>
        <p:sp>
          <p:nvSpPr>
            <p:cNvPr id="179" name="Google Shape;179;g1acca4b312a_0_64"/>
            <p:cNvSpPr/>
            <p:nvPr/>
          </p:nvSpPr>
          <p:spPr>
            <a:xfrm>
              <a:off x="3534746" y="0"/>
              <a:ext cx="4237990" cy="10055225"/>
            </a:xfrm>
            <a:custGeom>
              <a:avLst/>
              <a:gdLst/>
              <a:ahLst/>
              <a:cxnLst/>
              <a:rect l="l" t="t" r="r" b="b"/>
              <a:pathLst>
                <a:path w="4237990" h="10055225" extrusionOk="0">
                  <a:moveTo>
                    <a:pt x="4237652" y="10055215"/>
                  </a:moveTo>
                  <a:lnTo>
                    <a:pt x="635606" y="10055215"/>
                  </a:lnTo>
                  <a:lnTo>
                    <a:pt x="635606" y="9785329"/>
                  </a:lnTo>
                  <a:lnTo>
                    <a:pt x="728716" y="9750172"/>
                  </a:lnTo>
                  <a:lnTo>
                    <a:pt x="819203" y="9714326"/>
                  </a:lnTo>
                  <a:lnTo>
                    <a:pt x="863463" y="9696105"/>
                  </a:lnTo>
                  <a:lnTo>
                    <a:pt x="907068" y="9677664"/>
                  </a:lnTo>
                  <a:lnTo>
                    <a:pt x="950016" y="9658988"/>
                  </a:lnTo>
                  <a:lnTo>
                    <a:pt x="992309" y="9640060"/>
                  </a:lnTo>
                  <a:lnTo>
                    <a:pt x="1033946" y="9620864"/>
                  </a:lnTo>
                  <a:lnTo>
                    <a:pt x="1074928" y="9601386"/>
                  </a:lnTo>
                  <a:lnTo>
                    <a:pt x="1115254" y="9581609"/>
                  </a:lnTo>
                  <a:lnTo>
                    <a:pt x="1154924" y="9561516"/>
                  </a:lnTo>
                  <a:lnTo>
                    <a:pt x="1193938" y="9541094"/>
                  </a:lnTo>
                  <a:lnTo>
                    <a:pt x="1232297" y="9520324"/>
                  </a:lnTo>
                  <a:lnTo>
                    <a:pt x="1270000" y="9499193"/>
                  </a:lnTo>
                  <a:lnTo>
                    <a:pt x="1307047" y="9477683"/>
                  </a:lnTo>
                  <a:lnTo>
                    <a:pt x="1343439" y="9455779"/>
                  </a:lnTo>
                  <a:lnTo>
                    <a:pt x="1379175" y="9433466"/>
                  </a:lnTo>
                  <a:lnTo>
                    <a:pt x="1414255" y="9410727"/>
                  </a:lnTo>
                  <a:lnTo>
                    <a:pt x="1448679" y="9387546"/>
                  </a:lnTo>
                  <a:lnTo>
                    <a:pt x="1482448" y="9363909"/>
                  </a:lnTo>
                  <a:lnTo>
                    <a:pt x="1515561" y="9339798"/>
                  </a:lnTo>
                  <a:lnTo>
                    <a:pt x="1548019" y="9315198"/>
                  </a:lnTo>
                  <a:lnTo>
                    <a:pt x="1579820" y="9290093"/>
                  </a:lnTo>
                  <a:lnTo>
                    <a:pt x="1610966" y="9264468"/>
                  </a:lnTo>
                  <a:lnTo>
                    <a:pt x="1641456" y="9238306"/>
                  </a:lnTo>
                  <a:lnTo>
                    <a:pt x="1671291" y="9211592"/>
                  </a:lnTo>
                  <a:lnTo>
                    <a:pt x="1700470" y="9184310"/>
                  </a:lnTo>
                  <a:lnTo>
                    <a:pt x="1728993" y="9156444"/>
                  </a:lnTo>
                  <a:lnTo>
                    <a:pt x="1756860" y="9127978"/>
                  </a:lnTo>
                  <a:lnTo>
                    <a:pt x="1784072" y="9098897"/>
                  </a:lnTo>
                  <a:lnTo>
                    <a:pt x="1810628" y="9069184"/>
                  </a:lnTo>
                  <a:lnTo>
                    <a:pt x="1836529" y="9038824"/>
                  </a:lnTo>
                  <a:lnTo>
                    <a:pt x="1861773" y="9007801"/>
                  </a:lnTo>
                  <a:lnTo>
                    <a:pt x="1886362" y="8976099"/>
                  </a:lnTo>
                  <a:lnTo>
                    <a:pt x="1910295" y="8943702"/>
                  </a:lnTo>
                  <a:lnTo>
                    <a:pt x="1933573" y="8910594"/>
                  </a:lnTo>
                  <a:lnTo>
                    <a:pt x="1956195" y="8876760"/>
                  </a:lnTo>
                  <a:lnTo>
                    <a:pt x="1978161" y="8842184"/>
                  </a:lnTo>
                  <a:lnTo>
                    <a:pt x="1999471" y="8806850"/>
                  </a:lnTo>
                  <a:lnTo>
                    <a:pt x="2020126" y="8770742"/>
                  </a:lnTo>
                  <a:lnTo>
                    <a:pt x="2040125" y="8733844"/>
                  </a:lnTo>
                  <a:lnTo>
                    <a:pt x="2059468" y="8696140"/>
                  </a:lnTo>
                  <a:lnTo>
                    <a:pt x="2078156" y="8657615"/>
                  </a:lnTo>
                  <a:lnTo>
                    <a:pt x="2096187" y="8618253"/>
                  </a:lnTo>
                  <a:lnTo>
                    <a:pt x="2113564" y="8578038"/>
                  </a:lnTo>
                  <a:lnTo>
                    <a:pt x="2130284" y="8536954"/>
                  </a:lnTo>
                  <a:lnTo>
                    <a:pt x="2146349" y="8494985"/>
                  </a:lnTo>
                  <a:lnTo>
                    <a:pt x="2161758" y="8452115"/>
                  </a:lnTo>
                  <a:lnTo>
                    <a:pt x="2176511" y="8408329"/>
                  </a:lnTo>
                  <a:lnTo>
                    <a:pt x="2190609" y="8363611"/>
                  </a:lnTo>
                  <a:lnTo>
                    <a:pt x="2204051" y="8317945"/>
                  </a:lnTo>
                  <a:lnTo>
                    <a:pt x="2216837" y="8271314"/>
                  </a:lnTo>
                  <a:lnTo>
                    <a:pt x="2228968" y="8223705"/>
                  </a:lnTo>
                  <a:lnTo>
                    <a:pt x="2240442" y="8175099"/>
                  </a:lnTo>
                  <a:lnTo>
                    <a:pt x="2251261" y="8125482"/>
                  </a:lnTo>
                  <a:lnTo>
                    <a:pt x="2261425" y="8074838"/>
                  </a:lnTo>
                  <a:lnTo>
                    <a:pt x="2270933" y="8023151"/>
                  </a:lnTo>
                  <a:lnTo>
                    <a:pt x="2279785" y="7970405"/>
                  </a:lnTo>
                  <a:lnTo>
                    <a:pt x="2287981" y="7916584"/>
                  </a:lnTo>
                  <a:lnTo>
                    <a:pt x="2295521" y="7861673"/>
                  </a:lnTo>
                  <a:lnTo>
                    <a:pt x="2302406" y="7805655"/>
                  </a:lnTo>
                  <a:lnTo>
                    <a:pt x="2308636" y="7748515"/>
                  </a:lnTo>
                  <a:lnTo>
                    <a:pt x="2314209" y="7690237"/>
                  </a:lnTo>
                  <a:lnTo>
                    <a:pt x="2319127" y="7630805"/>
                  </a:lnTo>
                  <a:lnTo>
                    <a:pt x="2323389" y="7570203"/>
                  </a:lnTo>
                  <a:lnTo>
                    <a:pt x="2326995" y="7508416"/>
                  </a:lnTo>
                  <a:lnTo>
                    <a:pt x="2329946" y="7445427"/>
                  </a:lnTo>
                  <a:lnTo>
                    <a:pt x="2332241" y="7381222"/>
                  </a:lnTo>
                  <a:lnTo>
                    <a:pt x="2333880" y="7315783"/>
                  </a:lnTo>
                  <a:lnTo>
                    <a:pt x="2334864" y="7249095"/>
                  </a:lnTo>
                  <a:lnTo>
                    <a:pt x="2335192" y="7181143"/>
                  </a:lnTo>
                  <a:lnTo>
                    <a:pt x="2335192" y="1675914"/>
                  </a:lnTo>
                  <a:lnTo>
                    <a:pt x="1916725" y="1282693"/>
                  </a:lnTo>
                  <a:lnTo>
                    <a:pt x="1802570" y="1176621"/>
                  </a:lnTo>
                  <a:lnTo>
                    <a:pt x="1747556" y="1126359"/>
                  </a:lnTo>
                  <a:lnTo>
                    <a:pt x="1693855" y="1077899"/>
                  </a:lnTo>
                  <a:lnTo>
                    <a:pt x="1641420" y="1031206"/>
                  </a:lnTo>
                  <a:lnTo>
                    <a:pt x="1590204" y="986245"/>
                  </a:lnTo>
                  <a:lnTo>
                    <a:pt x="1540160" y="942980"/>
                  </a:lnTo>
                  <a:lnTo>
                    <a:pt x="1491240" y="901378"/>
                  </a:lnTo>
                  <a:lnTo>
                    <a:pt x="1443398" y="861402"/>
                  </a:lnTo>
                  <a:lnTo>
                    <a:pt x="1396586" y="823018"/>
                  </a:lnTo>
                  <a:lnTo>
                    <a:pt x="1350757" y="786190"/>
                  </a:lnTo>
                  <a:lnTo>
                    <a:pt x="1305864" y="750884"/>
                  </a:lnTo>
                  <a:lnTo>
                    <a:pt x="1261860" y="717063"/>
                  </a:lnTo>
                  <a:lnTo>
                    <a:pt x="1218698" y="684695"/>
                  </a:lnTo>
                  <a:lnTo>
                    <a:pt x="1176331" y="653742"/>
                  </a:lnTo>
                  <a:lnTo>
                    <a:pt x="1134711" y="624170"/>
                  </a:lnTo>
                  <a:lnTo>
                    <a:pt x="1093791" y="595945"/>
                  </a:lnTo>
                  <a:lnTo>
                    <a:pt x="1053525" y="569030"/>
                  </a:lnTo>
                  <a:lnTo>
                    <a:pt x="1013865" y="543391"/>
                  </a:lnTo>
                  <a:lnTo>
                    <a:pt x="974764" y="518993"/>
                  </a:lnTo>
                  <a:lnTo>
                    <a:pt x="936175" y="495800"/>
                  </a:lnTo>
                  <a:lnTo>
                    <a:pt x="898051" y="473777"/>
                  </a:lnTo>
                  <a:lnTo>
                    <a:pt x="860345" y="452891"/>
                  </a:lnTo>
                  <a:lnTo>
                    <a:pt x="823009" y="433104"/>
                  </a:lnTo>
                  <a:lnTo>
                    <a:pt x="785997" y="414383"/>
                  </a:lnTo>
                  <a:lnTo>
                    <a:pt x="749261" y="396691"/>
                  </a:lnTo>
                  <a:lnTo>
                    <a:pt x="712754" y="379995"/>
                  </a:lnTo>
                  <a:lnTo>
                    <a:pt x="676429" y="364259"/>
                  </a:lnTo>
                  <a:lnTo>
                    <a:pt x="640239" y="349447"/>
                  </a:lnTo>
                  <a:lnTo>
                    <a:pt x="604137" y="335526"/>
                  </a:lnTo>
                  <a:lnTo>
                    <a:pt x="568076" y="322459"/>
                  </a:lnTo>
                  <a:lnTo>
                    <a:pt x="495887" y="298748"/>
                  </a:lnTo>
                  <a:lnTo>
                    <a:pt x="423296" y="278035"/>
                  </a:lnTo>
                  <a:lnTo>
                    <a:pt x="349925" y="260039"/>
                  </a:lnTo>
                  <a:lnTo>
                    <a:pt x="275397" y="244479"/>
                  </a:lnTo>
                  <a:lnTo>
                    <a:pt x="237582" y="237525"/>
                  </a:lnTo>
                  <a:lnTo>
                    <a:pt x="199336" y="231075"/>
                  </a:lnTo>
                  <a:lnTo>
                    <a:pt x="160612" y="225093"/>
                  </a:lnTo>
                  <a:lnTo>
                    <a:pt x="121364" y="219544"/>
                  </a:lnTo>
                  <a:lnTo>
                    <a:pt x="81544" y="214395"/>
                  </a:lnTo>
                  <a:lnTo>
                    <a:pt x="0" y="205150"/>
                  </a:lnTo>
                  <a:lnTo>
                    <a:pt x="0" y="0"/>
                  </a:lnTo>
                  <a:lnTo>
                    <a:pt x="3263031" y="0"/>
                  </a:lnTo>
                  <a:lnTo>
                    <a:pt x="3293541" y="16917"/>
                  </a:lnTo>
                  <a:lnTo>
                    <a:pt x="3333332" y="41999"/>
                  </a:lnTo>
                  <a:lnTo>
                    <a:pt x="3375755" y="71588"/>
                  </a:lnTo>
                  <a:lnTo>
                    <a:pt x="3421394" y="106039"/>
                  </a:lnTo>
                  <a:lnTo>
                    <a:pt x="3470838" y="145707"/>
                  </a:lnTo>
                  <a:lnTo>
                    <a:pt x="3524673" y="190949"/>
                  </a:lnTo>
                  <a:lnTo>
                    <a:pt x="3583486" y="242120"/>
                  </a:lnTo>
                  <a:lnTo>
                    <a:pt x="3647864" y="299576"/>
                  </a:lnTo>
                  <a:lnTo>
                    <a:pt x="4237652" y="850206"/>
                  </a:lnTo>
                  <a:lnTo>
                    <a:pt x="4237652" y="1932284"/>
                  </a:lnTo>
                  <a:lnTo>
                    <a:pt x="2653026" y="1932284"/>
                  </a:lnTo>
                  <a:lnTo>
                    <a:pt x="2653026" y="7181143"/>
                  </a:lnTo>
                  <a:lnTo>
                    <a:pt x="2653354" y="7249095"/>
                  </a:lnTo>
                  <a:lnTo>
                    <a:pt x="2654338" y="7315783"/>
                  </a:lnTo>
                  <a:lnTo>
                    <a:pt x="2655977" y="7381222"/>
                  </a:lnTo>
                  <a:lnTo>
                    <a:pt x="2658272" y="7445427"/>
                  </a:lnTo>
                  <a:lnTo>
                    <a:pt x="2661223" y="7508416"/>
                  </a:lnTo>
                  <a:lnTo>
                    <a:pt x="2664829" y="7570203"/>
                  </a:lnTo>
                  <a:lnTo>
                    <a:pt x="2669091" y="7630805"/>
                  </a:lnTo>
                  <a:lnTo>
                    <a:pt x="2674009" y="7690237"/>
                  </a:lnTo>
                  <a:lnTo>
                    <a:pt x="2679582" y="7748515"/>
                  </a:lnTo>
                  <a:lnTo>
                    <a:pt x="2685811" y="7805655"/>
                  </a:lnTo>
                  <a:lnTo>
                    <a:pt x="2692696" y="7861673"/>
                  </a:lnTo>
                  <a:lnTo>
                    <a:pt x="2700237" y="7916584"/>
                  </a:lnTo>
                  <a:lnTo>
                    <a:pt x="2708433" y="7970405"/>
                  </a:lnTo>
                  <a:lnTo>
                    <a:pt x="2717285" y="8023151"/>
                  </a:lnTo>
                  <a:lnTo>
                    <a:pt x="2726793" y="8074838"/>
                  </a:lnTo>
                  <a:lnTo>
                    <a:pt x="2736956" y="8125482"/>
                  </a:lnTo>
                  <a:lnTo>
                    <a:pt x="2747775" y="8175099"/>
                  </a:lnTo>
                  <a:lnTo>
                    <a:pt x="2759250" y="8223705"/>
                  </a:lnTo>
                  <a:lnTo>
                    <a:pt x="2771381" y="8271314"/>
                  </a:lnTo>
                  <a:lnTo>
                    <a:pt x="2784167" y="8317945"/>
                  </a:lnTo>
                  <a:lnTo>
                    <a:pt x="2797609" y="8363611"/>
                  </a:lnTo>
                  <a:lnTo>
                    <a:pt x="2811707" y="8408329"/>
                  </a:lnTo>
                  <a:lnTo>
                    <a:pt x="2826460" y="8452115"/>
                  </a:lnTo>
                  <a:lnTo>
                    <a:pt x="2841869" y="8494985"/>
                  </a:lnTo>
                  <a:lnTo>
                    <a:pt x="2857934" y="8536954"/>
                  </a:lnTo>
                  <a:lnTo>
                    <a:pt x="2874654" y="8578038"/>
                  </a:lnTo>
                  <a:lnTo>
                    <a:pt x="2892030" y="8618253"/>
                  </a:lnTo>
                  <a:lnTo>
                    <a:pt x="2910062" y="8657615"/>
                  </a:lnTo>
                  <a:lnTo>
                    <a:pt x="2928750" y="8696140"/>
                  </a:lnTo>
                  <a:lnTo>
                    <a:pt x="2948093" y="8733844"/>
                  </a:lnTo>
                  <a:lnTo>
                    <a:pt x="2968092" y="8770742"/>
                  </a:lnTo>
                  <a:lnTo>
                    <a:pt x="2988747" y="8806850"/>
                  </a:lnTo>
                  <a:lnTo>
                    <a:pt x="3010057" y="8842184"/>
                  </a:lnTo>
                  <a:lnTo>
                    <a:pt x="3032023" y="8876760"/>
                  </a:lnTo>
                  <a:lnTo>
                    <a:pt x="3054645" y="8910594"/>
                  </a:lnTo>
                  <a:lnTo>
                    <a:pt x="3077923" y="8943702"/>
                  </a:lnTo>
                  <a:lnTo>
                    <a:pt x="3101856" y="8976099"/>
                  </a:lnTo>
                  <a:lnTo>
                    <a:pt x="3126445" y="9007801"/>
                  </a:lnTo>
                  <a:lnTo>
                    <a:pt x="3151689" y="9038824"/>
                  </a:lnTo>
                  <a:lnTo>
                    <a:pt x="3177590" y="9069184"/>
                  </a:lnTo>
                  <a:lnTo>
                    <a:pt x="3204146" y="9098897"/>
                  </a:lnTo>
                  <a:lnTo>
                    <a:pt x="3231357" y="9127978"/>
                  </a:lnTo>
                  <a:lnTo>
                    <a:pt x="3259225" y="9156444"/>
                  </a:lnTo>
                  <a:lnTo>
                    <a:pt x="3287748" y="9184310"/>
                  </a:lnTo>
                  <a:lnTo>
                    <a:pt x="3316927" y="9211592"/>
                  </a:lnTo>
                  <a:lnTo>
                    <a:pt x="3346761" y="9238306"/>
                  </a:lnTo>
                  <a:lnTo>
                    <a:pt x="3377252" y="9264468"/>
                  </a:lnTo>
                  <a:lnTo>
                    <a:pt x="3408398" y="9290093"/>
                  </a:lnTo>
                  <a:lnTo>
                    <a:pt x="3440199" y="9315198"/>
                  </a:lnTo>
                  <a:lnTo>
                    <a:pt x="3472657" y="9339798"/>
                  </a:lnTo>
                  <a:lnTo>
                    <a:pt x="3505770" y="9363909"/>
                  </a:lnTo>
                  <a:lnTo>
                    <a:pt x="3539538" y="9387546"/>
                  </a:lnTo>
                  <a:lnTo>
                    <a:pt x="3573963" y="9410727"/>
                  </a:lnTo>
                  <a:lnTo>
                    <a:pt x="3609043" y="9433466"/>
                  </a:lnTo>
                  <a:lnTo>
                    <a:pt x="3644779" y="9455779"/>
                  </a:lnTo>
                  <a:lnTo>
                    <a:pt x="3681171" y="9477683"/>
                  </a:lnTo>
                  <a:lnTo>
                    <a:pt x="3718218" y="9499193"/>
                  </a:lnTo>
                  <a:lnTo>
                    <a:pt x="3755921" y="9520324"/>
                  </a:lnTo>
                  <a:lnTo>
                    <a:pt x="3794280" y="9541094"/>
                  </a:lnTo>
                  <a:lnTo>
                    <a:pt x="3833294" y="9561516"/>
                  </a:lnTo>
                  <a:lnTo>
                    <a:pt x="3872964" y="9581609"/>
                  </a:lnTo>
                  <a:lnTo>
                    <a:pt x="3913290" y="9601386"/>
                  </a:lnTo>
                  <a:lnTo>
                    <a:pt x="3954271" y="9620864"/>
                  </a:lnTo>
                  <a:lnTo>
                    <a:pt x="3995909" y="9640060"/>
                  </a:lnTo>
                  <a:lnTo>
                    <a:pt x="4038201" y="9658988"/>
                  </a:lnTo>
                  <a:lnTo>
                    <a:pt x="4081150" y="9677664"/>
                  </a:lnTo>
                  <a:lnTo>
                    <a:pt x="4124754" y="9696105"/>
                  </a:lnTo>
                  <a:lnTo>
                    <a:pt x="4169014" y="9714326"/>
                  </a:lnTo>
                  <a:lnTo>
                    <a:pt x="4237652" y="9741624"/>
                  </a:lnTo>
                  <a:lnTo>
                    <a:pt x="4237652" y="10055215"/>
                  </a:lnTo>
                  <a:close/>
                </a:path>
                <a:path w="4237990" h="10055225" extrusionOk="0">
                  <a:moveTo>
                    <a:pt x="4237652" y="3390802"/>
                  </a:moveTo>
                  <a:lnTo>
                    <a:pt x="2653026" y="1932284"/>
                  </a:lnTo>
                  <a:lnTo>
                    <a:pt x="4237652" y="1932284"/>
                  </a:lnTo>
                  <a:lnTo>
                    <a:pt x="4237652" y="3390802"/>
                  </a:lnTo>
                  <a:close/>
                </a:path>
              </a:pathLst>
            </a:custGeom>
            <a:solidFill>
              <a:srgbClr val="010101">
                <a:alpha val="1568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0" name="Google Shape;180;g1acca4b312a_0_64"/>
            <p:cNvSpPr/>
            <p:nvPr/>
          </p:nvSpPr>
          <p:spPr>
            <a:xfrm>
              <a:off x="7766050" y="0"/>
              <a:ext cx="6350" cy="10058400"/>
            </a:xfrm>
            <a:custGeom>
              <a:avLst/>
              <a:gdLst/>
              <a:ahLst/>
              <a:cxnLst/>
              <a:rect l="l" t="t" r="r" b="b"/>
              <a:pathLst>
                <a:path w="6350" h="10058400" extrusionOk="0">
                  <a:moveTo>
                    <a:pt x="0" y="0"/>
                  </a:moveTo>
                  <a:lnTo>
                    <a:pt x="0" y="10058400"/>
                  </a:lnTo>
                  <a:lnTo>
                    <a:pt x="6350" y="10058400"/>
                  </a:lnTo>
                  <a:lnTo>
                    <a:pt x="6350" y="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1" name="Google Shape;181;g1acca4b312a_0_64"/>
          <p:cNvSpPr txBox="1"/>
          <p:nvPr/>
        </p:nvSpPr>
        <p:spPr>
          <a:xfrm>
            <a:off x="384150" y="1749972"/>
            <a:ext cx="7004100" cy="798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i="0" u="none" strike="noStrike" cap="none">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2300" i="0" u="none" strike="noStrike" cap="none">
                <a:solidFill>
                  <a:schemeClr val="dk1"/>
                </a:solidFill>
              </a:rPr>
              <a:t>Kernel methods are approaches for dealing with linearly inseparable data or non-linear data sets.</a:t>
            </a:r>
            <a:endParaRPr sz="2300" i="0" u="none" strike="noStrike" cap="none">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2300" i="0" u="none" strike="noStrike" cap="none">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2300" i="0" u="none" strike="noStrike" cap="none">
                <a:solidFill>
                  <a:schemeClr val="dk1"/>
                </a:solidFill>
              </a:rPr>
              <a:t>The idea is to map nonlinear combinations of the original features onto a higher-dimensional space, where the data is linearly separable, using a mapping function.</a:t>
            </a:r>
            <a:endParaRPr sz="2300" i="0" u="none" strike="noStrike" cap="none">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2300">
              <a:solidFill>
                <a:schemeClr val="dk1"/>
              </a:solidFill>
            </a:endParaRPr>
          </a:p>
          <a:p>
            <a:pPr marL="0" marR="0" lvl="0" indent="0" algn="l" rtl="0">
              <a:lnSpc>
                <a:spcPct val="100000"/>
              </a:lnSpc>
              <a:spcBef>
                <a:spcPts val="0"/>
              </a:spcBef>
              <a:spcAft>
                <a:spcPts val="0"/>
              </a:spcAft>
              <a:buClr>
                <a:srgbClr val="000000"/>
              </a:buClr>
              <a:buSzPts val="1800"/>
              <a:buFont typeface="Arial"/>
              <a:buNone/>
            </a:pPr>
            <a:r>
              <a:rPr lang="en-US" sz="2300">
                <a:solidFill>
                  <a:schemeClr val="dk1"/>
                </a:solidFill>
              </a:rPr>
              <a:t>The data is transformed in hilbert space</a:t>
            </a:r>
            <a:endParaRPr sz="2300">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i="0" u="none" strike="noStrike" cap="none">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i="0" u="none" strike="noStrike" cap="none">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i="0" u="none" strike="noStrike" cap="none">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i="0" u="none" strike="noStrike" cap="none">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i="0" u="none" strike="noStrike" cap="none">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i="0" u="none" strike="noStrike" cap="none">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i="0" u="none" strike="noStrike" cap="none">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i="0" u="none" strike="noStrike" cap="none">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i="0" u="none" strike="noStrike" cap="none">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i="0" u="none" strike="noStrike" cap="none">
              <a:solidFill>
                <a:schemeClr val="dk1"/>
              </a:solidFill>
            </a:endParaRPr>
          </a:p>
          <a:p>
            <a:pPr marL="0" marR="0" lvl="0" indent="0" algn="l" rtl="0">
              <a:lnSpc>
                <a:spcPct val="100000"/>
              </a:lnSpc>
              <a:spcBef>
                <a:spcPts val="0"/>
              </a:spcBef>
              <a:spcAft>
                <a:spcPts val="0"/>
              </a:spcAft>
              <a:buClr>
                <a:srgbClr val="000000"/>
              </a:buClr>
              <a:buSzPts val="1000"/>
              <a:buFont typeface="Arial"/>
              <a:buNone/>
            </a:pPr>
            <a:endParaRPr sz="1800" i="0" u="none" strike="noStrike" cap="none">
              <a:solidFill>
                <a:schemeClr val="dk1"/>
              </a:solidFill>
            </a:endParaRPr>
          </a:p>
          <a:p>
            <a:pPr marL="0" marR="0" lvl="0" indent="0" algn="l" rtl="0">
              <a:lnSpc>
                <a:spcPct val="100000"/>
              </a:lnSpc>
              <a:spcBef>
                <a:spcPts val="0"/>
              </a:spcBef>
              <a:spcAft>
                <a:spcPts val="0"/>
              </a:spcAft>
              <a:buClr>
                <a:srgbClr val="000000"/>
              </a:buClr>
              <a:buSzPts val="1000"/>
              <a:buFont typeface="Arial"/>
              <a:buNone/>
            </a:pPr>
            <a:endParaRPr sz="1800" i="0" u="none" strike="noStrike" cap="none">
              <a:solidFill>
                <a:schemeClr val="dk1"/>
              </a:solidFill>
            </a:endParaRPr>
          </a:p>
          <a:p>
            <a:pPr marL="0" marR="0" lvl="0" indent="0" algn="l" rtl="0">
              <a:lnSpc>
                <a:spcPct val="100000"/>
              </a:lnSpc>
              <a:spcBef>
                <a:spcPts val="0"/>
              </a:spcBef>
              <a:spcAft>
                <a:spcPts val="0"/>
              </a:spcAft>
              <a:buClr>
                <a:srgbClr val="000000"/>
              </a:buClr>
              <a:buSzPts val="1000"/>
              <a:buFont typeface="Arial"/>
              <a:buNone/>
            </a:pPr>
            <a:endParaRPr sz="1800" i="0" u="none" strike="noStrike" cap="none">
              <a:solidFill>
                <a:schemeClr val="dk1"/>
              </a:solidFill>
            </a:endParaRPr>
          </a:p>
          <a:p>
            <a:pPr marL="0" marR="0" lvl="0" indent="0" algn="l" rtl="0">
              <a:lnSpc>
                <a:spcPct val="100000"/>
              </a:lnSpc>
              <a:spcBef>
                <a:spcPts val="0"/>
              </a:spcBef>
              <a:spcAft>
                <a:spcPts val="0"/>
              </a:spcAft>
              <a:buClr>
                <a:srgbClr val="000000"/>
              </a:buClr>
              <a:buSzPts val="1000"/>
              <a:buFont typeface="Arial"/>
              <a:buNone/>
            </a:pPr>
            <a:r>
              <a:rPr lang="en-US" sz="1800" i="0" u="none" strike="noStrike" cap="none">
                <a:solidFill>
                  <a:schemeClr val="dk1"/>
                </a:solidFill>
              </a:rPr>
              <a:t> </a:t>
            </a:r>
            <a:r>
              <a:rPr lang="en-US" sz="1000" i="0" u="none" strike="noStrike" cap="none">
                <a:solidFill>
                  <a:schemeClr val="dk1"/>
                </a:solidFill>
              </a:rPr>
              <a:t>Reference: </a:t>
            </a:r>
            <a:r>
              <a:rPr lang="en-US" sz="1000" i="0" u="sng" strike="noStrike" cap="none">
                <a:solidFill>
                  <a:schemeClr val="hlink"/>
                </a:solidFill>
                <a:hlinkClick r:id="rId3"/>
              </a:rPr>
              <a:t>https://www.projectrhea.org/rhea/images/1/16/Kernel_PCA_slides_Tsungtai_Yeh_slecture_ECE662S14.pdf</a:t>
            </a:r>
            <a:r>
              <a:rPr lang="en-US" sz="1000" i="0" u="none" strike="noStrike" cap="none">
                <a:solidFill>
                  <a:schemeClr val="dk1"/>
                </a:solidFill>
              </a:rPr>
              <a:t> </a:t>
            </a:r>
            <a:endParaRPr sz="1000" i="0" u="none" strike="noStrike" cap="none">
              <a:solidFill>
                <a:schemeClr val="dk1"/>
              </a:solidFill>
            </a:endParaRPr>
          </a:p>
          <a:p>
            <a:pPr marL="0" marR="0" lvl="0" indent="0" algn="ctr" rtl="0">
              <a:lnSpc>
                <a:spcPct val="100000"/>
              </a:lnSpc>
              <a:spcBef>
                <a:spcPts val="0"/>
              </a:spcBef>
              <a:spcAft>
                <a:spcPts val="0"/>
              </a:spcAft>
              <a:buClr>
                <a:srgbClr val="000000"/>
              </a:buClr>
              <a:buSzPts val="1800"/>
              <a:buFont typeface="Arial"/>
              <a:buNone/>
            </a:pPr>
            <a:endParaRPr sz="1800" i="0" u="none" strike="noStrike" cap="none">
              <a:solidFill>
                <a:schemeClr val="dk1"/>
              </a:solidFill>
            </a:endParaRPr>
          </a:p>
          <a:p>
            <a:pPr marL="0" marR="0" lvl="0" indent="0" algn="l" rtl="0">
              <a:lnSpc>
                <a:spcPct val="100000"/>
              </a:lnSpc>
              <a:spcBef>
                <a:spcPts val="0"/>
              </a:spcBef>
              <a:spcAft>
                <a:spcPts val="0"/>
              </a:spcAft>
              <a:buClr>
                <a:srgbClr val="000000"/>
              </a:buClr>
              <a:buSzPts val="1800"/>
              <a:buFont typeface="Arial"/>
              <a:buNone/>
            </a:pPr>
            <a:endParaRPr sz="1800" i="0" u="none" strike="noStrike" cap="none">
              <a:solidFill>
                <a:schemeClr val="dk1"/>
              </a:solidFill>
            </a:endParaRPr>
          </a:p>
        </p:txBody>
      </p:sp>
      <p:pic>
        <p:nvPicPr>
          <p:cNvPr id="182" name="Google Shape;182;g1acca4b312a_0_64"/>
          <p:cNvPicPr preferRelativeResize="0"/>
          <p:nvPr/>
        </p:nvPicPr>
        <p:blipFill rotWithShape="1">
          <a:blip r:embed="rId4">
            <a:alphaModFix/>
          </a:blip>
          <a:srcRect/>
          <a:stretch/>
        </p:blipFill>
        <p:spPr>
          <a:xfrm>
            <a:off x="693200" y="5554265"/>
            <a:ext cx="6385975" cy="2932235"/>
          </a:xfrm>
          <a:prstGeom prst="rect">
            <a:avLst/>
          </a:prstGeom>
          <a:noFill/>
          <a:ln>
            <a:noFill/>
          </a:ln>
        </p:spPr>
      </p:pic>
      <p:sp>
        <p:nvSpPr>
          <p:cNvPr id="183" name="Google Shape;183;g1acca4b312a_0_64"/>
          <p:cNvSpPr txBox="1"/>
          <p:nvPr/>
        </p:nvSpPr>
        <p:spPr>
          <a:xfrm>
            <a:off x="368300" y="790000"/>
            <a:ext cx="4057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chemeClr val="dk1"/>
                </a:solidFill>
                <a:latin typeface="Jacques Francois Shadow"/>
                <a:ea typeface="Jacques Francois Shadow"/>
                <a:cs typeface="Jacques Francois Shadow"/>
                <a:sym typeface="Jacques Francois Shadow"/>
              </a:rPr>
              <a:t>What is Kernel?</a:t>
            </a:r>
            <a:endParaRPr sz="2400" b="1" i="0" u="none" strike="noStrike" cap="none">
              <a:solidFill>
                <a:schemeClr val="dk1"/>
              </a:solidFill>
              <a:latin typeface="Jacques Francois Shadow"/>
              <a:ea typeface="Jacques Francois Shadow"/>
              <a:cs typeface="Jacques Francois Shadow"/>
              <a:sym typeface="Jacques Francois Shado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87"/>
        <p:cNvGrpSpPr/>
        <p:nvPr/>
      </p:nvGrpSpPr>
      <p:grpSpPr>
        <a:xfrm>
          <a:off x="0" y="0"/>
          <a:ext cx="0" cy="0"/>
          <a:chOff x="0" y="0"/>
          <a:chExt cx="0" cy="0"/>
        </a:xfrm>
      </p:grpSpPr>
      <p:sp>
        <p:nvSpPr>
          <p:cNvPr id="188" name="Google Shape;188;g1ae04edf007_6_199"/>
          <p:cNvSpPr/>
          <p:nvPr/>
        </p:nvSpPr>
        <p:spPr>
          <a:xfrm>
            <a:off x="0" y="0"/>
            <a:ext cx="7772400" cy="10058400"/>
          </a:xfrm>
          <a:prstGeom prst="rect">
            <a:avLst/>
          </a:pr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9" name="Google Shape;189;g1ae04edf007_6_199"/>
          <p:cNvSpPr txBox="1">
            <a:spLocks noGrp="1"/>
          </p:cNvSpPr>
          <p:nvPr>
            <p:ph type="title"/>
          </p:nvPr>
        </p:nvSpPr>
        <p:spPr>
          <a:xfrm>
            <a:off x="585750" y="893100"/>
            <a:ext cx="6600900" cy="631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a:solidFill>
                <a:srgbClr val="FF0000"/>
              </a:solidFill>
            </a:endParaRPr>
          </a:p>
          <a:p>
            <a:pPr marL="0" lvl="0" indent="0" algn="just" rtl="0">
              <a:lnSpc>
                <a:spcPct val="100000"/>
              </a:lnSpc>
              <a:spcBef>
                <a:spcPts val="0"/>
              </a:spcBef>
              <a:spcAft>
                <a:spcPts val="0"/>
              </a:spcAft>
              <a:buSzPts val="1400"/>
              <a:buNone/>
            </a:pPr>
            <a:endParaRPr sz="1800">
              <a:solidFill>
                <a:schemeClr val="dk1"/>
              </a:solidFill>
              <a:latin typeface="Calibri"/>
              <a:ea typeface="Calibri"/>
              <a:cs typeface="Calibri"/>
              <a:sym typeface="Calibri"/>
            </a:endParaRPr>
          </a:p>
        </p:txBody>
      </p:sp>
      <p:grpSp>
        <p:nvGrpSpPr>
          <p:cNvPr id="190" name="Google Shape;190;g1ae04edf007_6_199"/>
          <p:cNvGrpSpPr/>
          <p:nvPr/>
        </p:nvGrpSpPr>
        <p:grpSpPr>
          <a:xfrm>
            <a:off x="3534410" y="0"/>
            <a:ext cx="4237990" cy="10058400"/>
            <a:chOff x="3534746" y="0"/>
            <a:chExt cx="4237990" cy="10058400"/>
          </a:xfrm>
        </p:grpSpPr>
        <p:sp>
          <p:nvSpPr>
            <p:cNvPr id="191" name="Google Shape;191;g1ae04edf007_6_199"/>
            <p:cNvSpPr/>
            <p:nvPr/>
          </p:nvSpPr>
          <p:spPr>
            <a:xfrm>
              <a:off x="3534746" y="0"/>
              <a:ext cx="4237990" cy="10055225"/>
            </a:xfrm>
            <a:custGeom>
              <a:avLst/>
              <a:gdLst/>
              <a:ahLst/>
              <a:cxnLst/>
              <a:rect l="l" t="t" r="r" b="b"/>
              <a:pathLst>
                <a:path w="4237990" h="10055225" extrusionOk="0">
                  <a:moveTo>
                    <a:pt x="4237652" y="10055215"/>
                  </a:moveTo>
                  <a:lnTo>
                    <a:pt x="635606" y="10055215"/>
                  </a:lnTo>
                  <a:lnTo>
                    <a:pt x="635606" y="9785329"/>
                  </a:lnTo>
                  <a:lnTo>
                    <a:pt x="728716" y="9750172"/>
                  </a:lnTo>
                  <a:lnTo>
                    <a:pt x="819203" y="9714326"/>
                  </a:lnTo>
                  <a:lnTo>
                    <a:pt x="863463" y="9696105"/>
                  </a:lnTo>
                  <a:lnTo>
                    <a:pt x="907068" y="9677664"/>
                  </a:lnTo>
                  <a:lnTo>
                    <a:pt x="950016" y="9658988"/>
                  </a:lnTo>
                  <a:lnTo>
                    <a:pt x="992309" y="9640060"/>
                  </a:lnTo>
                  <a:lnTo>
                    <a:pt x="1033946" y="9620864"/>
                  </a:lnTo>
                  <a:lnTo>
                    <a:pt x="1074928" y="9601386"/>
                  </a:lnTo>
                  <a:lnTo>
                    <a:pt x="1115254" y="9581609"/>
                  </a:lnTo>
                  <a:lnTo>
                    <a:pt x="1154924" y="9561516"/>
                  </a:lnTo>
                  <a:lnTo>
                    <a:pt x="1193938" y="9541094"/>
                  </a:lnTo>
                  <a:lnTo>
                    <a:pt x="1232297" y="9520324"/>
                  </a:lnTo>
                  <a:lnTo>
                    <a:pt x="1270000" y="9499193"/>
                  </a:lnTo>
                  <a:lnTo>
                    <a:pt x="1307047" y="9477683"/>
                  </a:lnTo>
                  <a:lnTo>
                    <a:pt x="1343439" y="9455779"/>
                  </a:lnTo>
                  <a:lnTo>
                    <a:pt x="1379175" y="9433466"/>
                  </a:lnTo>
                  <a:lnTo>
                    <a:pt x="1414255" y="9410727"/>
                  </a:lnTo>
                  <a:lnTo>
                    <a:pt x="1448679" y="9387546"/>
                  </a:lnTo>
                  <a:lnTo>
                    <a:pt x="1482448" y="9363909"/>
                  </a:lnTo>
                  <a:lnTo>
                    <a:pt x="1515561" y="9339798"/>
                  </a:lnTo>
                  <a:lnTo>
                    <a:pt x="1548019" y="9315198"/>
                  </a:lnTo>
                  <a:lnTo>
                    <a:pt x="1579820" y="9290093"/>
                  </a:lnTo>
                  <a:lnTo>
                    <a:pt x="1610966" y="9264468"/>
                  </a:lnTo>
                  <a:lnTo>
                    <a:pt x="1641456" y="9238306"/>
                  </a:lnTo>
                  <a:lnTo>
                    <a:pt x="1671291" y="9211592"/>
                  </a:lnTo>
                  <a:lnTo>
                    <a:pt x="1700470" y="9184310"/>
                  </a:lnTo>
                  <a:lnTo>
                    <a:pt x="1728993" y="9156444"/>
                  </a:lnTo>
                  <a:lnTo>
                    <a:pt x="1756860" y="9127978"/>
                  </a:lnTo>
                  <a:lnTo>
                    <a:pt x="1784072" y="9098897"/>
                  </a:lnTo>
                  <a:lnTo>
                    <a:pt x="1810628" y="9069184"/>
                  </a:lnTo>
                  <a:lnTo>
                    <a:pt x="1836529" y="9038824"/>
                  </a:lnTo>
                  <a:lnTo>
                    <a:pt x="1861773" y="9007801"/>
                  </a:lnTo>
                  <a:lnTo>
                    <a:pt x="1886362" y="8976099"/>
                  </a:lnTo>
                  <a:lnTo>
                    <a:pt x="1910295" y="8943702"/>
                  </a:lnTo>
                  <a:lnTo>
                    <a:pt x="1933573" y="8910594"/>
                  </a:lnTo>
                  <a:lnTo>
                    <a:pt x="1956195" y="8876760"/>
                  </a:lnTo>
                  <a:lnTo>
                    <a:pt x="1978161" y="8842184"/>
                  </a:lnTo>
                  <a:lnTo>
                    <a:pt x="1999471" y="8806850"/>
                  </a:lnTo>
                  <a:lnTo>
                    <a:pt x="2020126" y="8770742"/>
                  </a:lnTo>
                  <a:lnTo>
                    <a:pt x="2040125" y="8733844"/>
                  </a:lnTo>
                  <a:lnTo>
                    <a:pt x="2059468" y="8696140"/>
                  </a:lnTo>
                  <a:lnTo>
                    <a:pt x="2078156" y="8657615"/>
                  </a:lnTo>
                  <a:lnTo>
                    <a:pt x="2096187" y="8618253"/>
                  </a:lnTo>
                  <a:lnTo>
                    <a:pt x="2113564" y="8578038"/>
                  </a:lnTo>
                  <a:lnTo>
                    <a:pt x="2130284" y="8536954"/>
                  </a:lnTo>
                  <a:lnTo>
                    <a:pt x="2146349" y="8494985"/>
                  </a:lnTo>
                  <a:lnTo>
                    <a:pt x="2161758" y="8452115"/>
                  </a:lnTo>
                  <a:lnTo>
                    <a:pt x="2176511" y="8408329"/>
                  </a:lnTo>
                  <a:lnTo>
                    <a:pt x="2190609" y="8363611"/>
                  </a:lnTo>
                  <a:lnTo>
                    <a:pt x="2204051" y="8317945"/>
                  </a:lnTo>
                  <a:lnTo>
                    <a:pt x="2216837" y="8271314"/>
                  </a:lnTo>
                  <a:lnTo>
                    <a:pt x="2228968" y="8223705"/>
                  </a:lnTo>
                  <a:lnTo>
                    <a:pt x="2240442" y="8175099"/>
                  </a:lnTo>
                  <a:lnTo>
                    <a:pt x="2251261" y="8125482"/>
                  </a:lnTo>
                  <a:lnTo>
                    <a:pt x="2261425" y="8074838"/>
                  </a:lnTo>
                  <a:lnTo>
                    <a:pt x="2270933" y="8023151"/>
                  </a:lnTo>
                  <a:lnTo>
                    <a:pt x="2279785" y="7970405"/>
                  </a:lnTo>
                  <a:lnTo>
                    <a:pt x="2287981" y="7916584"/>
                  </a:lnTo>
                  <a:lnTo>
                    <a:pt x="2295521" y="7861673"/>
                  </a:lnTo>
                  <a:lnTo>
                    <a:pt x="2302406" y="7805655"/>
                  </a:lnTo>
                  <a:lnTo>
                    <a:pt x="2308636" y="7748515"/>
                  </a:lnTo>
                  <a:lnTo>
                    <a:pt x="2314209" y="7690237"/>
                  </a:lnTo>
                  <a:lnTo>
                    <a:pt x="2319127" y="7630805"/>
                  </a:lnTo>
                  <a:lnTo>
                    <a:pt x="2323389" y="7570203"/>
                  </a:lnTo>
                  <a:lnTo>
                    <a:pt x="2326995" y="7508416"/>
                  </a:lnTo>
                  <a:lnTo>
                    <a:pt x="2329946" y="7445427"/>
                  </a:lnTo>
                  <a:lnTo>
                    <a:pt x="2332241" y="7381222"/>
                  </a:lnTo>
                  <a:lnTo>
                    <a:pt x="2333880" y="7315783"/>
                  </a:lnTo>
                  <a:lnTo>
                    <a:pt x="2334864" y="7249095"/>
                  </a:lnTo>
                  <a:lnTo>
                    <a:pt x="2335192" y="7181143"/>
                  </a:lnTo>
                  <a:lnTo>
                    <a:pt x="2335192" y="1675914"/>
                  </a:lnTo>
                  <a:lnTo>
                    <a:pt x="1916725" y="1282693"/>
                  </a:lnTo>
                  <a:lnTo>
                    <a:pt x="1802570" y="1176621"/>
                  </a:lnTo>
                  <a:lnTo>
                    <a:pt x="1747556" y="1126359"/>
                  </a:lnTo>
                  <a:lnTo>
                    <a:pt x="1693855" y="1077899"/>
                  </a:lnTo>
                  <a:lnTo>
                    <a:pt x="1641420" y="1031206"/>
                  </a:lnTo>
                  <a:lnTo>
                    <a:pt x="1590204" y="986245"/>
                  </a:lnTo>
                  <a:lnTo>
                    <a:pt x="1540160" y="942980"/>
                  </a:lnTo>
                  <a:lnTo>
                    <a:pt x="1491240" y="901378"/>
                  </a:lnTo>
                  <a:lnTo>
                    <a:pt x="1443398" y="861402"/>
                  </a:lnTo>
                  <a:lnTo>
                    <a:pt x="1396586" y="823018"/>
                  </a:lnTo>
                  <a:lnTo>
                    <a:pt x="1350757" y="786190"/>
                  </a:lnTo>
                  <a:lnTo>
                    <a:pt x="1305864" y="750884"/>
                  </a:lnTo>
                  <a:lnTo>
                    <a:pt x="1261860" y="717063"/>
                  </a:lnTo>
                  <a:lnTo>
                    <a:pt x="1218698" y="684695"/>
                  </a:lnTo>
                  <a:lnTo>
                    <a:pt x="1176331" y="653742"/>
                  </a:lnTo>
                  <a:lnTo>
                    <a:pt x="1134711" y="624170"/>
                  </a:lnTo>
                  <a:lnTo>
                    <a:pt x="1093791" y="595945"/>
                  </a:lnTo>
                  <a:lnTo>
                    <a:pt x="1053525" y="569030"/>
                  </a:lnTo>
                  <a:lnTo>
                    <a:pt x="1013865" y="543391"/>
                  </a:lnTo>
                  <a:lnTo>
                    <a:pt x="974764" y="518993"/>
                  </a:lnTo>
                  <a:lnTo>
                    <a:pt x="936175" y="495800"/>
                  </a:lnTo>
                  <a:lnTo>
                    <a:pt x="898051" y="473777"/>
                  </a:lnTo>
                  <a:lnTo>
                    <a:pt x="860345" y="452891"/>
                  </a:lnTo>
                  <a:lnTo>
                    <a:pt x="823009" y="433104"/>
                  </a:lnTo>
                  <a:lnTo>
                    <a:pt x="785997" y="414383"/>
                  </a:lnTo>
                  <a:lnTo>
                    <a:pt x="749261" y="396691"/>
                  </a:lnTo>
                  <a:lnTo>
                    <a:pt x="712754" y="379995"/>
                  </a:lnTo>
                  <a:lnTo>
                    <a:pt x="676429" y="364259"/>
                  </a:lnTo>
                  <a:lnTo>
                    <a:pt x="640239" y="349447"/>
                  </a:lnTo>
                  <a:lnTo>
                    <a:pt x="604137" y="335526"/>
                  </a:lnTo>
                  <a:lnTo>
                    <a:pt x="568076" y="322459"/>
                  </a:lnTo>
                  <a:lnTo>
                    <a:pt x="495887" y="298748"/>
                  </a:lnTo>
                  <a:lnTo>
                    <a:pt x="423296" y="278035"/>
                  </a:lnTo>
                  <a:lnTo>
                    <a:pt x="349925" y="260039"/>
                  </a:lnTo>
                  <a:lnTo>
                    <a:pt x="275397" y="244479"/>
                  </a:lnTo>
                  <a:lnTo>
                    <a:pt x="237582" y="237525"/>
                  </a:lnTo>
                  <a:lnTo>
                    <a:pt x="199336" y="231075"/>
                  </a:lnTo>
                  <a:lnTo>
                    <a:pt x="160612" y="225093"/>
                  </a:lnTo>
                  <a:lnTo>
                    <a:pt x="121364" y="219544"/>
                  </a:lnTo>
                  <a:lnTo>
                    <a:pt x="81544" y="214395"/>
                  </a:lnTo>
                  <a:lnTo>
                    <a:pt x="0" y="205150"/>
                  </a:lnTo>
                  <a:lnTo>
                    <a:pt x="0" y="0"/>
                  </a:lnTo>
                  <a:lnTo>
                    <a:pt x="3263031" y="0"/>
                  </a:lnTo>
                  <a:lnTo>
                    <a:pt x="3293541" y="16917"/>
                  </a:lnTo>
                  <a:lnTo>
                    <a:pt x="3333332" y="41999"/>
                  </a:lnTo>
                  <a:lnTo>
                    <a:pt x="3375755" y="71588"/>
                  </a:lnTo>
                  <a:lnTo>
                    <a:pt x="3421394" y="106039"/>
                  </a:lnTo>
                  <a:lnTo>
                    <a:pt x="3470838" y="145707"/>
                  </a:lnTo>
                  <a:lnTo>
                    <a:pt x="3524673" y="190949"/>
                  </a:lnTo>
                  <a:lnTo>
                    <a:pt x="3583486" y="242120"/>
                  </a:lnTo>
                  <a:lnTo>
                    <a:pt x="3647864" y="299576"/>
                  </a:lnTo>
                  <a:lnTo>
                    <a:pt x="4237652" y="850206"/>
                  </a:lnTo>
                  <a:lnTo>
                    <a:pt x="4237652" y="1932284"/>
                  </a:lnTo>
                  <a:lnTo>
                    <a:pt x="2653026" y="1932284"/>
                  </a:lnTo>
                  <a:lnTo>
                    <a:pt x="2653026" y="7181143"/>
                  </a:lnTo>
                  <a:lnTo>
                    <a:pt x="2653354" y="7249095"/>
                  </a:lnTo>
                  <a:lnTo>
                    <a:pt x="2654338" y="7315783"/>
                  </a:lnTo>
                  <a:lnTo>
                    <a:pt x="2655977" y="7381222"/>
                  </a:lnTo>
                  <a:lnTo>
                    <a:pt x="2658272" y="7445427"/>
                  </a:lnTo>
                  <a:lnTo>
                    <a:pt x="2661223" y="7508416"/>
                  </a:lnTo>
                  <a:lnTo>
                    <a:pt x="2664829" y="7570203"/>
                  </a:lnTo>
                  <a:lnTo>
                    <a:pt x="2669091" y="7630805"/>
                  </a:lnTo>
                  <a:lnTo>
                    <a:pt x="2674009" y="7690237"/>
                  </a:lnTo>
                  <a:lnTo>
                    <a:pt x="2679582" y="7748515"/>
                  </a:lnTo>
                  <a:lnTo>
                    <a:pt x="2685811" y="7805655"/>
                  </a:lnTo>
                  <a:lnTo>
                    <a:pt x="2692696" y="7861673"/>
                  </a:lnTo>
                  <a:lnTo>
                    <a:pt x="2700237" y="7916584"/>
                  </a:lnTo>
                  <a:lnTo>
                    <a:pt x="2708433" y="7970405"/>
                  </a:lnTo>
                  <a:lnTo>
                    <a:pt x="2717285" y="8023151"/>
                  </a:lnTo>
                  <a:lnTo>
                    <a:pt x="2726793" y="8074838"/>
                  </a:lnTo>
                  <a:lnTo>
                    <a:pt x="2736956" y="8125482"/>
                  </a:lnTo>
                  <a:lnTo>
                    <a:pt x="2747775" y="8175099"/>
                  </a:lnTo>
                  <a:lnTo>
                    <a:pt x="2759250" y="8223705"/>
                  </a:lnTo>
                  <a:lnTo>
                    <a:pt x="2771381" y="8271314"/>
                  </a:lnTo>
                  <a:lnTo>
                    <a:pt x="2784167" y="8317945"/>
                  </a:lnTo>
                  <a:lnTo>
                    <a:pt x="2797609" y="8363611"/>
                  </a:lnTo>
                  <a:lnTo>
                    <a:pt x="2811707" y="8408329"/>
                  </a:lnTo>
                  <a:lnTo>
                    <a:pt x="2826460" y="8452115"/>
                  </a:lnTo>
                  <a:lnTo>
                    <a:pt x="2841869" y="8494985"/>
                  </a:lnTo>
                  <a:lnTo>
                    <a:pt x="2857934" y="8536954"/>
                  </a:lnTo>
                  <a:lnTo>
                    <a:pt x="2874654" y="8578038"/>
                  </a:lnTo>
                  <a:lnTo>
                    <a:pt x="2892030" y="8618253"/>
                  </a:lnTo>
                  <a:lnTo>
                    <a:pt x="2910062" y="8657615"/>
                  </a:lnTo>
                  <a:lnTo>
                    <a:pt x="2928750" y="8696140"/>
                  </a:lnTo>
                  <a:lnTo>
                    <a:pt x="2948093" y="8733844"/>
                  </a:lnTo>
                  <a:lnTo>
                    <a:pt x="2968092" y="8770742"/>
                  </a:lnTo>
                  <a:lnTo>
                    <a:pt x="2988747" y="8806850"/>
                  </a:lnTo>
                  <a:lnTo>
                    <a:pt x="3010057" y="8842184"/>
                  </a:lnTo>
                  <a:lnTo>
                    <a:pt x="3032023" y="8876760"/>
                  </a:lnTo>
                  <a:lnTo>
                    <a:pt x="3054645" y="8910594"/>
                  </a:lnTo>
                  <a:lnTo>
                    <a:pt x="3077923" y="8943702"/>
                  </a:lnTo>
                  <a:lnTo>
                    <a:pt x="3101856" y="8976099"/>
                  </a:lnTo>
                  <a:lnTo>
                    <a:pt x="3126445" y="9007801"/>
                  </a:lnTo>
                  <a:lnTo>
                    <a:pt x="3151689" y="9038824"/>
                  </a:lnTo>
                  <a:lnTo>
                    <a:pt x="3177590" y="9069184"/>
                  </a:lnTo>
                  <a:lnTo>
                    <a:pt x="3204146" y="9098897"/>
                  </a:lnTo>
                  <a:lnTo>
                    <a:pt x="3231357" y="9127978"/>
                  </a:lnTo>
                  <a:lnTo>
                    <a:pt x="3259225" y="9156444"/>
                  </a:lnTo>
                  <a:lnTo>
                    <a:pt x="3287748" y="9184310"/>
                  </a:lnTo>
                  <a:lnTo>
                    <a:pt x="3316927" y="9211592"/>
                  </a:lnTo>
                  <a:lnTo>
                    <a:pt x="3346761" y="9238306"/>
                  </a:lnTo>
                  <a:lnTo>
                    <a:pt x="3377252" y="9264468"/>
                  </a:lnTo>
                  <a:lnTo>
                    <a:pt x="3408398" y="9290093"/>
                  </a:lnTo>
                  <a:lnTo>
                    <a:pt x="3440199" y="9315198"/>
                  </a:lnTo>
                  <a:lnTo>
                    <a:pt x="3472657" y="9339798"/>
                  </a:lnTo>
                  <a:lnTo>
                    <a:pt x="3505770" y="9363909"/>
                  </a:lnTo>
                  <a:lnTo>
                    <a:pt x="3539538" y="9387546"/>
                  </a:lnTo>
                  <a:lnTo>
                    <a:pt x="3573963" y="9410727"/>
                  </a:lnTo>
                  <a:lnTo>
                    <a:pt x="3609043" y="9433466"/>
                  </a:lnTo>
                  <a:lnTo>
                    <a:pt x="3644779" y="9455779"/>
                  </a:lnTo>
                  <a:lnTo>
                    <a:pt x="3681171" y="9477683"/>
                  </a:lnTo>
                  <a:lnTo>
                    <a:pt x="3718218" y="9499193"/>
                  </a:lnTo>
                  <a:lnTo>
                    <a:pt x="3755921" y="9520324"/>
                  </a:lnTo>
                  <a:lnTo>
                    <a:pt x="3794280" y="9541094"/>
                  </a:lnTo>
                  <a:lnTo>
                    <a:pt x="3833294" y="9561516"/>
                  </a:lnTo>
                  <a:lnTo>
                    <a:pt x="3872964" y="9581609"/>
                  </a:lnTo>
                  <a:lnTo>
                    <a:pt x="3913290" y="9601386"/>
                  </a:lnTo>
                  <a:lnTo>
                    <a:pt x="3954271" y="9620864"/>
                  </a:lnTo>
                  <a:lnTo>
                    <a:pt x="3995909" y="9640060"/>
                  </a:lnTo>
                  <a:lnTo>
                    <a:pt x="4038201" y="9658988"/>
                  </a:lnTo>
                  <a:lnTo>
                    <a:pt x="4081150" y="9677664"/>
                  </a:lnTo>
                  <a:lnTo>
                    <a:pt x="4124754" y="9696105"/>
                  </a:lnTo>
                  <a:lnTo>
                    <a:pt x="4169014" y="9714326"/>
                  </a:lnTo>
                  <a:lnTo>
                    <a:pt x="4237652" y="9741624"/>
                  </a:lnTo>
                  <a:lnTo>
                    <a:pt x="4237652" y="10055215"/>
                  </a:lnTo>
                  <a:close/>
                </a:path>
                <a:path w="4237990" h="10055225" extrusionOk="0">
                  <a:moveTo>
                    <a:pt x="4237652" y="3390802"/>
                  </a:moveTo>
                  <a:lnTo>
                    <a:pt x="2653026" y="1932284"/>
                  </a:lnTo>
                  <a:lnTo>
                    <a:pt x="4237652" y="1932284"/>
                  </a:lnTo>
                  <a:lnTo>
                    <a:pt x="4237652" y="3390802"/>
                  </a:lnTo>
                  <a:close/>
                </a:path>
              </a:pathLst>
            </a:custGeom>
            <a:solidFill>
              <a:srgbClr val="010101">
                <a:alpha val="1569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2" name="Google Shape;192;g1ae04edf007_6_199"/>
            <p:cNvSpPr/>
            <p:nvPr/>
          </p:nvSpPr>
          <p:spPr>
            <a:xfrm>
              <a:off x="7766050" y="0"/>
              <a:ext cx="6350" cy="10058400"/>
            </a:xfrm>
            <a:custGeom>
              <a:avLst/>
              <a:gdLst/>
              <a:ahLst/>
              <a:cxnLst/>
              <a:rect l="l" t="t" r="r" b="b"/>
              <a:pathLst>
                <a:path w="6350" h="10058400" extrusionOk="0">
                  <a:moveTo>
                    <a:pt x="0" y="0"/>
                  </a:moveTo>
                  <a:lnTo>
                    <a:pt x="0" y="10058400"/>
                  </a:lnTo>
                  <a:lnTo>
                    <a:pt x="6350" y="10058400"/>
                  </a:lnTo>
                  <a:lnTo>
                    <a:pt x="6350" y="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cxnSp>
        <p:nvCxnSpPr>
          <p:cNvPr id="193" name="Google Shape;193;g1ae04edf007_6_199"/>
          <p:cNvCxnSpPr/>
          <p:nvPr/>
        </p:nvCxnSpPr>
        <p:spPr>
          <a:xfrm rot="10800000">
            <a:off x="4307200" y="6425575"/>
            <a:ext cx="0" cy="38100"/>
          </a:xfrm>
          <a:prstGeom prst="straightConnector1">
            <a:avLst/>
          </a:prstGeom>
          <a:noFill/>
          <a:ln w="9525" cap="flat" cmpd="sng">
            <a:solidFill>
              <a:schemeClr val="dk2"/>
            </a:solidFill>
            <a:prstDash val="solid"/>
            <a:round/>
            <a:headEnd type="none" w="sm" len="sm"/>
            <a:tailEnd type="none" w="sm" len="sm"/>
          </a:ln>
        </p:spPr>
      </p:cxnSp>
      <p:sp>
        <p:nvSpPr>
          <p:cNvPr id="194" name="Google Shape;194;g1ae04edf007_6_199"/>
          <p:cNvSpPr txBox="1">
            <a:spLocks noGrp="1"/>
          </p:cNvSpPr>
          <p:nvPr>
            <p:ph type="title"/>
          </p:nvPr>
        </p:nvSpPr>
        <p:spPr>
          <a:xfrm>
            <a:off x="534350" y="778645"/>
            <a:ext cx="6600900" cy="10282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400" b="1" dirty="0">
                <a:solidFill>
                  <a:schemeClr val="dk1"/>
                </a:solidFill>
                <a:latin typeface="Jacques Francois Shadow"/>
                <a:ea typeface="Jacques Francois Shadow"/>
                <a:cs typeface="Jacques Francois Shadow"/>
                <a:sym typeface="Jacques Francois Shadow"/>
              </a:rPr>
              <a:t>Hilbert Spaces</a:t>
            </a:r>
            <a:endParaRPr sz="2400" b="1" dirty="0">
              <a:solidFill>
                <a:schemeClr val="dk1"/>
              </a:solidFill>
              <a:latin typeface="Jacques Francois Shadow"/>
              <a:ea typeface="Jacques Francois Shadow"/>
              <a:cs typeface="Jacques Francois Shadow"/>
              <a:sym typeface="Jacques Francois Shadow"/>
            </a:endParaRPr>
          </a:p>
          <a:p>
            <a:pPr marL="0" lvl="0" indent="0" algn="l" rtl="0">
              <a:lnSpc>
                <a:spcPct val="100000"/>
              </a:lnSpc>
              <a:spcBef>
                <a:spcPts val="0"/>
              </a:spcBef>
              <a:spcAft>
                <a:spcPts val="0"/>
              </a:spcAft>
              <a:buSzPts val="1400"/>
              <a:buNone/>
            </a:pPr>
            <a:endParaRPr sz="2400" b="1" dirty="0">
              <a:solidFill>
                <a:schemeClr val="dk1"/>
              </a:solidFill>
              <a:latin typeface="Jacques Francois Shadow"/>
              <a:ea typeface="Jacques Francois Shadow"/>
              <a:cs typeface="Jacques Francois Shadow"/>
              <a:sym typeface="Jacques Francois Shadow"/>
            </a:endParaRPr>
          </a:p>
          <a:p>
            <a:pPr marL="0" lvl="0" indent="0" algn="l" rtl="0">
              <a:lnSpc>
                <a:spcPct val="100000"/>
              </a:lnSpc>
              <a:spcBef>
                <a:spcPts val="0"/>
              </a:spcBef>
              <a:spcAft>
                <a:spcPts val="0"/>
              </a:spcAft>
              <a:buSzPts val="1400"/>
              <a:buNone/>
            </a:pPr>
            <a:endParaRPr sz="2400" b="1" dirty="0">
              <a:solidFill>
                <a:schemeClr val="dk1"/>
              </a:solidFill>
              <a:latin typeface="Jacques Francois Shadow"/>
              <a:ea typeface="Jacques Francois Shadow"/>
              <a:cs typeface="Jacques Francois Shadow"/>
              <a:sym typeface="Jacques Francois Shadow"/>
            </a:endParaRPr>
          </a:p>
          <a:p>
            <a:pPr marL="0" lvl="0" indent="0" algn="l" rtl="0">
              <a:lnSpc>
                <a:spcPct val="100000"/>
              </a:lnSpc>
              <a:spcBef>
                <a:spcPts val="0"/>
              </a:spcBef>
              <a:spcAft>
                <a:spcPts val="0"/>
              </a:spcAft>
              <a:buSzPts val="1400"/>
              <a:buNone/>
            </a:pPr>
            <a:endParaRPr dirty="0">
              <a:solidFill>
                <a:srgbClr val="FF0000"/>
              </a:solidFill>
            </a:endParaRPr>
          </a:p>
          <a:p>
            <a:pPr marL="0" lvl="0" indent="0" algn="just" rtl="0">
              <a:lnSpc>
                <a:spcPct val="100000"/>
              </a:lnSpc>
              <a:spcBef>
                <a:spcPts val="0"/>
              </a:spcBef>
              <a:spcAft>
                <a:spcPts val="0"/>
              </a:spcAft>
              <a:buSzPts val="1400"/>
              <a:buNone/>
            </a:pPr>
            <a:r>
              <a:rPr lang="en-US" dirty="0">
                <a:solidFill>
                  <a:schemeClr val="dk1"/>
                </a:solidFill>
              </a:rPr>
              <a:t>Hilbert Spaces are linear vector spaces that satisfy inner product.</a:t>
            </a:r>
            <a:endParaRPr dirty="0">
              <a:solidFill>
                <a:schemeClr val="dk1"/>
              </a:solidFill>
            </a:endParaRPr>
          </a:p>
          <a:p>
            <a:pPr marL="0" lvl="0" indent="0" algn="just" rtl="0">
              <a:lnSpc>
                <a:spcPct val="100000"/>
              </a:lnSpc>
              <a:spcBef>
                <a:spcPts val="0"/>
              </a:spcBef>
              <a:spcAft>
                <a:spcPts val="0"/>
              </a:spcAft>
              <a:buSzPts val="1400"/>
              <a:buNone/>
            </a:pPr>
            <a:endParaRPr dirty="0">
              <a:solidFill>
                <a:schemeClr val="dk1"/>
              </a:solidFill>
            </a:endParaRPr>
          </a:p>
          <a:p>
            <a:pPr marL="0" lvl="0" indent="0" algn="just" rtl="0">
              <a:lnSpc>
                <a:spcPct val="100000"/>
              </a:lnSpc>
              <a:spcBef>
                <a:spcPts val="0"/>
              </a:spcBef>
              <a:spcAft>
                <a:spcPts val="0"/>
              </a:spcAft>
              <a:buSzPts val="1400"/>
              <a:buNone/>
            </a:pPr>
            <a:r>
              <a:rPr lang="en-US" dirty="0">
                <a:solidFill>
                  <a:schemeClr val="dk1"/>
                </a:solidFill>
              </a:rPr>
              <a:t>Hilbert Spaces are separable so they contain a countable, dense subset, given by </a:t>
            </a:r>
            <a:endParaRPr dirty="0">
              <a:solidFill>
                <a:schemeClr val="dk1"/>
              </a:solidFill>
            </a:endParaRPr>
          </a:p>
          <a:p>
            <a:pPr marL="0" lvl="0" indent="0" algn="ctr" rtl="0">
              <a:lnSpc>
                <a:spcPct val="100000"/>
              </a:lnSpc>
              <a:spcBef>
                <a:spcPts val="0"/>
              </a:spcBef>
              <a:spcAft>
                <a:spcPts val="0"/>
              </a:spcAft>
              <a:buSzPts val="1400"/>
              <a:buNone/>
            </a:pPr>
            <a:r>
              <a:rPr lang="en-US" dirty="0" err="1">
                <a:solidFill>
                  <a:schemeClr val="dk1"/>
                </a:solidFill>
              </a:rPr>
              <a:t>ട</a:t>
            </a:r>
            <a:r>
              <a:rPr lang="en-US" dirty="0">
                <a:solidFill>
                  <a:schemeClr val="dk1"/>
                </a:solidFill>
              </a:rPr>
              <a:t> = {</a:t>
            </a:r>
            <a:r>
              <a:rPr lang="en-US" dirty="0" err="1">
                <a:solidFill>
                  <a:schemeClr val="dk1"/>
                </a:solidFill>
              </a:rPr>
              <a:t>Φn</a:t>
            </a:r>
            <a:r>
              <a:rPr lang="en-US" dirty="0">
                <a:solidFill>
                  <a:schemeClr val="dk1"/>
                </a:solidFill>
              </a:rPr>
              <a:t>}</a:t>
            </a:r>
            <a:endParaRPr dirty="0">
              <a:solidFill>
                <a:schemeClr val="dk1"/>
              </a:solidFill>
            </a:endParaRPr>
          </a:p>
          <a:p>
            <a:pPr marL="0" lvl="0" indent="0" algn="l" rtl="0">
              <a:lnSpc>
                <a:spcPct val="100000"/>
              </a:lnSpc>
              <a:spcBef>
                <a:spcPts val="0"/>
              </a:spcBef>
              <a:spcAft>
                <a:spcPts val="0"/>
              </a:spcAft>
              <a:buSzPts val="1400"/>
              <a:buNone/>
            </a:pPr>
            <a:endParaRPr dirty="0">
              <a:solidFill>
                <a:schemeClr val="dk1"/>
              </a:solidFill>
            </a:endParaRPr>
          </a:p>
          <a:p>
            <a:pPr marL="0" lvl="0" indent="0" algn="l" rtl="0">
              <a:lnSpc>
                <a:spcPct val="100000"/>
              </a:lnSpc>
              <a:spcBef>
                <a:spcPts val="0"/>
              </a:spcBef>
              <a:spcAft>
                <a:spcPts val="0"/>
              </a:spcAft>
              <a:buSzPts val="1400"/>
              <a:buNone/>
            </a:pPr>
            <a:r>
              <a:rPr lang="en-US" dirty="0">
                <a:solidFill>
                  <a:schemeClr val="dk1"/>
                </a:solidFill>
              </a:rPr>
              <a:t>All in all, Hilbert spaces are inner product spaces which satisfy completeness</a:t>
            </a:r>
            <a:endParaRPr dirty="0">
              <a:solidFill>
                <a:schemeClr val="dk1"/>
              </a:solidFill>
            </a:endParaRPr>
          </a:p>
          <a:p>
            <a:pPr marL="0" lvl="0" indent="0" algn="l" rtl="0">
              <a:lnSpc>
                <a:spcPct val="100000"/>
              </a:lnSpc>
              <a:spcBef>
                <a:spcPts val="0"/>
              </a:spcBef>
              <a:spcAft>
                <a:spcPts val="0"/>
              </a:spcAft>
              <a:buSzPts val="1400"/>
              <a:buNone/>
            </a:pPr>
            <a:endParaRPr dirty="0">
              <a:solidFill>
                <a:schemeClr val="dk1"/>
              </a:solidFill>
            </a:endParaRPr>
          </a:p>
          <a:p>
            <a:pPr marL="0" lvl="0" indent="0" algn="l" rtl="0">
              <a:lnSpc>
                <a:spcPct val="100000"/>
              </a:lnSpc>
              <a:spcBef>
                <a:spcPts val="0"/>
              </a:spcBef>
              <a:spcAft>
                <a:spcPts val="0"/>
              </a:spcAft>
              <a:buSzPts val="1400"/>
              <a:buNone/>
            </a:pPr>
            <a:r>
              <a:rPr lang="en-US" dirty="0">
                <a:solidFill>
                  <a:schemeClr val="dk1"/>
                </a:solidFill>
              </a:rPr>
              <a:t>Hilbert spaces are complete, meaning:</a:t>
            </a:r>
            <a:endParaRPr dirty="0">
              <a:solidFill>
                <a:schemeClr val="dk1"/>
              </a:solidFill>
            </a:endParaRPr>
          </a:p>
          <a:p>
            <a:pPr marL="0" lvl="0" indent="0" algn="l" rtl="0">
              <a:lnSpc>
                <a:spcPct val="100000"/>
              </a:lnSpc>
              <a:spcBef>
                <a:spcPts val="0"/>
              </a:spcBef>
              <a:spcAft>
                <a:spcPts val="0"/>
              </a:spcAft>
              <a:buSzPts val="1400"/>
              <a:buNone/>
            </a:pPr>
            <a:endParaRPr dirty="0">
              <a:solidFill>
                <a:schemeClr val="dk1"/>
              </a:solidFill>
            </a:endParaRPr>
          </a:p>
          <a:p>
            <a:pPr marL="0" lvl="0" indent="0" algn="l" rtl="0">
              <a:lnSpc>
                <a:spcPct val="100000"/>
              </a:lnSpc>
              <a:spcBef>
                <a:spcPts val="0"/>
              </a:spcBef>
              <a:spcAft>
                <a:spcPts val="0"/>
              </a:spcAft>
              <a:buSzPts val="1400"/>
              <a:buNone/>
            </a:pPr>
            <a:endParaRPr dirty="0">
              <a:solidFill>
                <a:schemeClr val="dk1"/>
              </a:solidFill>
            </a:endParaRPr>
          </a:p>
          <a:p>
            <a:pPr marL="0" lvl="0" indent="0" algn="l" rtl="0">
              <a:lnSpc>
                <a:spcPct val="100000"/>
              </a:lnSpc>
              <a:spcBef>
                <a:spcPts val="0"/>
              </a:spcBef>
              <a:spcAft>
                <a:spcPts val="0"/>
              </a:spcAft>
              <a:buSzPts val="1400"/>
              <a:buNone/>
            </a:pPr>
            <a:endParaRPr dirty="0">
              <a:solidFill>
                <a:schemeClr val="dk1"/>
              </a:solidFill>
            </a:endParaRPr>
          </a:p>
          <a:p>
            <a:pPr marL="0" lvl="0" indent="0" algn="l" rtl="0">
              <a:lnSpc>
                <a:spcPct val="100000"/>
              </a:lnSpc>
              <a:spcBef>
                <a:spcPts val="0"/>
              </a:spcBef>
              <a:spcAft>
                <a:spcPts val="0"/>
              </a:spcAft>
              <a:buSzPts val="1400"/>
              <a:buNone/>
            </a:pPr>
            <a:endParaRPr dirty="0">
              <a:solidFill>
                <a:schemeClr val="dk1"/>
              </a:solidFill>
            </a:endParaRPr>
          </a:p>
          <a:p>
            <a:pPr marL="0" lvl="0" indent="0" algn="l" rtl="0">
              <a:lnSpc>
                <a:spcPct val="100000"/>
              </a:lnSpc>
              <a:spcBef>
                <a:spcPts val="0"/>
              </a:spcBef>
              <a:spcAft>
                <a:spcPts val="0"/>
              </a:spcAft>
              <a:buSzPts val="1400"/>
              <a:buNone/>
            </a:pPr>
            <a:endParaRPr dirty="0">
              <a:solidFill>
                <a:schemeClr val="dk1"/>
              </a:solidFill>
            </a:endParaRPr>
          </a:p>
          <a:p>
            <a:pPr marL="0" lvl="0" indent="0" algn="l" rtl="0">
              <a:lnSpc>
                <a:spcPct val="100000"/>
              </a:lnSpc>
              <a:spcBef>
                <a:spcPts val="0"/>
              </a:spcBef>
              <a:spcAft>
                <a:spcPts val="0"/>
              </a:spcAft>
              <a:buSzPts val="1400"/>
              <a:buNone/>
            </a:pPr>
            <a:endParaRPr dirty="0">
              <a:solidFill>
                <a:schemeClr val="dk1"/>
              </a:solidFill>
            </a:endParaRPr>
          </a:p>
          <a:p>
            <a:pPr marL="0" lvl="0" indent="0" algn="l" rtl="0">
              <a:lnSpc>
                <a:spcPct val="100000"/>
              </a:lnSpc>
              <a:spcBef>
                <a:spcPts val="0"/>
              </a:spcBef>
              <a:spcAft>
                <a:spcPts val="0"/>
              </a:spcAft>
              <a:buSzPts val="1400"/>
              <a:buNone/>
            </a:pPr>
            <a:r>
              <a:rPr lang="en-US" dirty="0" err="1">
                <a:solidFill>
                  <a:schemeClr val="dk1"/>
                </a:solidFill>
              </a:rPr>
              <a:t>Eg</a:t>
            </a:r>
            <a:r>
              <a:rPr lang="en-US" dirty="0">
                <a:solidFill>
                  <a:schemeClr val="dk1"/>
                </a:solidFill>
              </a:rPr>
              <a:t>: Rational numbers are not complete - pi, an irrational number is between two rational numbers 3.1 and 3.2 and thus rational numbers are incomplete </a:t>
            </a:r>
            <a:endParaRPr dirty="0">
              <a:solidFill>
                <a:schemeClr val="dk1"/>
              </a:solidFill>
            </a:endParaRPr>
          </a:p>
          <a:p>
            <a:pPr marL="0" lvl="0" indent="0" algn="ctr" rtl="0">
              <a:lnSpc>
                <a:spcPct val="100000"/>
              </a:lnSpc>
              <a:spcBef>
                <a:spcPts val="0"/>
              </a:spcBef>
              <a:spcAft>
                <a:spcPts val="0"/>
              </a:spcAft>
              <a:buSzPts val="1400"/>
              <a:buNone/>
            </a:pPr>
            <a:r>
              <a:rPr lang="en-US" sz="1800"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a:p>
            <a:pPr marL="0" lvl="0" indent="0" algn="ctr" rtl="0">
              <a:lnSpc>
                <a:spcPct val="100000"/>
              </a:lnSpc>
              <a:spcBef>
                <a:spcPts val="0"/>
              </a:spcBef>
              <a:spcAft>
                <a:spcPts val="0"/>
              </a:spcAft>
              <a:buSzPts val="1400"/>
              <a:buNone/>
            </a:pPr>
            <a:endParaRPr sz="1800" dirty="0">
              <a:solidFill>
                <a:schemeClr val="dk1"/>
              </a:solidFill>
              <a:latin typeface="Calibri"/>
              <a:ea typeface="Calibri"/>
              <a:cs typeface="Calibri"/>
              <a:sym typeface="Calibri"/>
            </a:endParaRPr>
          </a:p>
          <a:p>
            <a:pPr marL="0" lvl="0" indent="0" algn="just" rtl="0">
              <a:lnSpc>
                <a:spcPct val="100000"/>
              </a:lnSpc>
              <a:spcBef>
                <a:spcPts val="0"/>
              </a:spcBef>
              <a:spcAft>
                <a:spcPts val="0"/>
              </a:spcAft>
              <a:buSzPts val="1400"/>
              <a:buNone/>
            </a:pPr>
            <a:endParaRPr sz="1800" dirty="0">
              <a:solidFill>
                <a:schemeClr val="dk1"/>
              </a:solidFill>
              <a:latin typeface="Calibri"/>
              <a:ea typeface="Calibri"/>
              <a:cs typeface="Calibri"/>
              <a:sym typeface="Calibri"/>
            </a:endParaRPr>
          </a:p>
          <a:p>
            <a:pPr marL="0" lvl="0" indent="0" algn="just" rtl="0">
              <a:lnSpc>
                <a:spcPct val="100000"/>
              </a:lnSpc>
              <a:spcBef>
                <a:spcPts val="0"/>
              </a:spcBef>
              <a:spcAft>
                <a:spcPts val="0"/>
              </a:spcAft>
              <a:buSzPts val="1400"/>
              <a:buNone/>
            </a:pPr>
            <a:endParaRPr sz="1800" dirty="0">
              <a:solidFill>
                <a:schemeClr val="dk1"/>
              </a:solidFill>
              <a:latin typeface="Calibri"/>
              <a:ea typeface="Calibri"/>
              <a:cs typeface="Calibri"/>
              <a:sym typeface="Calibri"/>
            </a:endParaRPr>
          </a:p>
          <a:p>
            <a:pPr marL="0" lvl="0" indent="0" algn="just" rtl="0">
              <a:lnSpc>
                <a:spcPct val="100000"/>
              </a:lnSpc>
              <a:spcBef>
                <a:spcPts val="0"/>
              </a:spcBef>
              <a:spcAft>
                <a:spcPts val="0"/>
              </a:spcAft>
              <a:buClr>
                <a:schemeClr val="dk1"/>
              </a:buClr>
              <a:buSzPts val="1400"/>
              <a:buFont typeface="Arial"/>
              <a:buNone/>
            </a:pPr>
            <a:endParaRPr sz="1800" dirty="0">
              <a:solidFill>
                <a:schemeClr val="dk1"/>
              </a:solidFill>
              <a:latin typeface="Calibri"/>
              <a:ea typeface="Calibri"/>
              <a:cs typeface="Calibri"/>
              <a:sym typeface="Calibri"/>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A22796A-A1FD-1E91-CCEE-EB77CD6F0AED}"/>
                  </a:ext>
                </a:extLst>
              </p:cNvPr>
              <p:cNvSpPr txBox="1"/>
              <p:nvPr/>
            </p:nvSpPr>
            <p:spPr>
              <a:xfrm>
                <a:off x="948907" y="6444625"/>
                <a:ext cx="6289143" cy="1451488"/>
              </a:xfrm>
              <a:prstGeom prst="rect">
                <a:avLst/>
              </a:prstGeom>
              <a:noFill/>
            </p:spPr>
            <p:txBody>
              <a:bodyPr wrap="square">
                <a:spAutoFit/>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𝐶𝑎𝑢𝑐h𝑦𝑠𝑒𝑞𝑢𝑒𝑛𝑐𝑒</m:t>
                      </m:r>
                      <m:r>
                        <a:rPr lang="en-US" sz="24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𝜓</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US" sz="2400">
                                  <a:effectLst/>
                                  <a:latin typeface="Cambria Math" panose="02040503050406030204" pitchFamily="18" charset="0"/>
                                  <a:ea typeface="Calibri" panose="020F0502020204030204" pitchFamily="34" charset="0"/>
                                  <a:cs typeface="Times New Roman" panose="02020603050405020304" pitchFamily="18" charset="0"/>
                                </a:rPr>
                                <m:t>lim</m:t>
                              </m:r>
                            </m:e>
                            <m:lim>
                              <m:r>
                                <a:rPr lang="en-US" sz="24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lim>
                          </m:limLow>
                        </m:fName>
                        <m:e>
                          <m:d>
                            <m:d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𝜓</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𝑚</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𝜓</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e>
                          </m:d>
                          <m:r>
                            <a:rPr lang="en-US" sz="2400" i="1">
                              <a:effectLst/>
                              <a:latin typeface="Cambria Math" panose="02040503050406030204" pitchFamily="18" charset="0"/>
                              <a:ea typeface="Calibri" panose="020F0502020204030204" pitchFamily="34" charset="0"/>
                              <a:cs typeface="Times New Roman" panose="02020603050405020304" pitchFamily="18" charset="0"/>
                            </a:rPr>
                            <m:t>=0</m:t>
                          </m:r>
                        </m:e>
                      </m:func>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14:m>
                  <m:oMathPara xmlns:m="http://schemas.openxmlformats.org/officeDocument/2006/math">
                    <m:oMathParaPr>
                      <m:jc m:val="centerGroup"/>
                    </m:oMathParaPr>
                    <m:oMath xmlns:m="http://schemas.openxmlformats.org/officeDocument/2006/math">
                      <m:func>
                        <m:func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limLow>
                            <m:limLow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limLowPr>
                            <m:e>
                              <m:r>
                                <m:rPr>
                                  <m:sty m:val="p"/>
                                </m:rPr>
                                <a:rPr lang="en-US" sz="2400">
                                  <a:effectLst/>
                                  <a:latin typeface="Cambria Math" panose="02040503050406030204" pitchFamily="18" charset="0"/>
                                  <a:ea typeface="Calibri" panose="020F0502020204030204" pitchFamily="34" charset="0"/>
                                  <a:cs typeface="Times New Roman" panose="02020603050405020304" pitchFamily="18" charset="0"/>
                                </a:rPr>
                                <m:t>lim</m:t>
                              </m:r>
                            </m:e>
                            <m:li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lim>
                          </m:limLow>
                        </m:fName>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𝜙</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a:effectLst/>
                                  <a:latin typeface="Cambria Math" panose="02040503050406030204" pitchFamily="18" charset="0"/>
                                  <a:ea typeface="Calibri" panose="020F0502020204030204" pitchFamily="34" charset="0"/>
                                  <a:cs typeface="Times New Roman" panose="02020603050405020304" pitchFamily="18" charset="0"/>
                                </a:rPr>
                                <m:t>𝜓</m:t>
                              </m:r>
                            </m:e>
                            <m:sub>
                              <m:r>
                                <a:rPr lang="en-US" sz="2400" i="1">
                                  <a:effectLst/>
                                  <a:latin typeface="Cambria Math" panose="02040503050406030204" pitchFamily="18" charset="0"/>
                                  <a:ea typeface="Calibri" panose="020F0502020204030204" pitchFamily="34" charset="0"/>
                                  <a:cs typeface="Times New Roman" panose="02020603050405020304" pitchFamily="18" charset="0"/>
                                </a:rPr>
                                <m:t>𝑛</m:t>
                              </m:r>
                            </m:sub>
                          </m:sSub>
                          <m:r>
                            <a:rPr lang="en-US" sz="2400" i="1">
                              <a:effectLst/>
                              <a:latin typeface="Cambria Math" panose="02040503050406030204" pitchFamily="18" charset="0"/>
                              <a:ea typeface="Calibri" panose="020F0502020204030204" pitchFamily="34" charset="0"/>
                              <a:cs typeface="Times New Roman" panose="02020603050405020304" pitchFamily="18" charset="0"/>
                            </a:rPr>
                            <m:t>) = 0</m:t>
                          </m:r>
                        </m:e>
                      </m:func>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4" name="TextBox 3">
                <a:extLst>
                  <a:ext uri="{FF2B5EF4-FFF2-40B4-BE49-F238E27FC236}">
                    <a16:creationId xmlns:a16="http://schemas.microsoft.com/office/drawing/2014/main" id="{2A22796A-A1FD-1E91-CCEE-EB77CD6F0AED}"/>
                  </a:ext>
                </a:extLst>
              </p:cNvPr>
              <p:cNvSpPr txBox="1">
                <a:spLocks noRot="1" noChangeAspect="1" noMove="1" noResize="1" noEditPoints="1" noAdjustHandles="1" noChangeArrowheads="1" noChangeShapeType="1" noTextEdit="1"/>
              </p:cNvSpPr>
              <p:nvPr/>
            </p:nvSpPr>
            <p:spPr>
              <a:xfrm>
                <a:off x="948907" y="6444625"/>
                <a:ext cx="6289143" cy="1451488"/>
              </a:xfrm>
              <a:prstGeom prst="rect">
                <a:avLst/>
              </a:prstGeom>
              <a:blipFill>
                <a:blip r:embed="rId3"/>
                <a:stretch>
                  <a:fillRect b="-870"/>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00"/>
        <p:cNvGrpSpPr/>
        <p:nvPr/>
      </p:nvGrpSpPr>
      <p:grpSpPr>
        <a:xfrm>
          <a:off x="0" y="0"/>
          <a:ext cx="0" cy="0"/>
          <a:chOff x="0" y="0"/>
          <a:chExt cx="0" cy="0"/>
        </a:xfrm>
      </p:grpSpPr>
      <p:sp>
        <p:nvSpPr>
          <p:cNvPr id="201" name="Google Shape;201;g1aca0d24898_1_0"/>
          <p:cNvSpPr/>
          <p:nvPr/>
        </p:nvSpPr>
        <p:spPr>
          <a:xfrm>
            <a:off x="0" y="0"/>
            <a:ext cx="7772400" cy="10058400"/>
          </a:xfrm>
          <a:prstGeom prst="rect">
            <a:avLst/>
          </a:pr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mc:AlternateContent xmlns:mc="http://schemas.openxmlformats.org/markup-compatibility/2006">
        <mc:Choice xmlns:a14="http://schemas.microsoft.com/office/drawing/2010/main" Requires="a14">
          <p:sp>
            <p:nvSpPr>
              <p:cNvPr id="202" name="Google Shape;202;g1aca0d24898_1_0"/>
              <p:cNvSpPr txBox="1">
                <a:spLocks noGrp="1"/>
              </p:cNvSpPr>
              <p:nvPr>
                <p:ph type="title"/>
              </p:nvPr>
            </p:nvSpPr>
            <p:spPr>
              <a:xfrm>
                <a:off x="397550" y="1662900"/>
                <a:ext cx="6600900" cy="4649799"/>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endParaRPr sz="1800" dirty="0">
                  <a:solidFill>
                    <a:srgbClr val="FF0000"/>
                  </a:solidFill>
                </a:endParaRPr>
              </a:p>
              <a:p>
                <a:pPr marL="0" lvl="0" indent="0" algn="just" rtl="0">
                  <a:lnSpc>
                    <a:spcPct val="100000"/>
                  </a:lnSpc>
                  <a:spcBef>
                    <a:spcPts val="0"/>
                  </a:spcBef>
                  <a:spcAft>
                    <a:spcPts val="0"/>
                  </a:spcAft>
                  <a:buSzPts val="1400"/>
                  <a:buNone/>
                </a:pPr>
                <a:endParaRPr sz="1800" dirty="0">
                  <a:solidFill>
                    <a:schemeClr val="dk1"/>
                  </a:solidFill>
                </a:endParaRPr>
              </a:p>
              <a:p>
                <a:pPr marL="0" lvl="0" indent="0" algn="just" rtl="0">
                  <a:lnSpc>
                    <a:spcPct val="100000"/>
                  </a:lnSpc>
                  <a:spcBef>
                    <a:spcPts val="0"/>
                  </a:spcBef>
                  <a:spcAft>
                    <a:spcPts val="0"/>
                  </a:spcAft>
                  <a:buSzPts val="1400"/>
                  <a:buNone/>
                </a:pPr>
                <a:r>
                  <a:rPr lang="en-US" sz="1800" dirty="0">
                    <a:solidFill>
                      <a:schemeClr val="dk1"/>
                    </a:solidFill>
                  </a:rPr>
                  <a:t>The mapping function used for the kernel process has to conform with Mercer’s theorem.</a:t>
                </a:r>
                <a:endParaRPr sz="1800" dirty="0">
                  <a:solidFill>
                    <a:schemeClr val="dk1"/>
                  </a:solidFill>
                </a:endParaRPr>
              </a:p>
              <a:p>
                <a:pPr marL="0" lvl="0" indent="0" algn="just" rtl="0">
                  <a:lnSpc>
                    <a:spcPct val="100000"/>
                  </a:lnSpc>
                  <a:spcBef>
                    <a:spcPts val="0"/>
                  </a:spcBef>
                  <a:spcAft>
                    <a:spcPts val="0"/>
                  </a:spcAft>
                  <a:buSzPts val="1400"/>
                  <a:buNone/>
                </a:pPr>
                <a:endParaRPr sz="1800" dirty="0">
                  <a:solidFill>
                    <a:schemeClr val="dk1"/>
                  </a:solidFill>
                </a:endParaRPr>
              </a:p>
              <a:p>
                <a:pPr marL="0" lvl="0" indent="0" algn="just" rtl="0">
                  <a:lnSpc>
                    <a:spcPct val="100000"/>
                  </a:lnSpc>
                  <a:spcBef>
                    <a:spcPts val="0"/>
                  </a:spcBef>
                  <a:spcAft>
                    <a:spcPts val="0"/>
                  </a:spcAft>
                  <a:buSzPts val="1400"/>
                  <a:buNone/>
                </a:pPr>
                <a:r>
                  <a:rPr lang="en-US" sz="1800" b="1" dirty="0">
                    <a:solidFill>
                      <a:schemeClr val="dk1"/>
                    </a:solidFill>
                  </a:rPr>
                  <a:t>Mercer’s theorem</a:t>
                </a:r>
                <a:endParaRPr sz="1800" b="1"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sz="1800" dirty="0">
                    <a:solidFill>
                      <a:schemeClr val="dk1"/>
                    </a:solidFill>
                  </a:rPr>
                  <a:t>The map K is a kernel function if and only if for any finite sequence {x,...</a:t>
                </a:r>
                <a:r>
                  <a:rPr lang="en-US" sz="1800" dirty="0" err="1">
                    <a:solidFill>
                      <a:schemeClr val="dk1"/>
                    </a:solidFill>
                  </a:rPr>
                  <a:t>xm</a:t>
                </a:r>
                <a:r>
                  <a:rPr lang="en-US" sz="1800" dirty="0">
                    <a:solidFill>
                      <a:schemeClr val="dk1"/>
                    </a:solidFill>
                  </a:rPr>
                  <a:t>}, the matrix M(Gram Matrix) is symmetric and positive definite(all eigen values are greater than or equal to zero</a:t>
                </a:r>
                <a:endParaRPr sz="1800" dirty="0">
                  <a:solidFill>
                    <a:schemeClr val="dk1"/>
                  </a:solidFill>
                </a:endParaRPr>
              </a:p>
              <a:p>
                <a:pPr marL="0" lvl="0" indent="0" algn="just" rtl="0">
                  <a:lnSpc>
                    <a:spcPct val="100000"/>
                  </a:lnSpc>
                  <a:spcBef>
                    <a:spcPts val="0"/>
                  </a:spcBef>
                  <a:spcAft>
                    <a:spcPts val="0"/>
                  </a:spcAft>
                  <a:buClr>
                    <a:schemeClr val="dk1"/>
                  </a:buClr>
                  <a:buSzPts val="1100"/>
                  <a:buFont typeface="Arial"/>
                  <a:buNone/>
                </a:pPr>
                <a:endParaRPr sz="1800" dirty="0">
                  <a:solidFill>
                    <a:schemeClr val="dk1"/>
                  </a:solidFill>
                </a:endParaRPr>
              </a:p>
              <a:p>
                <a:pPr lvl="0" algn="just">
                  <a:buClr>
                    <a:schemeClr val="dk1"/>
                  </a:buClr>
                  <a:buSzPts val="1100"/>
                </a:pP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ea typeface="SimSun" panose="02010600030101010101" pitchFamily="2" charset="-122"/>
                        </a:rPr>
                        <m:t>𝐾</m:t>
                      </m:r>
                      <m:r>
                        <a:rPr lang="en-US" sz="2400" i="1">
                          <a:solidFill>
                            <a:schemeClr val="tx1"/>
                          </a:solidFill>
                          <a:latin typeface="Cambria Math" panose="02040503050406030204" pitchFamily="18" charset="0"/>
                          <a:ea typeface="SimSun" panose="02010600030101010101" pitchFamily="2" charset="-122"/>
                        </a:rPr>
                        <m:t>(</m:t>
                      </m:r>
                      <m:r>
                        <a:rPr lang="en-US" sz="2400" i="1">
                          <a:solidFill>
                            <a:schemeClr val="tx1"/>
                          </a:solidFill>
                          <a:latin typeface="Cambria Math" panose="02040503050406030204" pitchFamily="18" charset="0"/>
                          <a:ea typeface="SimSun" panose="02010600030101010101" pitchFamily="2" charset="-122"/>
                        </a:rPr>
                        <m:t>𝑠</m:t>
                      </m:r>
                      <m:r>
                        <a:rPr lang="en-US" sz="2400" i="1">
                          <a:solidFill>
                            <a:schemeClr val="tx1"/>
                          </a:solidFill>
                          <a:latin typeface="Cambria Math" panose="02040503050406030204" pitchFamily="18" charset="0"/>
                          <a:ea typeface="SimSun" panose="02010600030101010101" pitchFamily="2" charset="-122"/>
                        </a:rPr>
                        <m:t>,</m:t>
                      </m:r>
                      <m:r>
                        <a:rPr lang="en-US" sz="2400" i="1">
                          <a:solidFill>
                            <a:schemeClr val="tx1"/>
                          </a:solidFill>
                          <a:latin typeface="Cambria Math" panose="02040503050406030204" pitchFamily="18" charset="0"/>
                          <a:ea typeface="SimSun" panose="02010600030101010101" pitchFamily="2" charset="-122"/>
                        </a:rPr>
                        <m:t>𝑡</m:t>
                      </m:r>
                      <m:r>
                        <a:rPr lang="en-US" sz="2400" i="1">
                          <a:solidFill>
                            <a:schemeClr val="tx1"/>
                          </a:solidFill>
                          <a:latin typeface="Cambria Math" panose="02040503050406030204" pitchFamily="18" charset="0"/>
                          <a:ea typeface="SimSun" panose="02010600030101010101" pitchFamily="2" charset="-122"/>
                        </a:rPr>
                        <m:t>) = </m:t>
                      </m:r>
                      <m:nary>
                        <m:naryPr>
                          <m:chr m:val="∑"/>
                          <m:limLoc m:val="undOvr"/>
                          <m:ctrlPr>
                            <a:rPr lang="en-US" sz="2400" i="1">
                              <a:solidFill>
                                <a:schemeClr val="tx1"/>
                              </a:solidFill>
                              <a:latin typeface="Cambria Math" panose="02040503050406030204" pitchFamily="18" charset="0"/>
                              <a:ea typeface="SimSun" panose="02010600030101010101" pitchFamily="2" charset="-122"/>
                            </a:rPr>
                          </m:ctrlPr>
                        </m:naryPr>
                        <m:sub>
                          <m:r>
                            <a:rPr lang="en-US" sz="2400" i="1">
                              <a:solidFill>
                                <a:schemeClr val="tx1"/>
                              </a:solidFill>
                              <a:latin typeface="Cambria Math" panose="02040503050406030204" pitchFamily="18" charset="0"/>
                              <a:ea typeface="SimSun" panose="02010600030101010101" pitchFamily="2" charset="-122"/>
                            </a:rPr>
                            <m:t>𝑗</m:t>
                          </m:r>
                          <m:r>
                            <a:rPr lang="en-US" sz="2400" i="1">
                              <a:solidFill>
                                <a:schemeClr val="tx1"/>
                              </a:solidFill>
                              <a:latin typeface="Cambria Math" panose="02040503050406030204" pitchFamily="18" charset="0"/>
                              <a:ea typeface="SimSun" panose="02010600030101010101" pitchFamily="2" charset="-122"/>
                            </a:rPr>
                            <m:t>=1</m:t>
                          </m:r>
                        </m:sub>
                        <m:sup>
                          <m:r>
                            <a:rPr lang="en-US" sz="2400" i="1">
                              <a:solidFill>
                                <a:schemeClr val="tx1"/>
                              </a:solidFill>
                              <a:latin typeface="Cambria Math" panose="02040503050406030204" pitchFamily="18" charset="0"/>
                              <a:ea typeface="SimSun" panose="02010600030101010101" pitchFamily="2" charset="-122"/>
                            </a:rPr>
                            <m:t>∞</m:t>
                          </m:r>
                        </m:sup>
                        <m:e>
                          <m:sSub>
                            <m:sSubPr>
                              <m:ctrlPr>
                                <a:rPr lang="en-US" sz="2400" i="1">
                                  <a:solidFill>
                                    <a:schemeClr val="tx1"/>
                                  </a:solidFill>
                                  <a:latin typeface="Cambria Math" panose="02040503050406030204" pitchFamily="18" charset="0"/>
                                  <a:ea typeface="SimSun" panose="02010600030101010101" pitchFamily="2" charset="-122"/>
                                </a:rPr>
                              </m:ctrlPr>
                            </m:sSubPr>
                            <m:e>
                              <m:r>
                                <a:rPr lang="en-US" sz="2400" i="1">
                                  <a:solidFill>
                                    <a:schemeClr val="tx1"/>
                                  </a:solidFill>
                                  <a:latin typeface="Cambria Math" panose="02040503050406030204" pitchFamily="18" charset="0"/>
                                  <a:ea typeface="SimSun" panose="02010600030101010101" pitchFamily="2" charset="-122"/>
                                </a:rPr>
                                <m:t>𝜆</m:t>
                              </m:r>
                            </m:e>
                            <m:sub>
                              <m:r>
                                <a:rPr lang="en-US" sz="2400" i="1">
                                  <a:solidFill>
                                    <a:schemeClr val="tx1"/>
                                  </a:solidFill>
                                  <a:latin typeface="Cambria Math" panose="02040503050406030204" pitchFamily="18" charset="0"/>
                                  <a:ea typeface="SimSun" panose="02010600030101010101" pitchFamily="2" charset="-122"/>
                                </a:rPr>
                                <m:t>𝑗</m:t>
                              </m:r>
                            </m:sub>
                          </m:sSub>
                        </m:e>
                      </m:nary>
                      <m:sSub>
                        <m:sSubPr>
                          <m:ctrlPr>
                            <a:rPr lang="en-US" sz="2400" i="1">
                              <a:solidFill>
                                <a:schemeClr val="tx1"/>
                              </a:solidFill>
                              <a:latin typeface="Cambria Math" panose="02040503050406030204" pitchFamily="18" charset="0"/>
                              <a:ea typeface="SimSun" panose="02010600030101010101" pitchFamily="2" charset="-122"/>
                            </a:rPr>
                          </m:ctrlPr>
                        </m:sSubPr>
                        <m:e>
                          <m:r>
                            <a:rPr lang="en-US" sz="2400" i="1">
                              <a:solidFill>
                                <a:schemeClr val="tx1"/>
                              </a:solidFill>
                              <a:latin typeface="Cambria Math" panose="02040503050406030204" pitchFamily="18" charset="0"/>
                              <a:ea typeface="SimSun" panose="02010600030101010101" pitchFamily="2" charset="-122"/>
                            </a:rPr>
                            <m:t>𝑒</m:t>
                          </m:r>
                        </m:e>
                        <m:sub>
                          <m:r>
                            <a:rPr lang="en-US" sz="2400" i="1">
                              <a:solidFill>
                                <a:schemeClr val="tx1"/>
                              </a:solidFill>
                              <a:latin typeface="Cambria Math" panose="02040503050406030204" pitchFamily="18" charset="0"/>
                              <a:ea typeface="SimSun" panose="02010600030101010101" pitchFamily="2" charset="-122"/>
                            </a:rPr>
                            <m:t>𝑗</m:t>
                          </m:r>
                        </m:sub>
                      </m:sSub>
                      <m:r>
                        <a:rPr lang="en-US" sz="2400" i="1">
                          <a:solidFill>
                            <a:schemeClr val="tx1"/>
                          </a:solidFill>
                          <a:latin typeface="Cambria Math" panose="02040503050406030204" pitchFamily="18" charset="0"/>
                          <a:ea typeface="SimSun" panose="02010600030101010101" pitchFamily="2" charset="-122"/>
                        </a:rPr>
                        <m:t>(</m:t>
                      </m:r>
                      <m:r>
                        <a:rPr lang="en-US" sz="2400" i="1">
                          <a:solidFill>
                            <a:schemeClr val="tx1"/>
                          </a:solidFill>
                          <a:latin typeface="Cambria Math" panose="02040503050406030204" pitchFamily="18" charset="0"/>
                          <a:ea typeface="SimSun" panose="02010600030101010101" pitchFamily="2" charset="-122"/>
                        </a:rPr>
                        <m:t>𝑠</m:t>
                      </m:r>
                      <m:r>
                        <a:rPr lang="en-US" sz="2400" i="1">
                          <a:solidFill>
                            <a:schemeClr val="tx1"/>
                          </a:solidFill>
                          <a:latin typeface="Cambria Math" panose="02040503050406030204" pitchFamily="18" charset="0"/>
                          <a:ea typeface="SimSun" panose="02010600030101010101" pitchFamily="2" charset="-122"/>
                        </a:rPr>
                        <m:t>)</m:t>
                      </m:r>
                      <m:sSub>
                        <m:sSubPr>
                          <m:ctrlPr>
                            <a:rPr lang="en-US" sz="2400" i="1">
                              <a:solidFill>
                                <a:schemeClr val="tx1"/>
                              </a:solidFill>
                              <a:latin typeface="Cambria Math" panose="02040503050406030204" pitchFamily="18" charset="0"/>
                              <a:ea typeface="SimSun" panose="02010600030101010101" pitchFamily="2" charset="-122"/>
                            </a:rPr>
                          </m:ctrlPr>
                        </m:sSubPr>
                        <m:e>
                          <m:r>
                            <a:rPr lang="en-US" sz="2400" i="1">
                              <a:solidFill>
                                <a:schemeClr val="tx1"/>
                              </a:solidFill>
                              <a:latin typeface="Cambria Math" panose="02040503050406030204" pitchFamily="18" charset="0"/>
                              <a:ea typeface="SimSun" panose="02010600030101010101" pitchFamily="2" charset="-122"/>
                            </a:rPr>
                            <m:t>𝑒</m:t>
                          </m:r>
                        </m:e>
                        <m:sub>
                          <m:r>
                            <a:rPr lang="en-US" sz="2400" i="1">
                              <a:solidFill>
                                <a:schemeClr val="tx1"/>
                              </a:solidFill>
                              <a:latin typeface="Cambria Math" panose="02040503050406030204" pitchFamily="18" charset="0"/>
                              <a:ea typeface="SimSun" panose="02010600030101010101" pitchFamily="2" charset="-122"/>
                            </a:rPr>
                            <m:t>𝑗</m:t>
                          </m:r>
                        </m:sub>
                      </m:sSub>
                      <m:r>
                        <a:rPr lang="en-US" sz="2400" i="1">
                          <a:solidFill>
                            <a:schemeClr val="tx1"/>
                          </a:solidFill>
                          <a:latin typeface="Cambria Math" panose="02040503050406030204" pitchFamily="18" charset="0"/>
                          <a:ea typeface="SimSun" panose="02010600030101010101" pitchFamily="2" charset="-122"/>
                        </a:rPr>
                        <m:t>(</m:t>
                      </m:r>
                      <m:r>
                        <a:rPr lang="en-US" sz="2400" i="1">
                          <a:solidFill>
                            <a:schemeClr val="tx1"/>
                          </a:solidFill>
                          <a:latin typeface="Cambria Math" panose="02040503050406030204" pitchFamily="18" charset="0"/>
                          <a:ea typeface="SimSun" panose="02010600030101010101" pitchFamily="2" charset="-122"/>
                        </a:rPr>
                        <m:t>𝑡</m:t>
                      </m:r>
                      <m:r>
                        <a:rPr lang="en-US" sz="2400" i="1">
                          <a:solidFill>
                            <a:schemeClr val="tx1"/>
                          </a:solidFill>
                          <a:latin typeface="Cambria Math" panose="02040503050406030204" pitchFamily="18" charset="0"/>
                          <a:ea typeface="SimSun" panose="02010600030101010101" pitchFamily="2" charset="-122"/>
                        </a:rPr>
                        <m:t>)</m:t>
                      </m:r>
                    </m:oMath>
                  </m:oMathPara>
                </a14:m>
                <a:br>
                  <a:rPr lang="en-US" sz="2400" dirty="0">
                    <a:solidFill>
                      <a:schemeClr val="tx1"/>
                    </a:solidFill>
                    <a:latin typeface="Times New Roman" panose="02020603050405020304" pitchFamily="18" charset="0"/>
                    <a:ea typeface="SimSun" panose="02010600030101010101" pitchFamily="2" charset="-122"/>
                  </a:rPr>
                </a:br>
                <a:endParaRPr sz="2400" dirty="0">
                  <a:solidFill>
                    <a:schemeClr val="dk1"/>
                  </a:solidFill>
                </a:endParaRPr>
              </a:p>
              <a:p>
                <a:pPr algn="just">
                  <a:buClr>
                    <a:schemeClr val="dk1"/>
                  </a:buClr>
                  <a:buSzPts val="1100"/>
                </a:pPr>
                <a:endParaRPr sz="1800" dirty="0">
                  <a:solidFill>
                    <a:schemeClr val="dk1"/>
                  </a:solidFill>
                </a:endParaRPr>
              </a:p>
              <a:p>
                <a:pPr marL="0" lvl="0" indent="0" algn="just" rtl="0">
                  <a:lnSpc>
                    <a:spcPct val="100000"/>
                  </a:lnSpc>
                  <a:spcBef>
                    <a:spcPts val="0"/>
                  </a:spcBef>
                  <a:spcAft>
                    <a:spcPts val="0"/>
                  </a:spcAft>
                  <a:buClr>
                    <a:schemeClr val="dk1"/>
                  </a:buClr>
                  <a:buSzPts val="1100"/>
                  <a:buFont typeface="Arial"/>
                  <a:buNone/>
                </a:pPr>
                <a:r>
                  <a:rPr lang="en-US" sz="1800" dirty="0">
                    <a:solidFill>
                      <a:schemeClr val="dk1"/>
                    </a:solidFill>
                  </a:rPr>
                  <a:t>where the convergence is absolute and uniform.</a:t>
                </a:r>
                <a:endParaRPr sz="1800" dirty="0">
                  <a:solidFill>
                    <a:schemeClr val="dk1"/>
                  </a:solidFill>
                </a:endParaRPr>
              </a:p>
              <a:p>
                <a:pPr marL="0" lvl="0" indent="0" algn="just" rtl="0">
                  <a:lnSpc>
                    <a:spcPct val="100000"/>
                  </a:lnSpc>
                  <a:spcBef>
                    <a:spcPts val="0"/>
                  </a:spcBef>
                  <a:spcAft>
                    <a:spcPts val="0"/>
                  </a:spcAft>
                  <a:buSzPts val="1400"/>
                  <a:buNone/>
                </a:pPr>
                <a:r>
                  <a:rPr lang="en-US" sz="1800" dirty="0">
                    <a:solidFill>
                      <a:schemeClr val="dk1"/>
                    </a:solidFill>
                  </a:rPr>
                  <a:t>  </a:t>
                </a:r>
                <a:endParaRPr sz="1800" dirty="0">
                  <a:solidFill>
                    <a:schemeClr val="dk1"/>
                  </a:solidFill>
                </a:endParaRPr>
              </a:p>
            </p:txBody>
          </p:sp>
        </mc:Choice>
        <mc:Fallback>
          <p:sp>
            <p:nvSpPr>
              <p:cNvPr id="202" name="Google Shape;202;g1aca0d24898_1_0"/>
              <p:cNvSpPr txBox="1">
                <a:spLocks noGrp="1" noRot="1" noChangeAspect="1" noMove="1" noResize="1" noEditPoints="1" noAdjustHandles="1" noChangeArrowheads="1" noChangeShapeType="1" noTextEdit="1"/>
              </p:cNvSpPr>
              <p:nvPr>
                <p:ph type="title"/>
              </p:nvPr>
            </p:nvSpPr>
            <p:spPr>
              <a:xfrm>
                <a:off x="397550" y="1662900"/>
                <a:ext cx="6600900" cy="4649799"/>
              </a:xfrm>
              <a:prstGeom prst="rect">
                <a:avLst/>
              </a:prstGeom>
              <a:blipFill>
                <a:blip r:embed="rId3"/>
                <a:stretch>
                  <a:fillRect l="-2111" r="-2111" b="-20436"/>
                </a:stretch>
              </a:blipFill>
              <a:ln>
                <a:noFill/>
              </a:ln>
            </p:spPr>
            <p:txBody>
              <a:bodyPr/>
              <a:lstStyle/>
              <a:p>
                <a:r>
                  <a:rPr lang="en-US">
                    <a:noFill/>
                  </a:rPr>
                  <a:t> </a:t>
                </a:r>
              </a:p>
            </p:txBody>
          </p:sp>
        </mc:Fallback>
      </mc:AlternateContent>
      <p:grpSp>
        <p:nvGrpSpPr>
          <p:cNvPr id="203" name="Google Shape;203;g1aca0d24898_1_0"/>
          <p:cNvGrpSpPr/>
          <p:nvPr/>
        </p:nvGrpSpPr>
        <p:grpSpPr>
          <a:xfrm>
            <a:off x="3534410" y="0"/>
            <a:ext cx="4237990" cy="10058400"/>
            <a:chOff x="3534746" y="0"/>
            <a:chExt cx="4237990" cy="10058400"/>
          </a:xfrm>
        </p:grpSpPr>
        <p:sp>
          <p:nvSpPr>
            <p:cNvPr id="204" name="Google Shape;204;g1aca0d24898_1_0"/>
            <p:cNvSpPr/>
            <p:nvPr/>
          </p:nvSpPr>
          <p:spPr>
            <a:xfrm>
              <a:off x="3534746" y="0"/>
              <a:ext cx="4237990" cy="10055225"/>
            </a:xfrm>
            <a:custGeom>
              <a:avLst/>
              <a:gdLst/>
              <a:ahLst/>
              <a:cxnLst/>
              <a:rect l="l" t="t" r="r" b="b"/>
              <a:pathLst>
                <a:path w="4237990" h="10055225" extrusionOk="0">
                  <a:moveTo>
                    <a:pt x="4237652" y="10055215"/>
                  </a:moveTo>
                  <a:lnTo>
                    <a:pt x="635606" y="10055215"/>
                  </a:lnTo>
                  <a:lnTo>
                    <a:pt x="635606" y="9785329"/>
                  </a:lnTo>
                  <a:lnTo>
                    <a:pt x="728716" y="9750172"/>
                  </a:lnTo>
                  <a:lnTo>
                    <a:pt x="819203" y="9714326"/>
                  </a:lnTo>
                  <a:lnTo>
                    <a:pt x="863463" y="9696105"/>
                  </a:lnTo>
                  <a:lnTo>
                    <a:pt x="907068" y="9677664"/>
                  </a:lnTo>
                  <a:lnTo>
                    <a:pt x="950016" y="9658988"/>
                  </a:lnTo>
                  <a:lnTo>
                    <a:pt x="992309" y="9640060"/>
                  </a:lnTo>
                  <a:lnTo>
                    <a:pt x="1033946" y="9620864"/>
                  </a:lnTo>
                  <a:lnTo>
                    <a:pt x="1074928" y="9601386"/>
                  </a:lnTo>
                  <a:lnTo>
                    <a:pt x="1115254" y="9581609"/>
                  </a:lnTo>
                  <a:lnTo>
                    <a:pt x="1154924" y="9561516"/>
                  </a:lnTo>
                  <a:lnTo>
                    <a:pt x="1193938" y="9541094"/>
                  </a:lnTo>
                  <a:lnTo>
                    <a:pt x="1232297" y="9520324"/>
                  </a:lnTo>
                  <a:lnTo>
                    <a:pt x="1270000" y="9499193"/>
                  </a:lnTo>
                  <a:lnTo>
                    <a:pt x="1307047" y="9477683"/>
                  </a:lnTo>
                  <a:lnTo>
                    <a:pt x="1343439" y="9455779"/>
                  </a:lnTo>
                  <a:lnTo>
                    <a:pt x="1379175" y="9433466"/>
                  </a:lnTo>
                  <a:lnTo>
                    <a:pt x="1414255" y="9410727"/>
                  </a:lnTo>
                  <a:lnTo>
                    <a:pt x="1448679" y="9387546"/>
                  </a:lnTo>
                  <a:lnTo>
                    <a:pt x="1482448" y="9363909"/>
                  </a:lnTo>
                  <a:lnTo>
                    <a:pt x="1515561" y="9339798"/>
                  </a:lnTo>
                  <a:lnTo>
                    <a:pt x="1548019" y="9315198"/>
                  </a:lnTo>
                  <a:lnTo>
                    <a:pt x="1579820" y="9290093"/>
                  </a:lnTo>
                  <a:lnTo>
                    <a:pt x="1610966" y="9264468"/>
                  </a:lnTo>
                  <a:lnTo>
                    <a:pt x="1641456" y="9238306"/>
                  </a:lnTo>
                  <a:lnTo>
                    <a:pt x="1671291" y="9211592"/>
                  </a:lnTo>
                  <a:lnTo>
                    <a:pt x="1700470" y="9184310"/>
                  </a:lnTo>
                  <a:lnTo>
                    <a:pt x="1728993" y="9156444"/>
                  </a:lnTo>
                  <a:lnTo>
                    <a:pt x="1756860" y="9127978"/>
                  </a:lnTo>
                  <a:lnTo>
                    <a:pt x="1784072" y="9098897"/>
                  </a:lnTo>
                  <a:lnTo>
                    <a:pt x="1810628" y="9069184"/>
                  </a:lnTo>
                  <a:lnTo>
                    <a:pt x="1836529" y="9038824"/>
                  </a:lnTo>
                  <a:lnTo>
                    <a:pt x="1861773" y="9007801"/>
                  </a:lnTo>
                  <a:lnTo>
                    <a:pt x="1886362" y="8976099"/>
                  </a:lnTo>
                  <a:lnTo>
                    <a:pt x="1910295" y="8943702"/>
                  </a:lnTo>
                  <a:lnTo>
                    <a:pt x="1933573" y="8910594"/>
                  </a:lnTo>
                  <a:lnTo>
                    <a:pt x="1956195" y="8876760"/>
                  </a:lnTo>
                  <a:lnTo>
                    <a:pt x="1978161" y="8842184"/>
                  </a:lnTo>
                  <a:lnTo>
                    <a:pt x="1999471" y="8806850"/>
                  </a:lnTo>
                  <a:lnTo>
                    <a:pt x="2020126" y="8770742"/>
                  </a:lnTo>
                  <a:lnTo>
                    <a:pt x="2040125" y="8733844"/>
                  </a:lnTo>
                  <a:lnTo>
                    <a:pt x="2059468" y="8696140"/>
                  </a:lnTo>
                  <a:lnTo>
                    <a:pt x="2078156" y="8657615"/>
                  </a:lnTo>
                  <a:lnTo>
                    <a:pt x="2096187" y="8618253"/>
                  </a:lnTo>
                  <a:lnTo>
                    <a:pt x="2113564" y="8578038"/>
                  </a:lnTo>
                  <a:lnTo>
                    <a:pt x="2130284" y="8536954"/>
                  </a:lnTo>
                  <a:lnTo>
                    <a:pt x="2146349" y="8494985"/>
                  </a:lnTo>
                  <a:lnTo>
                    <a:pt x="2161758" y="8452115"/>
                  </a:lnTo>
                  <a:lnTo>
                    <a:pt x="2176511" y="8408329"/>
                  </a:lnTo>
                  <a:lnTo>
                    <a:pt x="2190609" y="8363611"/>
                  </a:lnTo>
                  <a:lnTo>
                    <a:pt x="2204051" y="8317945"/>
                  </a:lnTo>
                  <a:lnTo>
                    <a:pt x="2216837" y="8271314"/>
                  </a:lnTo>
                  <a:lnTo>
                    <a:pt x="2228968" y="8223705"/>
                  </a:lnTo>
                  <a:lnTo>
                    <a:pt x="2240442" y="8175099"/>
                  </a:lnTo>
                  <a:lnTo>
                    <a:pt x="2251261" y="8125482"/>
                  </a:lnTo>
                  <a:lnTo>
                    <a:pt x="2261425" y="8074838"/>
                  </a:lnTo>
                  <a:lnTo>
                    <a:pt x="2270933" y="8023151"/>
                  </a:lnTo>
                  <a:lnTo>
                    <a:pt x="2279785" y="7970405"/>
                  </a:lnTo>
                  <a:lnTo>
                    <a:pt x="2287981" y="7916584"/>
                  </a:lnTo>
                  <a:lnTo>
                    <a:pt x="2295521" y="7861673"/>
                  </a:lnTo>
                  <a:lnTo>
                    <a:pt x="2302406" y="7805655"/>
                  </a:lnTo>
                  <a:lnTo>
                    <a:pt x="2308636" y="7748515"/>
                  </a:lnTo>
                  <a:lnTo>
                    <a:pt x="2314209" y="7690237"/>
                  </a:lnTo>
                  <a:lnTo>
                    <a:pt x="2319127" y="7630805"/>
                  </a:lnTo>
                  <a:lnTo>
                    <a:pt x="2323389" y="7570203"/>
                  </a:lnTo>
                  <a:lnTo>
                    <a:pt x="2326995" y="7508416"/>
                  </a:lnTo>
                  <a:lnTo>
                    <a:pt x="2329946" y="7445427"/>
                  </a:lnTo>
                  <a:lnTo>
                    <a:pt x="2332241" y="7381222"/>
                  </a:lnTo>
                  <a:lnTo>
                    <a:pt x="2333880" y="7315783"/>
                  </a:lnTo>
                  <a:lnTo>
                    <a:pt x="2334864" y="7249095"/>
                  </a:lnTo>
                  <a:lnTo>
                    <a:pt x="2335192" y="7181143"/>
                  </a:lnTo>
                  <a:lnTo>
                    <a:pt x="2335192" y="1675914"/>
                  </a:lnTo>
                  <a:lnTo>
                    <a:pt x="1916725" y="1282693"/>
                  </a:lnTo>
                  <a:lnTo>
                    <a:pt x="1802570" y="1176621"/>
                  </a:lnTo>
                  <a:lnTo>
                    <a:pt x="1747556" y="1126359"/>
                  </a:lnTo>
                  <a:lnTo>
                    <a:pt x="1693855" y="1077899"/>
                  </a:lnTo>
                  <a:lnTo>
                    <a:pt x="1641420" y="1031206"/>
                  </a:lnTo>
                  <a:lnTo>
                    <a:pt x="1590204" y="986245"/>
                  </a:lnTo>
                  <a:lnTo>
                    <a:pt x="1540160" y="942980"/>
                  </a:lnTo>
                  <a:lnTo>
                    <a:pt x="1491240" y="901378"/>
                  </a:lnTo>
                  <a:lnTo>
                    <a:pt x="1443398" y="861402"/>
                  </a:lnTo>
                  <a:lnTo>
                    <a:pt x="1396586" y="823018"/>
                  </a:lnTo>
                  <a:lnTo>
                    <a:pt x="1350757" y="786190"/>
                  </a:lnTo>
                  <a:lnTo>
                    <a:pt x="1305864" y="750884"/>
                  </a:lnTo>
                  <a:lnTo>
                    <a:pt x="1261860" y="717063"/>
                  </a:lnTo>
                  <a:lnTo>
                    <a:pt x="1218698" y="684695"/>
                  </a:lnTo>
                  <a:lnTo>
                    <a:pt x="1176331" y="653742"/>
                  </a:lnTo>
                  <a:lnTo>
                    <a:pt x="1134711" y="624170"/>
                  </a:lnTo>
                  <a:lnTo>
                    <a:pt x="1093791" y="595945"/>
                  </a:lnTo>
                  <a:lnTo>
                    <a:pt x="1053525" y="569030"/>
                  </a:lnTo>
                  <a:lnTo>
                    <a:pt x="1013865" y="543391"/>
                  </a:lnTo>
                  <a:lnTo>
                    <a:pt x="974764" y="518993"/>
                  </a:lnTo>
                  <a:lnTo>
                    <a:pt x="936175" y="495800"/>
                  </a:lnTo>
                  <a:lnTo>
                    <a:pt x="898051" y="473777"/>
                  </a:lnTo>
                  <a:lnTo>
                    <a:pt x="860345" y="452891"/>
                  </a:lnTo>
                  <a:lnTo>
                    <a:pt x="823009" y="433104"/>
                  </a:lnTo>
                  <a:lnTo>
                    <a:pt x="785997" y="414383"/>
                  </a:lnTo>
                  <a:lnTo>
                    <a:pt x="749261" y="396691"/>
                  </a:lnTo>
                  <a:lnTo>
                    <a:pt x="712754" y="379995"/>
                  </a:lnTo>
                  <a:lnTo>
                    <a:pt x="676429" y="364259"/>
                  </a:lnTo>
                  <a:lnTo>
                    <a:pt x="640239" y="349447"/>
                  </a:lnTo>
                  <a:lnTo>
                    <a:pt x="604137" y="335526"/>
                  </a:lnTo>
                  <a:lnTo>
                    <a:pt x="568076" y="322459"/>
                  </a:lnTo>
                  <a:lnTo>
                    <a:pt x="495887" y="298748"/>
                  </a:lnTo>
                  <a:lnTo>
                    <a:pt x="423296" y="278035"/>
                  </a:lnTo>
                  <a:lnTo>
                    <a:pt x="349925" y="260039"/>
                  </a:lnTo>
                  <a:lnTo>
                    <a:pt x="275397" y="244479"/>
                  </a:lnTo>
                  <a:lnTo>
                    <a:pt x="237582" y="237525"/>
                  </a:lnTo>
                  <a:lnTo>
                    <a:pt x="199336" y="231075"/>
                  </a:lnTo>
                  <a:lnTo>
                    <a:pt x="160612" y="225093"/>
                  </a:lnTo>
                  <a:lnTo>
                    <a:pt x="121364" y="219544"/>
                  </a:lnTo>
                  <a:lnTo>
                    <a:pt x="81544" y="214395"/>
                  </a:lnTo>
                  <a:lnTo>
                    <a:pt x="0" y="205150"/>
                  </a:lnTo>
                  <a:lnTo>
                    <a:pt x="0" y="0"/>
                  </a:lnTo>
                  <a:lnTo>
                    <a:pt x="3263031" y="0"/>
                  </a:lnTo>
                  <a:lnTo>
                    <a:pt x="3293541" y="16917"/>
                  </a:lnTo>
                  <a:lnTo>
                    <a:pt x="3333332" y="41999"/>
                  </a:lnTo>
                  <a:lnTo>
                    <a:pt x="3375755" y="71588"/>
                  </a:lnTo>
                  <a:lnTo>
                    <a:pt x="3421394" y="106039"/>
                  </a:lnTo>
                  <a:lnTo>
                    <a:pt x="3470838" y="145707"/>
                  </a:lnTo>
                  <a:lnTo>
                    <a:pt x="3524673" y="190949"/>
                  </a:lnTo>
                  <a:lnTo>
                    <a:pt x="3583486" y="242120"/>
                  </a:lnTo>
                  <a:lnTo>
                    <a:pt x="3647864" y="299576"/>
                  </a:lnTo>
                  <a:lnTo>
                    <a:pt x="4237652" y="850206"/>
                  </a:lnTo>
                  <a:lnTo>
                    <a:pt x="4237652" y="1932284"/>
                  </a:lnTo>
                  <a:lnTo>
                    <a:pt x="2653026" y="1932284"/>
                  </a:lnTo>
                  <a:lnTo>
                    <a:pt x="2653026" y="7181143"/>
                  </a:lnTo>
                  <a:lnTo>
                    <a:pt x="2653354" y="7249095"/>
                  </a:lnTo>
                  <a:lnTo>
                    <a:pt x="2654338" y="7315783"/>
                  </a:lnTo>
                  <a:lnTo>
                    <a:pt x="2655977" y="7381222"/>
                  </a:lnTo>
                  <a:lnTo>
                    <a:pt x="2658272" y="7445427"/>
                  </a:lnTo>
                  <a:lnTo>
                    <a:pt x="2661223" y="7508416"/>
                  </a:lnTo>
                  <a:lnTo>
                    <a:pt x="2664829" y="7570203"/>
                  </a:lnTo>
                  <a:lnTo>
                    <a:pt x="2669091" y="7630805"/>
                  </a:lnTo>
                  <a:lnTo>
                    <a:pt x="2674009" y="7690237"/>
                  </a:lnTo>
                  <a:lnTo>
                    <a:pt x="2679582" y="7748515"/>
                  </a:lnTo>
                  <a:lnTo>
                    <a:pt x="2685811" y="7805655"/>
                  </a:lnTo>
                  <a:lnTo>
                    <a:pt x="2692696" y="7861673"/>
                  </a:lnTo>
                  <a:lnTo>
                    <a:pt x="2700237" y="7916584"/>
                  </a:lnTo>
                  <a:lnTo>
                    <a:pt x="2708433" y="7970405"/>
                  </a:lnTo>
                  <a:lnTo>
                    <a:pt x="2717285" y="8023151"/>
                  </a:lnTo>
                  <a:lnTo>
                    <a:pt x="2726793" y="8074838"/>
                  </a:lnTo>
                  <a:lnTo>
                    <a:pt x="2736956" y="8125482"/>
                  </a:lnTo>
                  <a:lnTo>
                    <a:pt x="2747775" y="8175099"/>
                  </a:lnTo>
                  <a:lnTo>
                    <a:pt x="2759250" y="8223705"/>
                  </a:lnTo>
                  <a:lnTo>
                    <a:pt x="2771381" y="8271314"/>
                  </a:lnTo>
                  <a:lnTo>
                    <a:pt x="2784167" y="8317945"/>
                  </a:lnTo>
                  <a:lnTo>
                    <a:pt x="2797609" y="8363611"/>
                  </a:lnTo>
                  <a:lnTo>
                    <a:pt x="2811707" y="8408329"/>
                  </a:lnTo>
                  <a:lnTo>
                    <a:pt x="2826460" y="8452115"/>
                  </a:lnTo>
                  <a:lnTo>
                    <a:pt x="2841869" y="8494985"/>
                  </a:lnTo>
                  <a:lnTo>
                    <a:pt x="2857934" y="8536954"/>
                  </a:lnTo>
                  <a:lnTo>
                    <a:pt x="2874654" y="8578038"/>
                  </a:lnTo>
                  <a:lnTo>
                    <a:pt x="2892030" y="8618253"/>
                  </a:lnTo>
                  <a:lnTo>
                    <a:pt x="2910062" y="8657615"/>
                  </a:lnTo>
                  <a:lnTo>
                    <a:pt x="2928750" y="8696140"/>
                  </a:lnTo>
                  <a:lnTo>
                    <a:pt x="2948093" y="8733844"/>
                  </a:lnTo>
                  <a:lnTo>
                    <a:pt x="2968092" y="8770742"/>
                  </a:lnTo>
                  <a:lnTo>
                    <a:pt x="2988747" y="8806850"/>
                  </a:lnTo>
                  <a:lnTo>
                    <a:pt x="3010057" y="8842184"/>
                  </a:lnTo>
                  <a:lnTo>
                    <a:pt x="3032023" y="8876760"/>
                  </a:lnTo>
                  <a:lnTo>
                    <a:pt x="3054645" y="8910594"/>
                  </a:lnTo>
                  <a:lnTo>
                    <a:pt x="3077923" y="8943702"/>
                  </a:lnTo>
                  <a:lnTo>
                    <a:pt x="3101856" y="8976099"/>
                  </a:lnTo>
                  <a:lnTo>
                    <a:pt x="3126445" y="9007801"/>
                  </a:lnTo>
                  <a:lnTo>
                    <a:pt x="3151689" y="9038824"/>
                  </a:lnTo>
                  <a:lnTo>
                    <a:pt x="3177590" y="9069184"/>
                  </a:lnTo>
                  <a:lnTo>
                    <a:pt x="3204146" y="9098897"/>
                  </a:lnTo>
                  <a:lnTo>
                    <a:pt x="3231357" y="9127978"/>
                  </a:lnTo>
                  <a:lnTo>
                    <a:pt x="3259225" y="9156444"/>
                  </a:lnTo>
                  <a:lnTo>
                    <a:pt x="3287748" y="9184310"/>
                  </a:lnTo>
                  <a:lnTo>
                    <a:pt x="3316927" y="9211592"/>
                  </a:lnTo>
                  <a:lnTo>
                    <a:pt x="3346761" y="9238306"/>
                  </a:lnTo>
                  <a:lnTo>
                    <a:pt x="3377252" y="9264468"/>
                  </a:lnTo>
                  <a:lnTo>
                    <a:pt x="3408398" y="9290093"/>
                  </a:lnTo>
                  <a:lnTo>
                    <a:pt x="3440199" y="9315198"/>
                  </a:lnTo>
                  <a:lnTo>
                    <a:pt x="3472657" y="9339798"/>
                  </a:lnTo>
                  <a:lnTo>
                    <a:pt x="3505770" y="9363909"/>
                  </a:lnTo>
                  <a:lnTo>
                    <a:pt x="3539538" y="9387546"/>
                  </a:lnTo>
                  <a:lnTo>
                    <a:pt x="3573963" y="9410727"/>
                  </a:lnTo>
                  <a:lnTo>
                    <a:pt x="3609043" y="9433466"/>
                  </a:lnTo>
                  <a:lnTo>
                    <a:pt x="3644779" y="9455779"/>
                  </a:lnTo>
                  <a:lnTo>
                    <a:pt x="3681171" y="9477683"/>
                  </a:lnTo>
                  <a:lnTo>
                    <a:pt x="3718218" y="9499193"/>
                  </a:lnTo>
                  <a:lnTo>
                    <a:pt x="3755921" y="9520324"/>
                  </a:lnTo>
                  <a:lnTo>
                    <a:pt x="3794280" y="9541094"/>
                  </a:lnTo>
                  <a:lnTo>
                    <a:pt x="3833294" y="9561516"/>
                  </a:lnTo>
                  <a:lnTo>
                    <a:pt x="3872964" y="9581609"/>
                  </a:lnTo>
                  <a:lnTo>
                    <a:pt x="3913290" y="9601386"/>
                  </a:lnTo>
                  <a:lnTo>
                    <a:pt x="3954271" y="9620864"/>
                  </a:lnTo>
                  <a:lnTo>
                    <a:pt x="3995909" y="9640060"/>
                  </a:lnTo>
                  <a:lnTo>
                    <a:pt x="4038201" y="9658988"/>
                  </a:lnTo>
                  <a:lnTo>
                    <a:pt x="4081150" y="9677664"/>
                  </a:lnTo>
                  <a:lnTo>
                    <a:pt x="4124754" y="9696105"/>
                  </a:lnTo>
                  <a:lnTo>
                    <a:pt x="4169014" y="9714326"/>
                  </a:lnTo>
                  <a:lnTo>
                    <a:pt x="4237652" y="9741624"/>
                  </a:lnTo>
                  <a:lnTo>
                    <a:pt x="4237652" y="10055215"/>
                  </a:lnTo>
                  <a:close/>
                </a:path>
                <a:path w="4237990" h="10055225" extrusionOk="0">
                  <a:moveTo>
                    <a:pt x="4237652" y="3390802"/>
                  </a:moveTo>
                  <a:lnTo>
                    <a:pt x="2653026" y="1932284"/>
                  </a:lnTo>
                  <a:lnTo>
                    <a:pt x="4237652" y="1932284"/>
                  </a:lnTo>
                  <a:lnTo>
                    <a:pt x="4237652" y="3390802"/>
                  </a:lnTo>
                  <a:close/>
                </a:path>
              </a:pathLst>
            </a:custGeom>
            <a:solidFill>
              <a:srgbClr val="010101">
                <a:alpha val="1568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Google Shape;205;g1aca0d24898_1_0"/>
            <p:cNvSpPr/>
            <p:nvPr/>
          </p:nvSpPr>
          <p:spPr>
            <a:xfrm>
              <a:off x="7766050" y="0"/>
              <a:ext cx="6350" cy="10058400"/>
            </a:xfrm>
            <a:custGeom>
              <a:avLst/>
              <a:gdLst/>
              <a:ahLst/>
              <a:cxnLst/>
              <a:rect l="l" t="t" r="r" b="b"/>
              <a:pathLst>
                <a:path w="6350" h="10058400" extrusionOk="0">
                  <a:moveTo>
                    <a:pt x="0" y="0"/>
                  </a:moveTo>
                  <a:lnTo>
                    <a:pt x="0" y="10058400"/>
                  </a:lnTo>
                  <a:lnTo>
                    <a:pt x="6350" y="10058400"/>
                  </a:lnTo>
                  <a:lnTo>
                    <a:pt x="6350" y="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cxnSp>
        <p:nvCxnSpPr>
          <p:cNvPr id="206" name="Google Shape;206;g1aca0d24898_1_0"/>
          <p:cNvCxnSpPr/>
          <p:nvPr/>
        </p:nvCxnSpPr>
        <p:spPr>
          <a:xfrm rot="10800000">
            <a:off x="4307200" y="6425575"/>
            <a:ext cx="0" cy="38100"/>
          </a:xfrm>
          <a:prstGeom prst="straightConnector1">
            <a:avLst/>
          </a:prstGeom>
          <a:noFill/>
          <a:ln w="9525" cap="flat" cmpd="sng">
            <a:solidFill>
              <a:schemeClr val="dk2"/>
            </a:solidFill>
            <a:prstDash val="solid"/>
            <a:round/>
            <a:headEnd type="none" w="sm" len="sm"/>
            <a:tailEnd type="none" w="sm" len="sm"/>
          </a:ln>
        </p:spPr>
      </p:cxnSp>
      <p:sp>
        <p:nvSpPr>
          <p:cNvPr id="207" name="Google Shape;207;g1aca0d24898_1_0"/>
          <p:cNvSpPr txBox="1"/>
          <p:nvPr/>
        </p:nvSpPr>
        <p:spPr>
          <a:xfrm>
            <a:off x="298350" y="809775"/>
            <a:ext cx="5775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a:latin typeface="Jacques Francois Shadow"/>
                <a:ea typeface="Jacques Francois Shadow"/>
                <a:cs typeface="Jacques Francois Shadow"/>
                <a:sym typeface="Jacques Francois Shadow"/>
              </a:rPr>
              <a:t>Mercer’s Theorem</a:t>
            </a:r>
            <a:endParaRPr sz="2400" b="1">
              <a:latin typeface="Jacques Francois Shadow"/>
              <a:ea typeface="Jacques Francois Shadow"/>
              <a:cs typeface="Jacques Francois Shadow"/>
              <a:sym typeface="Jacques Francois Shado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1acca4b312a_0_18"/>
          <p:cNvSpPr/>
          <p:nvPr/>
        </p:nvSpPr>
        <p:spPr>
          <a:xfrm>
            <a:off x="0" y="-40943"/>
            <a:ext cx="7772400" cy="10058400"/>
          </a:xfrm>
          <a:custGeom>
            <a:avLst/>
            <a:gdLst/>
            <a:ahLst/>
            <a:cxnLst/>
            <a:rect l="l" t="t" r="r" b="b"/>
            <a:pathLst>
              <a:path w="7772400" h="10058400" extrusionOk="0">
                <a:moveTo>
                  <a:pt x="7772400" y="0"/>
                </a:moveTo>
                <a:lnTo>
                  <a:pt x="0" y="0"/>
                </a:lnTo>
                <a:lnTo>
                  <a:pt x="0" y="10058400"/>
                </a:lnTo>
                <a:lnTo>
                  <a:pt x="7772400" y="10058400"/>
                </a:lnTo>
                <a:lnTo>
                  <a:pt x="7772400" y="0"/>
                </a:lnTo>
                <a:close/>
              </a:path>
            </a:pathLst>
          </a:custGeom>
          <a:solidFill>
            <a:srgbClr val="DB192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6" name="Google Shape;246;g1acca4b312a_0_18"/>
          <p:cNvSpPr txBox="1"/>
          <p:nvPr/>
        </p:nvSpPr>
        <p:spPr>
          <a:xfrm>
            <a:off x="1018050" y="4172400"/>
            <a:ext cx="5736300" cy="163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4700" b="0" i="0" u="none" strike="noStrike" cap="none">
                <a:solidFill>
                  <a:schemeClr val="lt1"/>
                </a:solidFill>
                <a:latin typeface="Calibri"/>
                <a:ea typeface="Calibri"/>
                <a:cs typeface="Calibri"/>
                <a:sym typeface="Calibri"/>
              </a:rPr>
              <a:t>Algorithm for PCA/Kernel PCA</a:t>
            </a:r>
            <a:endParaRPr sz="5500" b="0" i="0" u="none" strike="noStrike" cap="non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g1acca4b312a_0_24"/>
          <p:cNvSpPr/>
          <p:nvPr/>
        </p:nvSpPr>
        <p:spPr>
          <a:xfrm>
            <a:off x="0" y="0"/>
            <a:ext cx="7772400" cy="10058400"/>
          </a:xfrm>
          <a:prstGeom prst="rect">
            <a:avLst/>
          </a:pr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2" name="Google Shape;252;g1acca4b312a_0_24"/>
          <p:cNvSpPr txBox="1">
            <a:spLocks noGrp="1"/>
          </p:cNvSpPr>
          <p:nvPr>
            <p:ph type="title"/>
          </p:nvPr>
        </p:nvSpPr>
        <p:spPr>
          <a:xfrm>
            <a:off x="534350" y="736025"/>
            <a:ext cx="6600900" cy="10776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400" b="1">
                <a:solidFill>
                  <a:schemeClr val="dk1"/>
                </a:solidFill>
                <a:latin typeface="Jacques Francois Shadow"/>
                <a:ea typeface="Jacques Francois Shadow"/>
                <a:cs typeface="Jacques Francois Shadow"/>
                <a:sym typeface="Jacques Francois Shadow"/>
              </a:rPr>
              <a:t>Algorithm</a:t>
            </a:r>
            <a:r>
              <a:rPr lang="en-US">
                <a:solidFill>
                  <a:srgbClr val="FF0000"/>
                </a:solidFill>
              </a:rPr>
              <a:t>:</a:t>
            </a:r>
            <a:endParaRPr>
              <a:solidFill>
                <a:srgbClr val="FF0000"/>
              </a:solidFill>
            </a:endParaRPr>
          </a:p>
          <a:p>
            <a:pPr marL="0" lvl="0" indent="0" algn="l" rtl="0">
              <a:lnSpc>
                <a:spcPct val="100000"/>
              </a:lnSpc>
              <a:spcBef>
                <a:spcPts val="0"/>
              </a:spcBef>
              <a:spcAft>
                <a:spcPts val="0"/>
              </a:spcAft>
              <a:buSzPts val="1400"/>
              <a:buNone/>
            </a:pPr>
            <a:endParaRPr>
              <a:solidFill>
                <a:srgbClr val="FF0000"/>
              </a:solidFill>
            </a:endParaRPr>
          </a:p>
          <a:p>
            <a:pPr marL="0" lvl="0" indent="0" algn="l" rtl="0">
              <a:lnSpc>
                <a:spcPct val="100000"/>
              </a:lnSpc>
              <a:spcBef>
                <a:spcPts val="0"/>
              </a:spcBef>
              <a:spcAft>
                <a:spcPts val="0"/>
              </a:spcAft>
              <a:buSzPts val="1400"/>
              <a:buNone/>
            </a:pPr>
            <a:endParaRPr>
              <a:solidFill>
                <a:srgbClr val="FF0000"/>
              </a:solidFill>
            </a:endParaRPr>
          </a:p>
        </p:txBody>
      </p:sp>
      <p:grpSp>
        <p:nvGrpSpPr>
          <p:cNvPr id="253" name="Google Shape;253;g1acca4b312a_0_24"/>
          <p:cNvGrpSpPr/>
          <p:nvPr/>
        </p:nvGrpSpPr>
        <p:grpSpPr>
          <a:xfrm>
            <a:off x="3534410" y="0"/>
            <a:ext cx="4237990" cy="10058400"/>
            <a:chOff x="3534746" y="0"/>
            <a:chExt cx="4237990" cy="10058400"/>
          </a:xfrm>
        </p:grpSpPr>
        <p:sp>
          <p:nvSpPr>
            <p:cNvPr id="254" name="Google Shape;254;g1acca4b312a_0_24"/>
            <p:cNvSpPr/>
            <p:nvPr/>
          </p:nvSpPr>
          <p:spPr>
            <a:xfrm>
              <a:off x="3534746" y="0"/>
              <a:ext cx="4237990" cy="10055225"/>
            </a:xfrm>
            <a:custGeom>
              <a:avLst/>
              <a:gdLst/>
              <a:ahLst/>
              <a:cxnLst/>
              <a:rect l="l" t="t" r="r" b="b"/>
              <a:pathLst>
                <a:path w="4237990" h="10055225" extrusionOk="0">
                  <a:moveTo>
                    <a:pt x="4237652" y="10055215"/>
                  </a:moveTo>
                  <a:lnTo>
                    <a:pt x="635606" y="10055215"/>
                  </a:lnTo>
                  <a:lnTo>
                    <a:pt x="635606" y="9785329"/>
                  </a:lnTo>
                  <a:lnTo>
                    <a:pt x="728716" y="9750172"/>
                  </a:lnTo>
                  <a:lnTo>
                    <a:pt x="819203" y="9714326"/>
                  </a:lnTo>
                  <a:lnTo>
                    <a:pt x="863463" y="9696105"/>
                  </a:lnTo>
                  <a:lnTo>
                    <a:pt x="907068" y="9677664"/>
                  </a:lnTo>
                  <a:lnTo>
                    <a:pt x="950016" y="9658988"/>
                  </a:lnTo>
                  <a:lnTo>
                    <a:pt x="992309" y="9640060"/>
                  </a:lnTo>
                  <a:lnTo>
                    <a:pt x="1033946" y="9620864"/>
                  </a:lnTo>
                  <a:lnTo>
                    <a:pt x="1074928" y="9601386"/>
                  </a:lnTo>
                  <a:lnTo>
                    <a:pt x="1115254" y="9581609"/>
                  </a:lnTo>
                  <a:lnTo>
                    <a:pt x="1154924" y="9561516"/>
                  </a:lnTo>
                  <a:lnTo>
                    <a:pt x="1193938" y="9541094"/>
                  </a:lnTo>
                  <a:lnTo>
                    <a:pt x="1232297" y="9520324"/>
                  </a:lnTo>
                  <a:lnTo>
                    <a:pt x="1270000" y="9499193"/>
                  </a:lnTo>
                  <a:lnTo>
                    <a:pt x="1307047" y="9477683"/>
                  </a:lnTo>
                  <a:lnTo>
                    <a:pt x="1343439" y="9455779"/>
                  </a:lnTo>
                  <a:lnTo>
                    <a:pt x="1379175" y="9433466"/>
                  </a:lnTo>
                  <a:lnTo>
                    <a:pt x="1414255" y="9410727"/>
                  </a:lnTo>
                  <a:lnTo>
                    <a:pt x="1448679" y="9387546"/>
                  </a:lnTo>
                  <a:lnTo>
                    <a:pt x="1482448" y="9363909"/>
                  </a:lnTo>
                  <a:lnTo>
                    <a:pt x="1515561" y="9339798"/>
                  </a:lnTo>
                  <a:lnTo>
                    <a:pt x="1548019" y="9315198"/>
                  </a:lnTo>
                  <a:lnTo>
                    <a:pt x="1579820" y="9290093"/>
                  </a:lnTo>
                  <a:lnTo>
                    <a:pt x="1610966" y="9264468"/>
                  </a:lnTo>
                  <a:lnTo>
                    <a:pt x="1641456" y="9238306"/>
                  </a:lnTo>
                  <a:lnTo>
                    <a:pt x="1671291" y="9211592"/>
                  </a:lnTo>
                  <a:lnTo>
                    <a:pt x="1700470" y="9184310"/>
                  </a:lnTo>
                  <a:lnTo>
                    <a:pt x="1728993" y="9156444"/>
                  </a:lnTo>
                  <a:lnTo>
                    <a:pt x="1756860" y="9127978"/>
                  </a:lnTo>
                  <a:lnTo>
                    <a:pt x="1784072" y="9098897"/>
                  </a:lnTo>
                  <a:lnTo>
                    <a:pt x="1810628" y="9069184"/>
                  </a:lnTo>
                  <a:lnTo>
                    <a:pt x="1836529" y="9038824"/>
                  </a:lnTo>
                  <a:lnTo>
                    <a:pt x="1861773" y="9007801"/>
                  </a:lnTo>
                  <a:lnTo>
                    <a:pt x="1886362" y="8976099"/>
                  </a:lnTo>
                  <a:lnTo>
                    <a:pt x="1910295" y="8943702"/>
                  </a:lnTo>
                  <a:lnTo>
                    <a:pt x="1933573" y="8910594"/>
                  </a:lnTo>
                  <a:lnTo>
                    <a:pt x="1956195" y="8876760"/>
                  </a:lnTo>
                  <a:lnTo>
                    <a:pt x="1978161" y="8842184"/>
                  </a:lnTo>
                  <a:lnTo>
                    <a:pt x="1999471" y="8806850"/>
                  </a:lnTo>
                  <a:lnTo>
                    <a:pt x="2020126" y="8770742"/>
                  </a:lnTo>
                  <a:lnTo>
                    <a:pt x="2040125" y="8733844"/>
                  </a:lnTo>
                  <a:lnTo>
                    <a:pt x="2059468" y="8696140"/>
                  </a:lnTo>
                  <a:lnTo>
                    <a:pt x="2078156" y="8657615"/>
                  </a:lnTo>
                  <a:lnTo>
                    <a:pt x="2096187" y="8618253"/>
                  </a:lnTo>
                  <a:lnTo>
                    <a:pt x="2113564" y="8578038"/>
                  </a:lnTo>
                  <a:lnTo>
                    <a:pt x="2130284" y="8536954"/>
                  </a:lnTo>
                  <a:lnTo>
                    <a:pt x="2146349" y="8494985"/>
                  </a:lnTo>
                  <a:lnTo>
                    <a:pt x="2161758" y="8452115"/>
                  </a:lnTo>
                  <a:lnTo>
                    <a:pt x="2176511" y="8408329"/>
                  </a:lnTo>
                  <a:lnTo>
                    <a:pt x="2190609" y="8363611"/>
                  </a:lnTo>
                  <a:lnTo>
                    <a:pt x="2204051" y="8317945"/>
                  </a:lnTo>
                  <a:lnTo>
                    <a:pt x="2216837" y="8271314"/>
                  </a:lnTo>
                  <a:lnTo>
                    <a:pt x="2228968" y="8223705"/>
                  </a:lnTo>
                  <a:lnTo>
                    <a:pt x="2240442" y="8175099"/>
                  </a:lnTo>
                  <a:lnTo>
                    <a:pt x="2251261" y="8125482"/>
                  </a:lnTo>
                  <a:lnTo>
                    <a:pt x="2261425" y="8074838"/>
                  </a:lnTo>
                  <a:lnTo>
                    <a:pt x="2270933" y="8023151"/>
                  </a:lnTo>
                  <a:lnTo>
                    <a:pt x="2279785" y="7970405"/>
                  </a:lnTo>
                  <a:lnTo>
                    <a:pt x="2287981" y="7916584"/>
                  </a:lnTo>
                  <a:lnTo>
                    <a:pt x="2295521" y="7861673"/>
                  </a:lnTo>
                  <a:lnTo>
                    <a:pt x="2302406" y="7805655"/>
                  </a:lnTo>
                  <a:lnTo>
                    <a:pt x="2308636" y="7748515"/>
                  </a:lnTo>
                  <a:lnTo>
                    <a:pt x="2314209" y="7690237"/>
                  </a:lnTo>
                  <a:lnTo>
                    <a:pt x="2319127" y="7630805"/>
                  </a:lnTo>
                  <a:lnTo>
                    <a:pt x="2323389" y="7570203"/>
                  </a:lnTo>
                  <a:lnTo>
                    <a:pt x="2326995" y="7508416"/>
                  </a:lnTo>
                  <a:lnTo>
                    <a:pt x="2329946" y="7445427"/>
                  </a:lnTo>
                  <a:lnTo>
                    <a:pt x="2332241" y="7381222"/>
                  </a:lnTo>
                  <a:lnTo>
                    <a:pt x="2333880" y="7315783"/>
                  </a:lnTo>
                  <a:lnTo>
                    <a:pt x="2334864" y="7249095"/>
                  </a:lnTo>
                  <a:lnTo>
                    <a:pt x="2335192" y="7181143"/>
                  </a:lnTo>
                  <a:lnTo>
                    <a:pt x="2335192" y="1675914"/>
                  </a:lnTo>
                  <a:lnTo>
                    <a:pt x="1916725" y="1282693"/>
                  </a:lnTo>
                  <a:lnTo>
                    <a:pt x="1802570" y="1176621"/>
                  </a:lnTo>
                  <a:lnTo>
                    <a:pt x="1747556" y="1126359"/>
                  </a:lnTo>
                  <a:lnTo>
                    <a:pt x="1693855" y="1077899"/>
                  </a:lnTo>
                  <a:lnTo>
                    <a:pt x="1641420" y="1031206"/>
                  </a:lnTo>
                  <a:lnTo>
                    <a:pt x="1590204" y="986245"/>
                  </a:lnTo>
                  <a:lnTo>
                    <a:pt x="1540160" y="942980"/>
                  </a:lnTo>
                  <a:lnTo>
                    <a:pt x="1491240" y="901378"/>
                  </a:lnTo>
                  <a:lnTo>
                    <a:pt x="1443398" y="861402"/>
                  </a:lnTo>
                  <a:lnTo>
                    <a:pt x="1396586" y="823018"/>
                  </a:lnTo>
                  <a:lnTo>
                    <a:pt x="1350757" y="786190"/>
                  </a:lnTo>
                  <a:lnTo>
                    <a:pt x="1305864" y="750884"/>
                  </a:lnTo>
                  <a:lnTo>
                    <a:pt x="1261860" y="717063"/>
                  </a:lnTo>
                  <a:lnTo>
                    <a:pt x="1218698" y="684695"/>
                  </a:lnTo>
                  <a:lnTo>
                    <a:pt x="1176331" y="653742"/>
                  </a:lnTo>
                  <a:lnTo>
                    <a:pt x="1134711" y="624170"/>
                  </a:lnTo>
                  <a:lnTo>
                    <a:pt x="1093791" y="595945"/>
                  </a:lnTo>
                  <a:lnTo>
                    <a:pt x="1053525" y="569030"/>
                  </a:lnTo>
                  <a:lnTo>
                    <a:pt x="1013865" y="543391"/>
                  </a:lnTo>
                  <a:lnTo>
                    <a:pt x="974764" y="518993"/>
                  </a:lnTo>
                  <a:lnTo>
                    <a:pt x="936175" y="495800"/>
                  </a:lnTo>
                  <a:lnTo>
                    <a:pt x="898051" y="473777"/>
                  </a:lnTo>
                  <a:lnTo>
                    <a:pt x="860345" y="452891"/>
                  </a:lnTo>
                  <a:lnTo>
                    <a:pt x="823009" y="433104"/>
                  </a:lnTo>
                  <a:lnTo>
                    <a:pt x="785997" y="414383"/>
                  </a:lnTo>
                  <a:lnTo>
                    <a:pt x="749261" y="396691"/>
                  </a:lnTo>
                  <a:lnTo>
                    <a:pt x="712754" y="379995"/>
                  </a:lnTo>
                  <a:lnTo>
                    <a:pt x="676429" y="364259"/>
                  </a:lnTo>
                  <a:lnTo>
                    <a:pt x="640239" y="349447"/>
                  </a:lnTo>
                  <a:lnTo>
                    <a:pt x="604137" y="335526"/>
                  </a:lnTo>
                  <a:lnTo>
                    <a:pt x="568076" y="322459"/>
                  </a:lnTo>
                  <a:lnTo>
                    <a:pt x="495887" y="298748"/>
                  </a:lnTo>
                  <a:lnTo>
                    <a:pt x="423296" y="278035"/>
                  </a:lnTo>
                  <a:lnTo>
                    <a:pt x="349925" y="260039"/>
                  </a:lnTo>
                  <a:lnTo>
                    <a:pt x="275397" y="244479"/>
                  </a:lnTo>
                  <a:lnTo>
                    <a:pt x="237582" y="237525"/>
                  </a:lnTo>
                  <a:lnTo>
                    <a:pt x="199336" y="231075"/>
                  </a:lnTo>
                  <a:lnTo>
                    <a:pt x="160612" y="225093"/>
                  </a:lnTo>
                  <a:lnTo>
                    <a:pt x="121364" y="219544"/>
                  </a:lnTo>
                  <a:lnTo>
                    <a:pt x="81544" y="214395"/>
                  </a:lnTo>
                  <a:lnTo>
                    <a:pt x="0" y="205150"/>
                  </a:lnTo>
                  <a:lnTo>
                    <a:pt x="0" y="0"/>
                  </a:lnTo>
                  <a:lnTo>
                    <a:pt x="3263031" y="0"/>
                  </a:lnTo>
                  <a:lnTo>
                    <a:pt x="3293541" y="16917"/>
                  </a:lnTo>
                  <a:lnTo>
                    <a:pt x="3333332" y="41999"/>
                  </a:lnTo>
                  <a:lnTo>
                    <a:pt x="3375755" y="71588"/>
                  </a:lnTo>
                  <a:lnTo>
                    <a:pt x="3421394" y="106039"/>
                  </a:lnTo>
                  <a:lnTo>
                    <a:pt x="3470838" y="145707"/>
                  </a:lnTo>
                  <a:lnTo>
                    <a:pt x="3524673" y="190949"/>
                  </a:lnTo>
                  <a:lnTo>
                    <a:pt x="3583486" y="242120"/>
                  </a:lnTo>
                  <a:lnTo>
                    <a:pt x="3647864" y="299576"/>
                  </a:lnTo>
                  <a:lnTo>
                    <a:pt x="4237652" y="850206"/>
                  </a:lnTo>
                  <a:lnTo>
                    <a:pt x="4237652" y="1932284"/>
                  </a:lnTo>
                  <a:lnTo>
                    <a:pt x="2653026" y="1932284"/>
                  </a:lnTo>
                  <a:lnTo>
                    <a:pt x="2653026" y="7181143"/>
                  </a:lnTo>
                  <a:lnTo>
                    <a:pt x="2653354" y="7249095"/>
                  </a:lnTo>
                  <a:lnTo>
                    <a:pt x="2654338" y="7315783"/>
                  </a:lnTo>
                  <a:lnTo>
                    <a:pt x="2655977" y="7381222"/>
                  </a:lnTo>
                  <a:lnTo>
                    <a:pt x="2658272" y="7445427"/>
                  </a:lnTo>
                  <a:lnTo>
                    <a:pt x="2661223" y="7508416"/>
                  </a:lnTo>
                  <a:lnTo>
                    <a:pt x="2664829" y="7570203"/>
                  </a:lnTo>
                  <a:lnTo>
                    <a:pt x="2669091" y="7630805"/>
                  </a:lnTo>
                  <a:lnTo>
                    <a:pt x="2674009" y="7690237"/>
                  </a:lnTo>
                  <a:lnTo>
                    <a:pt x="2679582" y="7748515"/>
                  </a:lnTo>
                  <a:lnTo>
                    <a:pt x="2685811" y="7805655"/>
                  </a:lnTo>
                  <a:lnTo>
                    <a:pt x="2692696" y="7861673"/>
                  </a:lnTo>
                  <a:lnTo>
                    <a:pt x="2700237" y="7916584"/>
                  </a:lnTo>
                  <a:lnTo>
                    <a:pt x="2708433" y="7970405"/>
                  </a:lnTo>
                  <a:lnTo>
                    <a:pt x="2717285" y="8023151"/>
                  </a:lnTo>
                  <a:lnTo>
                    <a:pt x="2726793" y="8074838"/>
                  </a:lnTo>
                  <a:lnTo>
                    <a:pt x="2736956" y="8125482"/>
                  </a:lnTo>
                  <a:lnTo>
                    <a:pt x="2747775" y="8175099"/>
                  </a:lnTo>
                  <a:lnTo>
                    <a:pt x="2759250" y="8223705"/>
                  </a:lnTo>
                  <a:lnTo>
                    <a:pt x="2771381" y="8271314"/>
                  </a:lnTo>
                  <a:lnTo>
                    <a:pt x="2784167" y="8317945"/>
                  </a:lnTo>
                  <a:lnTo>
                    <a:pt x="2797609" y="8363611"/>
                  </a:lnTo>
                  <a:lnTo>
                    <a:pt x="2811707" y="8408329"/>
                  </a:lnTo>
                  <a:lnTo>
                    <a:pt x="2826460" y="8452115"/>
                  </a:lnTo>
                  <a:lnTo>
                    <a:pt x="2841869" y="8494985"/>
                  </a:lnTo>
                  <a:lnTo>
                    <a:pt x="2857934" y="8536954"/>
                  </a:lnTo>
                  <a:lnTo>
                    <a:pt x="2874654" y="8578038"/>
                  </a:lnTo>
                  <a:lnTo>
                    <a:pt x="2892030" y="8618253"/>
                  </a:lnTo>
                  <a:lnTo>
                    <a:pt x="2910062" y="8657615"/>
                  </a:lnTo>
                  <a:lnTo>
                    <a:pt x="2928750" y="8696140"/>
                  </a:lnTo>
                  <a:lnTo>
                    <a:pt x="2948093" y="8733844"/>
                  </a:lnTo>
                  <a:lnTo>
                    <a:pt x="2968092" y="8770742"/>
                  </a:lnTo>
                  <a:lnTo>
                    <a:pt x="2988747" y="8806850"/>
                  </a:lnTo>
                  <a:lnTo>
                    <a:pt x="3010057" y="8842184"/>
                  </a:lnTo>
                  <a:lnTo>
                    <a:pt x="3032023" y="8876760"/>
                  </a:lnTo>
                  <a:lnTo>
                    <a:pt x="3054645" y="8910594"/>
                  </a:lnTo>
                  <a:lnTo>
                    <a:pt x="3077923" y="8943702"/>
                  </a:lnTo>
                  <a:lnTo>
                    <a:pt x="3101856" y="8976099"/>
                  </a:lnTo>
                  <a:lnTo>
                    <a:pt x="3126445" y="9007801"/>
                  </a:lnTo>
                  <a:lnTo>
                    <a:pt x="3151689" y="9038824"/>
                  </a:lnTo>
                  <a:lnTo>
                    <a:pt x="3177590" y="9069184"/>
                  </a:lnTo>
                  <a:lnTo>
                    <a:pt x="3204146" y="9098897"/>
                  </a:lnTo>
                  <a:lnTo>
                    <a:pt x="3231357" y="9127978"/>
                  </a:lnTo>
                  <a:lnTo>
                    <a:pt x="3259225" y="9156444"/>
                  </a:lnTo>
                  <a:lnTo>
                    <a:pt x="3287748" y="9184310"/>
                  </a:lnTo>
                  <a:lnTo>
                    <a:pt x="3316927" y="9211592"/>
                  </a:lnTo>
                  <a:lnTo>
                    <a:pt x="3346761" y="9238306"/>
                  </a:lnTo>
                  <a:lnTo>
                    <a:pt x="3377252" y="9264468"/>
                  </a:lnTo>
                  <a:lnTo>
                    <a:pt x="3408398" y="9290093"/>
                  </a:lnTo>
                  <a:lnTo>
                    <a:pt x="3440199" y="9315198"/>
                  </a:lnTo>
                  <a:lnTo>
                    <a:pt x="3472657" y="9339798"/>
                  </a:lnTo>
                  <a:lnTo>
                    <a:pt x="3505770" y="9363909"/>
                  </a:lnTo>
                  <a:lnTo>
                    <a:pt x="3539538" y="9387546"/>
                  </a:lnTo>
                  <a:lnTo>
                    <a:pt x="3573963" y="9410727"/>
                  </a:lnTo>
                  <a:lnTo>
                    <a:pt x="3609043" y="9433466"/>
                  </a:lnTo>
                  <a:lnTo>
                    <a:pt x="3644779" y="9455779"/>
                  </a:lnTo>
                  <a:lnTo>
                    <a:pt x="3681171" y="9477683"/>
                  </a:lnTo>
                  <a:lnTo>
                    <a:pt x="3718218" y="9499193"/>
                  </a:lnTo>
                  <a:lnTo>
                    <a:pt x="3755921" y="9520324"/>
                  </a:lnTo>
                  <a:lnTo>
                    <a:pt x="3794280" y="9541094"/>
                  </a:lnTo>
                  <a:lnTo>
                    <a:pt x="3833294" y="9561516"/>
                  </a:lnTo>
                  <a:lnTo>
                    <a:pt x="3872964" y="9581609"/>
                  </a:lnTo>
                  <a:lnTo>
                    <a:pt x="3913290" y="9601386"/>
                  </a:lnTo>
                  <a:lnTo>
                    <a:pt x="3954271" y="9620864"/>
                  </a:lnTo>
                  <a:lnTo>
                    <a:pt x="3995909" y="9640060"/>
                  </a:lnTo>
                  <a:lnTo>
                    <a:pt x="4038201" y="9658988"/>
                  </a:lnTo>
                  <a:lnTo>
                    <a:pt x="4081150" y="9677664"/>
                  </a:lnTo>
                  <a:lnTo>
                    <a:pt x="4124754" y="9696105"/>
                  </a:lnTo>
                  <a:lnTo>
                    <a:pt x="4169014" y="9714326"/>
                  </a:lnTo>
                  <a:lnTo>
                    <a:pt x="4237652" y="9741624"/>
                  </a:lnTo>
                  <a:lnTo>
                    <a:pt x="4237652" y="10055215"/>
                  </a:lnTo>
                  <a:close/>
                </a:path>
                <a:path w="4237990" h="10055225" extrusionOk="0">
                  <a:moveTo>
                    <a:pt x="4237652" y="3390802"/>
                  </a:moveTo>
                  <a:lnTo>
                    <a:pt x="2653026" y="1932284"/>
                  </a:lnTo>
                  <a:lnTo>
                    <a:pt x="4237652" y="1932284"/>
                  </a:lnTo>
                  <a:lnTo>
                    <a:pt x="4237652" y="3390802"/>
                  </a:lnTo>
                  <a:close/>
                </a:path>
              </a:pathLst>
            </a:custGeom>
            <a:solidFill>
              <a:srgbClr val="010101">
                <a:alpha val="1568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5" name="Google Shape;255;g1acca4b312a_0_24"/>
            <p:cNvSpPr/>
            <p:nvPr/>
          </p:nvSpPr>
          <p:spPr>
            <a:xfrm>
              <a:off x="7766050" y="0"/>
              <a:ext cx="6350" cy="10058400"/>
            </a:xfrm>
            <a:custGeom>
              <a:avLst/>
              <a:gdLst/>
              <a:ahLst/>
              <a:cxnLst/>
              <a:rect l="l" t="t" r="r" b="b"/>
              <a:pathLst>
                <a:path w="6350" h="10058400" extrusionOk="0">
                  <a:moveTo>
                    <a:pt x="0" y="0"/>
                  </a:moveTo>
                  <a:lnTo>
                    <a:pt x="0" y="10058400"/>
                  </a:lnTo>
                  <a:lnTo>
                    <a:pt x="6350" y="10058400"/>
                  </a:lnTo>
                  <a:lnTo>
                    <a:pt x="6350" y="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cxnSp>
        <p:nvCxnSpPr>
          <p:cNvPr id="256" name="Google Shape;256;g1acca4b312a_0_24"/>
          <p:cNvCxnSpPr/>
          <p:nvPr/>
        </p:nvCxnSpPr>
        <p:spPr>
          <a:xfrm rot="10800000">
            <a:off x="4307200" y="6425575"/>
            <a:ext cx="0" cy="38100"/>
          </a:xfrm>
          <a:prstGeom prst="straightConnector1">
            <a:avLst/>
          </a:prstGeom>
          <a:noFill/>
          <a:ln w="9525" cap="flat" cmpd="sng">
            <a:solidFill>
              <a:schemeClr val="dk2"/>
            </a:solidFill>
            <a:prstDash val="solid"/>
            <a:round/>
            <a:headEnd type="none" w="sm" len="sm"/>
            <a:tailEnd type="none" w="sm" len="sm"/>
          </a:ln>
        </p:spPr>
      </p:cxnSp>
      <p:sp>
        <p:nvSpPr>
          <p:cNvPr id="257" name="Google Shape;257;g1acca4b312a_0_24"/>
          <p:cNvSpPr txBox="1"/>
          <p:nvPr/>
        </p:nvSpPr>
        <p:spPr>
          <a:xfrm>
            <a:off x="534350" y="1262175"/>
            <a:ext cx="6809400" cy="9088500"/>
          </a:xfrm>
          <a:prstGeom prst="rect">
            <a:avLst/>
          </a:prstGeom>
          <a:noFill/>
          <a:ln>
            <a:noFill/>
          </a:ln>
        </p:spPr>
        <p:txBody>
          <a:bodyPr spcFirstLastPara="1" wrap="square" lIns="91425" tIns="91425" rIns="91425" bIns="91425" anchor="t" anchorCtr="0">
            <a:spAutoFit/>
          </a:bodyPr>
          <a:lstStyle/>
          <a:p>
            <a:pPr marL="457200" marR="0" lvl="0" indent="-355600" algn="l" rtl="0">
              <a:lnSpc>
                <a:spcPct val="115000"/>
              </a:lnSpc>
              <a:spcBef>
                <a:spcPts val="0"/>
              </a:spcBef>
              <a:spcAft>
                <a:spcPts val="0"/>
              </a:spcAft>
              <a:buClr>
                <a:schemeClr val="dk1"/>
              </a:buClr>
              <a:buSzPts val="2000"/>
              <a:buAutoNum type="arabicPeriod"/>
            </a:pPr>
            <a:r>
              <a:rPr lang="en-US" sz="2300" i="0" u="none" strike="noStrike" cap="none">
                <a:solidFill>
                  <a:srgbClr val="000000"/>
                </a:solidFill>
              </a:rPr>
              <a:t>Clean the data so that it does not have any missing entries. If there are n samples and m features, the data matrix becomes an mxn matrix</a:t>
            </a:r>
            <a:endParaRPr sz="2300" i="0" u="none" strike="noStrike" cap="none">
              <a:solidFill>
                <a:srgbClr val="000000"/>
              </a:solidFill>
            </a:endParaRPr>
          </a:p>
          <a:p>
            <a:pPr marL="457200" marR="0" lvl="0" indent="0" algn="l" rtl="0">
              <a:lnSpc>
                <a:spcPct val="115000"/>
              </a:lnSpc>
              <a:spcBef>
                <a:spcPts val="0"/>
              </a:spcBef>
              <a:spcAft>
                <a:spcPts val="0"/>
              </a:spcAft>
              <a:buClr>
                <a:srgbClr val="000000"/>
              </a:buClr>
              <a:buSzPts val="2300"/>
              <a:buFont typeface="Arial"/>
              <a:buNone/>
            </a:pPr>
            <a:endParaRPr sz="2300" i="0" u="none" strike="noStrike" cap="none">
              <a:solidFill>
                <a:srgbClr val="000000"/>
              </a:solidFill>
            </a:endParaRPr>
          </a:p>
          <a:p>
            <a:pPr marL="457200" marR="0" lvl="0" indent="-355600" algn="l" rtl="0">
              <a:lnSpc>
                <a:spcPct val="115000"/>
              </a:lnSpc>
              <a:spcBef>
                <a:spcPts val="0"/>
              </a:spcBef>
              <a:spcAft>
                <a:spcPts val="0"/>
              </a:spcAft>
              <a:buClr>
                <a:schemeClr val="dk1"/>
              </a:buClr>
              <a:buSzPts val="2000"/>
              <a:buAutoNum type="arabicPeriod"/>
            </a:pPr>
            <a:r>
              <a:rPr lang="en-US" sz="2300" i="0" u="none" strike="noStrike" cap="none">
                <a:solidFill>
                  <a:srgbClr val="000000"/>
                </a:solidFill>
              </a:rPr>
              <a:t>Find the gram matrix. For PCA, the gram matrix is the covariance matrix. For Kernel PCA, the gram matrix is obtained by using the kernel trick. Kernel function is used to perform an operation(inner product) on data in higher dimensional space and the resultant of that operation is the gram matrix</a:t>
            </a:r>
            <a:endParaRPr sz="2300" i="0" u="none" strike="noStrike" cap="none">
              <a:solidFill>
                <a:srgbClr val="000000"/>
              </a:solidFill>
            </a:endParaRPr>
          </a:p>
          <a:p>
            <a:pPr marL="457200" marR="0" lvl="0" indent="0" algn="l" rtl="0">
              <a:lnSpc>
                <a:spcPct val="115000"/>
              </a:lnSpc>
              <a:spcBef>
                <a:spcPts val="0"/>
              </a:spcBef>
              <a:spcAft>
                <a:spcPts val="0"/>
              </a:spcAft>
              <a:buClr>
                <a:srgbClr val="000000"/>
              </a:buClr>
              <a:buSzPts val="2300"/>
              <a:buFont typeface="Arial"/>
              <a:buNone/>
            </a:pPr>
            <a:endParaRPr sz="2300" i="0" u="none" strike="noStrike" cap="none">
              <a:solidFill>
                <a:srgbClr val="000000"/>
              </a:solidFill>
            </a:endParaRPr>
          </a:p>
          <a:p>
            <a:pPr marL="457200" marR="0" lvl="0" indent="-355600" algn="l" rtl="0">
              <a:lnSpc>
                <a:spcPct val="115000"/>
              </a:lnSpc>
              <a:spcBef>
                <a:spcPts val="0"/>
              </a:spcBef>
              <a:spcAft>
                <a:spcPts val="0"/>
              </a:spcAft>
              <a:buClr>
                <a:schemeClr val="dk1"/>
              </a:buClr>
              <a:buSzPts val="2000"/>
              <a:buAutoNum type="arabicPeriod"/>
            </a:pPr>
            <a:r>
              <a:rPr lang="en-US" sz="2300" i="0" u="none" strike="noStrike" cap="none">
                <a:solidFill>
                  <a:srgbClr val="000000"/>
                </a:solidFill>
              </a:rPr>
              <a:t>Find the eigen values and eigen vectors of the gram matrix</a:t>
            </a:r>
            <a:endParaRPr sz="2300" i="0" u="none" strike="noStrike" cap="none">
              <a:solidFill>
                <a:srgbClr val="000000"/>
              </a:solidFill>
            </a:endParaRPr>
          </a:p>
          <a:p>
            <a:pPr marL="457200" marR="0" lvl="0" indent="0" algn="l" rtl="0">
              <a:lnSpc>
                <a:spcPct val="115000"/>
              </a:lnSpc>
              <a:spcBef>
                <a:spcPts val="0"/>
              </a:spcBef>
              <a:spcAft>
                <a:spcPts val="0"/>
              </a:spcAft>
              <a:buClr>
                <a:srgbClr val="000000"/>
              </a:buClr>
              <a:buSzPts val="2300"/>
              <a:buFont typeface="Arial"/>
              <a:buNone/>
            </a:pPr>
            <a:endParaRPr sz="2300" i="0" u="none" strike="noStrike" cap="none">
              <a:solidFill>
                <a:srgbClr val="000000"/>
              </a:solidFill>
            </a:endParaRPr>
          </a:p>
          <a:p>
            <a:pPr marL="457200" marR="0" lvl="0" indent="-355600" algn="l" rtl="0">
              <a:lnSpc>
                <a:spcPct val="115000"/>
              </a:lnSpc>
              <a:spcBef>
                <a:spcPts val="0"/>
              </a:spcBef>
              <a:spcAft>
                <a:spcPts val="0"/>
              </a:spcAft>
              <a:buClr>
                <a:schemeClr val="dk1"/>
              </a:buClr>
              <a:buSzPts val="2000"/>
              <a:buAutoNum type="arabicPeriod"/>
            </a:pPr>
            <a:r>
              <a:rPr lang="en-US" sz="2300" i="0" u="none" strike="noStrike" cap="none">
                <a:solidFill>
                  <a:srgbClr val="000000"/>
                </a:solidFill>
              </a:rPr>
              <a:t>Find the normalized eigen vectors</a:t>
            </a:r>
            <a:endParaRPr sz="2300" i="0" u="none" strike="noStrike" cap="none">
              <a:solidFill>
                <a:srgbClr val="000000"/>
              </a:solidFill>
            </a:endParaRPr>
          </a:p>
          <a:p>
            <a:pPr marL="457200" marR="0" lvl="0" indent="0" algn="l" rtl="0">
              <a:lnSpc>
                <a:spcPct val="115000"/>
              </a:lnSpc>
              <a:spcBef>
                <a:spcPts val="0"/>
              </a:spcBef>
              <a:spcAft>
                <a:spcPts val="0"/>
              </a:spcAft>
              <a:buClr>
                <a:srgbClr val="000000"/>
              </a:buClr>
              <a:buSzPts val="2300"/>
              <a:buFont typeface="Arial"/>
              <a:buNone/>
            </a:pPr>
            <a:endParaRPr sz="2300" i="0" u="none" strike="noStrike" cap="none">
              <a:solidFill>
                <a:srgbClr val="000000"/>
              </a:solidFill>
            </a:endParaRPr>
          </a:p>
          <a:p>
            <a:pPr marL="457200" marR="0" lvl="0" indent="-355600" algn="l" rtl="0">
              <a:lnSpc>
                <a:spcPct val="115000"/>
              </a:lnSpc>
              <a:spcBef>
                <a:spcPts val="0"/>
              </a:spcBef>
              <a:spcAft>
                <a:spcPts val="0"/>
              </a:spcAft>
              <a:buClr>
                <a:schemeClr val="dk1"/>
              </a:buClr>
              <a:buSzPts val="2000"/>
              <a:buAutoNum type="arabicPeriod"/>
            </a:pPr>
            <a:r>
              <a:rPr lang="en-US" sz="2300" i="0" u="none" strike="noStrike" cap="none">
                <a:solidFill>
                  <a:srgbClr val="000000"/>
                </a:solidFill>
              </a:rPr>
              <a:t>The eigen vectors associated with decreasing order of eigen values will give principal components.</a:t>
            </a:r>
            <a:endParaRPr sz="2300" i="0" u="none" strike="noStrike" cap="none">
              <a:solidFill>
                <a:srgbClr val="000000"/>
              </a:solidFill>
            </a:endParaRPr>
          </a:p>
          <a:p>
            <a:pPr marL="0" marR="0" lvl="0" indent="0" algn="l" rtl="0">
              <a:lnSpc>
                <a:spcPct val="100000"/>
              </a:lnSpc>
              <a:spcBef>
                <a:spcPts val="0"/>
              </a:spcBef>
              <a:spcAft>
                <a:spcPts val="0"/>
              </a:spcAft>
              <a:buClr>
                <a:srgbClr val="000000"/>
              </a:buClr>
              <a:buSzPts val="2300"/>
              <a:buFont typeface="Arial"/>
              <a:buNone/>
            </a:pPr>
            <a:endParaRPr sz="2300" i="0" u="none" strike="noStrike" cap="none">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61"/>
        <p:cNvGrpSpPr/>
        <p:nvPr/>
      </p:nvGrpSpPr>
      <p:grpSpPr>
        <a:xfrm>
          <a:off x="0" y="0"/>
          <a:ext cx="0" cy="0"/>
          <a:chOff x="0" y="0"/>
          <a:chExt cx="0" cy="0"/>
        </a:xfrm>
      </p:grpSpPr>
      <p:sp>
        <p:nvSpPr>
          <p:cNvPr id="262" name="Google Shape;262;g1acca4b312a_0_146"/>
          <p:cNvSpPr/>
          <p:nvPr/>
        </p:nvSpPr>
        <p:spPr>
          <a:xfrm>
            <a:off x="0" y="0"/>
            <a:ext cx="7772400" cy="10058400"/>
          </a:xfrm>
          <a:prstGeom prst="rect">
            <a:avLst/>
          </a:pr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Google Shape;263;g1acca4b312a_0_146"/>
          <p:cNvSpPr txBox="1">
            <a:spLocks noGrp="1"/>
          </p:cNvSpPr>
          <p:nvPr>
            <p:ph type="title"/>
          </p:nvPr>
        </p:nvSpPr>
        <p:spPr>
          <a:xfrm>
            <a:off x="534350" y="736025"/>
            <a:ext cx="6600900" cy="1108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400" b="1">
                <a:solidFill>
                  <a:schemeClr val="dk1"/>
                </a:solidFill>
                <a:latin typeface="Jacques Francois Shadow"/>
                <a:ea typeface="Jacques Francois Shadow"/>
                <a:cs typeface="Jacques Francois Shadow"/>
                <a:sym typeface="Jacques Francois Shadow"/>
              </a:rPr>
              <a:t>Algorithm:</a:t>
            </a:r>
            <a:endParaRPr sz="2400" b="1">
              <a:solidFill>
                <a:schemeClr val="dk1"/>
              </a:solidFill>
              <a:latin typeface="Jacques Francois Shadow"/>
              <a:ea typeface="Jacques Francois Shadow"/>
              <a:cs typeface="Jacques Francois Shadow"/>
              <a:sym typeface="Jacques Francois Shadow"/>
            </a:endParaRPr>
          </a:p>
          <a:p>
            <a:pPr marL="0" lvl="0" indent="0" algn="l" rtl="0">
              <a:lnSpc>
                <a:spcPct val="100000"/>
              </a:lnSpc>
              <a:spcBef>
                <a:spcPts val="0"/>
              </a:spcBef>
              <a:spcAft>
                <a:spcPts val="0"/>
              </a:spcAft>
              <a:buSzPts val="1400"/>
              <a:buNone/>
            </a:pPr>
            <a:endParaRPr sz="2400">
              <a:solidFill>
                <a:schemeClr val="dk1"/>
              </a:solidFill>
              <a:latin typeface="Jacques Francois Shadow"/>
              <a:ea typeface="Jacques Francois Shadow"/>
              <a:cs typeface="Jacques Francois Shadow"/>
              <a:sym typeface="Jacques Francois Shadow"/>
            </a:endParaRPr>
          </a:p>
          <a:p>
            <a:pPr marL="0" lvl="0" indent="0" algn="l" rtl="0">
              <a:lnSpc>
                <a:spcPct val="100000"/>
              </a:lnSpc>
              <a:spcBef>
                <a:spcPts val="0"/>
              </a:spcBef>
              <a:spcAft>
                <a:spcPts val="0"/>
              </a:spcAft>
              <a:buSzPts val="1400"/>
              <a:buNone/>
            </a:pPr>
            <a:endParaRPr sz="2400">
              <a:solidFill>
                <a:schemeClr val="dk1"/>
              </a:solidFill>
              <a:latin typeface="Jacques Francois Shadow"/>
              <a:ea typeface="Jacques Francois Shadow"/>
              <a:cs typeface="Jacques Francois Shadow"/>
              <a:sym typeface="Jacques Francois Shadow"/>
            </a:endParaRPr>
          </a:p>
        </p:txBody>
      </p:sp>
      <p:grpSp>
        <p:nvGrpSpPr>
          <p:cNvPr id="264" name="Google Shape;264;g1acca4b312a_0_146"/>
          <p:cNvGrpSpPr/>
          <p:nvPr/>
        </p:nvGrpSpPr>
        <p:grpSpPr>
          <a:xfrm>
            <a:off x="3534410" y="0"/>
            <a:ext cx="4237990" cy="10058400"/>
            <a:chOff x="3534746" y="0"/>
            <a:chExt cx="4237990" cy="10058400"/>
          </a:xfrm>
        </p:grpSpPr>
        <p:sp>
          <p:nvSpPr>
            <p:cNvPr id="265" name="Google Shape;265;g1acca4b312a_0_146"/>
            <p:cNvSpPr/>
            <p:nvPr/>
          </p:nvSpPr>
          <p:spPr>
            <a:xfrm>
              <a:off x="3534746" y="0"/>
              <a:ext cx="4237990" cy="10055225"/>
            </a:xfrm>
            <a:custGeom>
              <a:avLst/>
              <a:gdLst/>
              <a:ahLst/>
              <a:cxnLst/>
              <a:rect l="l" t="t" r="r" b="b"/>
              <a:pathLst>
                <a:path w="4237990" h="10055225" extrusionOk="0">
                  <a:moveTo>
                    <a:pt x="4237652" y="10055215"/>
                  </a:moveTo>
                  <a:lnTo>
                    <a:pt x="635606" y="10055215"/>
                  </a:lnTo>
                  <a:lnTo>
                    <a:pt x="635606" y="9785329"/>
                  </a:lnTo>
                  <a:lnTo>
                    <a:pt x="728716" y="9750172"/>
                  </a:lnTo>
                  <a:lnTo>
                    <a:pt x="819203" y="9714326"/>
                  </a:lnTo>
                  <a:lnTo>
                    <a:pt x="863463" y="9696105"/>
                  </a:lnTo>
                  <a:lnTo>
                    <a:pt x="907068" y="9677664"/>
                  </a:lnTo>
                  <a:lnTo>
                    <a:pt x="950016" y="9658988"/>
                  </a:lnTo>
                  <a:lnTo>
                    <a:pt x="992309" y="9640060"/>
                  </a:lnTo>
                  <a:lnTo>
                    <a:pt x="1033946" y="9620864"/>
                  </a:lnTo>
                  <a:lnTo>
                    <a:pt x="1074928" y="9601386"/>
                  </a:lnTo>
                  <a:lnTo>
                    <a:pt x="1115254" y="9581609"/>
                  </a:lnTo>
                  <a:lnTo>
                    <a:pt x="1154924" y="9561516"/>
                  </a:lnTo>
                  <a:lnTo>
                    <a:pt x="1193938" y="9541094"/>
                  </a:lnTo>
                  <a:lnTo>
                    <a:pt x="1232297" y="9520324"/>
                  </a:lnTo>
                  <a:lnTo>
                    <a:pt x="1270000" y="9499193"/>
                  </a:lnTo>
                  <a:lnTo>
                    <a:pt x="1307047" y="9477683"/>
                  </a:lnTo>
                  <a:lnTo>
                    <a:pt x="1343439" y="9455779"/>
                  </a:lnTo>
                  <a:lnTo>
                    <a:pt x="1379175" y="9433466"/>
                  </a:lnTo>
                  <a:lnTo>
                    <a:pt x="1414255" y="9410727"/>
                  </a:lnTo>
                  <a:lnTo>
                    <a:pt x="1448679" y="9387546"/>
                  </a:lnTo>
                  <a:lnTo>
                    <a:pt x="1482448" y="9363909"/>
                  </a:lnTo>
                  <a:lnTo>
                    <a:pt x="1515561" y="9339798"/>
                  </a:lnTo>
                  <a:lnTo>
                    <a:pt x="1548019" y="9315198"/>
                  </a:lnTo>
                  <a:lnTo>
                    <a:pt x="1579820" y="9290093"/>
                  </a:lnTo>
                  <a:lnTo>
                    <a:pt x="1610966" y="9264468"/>
                  </a:lnTo>
                  <a:lnTo>
                    <a:pt x="1641456" y="9238306"/>
                  </a:lnTo>
                  <a:lnTo>
                    <a:pt x="1671291" y="9211592"/>
                  </a:lnTo>
                  <a:lnTo>
                    <a:pt x="1700470" y="9184310"/>
                  </a:lnTo>
                  <a:lnTo>
                    <a:pt x="1728993" y="9156444"/>
                  </a:lnTo>
                  <a:lnTo>
                    <a:pt x="1756860" y="9127978"/>
                  </a:lnTo>
                  <a:lnTo>
                    <a:pt x="1784072" y="9098897"/>
                  </a:lnTo>
                  <a:lnTo>
                    <a:pt x="1810628" y="9069184"/>
                  </a:lnTo>
                  <a:lnTo>
                    <a:pt x="1836529" y="9038824"/>
                  </a:lnTo>
                  <a:lnTo>
                    <a:pt x="1861773" y="9007801"/>
                  </a:lnTo>
                  <a:lnTo>
                    <a:pt x="1886362" y="8976099"/>
                  </a:lnTo>
                  <a:lnTo>
                    <a:pt x="1910295" y="8943702"/>
                  </a:lnTo>
                  <a:lnTo>
                    <a:pt x="1933573" y="8910594"/>
                  </a:lnTo>
                  <a:lnTo>
                    <a:pt x="1956195" y="8876760"/>
                  </a:lnTo>
                  <a:lnTo>
                    <a:pt x="1978161" y="8842184"/>
                  </a:lnTo>
                  <a:lnTo>
                    <a:pt x="1999471" y="8806850"/>
                  </a:lnTo>
                  <a:lnTo>
                    <a:pt x="2020126" y="8770742"/>
                  </a:lnTo>
                  <a:lnTo>
                    <a:pt x="2040125" y="8733844"/>
                  </a:lnTo>
                  <a:lnTo>
                    <a:pt x="2059468" y="8696140"/>
                  </a:lnTo>
                  <a:lnTo>
                    <a:pt x="2078156" y="8657615"/>
                  </a:lnTo>
                  <a:lnTo>
                    <a:pt x="2096187" y="8618253"/>
                  </a:lnTo>
                  <a:lnTo>
                    <a:pt x="2113564" y="8578038"/>
                  </a:lnTo>
                  <a:lnTo>
                    <a:pt x="2130284" y="8536954"/>
                  </a:lnTo>
                  <a:lnTo>
                    <a:pt x="2146349" y="8494985"/>
                  </a:lnTo>
                  <a:lnTo>
                    <a:pt x="2161758" y="8452115"/>
                  </a:lnTo>
                  <a:lnTo>
                    <a:pt x="2176511" y="8408329"/>
                  </a:lnTo>
                  <a:lnTo>
                    <a:pt x="2190609" y="8363611"/>
                  </a:lnTo>
                  <a:lnTo>
                    <a:pt x="2204051" y="8317945"/>
                  </a:lnTo>
                  <a:lnTo>
                    <a:pt x="2216837" y="8271314"/>
                  </a:lnTo>
                  <a:lnTo>
                    <a:pt x="2228968" y="8223705"/>
                  </a:lnTo>
                  <a:lnTo>
                    <a:pt x="2240442" y="8175099"/>
                  </a:lnTo>
                  <a:lnTo>
                    <a:pt x="2251261" y="8125482"/>
                  </a:lnTo>
                  <a:lnTo>
                    <a:pt x="2261425" y="8074838"/>
                  </a:lnTo>
                  <a:lnTo>
                    <a:pt x="2270933" y="8023151"/>
                  </a:lnTo>
                  <a:lnTo>
                    <a:pt x="2279785" y="7970405"/>
                  </a:lnTo>
                  <a:lnTo>
                    <a:pt x="2287981" y="7916584"/>
                  </a:lnTo>
                  <a:lnTo>
                    <a:pt x="2295521" y="7861673"/>
                  </a:lnTo>
                  <a:lnTo>
                    <a:pt x="2302406" y="7805655"/>
                  </a:lnTo>
                  <a:lnTo>
                    <a:pt x="2308636" y="7748515"/>
                  </a:lnTo>
                  <a:lnTo>
                    <a:pt x="2314209" y="7690237"/>
                  </a:lnTo>
                  <a:lnTo>
                    <a:pt x="2319127" y="7630805"/>
                  </a:lnTo>
                  <a:lnTo>
                    <a:pt x="2323389" y="7570203"/>
                  </a:lnTo>
                  <a:lnTo>
                    <a:pt x="2326995" y="7508416"/>
                  </a:lnTo>
                  <a:lnTo>
                    <a:pt x="2329946" y="7445427"/>
                  </a:lnTo>
                  <a:lnTo>
                    <a:pt x="2332241" y="7381222"/>
                  </a:lnTo>
                  <a:lnTo>
                    <a:pt x="2333880" y="7315783"/>
                  </a:lnTo>
                  <a:lnTo>
                    <a:pt x="2334864" y="7249095"/>
                  </a:lnTo>
                  <a:lnTo>
                    <a:pt x="2335192" y="7181143"/>
                  </a:lnTo>
                  <a:lnTo>
                    <a:pt x="2335192" y="1675914"/>
                  </a:lnTo>
                  <a:lnTo>
                    <a:pt x="1916725" y="1282693"/>
                  </a:lnTo>
                  <a:lnTo>
                    <a:pt x="1802570" y="1176621"/>
                  </a:lnTo>
                  <a:lnTo>
                    <a:pt x="1747556" y="1126359"/>
                  </a:lnTo>
                  <a:lnTo>
                    <a:pt x="1693855" y="1077899"/>
                  </a:lnTo>
                  <a:lnTo>
                    <a:pt x="1641420" y="1031206"/>
                  </a:lnTo>
                  <a:lnTo>
                    <a:pt x="1590204" y="986245"/>
                  </a:lnTo>
                  <a:lnTo>
                    <a:pt x="1540160" y="942980"/>
                  </a:lnTo>
                  <a:lnTo>
                    <a:pt x="1491240" y="901378"/>
                  </a:lnTo>
                  <a:lnTo>
                    <a:pt x="1443398" y="861402"/>
                  </a:lnTo>
                  <a:lnTo>
                    <a:pt x="1396586" y="823018"/>
                  </a:lnTo>
                  <a:lnTo>
                    <a:pt x="1350757" y="786190"/>
                  </a:lnTo>
                  <a:lnTo>
                    <a:pt x="1305864" y="750884"/>
                  </a:lnTo>
                  <a:lnTo>
                    <a:pt x="1261860" y="717063"/>
                  </a:lnTo>
                  <a:lnTo>
                    <a:pt x="1218698" y="684695"/>
                  </a:lnTo>
                  <a:lnTo>
                    <a:pt x="1176331" y="653742"/>
                  </a:lnTo>
                  <a:lnTo>
                    <a:pt x="1134711" y="624170"/>
                  </a:lnTo>
                  <a:lnTo>
                    <a:pt x="1093791" y="595945"/>
                  </a:lnTo>
                  <a:lnTo>
                    <a:pt x="1053525" y="569030"/>
                  </a:lnTo>
                  <a:lnTo>
                    <a:pt x="1013865" y="543391"/>
                  </a:lnTo>
                  <a:lnTo>
                    <a:pt x="974764" y="518993"/>
                  </a:lnTo>
                  <a:lnTo>
                    <a:pt x="936175" y="495800"/>
                  </a:lnTo>
                  <a:lnTo>
                    <a:pt x="898051" y="473777"/>
                  </a:lnTo>
                  <a:lnTo>
                    <a:pt x="860345" y="452891"/>
                  </a:lnTo>
                  <a:lnTo>
                    <a:pt x="823009" y="433104"/>
                  </a:lnTo>
                  <a:lnTo>
                    <a:pt x="785997" y="414383"/>
                  </a:lnTo>
                  <a:lnTo>
                    <a:pt x="749261" y="396691"/>
                  </a:lnTo>
                  <a:lnTo>
                    <a:pt x="712754" y="379995"/>
                  </a:lnTo>
                  <a:lnTo>
                    <a:pt x="676429" y="364259"/>
                  </a:lnTo>
                  <a:lnTo>
                    <a:pt x="640239" y="349447"/>
                  </a:lnTo>
                  <a:lnTo>
                    <a:pt x="604137" y="335526"/>
                  </a:lnTo>
                  <a:lnTo>
                    <a:pt x="568076" y="322459"/>
                  </a:lnTo>
                  <a:lnTo>
                    <a:pt x="495887" y="298748"/>
                  </a:lnTo>
                  <a:lnTo>
                    <a:pt x="423296" y="278035"/>
                  </a:lnTo>
                  <a:lnTo>
                    <a:pt x="349925" y="260039"/>
                  </a:lnTo>
                  <a:lnTo>
                    <a:pt x="275397" y="244479"/>
                  </a:lnTo>
                  <a:lnTo>
                    <a:pt x="237582" y="237525"/>
                  </a:lnTo>
                  <a:lnTo>
                    <a:pt x="199336" y="231075"/>
                  </a:lnTo>
                  <a:lnTo>
                    <a:pt x="160612" y="225093"/>
                  </a:lnTo>
                  <a:lnTo>
                    <a:pt x="121364" y="219544"/>
                  </a:lnTo>
                  <a:lnTo>
                    <a:pt x="81544" y="214395"/>
                  </a:lnTo>
                  <a:lnTo>
                    <a:pt x="0" y="205150"/>
                  </a:lnTo>
                  <a:lnTo>
                    <a:pt x="0" y="0"/>
                  </a:lnTo>
                  <a:lnTo>
                    <a:pt x="3263031" y="0"/>
                  </a:lnTo>
                  <a:lnTo>
                    <a:pt x="3293541" y="16917"/>
                  </a:lnTo>
                  <a:lnTo>
                    <a:pt x="3333332" y="41999"/>
                  </a:lnTo>
                  <a:lnTo>
                    <a:pt x="3375755" y="71588"/>
                  </a:lnTo>
                  <a:lnTo>
                    <a:pt x="3421394" y="106039"/>
                  </a:lnTo>
                  <a:lnTo>
                    <a:pt x="3470838" y="145707"/>
                  </a:lnTo>
                  <a:lnTo>
                    <a:pt x="3524673" y="190949"/>
                  </a:lnTo>
                  <a:lnTo>
                    <a:pt x="3583486" y="242120"/>
                  </a:lnTo>
                  <a:lnTo>
                    <a:pt x="3647864" y="299576"/>
                  </a:lnTo>
                  <a:lnTo>
                    <a:pt x="4237652" y="850206"/>
                  </a:lnTo>
                  <a:lnTo>
                    <a:pt x="4237652" y="1932284"/>
                  </a:lnTo>
                  <a:lnTo>
                    <a:pt x="2653026" y="1932284"/>
                  </a:lnTo>
                  <a:lnTo>
                    <a:pt x="2653026" y="7181143"/>
                  </a:lnTo>
                  <a:lnTo>
                    <a:pt x="2653354" y="7249095"/>
                  </a:lnTo>
                  <a:lnTo>
                    <a:pt x="2654338" y="7315783"/>
                  </a:lnTo>
                  <a:lnTo>
                    <a:pt x="2655977" y="7381222"/>
                  </a:lnTo>
                  <a:lnTo>
                    <a:pt x="2658272" y="7445427"/>
                  </a:lnTo>
                  <a:lnTo>
                    <a:pt x="2661223" y="7508416"/>
                  </a:lnTo>
                  <a:lnTo>
                    <a:pt x="2664829" y="7570203"/>
                  </a:lnTo>
                  <a:lnTo>
                    <a:pt x="2669091" y="7630805"/>
                  </a:lnTo>
                  <a:lnTo>
                    <a:pt x="2674009" y="7690237"/>
                  </a:lnTo>
                  <a:lnTo>
                    <a:pt x="2679582" y="7748515"/>
                  </a:lnTo>
                  <a:lnTo>
                    <a:pt x="2685811" y="7805655"/>
                  </a:lnTo>
                  <a:lnTo>
                    <a:pt x="2692696" y="7861673"/>
                  </a:lnTo>
                  <a:lnTo>
                    <a:pt x="2700237" y="7916584"/>
                  </a:lnTo>
                  <a:lnTo>
                    <a:pt x="2708433" y="7970405"/>
                  </a:lnTo>
                  <a:lnTo>
                    <a:pt x="2717285" y="8023151"/>
                  </a:lnTo>
                  <a:lnTo>
                    <a:pt x="2726793" y="8074838"/>
                  </a:lnTo>
                  <a:lnTo>
                    <a:pt x="2736956" y="8125482"/>
                  </a:lnTo>
                  <a:lnTo>
                    <a:pt x="2747775" y="8175099"/>
                  </a:lnTo>
                  <a:lnTo>
                    <a:pt x="2759250" y="8223705"/>
                  </a:lnTo>
                  <a:lnTo>
                    <a:pt x="2771381" y="8271314"/>
                  </a:lnTo>
                  <a:lnTo>
                    <a:pt x="2784167" y="8317945"/>
                  </a:lnTo>
                  <a:lnTo>
                    <a:pt x="2797609" y="8363611"/>
                  </a:lnTo>
                  <a:lnTo>
                    <a:pt x="2811707" y="8408329"/>
                  </a:lnTo>
                  <a:lnTo>
                    <a:pt x="2826460" y="8452115"/>
                  </a:lnTo>
                  <a:lnTo>
                    <a:pt x="2841869" y="8494985"/>
                  </a:lnTo>
                  <a:lnTo>
                    <a:pt x="2857934" y="8536954"/>
                  </a:lnTo>
                  <a:lnTo>
                    <a:pt x="2874654" y="8578038"/>
                  </a:lnTo>
                  <a:lnTo>
                    <a:pt x="2892030" y="8618253"/>
                  </a:lnTo>
                  <a:lnTo>
                    <a:pt x="2910062" y="8657615"/>
                  </a:lnTo>
                  <a:lnTo>
                    <a:pt x="2928750" y="8696140"/>
                  </a:lnTo>
                  <a:lnTo>
                    <a:pt x="2948093" y="8733844"/>
                  </a:lnTo>
                  <a:lnTo>
                    <a:pt x="2968092" y="8770742"/>
                  </a:lnTo>
                  <a:lnTo>
                    <a:pt x="2988747" y="8806850"/>
                  </a:lnTo>
                  <a:lnTo>
                    <a:pt x="3010057" y="8842184"/>
                  </a:lnTo>
                  <a:lnTo>
                    <a:pt x="3032023" y="8876760"/>
                  </a:lnTo>
                  <a:lnTo>
                    <a:pt x="3054645" y="8910594"/>
                  </a:lnTo>
                  <a:lnTo>
                    <a:pt x="3077923" y="8943702"/>
                  </a:lnTo>
                  <a:lnTo>
                    <a:pt x="3101856" y="8976099"/>
                  </a:lnTo>
                  <a:lnTo>
                    <a:pt x="3126445" y="9007801"/>
                  </a:lnTo>
                  <a:lnTo>
                    <a:pt x="3151689" y="9038824"/>
                  </a:lnTo>
                  <a:lnTo>
                    <a:pt x="3177590" y="9069184"/>
                  </a:lnTo>
                  <a:lnTo>
                    <a:pt x="3204146" y="9098897"/>
                  </a:lnTo>
                  <a:lnTo>
                    <a:pt x="3231357" y="9127978"/>
                  </a:lnTo>
                  <a:lnTo>
                    <a:pt x="3259225" y="9156444"/>
                  </a:lnTo>
                  <a:lnTo>
                    <a:pt x="3287748" y="9184310"/>
                  </a:lnTo>
                  <a:lnTo>
                    <a:pt x="3316927" y="9211592"/>
                  </a:lnTo>
                  <a:lnTo>
                    <a:pt x="3346761" y="9238306"/>
                  </a:lnTo>
                  <a:lnTo>
                    <a:pt x="3377252" y="9264468"/>
                  </a:lnTo>
                  <a:lnTo>
                    <a:pt x="3408398" y="9290093"/>
                  </a:lnTo>
                  <a:lnTo>
                    <a:pt x="3440199" y="9315198"/>
                  </a:lnTo>
                  <a:lnTo>
                    <a:pt x="3472657" y="9339798"/>
                  </a:lnTo>
                  <a:lnTo>
                    <a:pt x="3505770" y="9363909"/>
                  </a:lnTo>
                  <a:lnTo>
                    <a:pt x="3539538" y="9387546"/>
                  </a:lnTo>
                  <a:lnTo>
                    <a:pt x="3573963" y="9410727"/>
                  </a:lnTo>
                  <a:lnTo>
                    <a:pt x="3609043" y="9433466"/>
                  </a:lnTo>
                  <a:lnTo>
                    <a:pt x="3644779" y="9455779"/>
                  </a:lnTo>
                  <a:lnTo>
                    <a:pt x="3681171" y="9477683"/>
                  </a:lnTo>
                  <a:lnTo>
                    <a:pt x="3718218" y="9499193"/>
                  </a:lnTo>
                  <a:lnTo>
                    <a:pt x="3755921" y="9520324"/>
                  </a:lnTo>
                  <a:lnTo>
                    <a:pt x="3794280" y="9541094"/>
                  </a:lnTo>
                  <a:lnTo>
                    <a:pt x="3833294" y="9561516"/>
                  </a:lnTo>
                  <a:lnTo>
                    <a:pt x="3872964" y="9581609"/>
                  </a:lnTo>
                  <a:lnTo>
                    <a:pt x="3913290" y="9601386"/>
                  </a:lnTo>
                  <a:lnTo>
                    <a:pt x="3954271" y="9620864"/>
                  </a:lnTo>
                  <a:lnTo>
                    <a:pt x="3995909" y="9640060"/>
                  </a:lnTo>
                  <a:lnTo>
                    <a:pt x="4038201" y="9658988"/>
                  </a:lnTo>
                  <a:lnTo>
                    <a:pt x="4081150" y="9677664"/>
                  </a:lnTo>
                  <a:lnTo>
                    <a:pt x="4124754" y="9696105"/>
                  </a:lnTo>
                  <a:lnTo>
                    <a:pt x="4169014" y="9714326"/>
                  </a:lnTo>
                  <a:lnTo>
                    <a:pt x="4237652" y="9741624"/>
                  </a:lnTo>
                  <a:lnTo>
                    <a:pt x="4237652" y="10055215"/>
                  </a:lnTo>
                  <a:close/>
                </a:path>
                <a:path w="4237990" h="10055225" extrusionOk="0">
                  <a:moveTo>
                    <a:pt x="4237652" y="3390802"/>
                  </a:moveTo>
                  <a:lnTo>
                    <a:pt x="2653026" y="1932284"/>
                  </a:lnTo>
                  <a:lnTo>
                    <a:pt x="4237652" y="1932284"/>
                  </a:lnTo>
                  <a:lnTo>
                    <a:pt x="4237652" y="3390802"/>
                  </a:lnTo>
                  <a:close/>
                </a:path>
              </a:pathLst>
            </a:custGeom>
            <a:solidFill>
              <a:srgbClr val="010101">
                <a:alpha val="1568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6" name="Google Shape;266;g1acca4b312a_0_146"/>
            <p:cNvSpPr/>
            <p:nvPr/>
          </p:nvSpPr>
          <p:spPr>
            <a:xfrm>
              <a:off x="7766050" y="0"/>
              <a:ext cx="6350" cy="10058400"/>
            </a:xfrm>
            <a:custGeom>
              <a:avLst/>
              <a:gdLst/>
              <a:ahLst/>
              <a:cxnLst/>
              <a:rect l="l" t="t" r="r" b="b"/>
              <a:pathLst>
                <a:path w="6350" h="10058400" extrusionOk="0">
                  <a:moveTo>
                    <a:pt x="0" y="0"/>
                  </a:moveTo>
                  <a:lnTo>
                    <a:pt x="0" y="10058400"/>
                  </a:lnTo>
                  <a:lnTo>
                    <a:pt x="6350" y="10058400"/>
                  </a:lnTo>
                  <a:lnTo>
                    <a:pt x="6350" y="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cxnSp>
        <p:nvCxnSpPr>
          <p:cNvPr id="267" name="Google Shape;267;g1acca4b312a_0_146"/>
          <p:cNvCxnSpPr/>
          <p:nvPr/>
        </p:nvCxnSpPr>
        <p:spPr>
          <a:xfrm rot="10800000">
            <a:off x="4307200" y="6425575"/>
            <a:ext cx="0" cy="38100"/>
          </a:xfrm>
          <a:prstGeom prst="straightConnector1">
            <a:avLst/>
          </a:prstGeom>
          <a:noFill/>
          <a:ln w="9525" cap="flat" cmpd="sng">
            <a:solidFill>
              <a:schemeClr val="dk2"/>
            </a:solidFill>
            <a:prstDash val="solid"/>
            <a:round/>
            <a:headEnd type="none" w="sm" len="sm"/>
            <a:tailEnd type="none" w="sm" len="sm"/>
          </a:ln>
        </p:spPr>
      </p:cxnSp>
      <p:sp>
        <p:nvSpPr>
          <p:cNvPr id="268" name="Google Shape;268;g1acca4b312a_0_146"/>
          <p:cNvSpPr txBox="1"/>
          <p:nvPr/>
        </p:nvSpPr>
        <p:spPr>
          <a:xfrm>
            <a:off x="416450" y="9323675"/>
            <a:ext cx="683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github - </a:t>
            </a:r>
            <a:r>
              <a:rPr lang="en-US" sz="1100" u="sng">
                <a:solidFill>
                  <a:schemeClr val="hlink"/>
                </a:solidFill>
                <a:hlinkClick r:id="rId3"/>
              </a:rPr>
              <a:t>https://github.com/rakesh9177/PCA-principal_component_analysis</a:t>
            </a:r>
            <a:endParaRPr>
              <a:latin typeface="Calibri"/>
              <a:ea typeface="Calibri"/>
              <a:cs typeface="Calibri"/>
              <a:sym typeface="Calibri"/>
            </a:endParaRPr>
          </a:p>
        </p:txBody>
      </p:sp>
      <p:pic>
        <p:nvPicPr>
          <p:cNvPr id="269" name="Google Shape;269;g1acca4b312a_0_146"/>
          <p:cNvPicPr preferRelativeResize="0"/>
          <p:nvPr/>
        </p:nvPicPr>
        <p:blipFill>
          <a:blip r:embed="rId4">
            <a:alphaModFix/>
          </a:blip>
          <a:stretch>
            <a:fillRect/>
          </a:stretch>
        </p:blipFill>
        <p:spPr>
          <a:xfrm>
            <a:off x="0" y="1603050"/>
            <a:ext cx="7772402" cy="74455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acca4b312a_0_37"/>
          <p:cNvSpPr/>
          <p:nvPr/>
        </p:nvSpPr>
        <p:spPr>
          <a:xfrm>
            <a:off x="0" y="-40943"/>
            <a:ext cx="7772400" cy="10058400"/>
          </a:xfrm>
          <a:custGeom>
            <a:avLst/>
            <a:gdLst/>
            <a:ahLst/>
            <a:cxnLst/>
            <a:rect l="l" t="t" r="r" b="b"/>
            <a:pathLst>
              <a:path w="7772400" h="10058400" extrusionOk="0">
                <a:moveTo>
                  <a:pt x="7772400" y="0"/>
                </a:moveTo>
                <a:lnTo>
                  <a:pt x="0" y="0"/>
                </a:lnTo>
                <a:lnTo>
                  <a:pt x="0" y="10058400"/>
                </a:lnTo>
                <a:lnTo>
                  <a:pt x="7772400" y="10058400"/>
                </a:lnTo>
                <a:lnTo>
                  <a:pt x="7772400" y="0"/>
                </a:lnTo>
                <a:close/>
              </a:path>
            </a:pathLst>
          </a:custGeom>
          <a:solidFill>
            <a:srgbClr val="DB192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5" name="Google Shape;275;g1acca4b312a_0_37"/>
          <p:cNvSpPr txBox="1"/>
          <p:nvPr/>
        </p:nvSpPr>
        <p:spPr>
          <a:xfrm>
            <a:off x="1018050" y="4528950"/>
            <a:ext cx="5736300" cy="1000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5300" b="0" i="0" u="none" strike="noStrike" cap="none">
                <a:solidFill>
                  <a:schemeClr val="lt1"/>
                </a:solidFill>
                <a:latin typeface="Calibri"/>
                <a:ea typeface="Calibri"/>
                <a:cs typeface="Calibri"/>
                <a:sym typeface="Calibri"/>
              </a:rPr>
              <a:t>Dataset</a:t>
            </a:r>
            <a:endParaRPr sz="6100" b="0" i="0" u="none" strike="noStrike" cap="none">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79"/>
        <p:cNvGrpSpPr/>
        <p:nvPr/>
      </p:nvGrpSpPr>
      <p:grpSpPr>
        <a:xfrm>
          <a:off x="0" y="0"/>
          <a:ext cx="0" cy="0"/>
          <a:chOff x="0" y="0"/>
          <a:chExt cx="0" cy="0"/>
        </a:xfrm>
      </p:grpSpPr>
      <p:sp>
        <p:nvSpPr>
          <p:cNvPr id="280" name="Google Shape;280;g1a5fed7fd1b_0_11"/>
          <p:cNvSpPr/>
          <p:nvPr/>
        </p:nvSpPr>
        <p:spPr>
          <a:xfrm>
            <a:off x="0" y="0"/>
            <a:ext cx="7772400" cy="10058400"/>
          </a:xfrm>
          <a:prstGeom prst="rect">
            <a:avLst/>
          </a:pr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1" name="Google Shape;281;g1a5fed7fd1b_0_11"/>
          <p:cNvSpPr txBox="1">
            <a:spLocks noGrp="1"/>
          </p:cNvSpPr>
          <p:nvPr>
            <p:ph type="title"/>
          </p:nvPr>
        </p:nvSpPr>
        <p:spPr>
          <a:xfrm>
            <a:off x="417650" y="224575"/>
            <a:ext cx="6600900" cy="7173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400" b="1">
                <a:solidFill>
                  <a:schemeClr val="dk1"/>
                </a:solidFill>
                <a:latin typeface="Jacques Francois Shadow"/>
                <a:ea typeface="Jacques Francois Shadow"/>
                <a:cs typeface="Jacques Francois Shadow"/>
                <a:sym typeface="Jacques Francois Shadow"/>
              </a:rPr>
              <a:t>Dataset</a:t>
            </a:r>
            <a:endParaRPr sz="2400" b="1">
              <a:solidFill>
                <a:schemeClr val="dk1"/>
              </a:solidFill>
              <a:latin typeface="Jacques Francois Shadow"/>
              <a:ea typeface="Jacques Francois Shadow"/>
              <a:cs typeface="Jacques Francois Shadow"/>
              <a:sym typeface="Jacques Francois Shadow"/>
            </a:endParaRPr>
          </a:p>
          <a:p>
            <a:pPr marL="0" lvl="0" indent="0" algn="l" rtl="0">
              <a:lnSpc>
                <a:spcPct val="100000"/>
              </a:lnSpc>
              <a:spcBef>
                <a:spcPts val="0"/>
              </a:spcBef>
              <a:spcAft>
                <a:spcPts val="0"/>
              </a:spcAft>
              <a:buSzPts val="1400"/>
              <a:buNone/>
            </a:pPr>
            <a:endParaRPr sz="2500" b="1">
              <a:solidFill>
                <a:schemeClr val="dk1"/>
              </a:solidFill>
            </a:endParaRPr>
          </a:p>
          <a:p>
            <a:pPr marL="0" lvl="0" indent="0" algn="just" rtl="0">
              <a:lnSpc>
                <a:spcPct val="100000"/>
              </a:lnSpc>
              <a:spcBef>
                <a:spcPts val="0"/>
              </a:spcBef>
              <a:spcAft>
                <a:spcPts val="0"/>
              </a:spcAft>
              <a:buSzPts val="1400"/>
              <a:buNone/>
            </a:pPr>
            <a:r>
              <a:rPr lang="en-US" sz="1900">
                <a:solidFill>
                  <a:schemeClr val="dk1"/>
                </a:solidFill>
              </a:rPr>
              <a:t>The data chosen is the Breast Cancer dataset from Wisconsin, taken from the UCI repository.</a:t>
            </a:r>
            <a:endParaRPr sz="1900">
              <a:solidFill>
                <a:schemeClr val="dk1"/>
              </a:solidFill>
            </a:endParaRPr>
          </a:p>
          <a:p>
            <a:pPr marL="0" lvl="0" indent="0" algn="just" rtl="0">
              <a:lnSpc>
                <a:spcPct val="100000"/>
              </a:lnSpc>
              <a:spcBef>
                <a:spcPts val="0"/>
              </a:spcBef>
              <a:spcAft>
                <a:spcPts val="0"/>
              </a:spcAft>
              <a:buSzPts val="1400"/>
              <a:buNone/>
            </a:pPr>
            <a:r>
              <a:rPr lang="en-US" sz="1900">
                <a:solidFill>
                  <a:schemeClr val="dk1"/>
                </a:solidFill>
              </a:rPr>
              <a:t>It has 568 samples, and 30 features. </a:t>
            </a:r>
            <a:endParaRPr sz="1900">
              <a:solidFill>
                <a:schemeClr val="dk1"/>
              </a:solidFill>
            </a:endParaRPr>
          </a:p>
          <a:p>
            <a:pPr marL="0" marR="0" lvl="0" indent="0" algn="just" rtl="0">
              <a:lnSpc>
                <a:spcPct val="100000"/>
              </a:lnSpc>
              <a:spcBef>
                <a:spcPts val="0"/>
              </a:spcBef>
              <a:spcAft>
                <a:spcPts val="0"/>
              </a:spcAft>
              <a:buSzPts val="1400"/>
              <a:buNone/>
            </a:pPr>
            <a:endParaRPr sz="1900">
              <a:solidFill>
                <a:schemeClr val="dk1"/>
              </a:solidFill>
            </a:endParaRPr>
          </a:p>
          <a:p>
            <a:pPr marL="0" marR="0" lvl="0" indent="0" algn="just" rtl="0">
              <a:lnSpc>
                <a:spcPct val="100000"/>
              </a:lnSpc>
              <a:spcBef>
                <a:spcPts val="0"/>
              </a:spcBef>
              <a:spcAft>
                <a:spcPts val="0"/>
              </a:spcAft>
              <a:buClr>
                <a:srgbClr val="000000"/>
              </a:buClr>
              <a:buSzPts val="1400"/>
              <a:buFont typeface="Arial"/>
              <a:buNone/>
            </a:pPr>
            <a:r>
              <a:rPr lang="en-US" sz="1900">
                <a:solidFill>
                  <a:schemeClr val="dk1"/>
                </a:solidFill>
              </a:rPr>
              <a:t>Attribute Information:</a:t>
            </a:r>
            <a:endParaRPr sz="1900">
              <a:solidFill>
                <a:schemeClr val="dk1"/>
              </a:solidFill>
            </a:endParaRPr>
          </a:p>
          <a:p>
            <a:pPr marL="0" marR="0" lvl="0" indent="0" algn="just" rtl="0">
              <a:lnSpc>
                <a:spcPct val="100000"/>
              </a:lnSpc>
              <a:spcBef>
                <a:spcPts val="0"/>
              </a:spcBef>
              <a:spcAft>
                <a:spcPts val="0"/>
              </a:spcAft>
              <a:buClr>
                <a:srgbClr val="000000"/>
              </a:buClr>
              <a:buSzPts val="1400"/>
              <a:buFont typeface="Arial"/>
              <a:buNone/>
            </a:pPr>
            <a:r>
              <a:rPr lang="en-US" sz="1900">
                <a:solidFill>
                  <a:schemeClr val="dk1"/>
                </a:solidFill>
              </a:rPr>
              <a:t>1) ID number </a:t>
            </a:r>
            <a:endParaRPr sz="1900">
              <a:solidFill>
                <a:schemeClr val="dk1"/>
              </a:solidFill>
            </a:endParaRPr>
          </a:p>
          <a:p>
            <a:pPr marL="0" marR="0" lvl="0" indent="0" algn="just" rtl="0">
              <a:lnSpc>
                <a:spcPct val="100000"/>
              </a:lnSpc>
              <a:spcBef>
                <a:spcPts val="0"/>
              </a:spcBef>
              <a:spcAft>
                <a:spcPts val="0"/>
              </a:spcAft>
              <a:buClr>
                <a:srgbClr val="000000"/>
              </a:buClr>
              <a:buSzPts val="1400"/>
              <a:buFont typeface="Arial"/>
              <a:buNone/>
            </a:pPr>
            <a:r>
              <a:rPr lang="en-US" sz="1900">
                <a:solidFill>
                  <a:schemeClr val="dk1"/>
                </a:solidFill>
              </a:rPr>
              <a:t>2) Diagnosis (M = malignant, B = benign) </a:t>
            </a:r>
            <a:endParaRPr sz="1900">
              <a:solidFill>
                <a:schemeClr val="dk1"/>
              </a:solidFill>
            </a:endParaRPr>
          </a:p>
          <a:p>
            <a:pPr marL="0" marR="0" lvl="0" indent="0" algn="just" rtl="0">
              <a:lnSpc>
                <a:spcPct val="100000"/>
              </a:lnSpc>
              <a:spcBef>
                <a:spcPts val="0"/>
              </a:spcBef>
              <a:spcAft>
                <a:spcPts val="0"/>
              </a:spcAft>
              <a:buClr>
                <a:srgbClr val="000000"/>
              </a:buClr>
              <a:buSzPts val="1400"/>
              <a:buFont typeface="Arial"/>
              <a:buNone/>
            </a:pPr>
            <a:r>
              <a:rPr lang="en-US" sz="1900">
                <a:solidFill>
                  <a:schemeClr val="dk1"/>
                </a:solidFill>
              </a:rPr>
              <a:t>3-32) </a:t>
            </a:r>
            <a:endParaRPr sz="1900">
              <a:solidFill>
                <a:schemeClr val="dk1"/>
              </a:solidFill>
            </a:endParaRPr>
          </a:p>
          <a:p>
            <a:pPr marL="0" marR="0" lvl="0" indent="0" algn="just" rtl="0">
              <a:lnSpc>
                <a:spcPct val="100000"/>
              </a:lnSpc>
              <a:spcBef>
                <a:spcPts val="0"/>
              </a:spcBef>
              <a:spcAft>
                <a:spcPts val="0"/>
              </a:spcAft>
              <a:buClr>
                <a:srgbClr val="000000"/>
              </a:buClr>
              <a:buSzPts val="1400"/>
              <a:buFont typeface="Arial"/>
              <a:buNone/>
            </a:pPr>
            <a:r>
              <a:rPr lang="en-US" sz="1900">
                <a:solidFill>
                  <a:schemeClr val="dk1"/>
                </a:solidFill>
              </a:rPr>
              <a:t>Ten real-valued features are computed for each cell nucleus: </a:t>
            </a:r>
            <a:endParaRPr sz="1900">
              <a:solidFill>
                <a:schemeClr val="dk1"/>
              </a:solidFill>
            </a:endParaRPr>
          </a:p>
          <a:p>
            <a:pPr marL="0" marR="0" lvl="0" indent="0" algn="just" rtl="0">
              <a:lnSpc>
                <a:spcPct val="100000"/>
              </a:lnSpc>
              <a:spcBef>
                <a:spcPts val="0"/>
              </a:spcBef>
              <a:spcAft>
                <a:spcPts val="0"/>
              </a:spcAft>
              <a:buClr>
                <a:srgbClr val="000000"/>
              </a:buClr>
              <a:buSzPts val="1400"/>
              <a:buFont typeface="Arial"/>
              <a:buNone/>
            </a:pPr>
            <a:r>
              <a:rPr lang="en-US" sz="1900">
                <a:solidFill>
                  <a:schemeClr val="dk1"/>
                </a:solidFill>
              </a:rPr>
              <a:t>a) radius (mean of distances from center to points on the perimeter) </a:t>
            </a:r>
            <a:endParaRPr sz="1900">
              <a:solidFill>
                <a:schemeClr val="dk1"/>
              </a:solidFill>
            </a:endParaRPr>
          </a:p>
          <a:p>
            <a:pPr marL="0" marR="0" lvl="0" indent="0" algn="just" rtl="0">
              <a:lnSpc>
                <a:spcPct val="100000"/>
              </a:lnSpc>
              <a:spcBef>
                <a:spcPts val="0"/>
              </a:spcBef>
              <a:spcAft>
                <a:spcPts val="0"/>
              </a:spcAft>
              <a:buClr>
                <a:srgbClr val="000000"/>
              </a:buClr>
              <a:buSzPts val="1400"/>
              <a:buFont typeface="Arial"/>
              <a:buNone/>
            </a:pPr>
            <a:r>
              <a:rPr lang="en-US" sz="1900">
                <a:solidFill>
                  <a:schemeClr val="dk1"/>
                </a:solidFill>
              </a:rPr>
              <a:t>b) texture (standard deviation of gray-scale values) </a:t>
            </a:r>
            <a:endParaRPr sz="1900">
              <a:solidFill>
                <a:schemeClr val="dk1"/>
              </a:solidFill>
            </a:endParaRPr>
          </a:p>
          <a:p>
            <a:pPr marL="0" marR="0" lvl="0" indent="0" algn="just" rtl="0">
              <a:lnSpc>
                <a:spcPct val="100000"/>
              </a:lnSpc>
              <a:spcBef>
                <a:spcPts val="0"/>
              </a:spcBef>
              <a:spcAft>
                <a:spcPts val="0"/>
              </a:spcAft>
              <a:buClr>
                <a:srgbClr val="000000"/>
              </a:buClr>
              <a:buSzPts val="1400"/>
              <a:buFont typeface="Arial"/>
              <a:buNone/>
            </a:pPr>
            <a:r>
              <a:rPr lang="en-US" sz="1900">
                <a:solidFill>
                  <a:schemeClr val="dk1"/>
                </a:solidFill>
              </a:rPr>
              <a:t>c) perimeter </a:t>
            </a:r>
            <a:endParaRPr sz="1900">
              <a:solidFill>
                <a:schemeClr val="dk1"/>
              </a:solidFill>
            </a:endParaRPr>
          </a:p>
          <a:p>
            <a:pPr marL="0" marR="0" lvl="0" indent="0" algn="just" rtl="0">
              <a:lnSpc>
                <a:spcPct val="100000"/>
              </a:lnSpc>
              <a:spcBef>
                <a:spcPts val="0"/>
              </a:spcBef>
              <a:spcAft>
                <a:spcPts val="0"/>
              </a:spcAft>
              <a:buClr>
                <a:srgbClr val="000000"/>
              </a:buClr>
              <a:buSzPts val="1400"/>
              <a:buFont typeface="Arial"/>
              <a:buNone/>
            </a:pPr>
            <a:r>
              <a:rPr lang="en-US" sz="1900">
                <a:solidFill>
                  <a:schemeClr val="dk1"/>
                </a:solidFill>
              </a:rPr>
              <a:t>d) area </a:t>
            </a:r>
            <a:endParaRPr sz="1900">
              <a:solidFill>
                <a:schemeClr val="dk1"/>
              </a:solidFill>
            </a:endParaRPr>
          </a:p>
          <a:p>
            <a:pPr marL="0" marR="0" lvl="0" indent="0" algn="just" rtl="0">
              <a:lnSpc>
                <a:spcPct val="100000"/>
              </a:lnSpc>
              <a:spcBef>
                <a:spcPts val="0"/>
              </a:spcBef>
              <a:spcAft>
                <a:spcPts val="0"/>
              </a:spcAft>
              <a:buClr>
                <a:srgbClr val="000000"/>
              </a:buClr>
              <a:buSzPts val="1400"/>
              <a:buFont typeface="Arial"/>
              <a:buNone/>
            </a:pPr>
            <a:r>
              <a:rPr lang="en-US" sz="1900">
                <a:solidFill>
                  <a:schemeClr val="dk1"/>
                </a:solidFill>
              </a:rPr>
              <a:t>e) smoothness (local variation in radius lengths) </a:t>
            </a:r>
            <a:endParaRPr sz="1900">
              <a:solidFill>
                <a:schemeClr val="dk1"/>
              </a:solidFill>
            </a:endParaRPr>
          </a:p>
          <a:p>
            <a:pPr marL="0" marR="0" lvl="0" indent="0" algn="just" rtl="0">
              <a:lnSpc>
                <a:spcPct val="100000"/>
              </a:lnSpc>
              <a:spcBef>
                <a:spcPts val="0"/>
              </a:spcBef>
              <a:spcAft>
                <a:spcPts val="0"/>
              </a:spcAft>
              <a:buClr>
                <a:srgbClr val="000000"/>
              </a:buClr>
              <a:buSzPts val="1400"/>
              <a:buFont typeface="Arial"/>
              <a:buNone/>
            </a:pPr>
            <a:r>
              <a:rPr lang="en-US" sz="1900">
                <a:solidFill>
                  <a:schemeClr val="dk1"/>
                </a:solidFill>
              </a:rPr>
              <a:t>f) compactness (perimeter^2 / area - 1.0) </a:t>
            </a:r>
            <a:endParaRPr sz="1900">
              <a:solidFill>
                <a:schemeClr val="dk1"/>
              </a:solidFill>
            </a:endParaRPr>
          </a:p>
          <a:p>
            <a:pPr marL="0" marR="0" lvl="0" indent="0" algn="just" rtl="0">
              <a:lnSpc>
                <a:spcPct val="100000"/>
              </a:lnSpc>
              <a:spcBef>
                <a:spcPts val="0"/>
              </a:spcBef>
              <a:spcAft>
                <a:spcPts val="0"/>
              </a:spcAft>
              <a:buClr>
                <a:srgbClr val="000000"/>
              </a:buClr>
              <a:buSzPts val="1400"/>
              <a:buFont typeface="Arial"/>
              <a:buNone/>
            </a:pPr>
            <a:r>
              <a:rPr lang="en-US" sz="1900">
                <a:solidFill>
                  <a:schemeClr val="dk1"/>
                </a:solidFill>
              </a:rPr>
              <a:t>g) concavity (severity of concave portions of the contour) </a:t>
            </a:r>
            <a:endParaRPr sz="1900">
              <a:solidFill>
                <a:schemeClr val="dk1"/>
              </a:solidFill>
            </a:endParaRPr>
          </a:p>
          <a:p>
            <a:pPr marL="0" marR="0" lvl="0" indent="0" algn="just" rtl="0">
              <a:lnSpc>
                <a:spcPct val="100000"/>
              </a:lnSpc>
              <a:spcBef>
                <a:spcPts val="0"/>
              </a:spcBef>
              <a:spcAft>
                <a:spcPts val="0"/>
              </a:spcAft>
              <a:buClr>
                <a:srgbClr val="000000"/>
              </a:buClr>
              <a:buSzPts val="1400"/>
              <a:buFont typeface="Arial"/>
              <a:buNone/>
            </a:pPr>
            <a:r>
              <a:rPr lang="en-US" sz="1900">
                <a:solidFill>
                  <a:schemeClr val="dk1"/>
                </a:solidFill>
              </a:rPr>
              <a:t>h) concave points (number of concave portions of the contour) </a:t>
            </a:r>
            <a:endParaRPr sz="1900">
              <a:solidFill>
                <a:schemeClr val="dk1"/>
              </a:solidFill>
            </a:endParaRPr>
          </a:p>
          <a:p>
            <a:pPr marL="0" marR="0" lvl="0" indent="0" algn="just" rtl="0">
              <a:lnSpc>
                <a:spcPct val="100000"/>
              </a:lnSpc>
              <a:spcBef>
                <a:spcPts val="0"/>
              </a:spcBef>
              <a:spcAft>
                <a:spcPts val="0"/>
              </a:spcAft>
              <a:buClr>
                <a:srgbClr val="000000"/>
              </a:buClr>
              <a:buSzPts val="1400"/>
              <a:buFont typeface="Arial"/>
              <a:buNone/>
            </a:pPr>
            <a:r>
              <a:rPr lang="en-US" sz="1900">
                <a:solidFill>
                  <a:schemeClr val="dk1"/>
                </a:solidFill>
              </a:rPr>
              <a:t>i) symmetry </a:t>
            </a:r>
            <a:endParaRPr sz="1900">
              <a:solidFill>
                <a:schemeClr val="dk1"/>
              </a:solidFill>
            </a:endParaRPr>
          </a:p>
          <a:p>
            <a:pPr marL="0" marR="0" lvl="0" indent="0" algn="just" rtl="0">
              <a:lnSpc>
                <a:spcPct val="100000"/>
              </a:lnSpc>
              <a:spcBef>
                <a:spcPts val="0"/>
              </a:spcBef>
              <a:spcAft>
                <a:spcPts val="0"/>
              </a:spcAft>
              <a:buClr>
                <a:srgbClr val="000000"/>
              </a:buClr>
              <a:buSzPts val="1400"/>
              <a:buFont typeface="Arial"/>
              <a:buNone/>
            </a:pPr>
            <a:r>
              <a:rPr lang="en-US" sz="1900">
                <a:solidFill>
                  <a:schemeClr val="dk1"/>
                </a:solidFill>
              </a:rPr>
              <a:t>j) fractal dimension ("coastline approximation" - 1)</a:t>
            </a:r>
            <a:endParaRPr sz="1150">
              <a:solidFill>
                <a:schemeClr val="dk1"/>
              </a:solidFill>
            </a:endParaRPr>
          </a:p>
          <a:p>
            <a:pPr marL="0" lvl="0" indent="0" algn="just" rtl="0">
              <a:lnSpc>
                <a:spcPct val="100000"/>
              </a:lnSpc>
              <a:spcBef>
                <a:spcPts val="0"/>
              </a:spcBef>
              <a:spcAft>
                <a:spcPts val="0"/>
              </a:spcAft>
              <a:buClr>
                <a:schemeClr val="dk1"/>
              </a:buClr>
              <a:buSzPts val="1400"/>
              <a:buFont typeface="Arial"/>
              <a:buNone/>
            </a:pPr>
            <a:endParaRPr sz="1800">
              <a:solidFill>
                <a:schemeClr val="dk1"/>
              </a:solidFill>
              <a:latin typeface="Calibri"/>
              <a:ea typeface="Calibri"/>
              <a:cs typeface="Calibri"/>
              <a:sym typeface="Calibri"/>
            </a:endParaRPr>
          </a:p>
        </p:txBody>
      </p:sp>
      <p:grpSp>
        <p:nvGrpSpPr>
          <p:cNvPr id="282" name="Google Shape;282;g1a5fed7fd1b_0_11"/>
          <p:cNvGrpSpPr/>
          <p:nvPr/>
        </p:nvGrpSpPr>
        <p:grpSpPr>
          <a:xfrm>
            <a:off x="3534410" y="0"/>
            <a:ext cx="4237990" cy="10058400"/>
            <a:chOff x="3534746" y="0"/>
            <a:chExt cx="4237990" cy="10058400"/>
          </a:xfrm>
        </p:grpSpPr>
        <p:sp>
          <p:nvSpPr>
            <p:cNvPr id="283" name="Google Shape;283;g1a5fed7fd1b_0_11"/>
            <p:cNvSpPr/>
            <p:nvPr/>
          </p:nvSpPr>
          <p:spPr>
            <a:xfrm>
              <a:off x="3534746" y="0"/>
              <a:ext cx="4237990" cy="10055225"/>
            </a:xfrm>
            <a:custGeom>
              <a:avLst/>
              <a:gdLst/>
              <a:ahLst/>
              <a:cxnLst/>
              <a:rect l="l" t="t" r="r" b="b"/>
              <a:pathLst>
                <a:path w="4237990" h="10055225" extrusionOk="0">
                  <a:moveTo>
                    <a:pt x="4237652" y="10055215"/>
                  </a:moveTo>
                  <a:lnTo>
                    <a:pt x="635606" y="10055215"/>
                  </a:lnTo>
                  <a:lnTo>
                    <a:pt x="635606" y="9785329"/>
                  </a:lnTo>
                  <a:lnTo>
                    <a:pt x="728716" y="9750172"/>
                  </a:lnTo>
                  <a:lnTo>
                    <a:pt x="819203" y="9714326"/>
                  </a:lnTo>
                  <a:lnTo>
                    <a:pt x="863463" y="9696105"/>
                  </a:lnTo>
                  <a:lnTo>
                    <a:pt x="907068" y="9677664"/>
                  </a:lnTo>
                  <a:lnTo>
                    <a:pt x="950016" y="9658988"/>
                  </a:lnTo>
                  <a:lnTo>
                    <a:pt x="992309" y="9640060"/>
                  </a:lnTo>
                  <a:lnTo>
                    <a:pt x="1033946" y="9620864"/>
                  </a:lnTo>
                  <a:lnTo>
                    <a:pt x="1074928" y="9601386"/>
                  </a:lnTo>
                  <a:lnTo>
                    <a:pt x="1115254" y="9581609"/>
                  </a:lnTo>
                  <a:lnTo>
                    <a:pt x="1154924" y="9561516"/>
                  </a:lnTo>
                  <a:lnTo>
                    <a:pt x="1193938" y="9541094"/>
                  </a:lnTo>
                  <a:lnTo>
                    <a:pt x="1232297" y="9520324"/>
                  </a:lnTo>
                  <a:lnTo>
                    <a:pt x="1270000" y="9499193"/>
                  </a:lnTo>
                  <a:lnTo>
                    <a:pt x="1307047" y="9477683"/>
                  </a:lnTo>
                  <a:lnTo>
                    <a:pt x="1343439" y="9455779"/>
                  </a:lnTo>
                  <a:lnTo>
                    <a:pt x="1379175" y="9433466"/>
                  </a:lnTo>
                  <a:lnTo>
                    <a:pt x="1414255" y="9410727"/>
                  </a:lnTo>
                  <a:lnTo>
                    <a:pt x="1448679" y="9387546"/>
                  </a:lnTo>
                  <a:lnTo>
                    <a:pt x="1482448" y="9363909"/>
                  </a:lnTo>
                  <a:lnTo>
                    <a:pt x="1515561" y="9339798"/>
                  </a:lnTo>
                  <a:lnTo>
                    <a:pt x="1548019" y="9315198"/>
                  </a:lnTo>
                  <a:lnTo>
                    <a:pt x="1579820" y="9290093"/>
                  </a:lnTo>
                  <a:lnTo>
                    <a:pt x="1610966" y="9264468"/>
                  </a:lnTo>
                  <a:lnTo>
                    <a:pt x="1641456" y="9238306"/>
                  </a:lnTo>
                  <a:lnTo>
                    <a:pt x="1671291" y="9211592"/>
                  </a:lnTo>
                  <a:lnTo>
                    <a:pt x="1700470" y="9184310"/>
                  </a:lnTo>
                  <a:lnTo>
                    <a:pt x="1728993" y="9156444"/>
                  </a:lnTo>
                  <a:lnTo>
                    <a:pt x="1756860" y="9127978"/>
                  </a:lnTo>
                  <a:lnTo>
                    <a:pt x="1784072" y="9098897"/>
                  </a:lnTo>
                  <a:lnTo>
                    <a:pt x="1810628" y="9069184"/>
                  </a:lnTo>
                  <a:lnTo>
                    <a:pt x="1836529" y="9038824"/>
                  </a:lnTo>
                  <a:lnTo>
                    <a:pt x="1861773" y="9007801"/>
                  </a:lnTo>
                  <a:lnTo>
                    <a:pt x="1886362" y="8976099"/>
                  </a:lnTo>
                  <a:lnTo>
                    <a:pt x="1910295" y="8943702"/>
                  </a:lnTo>
                  <a:lnTo>
                    <a:pt x="1933573" y="8910594"/>
                  </a:lnTo>
                  <a:lnTo>
                    <a:pt x="1956195" y="8876760"/>
                  </a:lnTo>
                  <a:lnTo>
                    <a:pt x="1978161" y="8842184"/>
                  </a:lnTo>
                  <a:lnTo>
                    <a:pt x="1999471" y="8806850"/>
                  </a:lnTo>
                  <a:lnTo>
                    <a:pt x="2020126" y="8770742"/>
                  </a:lnTo>
                  <a:lnTo>
                    <a:pt x="2040125" y="8733844"/>
                  </a:lnTo>
                  <a:lnTo>
                    <a:pt x="2059468" y="8696140"/>
                  </a:lnTo>
                  <a:lnTo>
                    <a:pt x="2078156" y="8657615"/>
                  </a:lnTo>
                  <a:lnTo>
                    <a:pt x="2096187" y="8618253"/>
                  </a:lnTo>
                  <a:lnTo>
                    <a:pt x="2113564" y="8578038"/>
                  </a:lnTo>
                  <a:lnTo>
                    <a:pt x="2130284" y="8536954"/>
                  </a:lnTo>
                  <a:lnTo>
                    <a:pt x="2146349" y="8494985"/>
                  </a:lnTo>
                  <a:lnTo>
                    <a:pt x="2161758" y="8452115"/>
                  </a:lnTo>
                  <a:lnTo>
                    <a:pt x="2176511" y="8408329"/>
                  </a:lnTo>
                  <a:lnTo>
                    <a:pt x="2190609" y="8363611"/>
                  </a:lnTo>
                  <a:lnTo>
                    <a:pt x="2204051" y="8317945"/>
                  </a:lnTo>
                  <a:lnTo>
                    <a:pt x="2216837" y="8271314"/>
                  </a:lnTo>
                  <a:lnTo>
                    <a:pt x="2228968" y="8223705"/>
                  </a:lnTo>
                  <a:lnTo>
                    <a:pt x="2240442" y="8175099"/>
                  </a:lnTo>
                  <a:lnTo>
                    <a:pt x="2251261" y="8125482"/>
                  </a:lnTo>
                  <a:lnTo>
                    <a:pt x="2261425" y="8074838"/>
                  </a:lnTo>
                  <a:lnTo>
                    <a:pt x="2270933" y="8023151"/>
                  </a:lnTo>
                  <a:lnTo>
                    <a:pt x="2279785" y="7970405"/>
                  </a:lnTo>
                  <a:lnTo>
                    <a:pt x="2287981" y="7916584"/>
                  </a:lnTo>
                  <a:lnTo>
                    <a:pt x="2295521" y="7861673"/>
                  </a:lnTo>
                  <a:lnTo>
                    <a:pt x="2302406" y="7805655"/>
                  </a:lnTo>
                  <a:lnTo>
                    <a:pt x="2308636" y="7748515"/>
                  </a:lnTo>
                  <a:lnTo>
                    <a:pt x="2314209" y="7690237"/>
                  </a:lnTo>
                  <a:lnTo>
                    <a:pt x="2319127" y="7630805"/>
                  </a:lnTo>
                  <a:lnTo>
                    <a:pt x="2323389" y="7570203"/>
                  </a:lnTo>
                  <a:lnTo>
                    <a:pt x="2326995" y="7508416"/>
                  </a:lnTo>
                  <a:lnTo>
                    <a:pt x="2329946" y="7445427"/>
                  </a:lnTo>
                  <a:lnTo>
                    <a:pt x="2332241" y="7381222"/>
                  </a:lnTo>
                  <a:lnTo>
                    <a:pt x="2333880" y="7315783"/>
                  </a:lnTo>
                  <a:lnTo>
                    <a:pt x="2334864" y="7249095"/>
                  </a:lnTo>
                  <a:lnTo>
                    <a:pt x="2335192" y="7181143"/>
                  </a:lnTo>
                  <a:lnTo>
                    <a:pt x="2335192" y="1675914"/>
                  </a:lnTo>
                  <a:lnTo>
                    <a:pt x="1916725" y="1282693"/>
                  </a:lnTo>
                  <a:lnTo>
                    <a:pt x="1802570" y="1176621"/>
                  </a:lnTo>
                  <a:lnTo>
                    <a:pt x="1747556" y="1126359"/>
                  </a:lnTo>
                  <a:lnTo>
                    <a:pt x="1693855" y="1077899"/>
                  </a:lnTo>
                  <a:lnTo>
                    <a:pt x="1641420" y="1031206"/>
                  </a:lnTo>
                  <a:lnTo>
                    <a:pt x="1590204" y="986245"/>
                  </a:lnTo>
                  <a:lnTo>
                    <a:pt x="1540160" y="942980"/>
                  </a:lnTo>
                  <a:lnTo>
                    <a:pt x="1491240" y="901378"/>
                  </a:lnTo>
                  <a:lnTo>
                    <a:pt x="1443398" y="861402"/>
                  </a:lnTo>
                  <a:lnTo>
                    <a:pt x="1396586" y="823018"/>
                  </a:lnTo>
                  <a:lnTo>
                    <a:pt x="1350757" y="786190"/>
                  </a:lnTo>
                  <a:lnTo>
                    <a:pt x="1305864" y="750884"/>
                  </a:lnTo>
                  <a:lnTo>
                    <a:pt x="1261860" y="717063"/>
                  </a:lnTo>
                  <a:lnTo>
                    <a:pt x="1218698" y="684695"/>
                  </a:lnTo>
                  <a:lnTo>
                    <a:pt x="1176331" y="653742"/>
                  </a:lnTo>
                  <a:lnTo>
                    <a:pt x="1134711" y="624170"/>
                  </a:lnTo>
                  <a:lnTo>
                    <a:pt x="1093791" y="595945"/>
                  </a:lnTo>
                  <a:lnTo>
                    <a:pt x="1053525" y="569030"/>
                  </a:lnTo>
                  <a:lnTo>
                    <a:pt x="1013865" y="543391"/>
                  </a:lnTo>
                  <a:lnTo>
                    <a:pt x="974764" y="518993"/>
                  </a:lnTo>
                  <a:lnTo>
                    <a:pt x="936175" y="495800"/>
                  </a:lnTo>
                  <a:lnTo>
                    <a:pt x="898051" y="473777"/>
                  </a:lnTo>
                  <a:lnTo>
                    <a:pt x="860345" y="452891"/>
                  </a:lnTo>
                  <a:lnTo>
                    <a:pt x="823009" y="433104"/>
                  </a:lnTo>
                  <a:lnTo>
                    <a:pt x="785997" y="414383"/>
                  </a:lnTo>
                  <a:lnTo>
                    <a:pt x="749261" y="396691"/>
                  </a:lnTo>
                  <a:lnTo>
                    <a:pt x="712754" y="379995"/>
                  </a:lnTo>
                  <a:lnTo>
                    <a:pt x="676429" y="364259"/>
                  </a:lnTo>
                  <a:lnTo>
                    <a:pt x="640239" y="349447"/>
                  </a:lnTo>
                  <a:lnTo>
                    <a:pt x="604137" y="335526"/>
                  </a:lnTo>
                  <a:lnTo>
                    <a:pt x="568076" y="322459"/>
                  </a:lnTo>
                  <a:lnTo>
                    <a:pt x="495887" y="298748"/>
                  </a:lnTo>
                  <a:lnTo>
                    <a:pt x="423296" y="278035"/>
                  </a:lnTo>
                  <a:lnTo>
                    <a:pt x="349925" y="260039"/>
                  </a:lnTo>
                  <a:lnTo>
                    <a:pt x="275397" y="244479"/>
                  </a:lnTo>
                  <a:lnTo>
                    <a:pt x="237582" y="237525"/>
                  </a:lnTo>
                  <a:lnTo>
                    <a:pt x="199336" y="231075"/>
                  </a:lnTo>
                  <a:lnTo>
                    <a:pt x="160612" y="225093"/>
                  </a:lnTo>
                  <a:lnTo>
                    <a:pt x="121364" y="219544"/>
                  </a:lnTo>
                  <a:lnTo>
                    <a:pt x="81544" y="214395"/>
                  </a:lnTo>
                  <a:lnTo>
                    <a:pt x="0" y="205150"/>
                  </a:lnTo>
                  <a:lnTo>
                    <a:pt x="0" y="0"/>
                  </a:lnTo>
                  <a:lnTo>
                    <a:pt x="3263031" y="0"/>
                  </a:lnTo>
                  <a:lnTo>
                    <a:pt x="3293541" y="16917"/>
                  </a:lnTo>
                  <a:lnTo>
                    <a:pt x="3333332" y="41999"/>
                  </a:lnTo>
                  <a:lnTo>
                    <a:pt x="3375755" y="71588"/>
                  </a:lnTo>
                  <a:lnTo>
                    <a:pt x="3421394" y="106039"/>
                  </a:lnTo>
                  <a:lnTo>
                    <a:pt x="3470838" y="145707"/>
                  </a:lnTo>
                  <a:lnTo>
                    <a:pt x="3524673" y="190949"/>
                  </a:lnTo>
                  <a:lnTo>
                    <a:pt x="3583486" y="242120"/>
                  </a:lnTo>
                  <a:lnTo>
                    <a:pt x="3647864" y="299576"/>
                  </a:lnTo>
                  <a:lnTo>
                    <a:pt x="4237652" y="850206"/>
                  </a:lnTo>
                  <a:lnTo>
                    <a:pt x="4237652" y="1932284"/>
                  </a:lnTo>
                  <a:lnTo>
                    <a:pt x="2653026" y="1932284"/>
                  </a:lnTo>
                  <a:lnTo>
                    <a:pt x="2653026" y="7181143"/>
                  </a:lnTo>
                  <a:lnTo>
                    <a:pt x="2653354" y="7249095"/>
                  </a:lnTo>
                  <a:lnTo>
                    <a:pt x="2654338" y="7315783"/>
                  </a:lnTo>
                  <a:lnTo>
                    <a:pt x="2655977" y="7381222"/>
                  </a:lnTo>
                  <a:lnTo>
                    <a:pt x="2658272" y="7445427"/>
                  </a:lnTo>
                  <a:lnTo>
                    <a:pt x="2661223" y="7508416"/>
                  </a:lnTo>
                  <a:lnTo>
                    <a:pt x="2664829" y="7570203"/>
                  </a:lnTo>
                  <a:lnTo>
                    <a:pt x="2669091" y="7630805"/>
                  </a:lnTo>
                  <a:lnTo>
                    <a:pt x="2674009" y="7690237"/>
                  </a:lnTo>
                  <a:lnTo>
                    <a:pt x="2679582" y="7748515"/>
                  </a:lnTo>
                  <a:lnTo>
                    <a:pt x="2685811" y="7805655"/>
                  </a:lnTo>
                  <a:lnTo>
                    <a:pt x="2692696" y="7861673"/>
                  </a:lnTo>
                  <a:lnTo>
                    <a:pt x="2700237" y="7916584"/>
                  </a:lnTo>
                  <a:lnTo>
                    <a:pt x="2708433" y="7970405"/>
                  </a:lnTo>
                  <a:lnTo>
                    <a:pt x="2717285" y="8023151"/>
                  </a:lnTo>
                  <a:lnTo>
                    <a:pt x="2726793" y="8074838"/>
                  </a:lnTo>
                  <a:lnTo>
                    <a:pt x="2736956" y="8125482"/>
                  </a:lnTo>
                  <a:lnTo>
                    <a:pt x="2747775" y="8175099"/>
                  </a:lnTo>
                  <a:lnTo>
                    <a:pt x="2759250" y="8223705"/>
                  </a:lnTo>
                  <a:lnTo>
                    <a:pt x="2771381" y="8271314"/>
                  </a:lnTo>
                  <a:lnTo>
                    <a:pt x="2784167" y="8317945"/>
                  </a:lnTo>
                  <a:lnTo>
                    <a:pt x="2797609" y="8363611"/>
                  </a:lnTo>
                  <a:lnTo>
                    <a:pt x="2811707" y="8408329"/>
                  </a:lnTo>
                  <a:lnTo>
                    <a:pt x="2826460" y="8452115"/>
                  </a:lnTo>
                  <a:lnTo>
                    <a:pt x="2841869" y="8494985"/>
                  </a:lnTo>
                  <a:lnTo>
                    <a:pt x="2857934" y="8536954"/>
                  </a:lnTo>
                  <a:lnTo>
                    <a:pt x="2874654" y="8578038"/>
                  </a:lnTo>
                  <a:lnTo>
                    <a:pt x="2892030" y="8618253"/>
                  </a:lnTo>
                  <a:lnTo>
                    <a:pt x="2910062" y="8657615"/>
                  </a:lnTo>
                  <a:lnTo>
                    <a:pt x="2928750" y="8696140"/>
                  </a:lnTo>
                  <a:lnTo>
                    <a:pt x="2948093" y="8733844"/>
                  </a:lnTo>
                  <a:lnTo>
                    <a:pt x="2968092" y="8770742"/>
                  </a:lnTo>
                  <a:lnTo>
                    <a:pt x="2988747" y="8806850"/>
                  </a:lnTo>
                  <a:lnTo>
                    <a:pt x="3010057" y="8842184"/>
                  </a:lnTo>
                  <a:lnTo>
                    <a:pt x="3032023" y="8876760"/>
                  </a:lnTo>
                  <a:lnTo>
                    <a:pt x="3054645" y="8910594"/>
                  </a:lnTo>
                  <a:lnTo>
                    <a:pt x="3077923" y="8943702"/>
                  </a:lnTo>
                  <a:lnTo>
                    <a:pt x="3101856" y="8976099"/>
                  </a:lnTo>
                  <a:lnTo>
                    <a:pt x="3126445" y="9007801"/>
                  </a:lnTo>
                  <a:lnTo>
                    <a:pt x="3151689" y="9038824"/>
                  </a:lnTo>
                  <a:lnTo>
                    <a:pt x="3177590" y="9069184"/>
                  </a:lnTo>
                  <a:lnTo>
                    <a:pt x="3204146" y="9098897"/>
                  </a:lnTo>
                  <a:lnTo>
                    <a:pt x="3231357" y="9127978"/>
                  </a:lnTo>
                  <a:lnTo>
                    <a:pt x="3259225" y="9156444"/>
                  </a:lnTo>
                  <a:lnTo>
                    <a:pt x="3287748" y="9184310"/>
                  </a:lnTo>
                  <a:lnTo>
                    <a:pt x="3316927" y="9211592"/>
                  </a:lnTo>
                  <a:lnTo>
                    <a:pt x="3346761" y="9238306"/>
                  </a:lnTo>
                  <a:lnTo>
                    <a:pt x="3377252" y="9264468"/>
                  </a:lnTo>
                  <a:lnTo>
                    <a:pt x="3408398" y="9290093"/>
                  </a:lnTo>
                  <a:lnTo>
                    <a:pt x="3440199" y="9315198"/>
                  </a:lnTo>
                  <a:lnTo>
                    <a:pt x="3472657" y="9339798"/>
                  </a:lnTo>
                  <a:lnTo>
                    <a:pt x="3505770" y="9363909"/>
                  </a:lnTo>
                  <a:lnTo>
                    <a:pt x="3539538" y="9387546"/>
                  </a:lnTo>
                  <a:lnTo>
                    <a:pt x="3573963" y="9410727"/>
                  </a:lnTo>
                  <a:lnTo>
                    <a:pt x="3609043" y="9433466"/>
                  </a:lnTo>
                  <a:lnTo>
                    <a:pt x="3644779" y="9455779"/>
                  </a:lnTo>
                  <a:lnTo>
                    <a:pt x="3681171" y="9477683"/>
                  </a:lnTo>
                  <a:lnTo>
                    <a:pt x="3718218" y="9499193"/>
                  </a:lnTo>
                  <a:lnTo>
                    <a:pt x="3755921" y="9520324"/>
                  </a:lnTo>
                  <a:lnTo>
                    <a:pt x="3794280" y="9541094"/>
                  </a:lnTo>
                  <a:lnTo>
                    <a:pt x="3833294" y="9561516"/>
                  </a:lnTo>
                  <a:lnTo>
                    <a:pt x="3872964" y="9581609"/>
                  </a:lnTo>
                  <a:lnTo>
                    <a:pt x="3913290" y="9601386"/>
                  </a:lnTo>
                  <a:lnTo>
                    <a:pt x="3954271" y="9620864"/>
                  </a:lnTo>
                  <a:lnTo>
                    <a:pt x="3995909" y="9640060"/>
                  </a:lnTo>
                  <a:lnTo>
                    <a:pt x="4038201" y="9658988"/>
                  </a:lnTo>
                  <a:lnTo>
                    <a:pt x="4081150" y="9677664"/>
                  </a:lnTo>
                  <a:lnTo>
                    <a:pt x="4124754" y="9696105"/>
                  </a:lnTo>
                  <a:lnTo>
                    <a:pt x="4169014" y="9714326"/>
                  </a:lnTo>
                  <a:lnTo>
                    <a:pt x="4237652" y="9741624"/>
                  </a:lnTo>
                  <a:lnTo>
                    <a:pt x="4237652" y="10055215"/>
                  </a:lnTo>
                  <a:close/>
                </a:path>
                <a:path w="4237990" h="10055225" extrusionOk="0">
                  <a:moveTo>
                    <a:pt x="4237652" y="3390802"/>
                  </a:moveTo>
                  <a:lnTo>
                    <a:pt x="2653026" y="1932284"/>
                  </a:lnTo>
                  <a:lnTo>
                    <a:pt x="4237652" y="1932284"/>
                  </a:lnTo>
                  <a:lnTo>
                    <a:pt x="4237652" y="3390802"/>
                  </a:lnTo>
                  <a:close/>
                </a:path>
              </a:pathLst>
            </a:custGeom>
            <a:solidFill>
              <a:srgbClr val="010101">
                <a:alpha val="1568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Google Shape;284;g1a5fed7fd1b_0_11"/>
            <p:cNvSpPr/>
            <p:nvPr/>
          </p:nvSpPr>
          <p:spPr>
            <a:xfrm>
              <a:off x="7766050" y="0"/>
              <a:ext cx="6350" cy="10058400"/>
            </a:xfrm>
            <a:custGeom>
              <a:avLst/>
              <a:gdLst/>
              <a:ahLst/>
              <a:cxnLst/>
              <a:rect l="l" t="t" r="r" b="b"/>
              <a:pathLst>
                <a:path w="6350" h="10058400" extrusionOk="0">
                  <a:moveTo>
                    <a:pt x="0" y="0"/>
                  </a:moveTo>
                  <a:lnTo>
                    <a:pt x="0" y="10058400"/>
                  </a:lnTo>
                  <a:lnTo>
                    <a:pt x="6350" y="10058400"/>
                  </a:lnTo>
                  <a:lnTo>
                    <a:pt x="6350" y="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285" name="Google Shape;285;g1a5fed7fd1b_0_11"/>
          <p:cNvPicPr preferRelativeResize="0"/>
          <p:nvPr/>
        </p:nvPicPr>
        <p:blipFill rotWithShape="1">
          <a:blip r:embed="rId3">
            <a:alphaModFix/>
          </a:blip>
          <a:srcRect/>
          <a:stretch/>
        </p:blipFill>
        <p:spPr>
          <a:xfrm>
            <a:off x="0" y="7914504"/>
            <a:ext cx="7772401" cy="1970992"/>
          </a:xfrm>
          <a:prstGeom prst="rect">
            <a:avLst/>
          </a:prstGeom>
          <a:noFill/>
          <a:ln>
            <a:noFill/>
          </a:ln>
        </p:spPr>
      </p:pic>
      <p:sp>
        <p:nvSpPr>
          <p:cNvPr id="286" name="Google Shape;286;g1a5fed7fd1b_0_11"/>
          <p:cNvSpPr txBox="1"/>
          <p:nvPr/>
        </p:nvSpPr>
        <p:spPr>
          <a:xfrm>
            <a:off x="417650" y="7397575"/>
            <a:ext cx="5185800" cy="477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i="0" u="none" strike="noStrike" cap="none">
                <a:solidFill>
                  <a:srgbClr val="000000"/>
                </a:solidFill>
              </a:rPr>
              <a:t>Below is the snapshot of the target variable</a:t>
            </a:r>
            <a:endParaRPr sz="1900" i="0" u="none" strike="noStrike" cap="none">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90"/>
        <p:cNvGrpSpPr/>
        <p:nvPr/>
      </p:nvGrpSpPr>
      <p:grpSpPr>
        <a:xfrm>
          <a:off x="0" y="0"/>
          <a:ext cx="0" cy="0"/>
          <a:chOff x="0" y="0"/>
          <a:chExt cx="0" cy="0"/>
        </a:xfrm>
      </p:grpSpPr>
      <p:sp>
        <p:nvSpPr>
          <p:cNvPr id="291" name="Google Shape;291;g1acca4b312a_0_159"/>
          <p:cNvSpPr/>
          <p:nvPr/>
        </p:nvSpPr>
        <p:spPr>
          <a:xfrm>
            <a:off x="0" y="-225875"/>
            <a:ext cx="7772400" cy="10506973"/>
          </a:xfrm>
          <a:prstGeom prst="rect">
            <a:avLst/>
          </a:pr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a:t>
            </a:r>
          </a:p>
        </p:txBody>
      </p:sp>
      <p:sp>
        <p:nvSpPr>
          <p:cNvPr id="292" name="Google Shape;292;g1acca4b312a_0_159"/>
          <p:cNvSpPr txBox="1">
            <a:spLocks noGrp="1"/>
          </p:cNvSpPr>
          <p:nvPr>
            <p:ph type="title"/>
          </p:nvPr>
        </p:nvSpPr>
        <p:spPr>
          <a:xfrm>
            <a:off x="534350" y="736025"/>
            <a:ext cx="6600900" cy="738664"/>
          </a:xfrm>
          <a:prstGeom prst="rect">
            <a:avLst/>
          </a:prstGeom>
          <a:noFill/>
          <a:ln>
            <a:noFill/>
          </a:ln>
        </p:spPr>
        <p:txBody>
          <a:bodyPr spcFirstLastPara="1" wrap="square" lIns="0" tIns="0" rIns="0" bIns="0" anchor="t" anchorCtr="0">
            <a:spAutoFit/>
          </a:bodyPr>
          <a:lstStyle/>
          <a:p>
            <a:r>
              <a:rPr lang="en-US" sz="2400" b="1" dirty="0">
                <a:solidFill>
                  <a:schemeClr val="dk1"/>
                </a:solidFill>
                <a:latin typeface="Jacques Francois Shadow"/>
                <a:ea typeface="Jacques Francois Shadow"/>
                <a:cs typeface="Jacques Francois Shadow"/>
                <a:sym typeface="Jacques Francois Shadow"/>
              </a:rPr>
              <a:t>Data Correlation using </a:t>
            </a:r>
            <a:r>
              <a:rPr lang="en-US" sz="2400" b="1" dirty="0" err="1">
                <a:solidFill>
                  <a:schemeClr val="dk1"/>
                </a:solidFill>
                <a:latin typeface="Jacques Francois Shadow"/>
                <a:ea typeface="Jacques Francois Shadow"/>
                <a:cs typeface="Jacques Francois Shadow"/>
                <a:sym typeface="Jacques Francois Shadow"/>
              </a:rPr>
              <a:t>pearson</a:t>
            </a:r>
            <a:r>
              <a:rPr lang="en-US" sz="2400" b="1" dirty="0">
                <a:solidFill>
                  <a:schemeClr val="dk1"/>
                </a:solidFill>
                <a:latin typeface="Jacques Francois Shadow"/>
                <a:ea typeface="Jacques Francois Shadow"/>
                <a:cs typeface="Jacques Francois Shadow"/>
                <a:sym typeface="Jacques Francois Shadow"/>
              </a:rPr>
              <a:t> coefficient:</a:t>
            </a:r>
            <a:endParaRPr sz="2400" b="1" dirty="0">
              <a:solidFill>
                <a:schemeClr val="dk1"/>
              </a:solidFill>
              <a:latin typeface="Jacques Francois Shadow"/>
              <a:ea typeface="Jacques Francois Shadow"/>
              <a:cs typeface="Jacques Francois Shadow"/>
              <a:sym typeface="Jacques Francois Shadow"/>
            </a:endParaRPr>
          </a:p>
        </p:txBody>
      </p:sp>
      <p:grpSp>
        <p:nvGrpSpPr>
          <p:cNvPr id="293" name="Google Shape;293;g1acca4b312a_0_159"/>
          <p:cNvGrpSpPr/>
          <p:nvPr/>
        </p:nvGrpSpPr>
        <p:grpSpPr>
          <a:xfrm>
            <a:off x="3534410" y="0"/>
            <a:ext cx="4237990" cy="10058400"/>
            <a:chOff x="3534746" y="0"/>
            <a:chExt cx="4237990" cy="10058400"/>
          </a:xfrm>
        </p:grpSpPr>
        <p:sp>
          <p:nvSpPr>
            <p:cNvPr id="294" name="Google Shape;294;g1acca4b312a_0_159"/>
            <p:cNvSpPr/>
            <p:nvPr/>
          </p:nvSpPr>
          <p:spPr>
            <a:xfrm>
              <a:off x="3534746" y="0"/>
              <a:ext cx="4237990" cy="10055225"/>
            </a:xfrm>
            <a:custGeom>
              <a:avLst/>
              <a:gdLst/>
              <a:ahLst/>
              <a:cxnLst/>
              <a:rect l="l" t="t" r="r" b="b"/>
              <a:pathLst>
                <a:path w="4237990" h="10055225" extrusionOk="0">
                  <a:moveTo>
                    <a:pt x="4237652" y="10055215"/>
                  </a:moveTo>
                  <a:lnTo>
                    <a:pt x="635606" y="10055215"/>
                  </a:lnTo>
                  <a:lnTo>
                    <a:pt x="635606" y="9785329"/>
                  </a:lnTo>
                  <a:lnTo>
                    <a:pt x="728716" y="9750172"/>
                  </a:lnTo>
                  <a:lnTo>
                    <a:pt x="819203" y="9714326"/>
                  </a:lnTo>
                  <a:lnTo>
                    <a:pt x="863463" y="9696105"/>
                  </a:lnTo>
                  <a:lnTo>
                    <a:pt x="907068" y="9677664"/>
                  </a:lnTo>
                  <a:lnTo>
                    <a:pt x="950016" y="9658988"/>
                  </a:lnTo>
                  <a:lnTo>
                    <a:pt x="992309" y="9640060"/>
                  </a:lnTo>
                  <a:lnTo>
                    <a:pt x="1033946" y="9620864"/>
                  </a:lnTo>
                  <a:lnTo>
                    <a:pt x="1074928" y="9601386"/>
                  </a:lnTo>
                  <a:lnTo>
                    <a:pt x="1115254" y="9581609"/>
                  </a:lnTo>
                  <a:lnTo>
                    <a:pt x="1154924" y="9561516"/>
                  </a:lnTo>
                  <a:lnTo>
                    <a:pt x="1193938" y="9541094"/>
                  </a:lnTo>
                  <a:lnTo>
                    <a:pt x="1232297" y="9520324"/>
                  </a:lnTo>
                  <a:lnTo>
                    <a:pt x="1270000" y="9499193"/>
                  </a:lnTo>
                  <a:lnTo>
                    <a:pt x="1307047" y="9477683"/>
                  </a:lnTo>
                  <a:lnTo>
                    <a:pt x="1343439" y="9455779"/>
                  </a:lnTo>
                  <a:lnTo>
                    <a:pt x="1379175" y="9433466"/>
                  </a:lnTo>
                  <a:lnTo>
                    <a:pt x="1414255" y="9410727"/>
                  </a:lnTo>
                  <a:lnTo>
                    <a:pt x="1448679" y="9387546"/>
                  </a:lnTo>
                  <a:lnTo>
                    <a:pt x="1482448" y="9363909"/>
                  </a:lnTo>
                  <a:lnTo>
                    <a:pt x="1515561" y="9339798"/>
                  </a:lnTo>
                  <a:lnTo>
                    <a:pt x="1548019" y="9315198"/>
                  </a:lnTo>
                  <a:lnTo>
                    <a:pt x="1579820" y="9290093"/>
                  </a:lnTo>
                  <a:lnTo>
                    <a:pt x="1610966" y="9264468"/>
                  </a:lnTo>
                  <a:lnTo>
                    <a:pt x="1641456" y="9238306"/>
                  </a:lnTo>
                  <a:lnTo>
                    <a:pt x="1671291" y="9211592"/>
                  </a:lnTo>
                  <a:lnTo>
                    <a:pt x="1700470" y="9184310"/>
                  </a:lnTo>
                  <a:lnTo>
                    <a:pt x="1728993" y="9156444"/>
                  </a:lnTo>
                  <a:lnTo>
                    <a:pt x="1756860" y="9127978"/>
                  </a:lnTo>
                  <a:lnTo>
                    <a:pt x="1784072" y="9098897"/>
                  </a:lnTo>
                  <a:lnTo>
                    <a:pt x="1810628" y="9069184"/>
                  </a:lnTo>
                  <a:lnTo>
                    <a:pt x="1836529" y="9038824"/>
                  </a:lnTo>
                  <a:lnTo>
                    <a:pt x="1861773" y="9007801"/>
                  </a:lnTo>
                  <a:lnTo>
                    <a:pt x="1886362" y="8976099"/>
                  </a:lnTo>
                  <a:lnTo>
                    <a:pt x="1910295" y="8943702"/>
                  </a:lnTo>
                  <a:lnTo>
                    <a:pt x="1933573" y="8910594"/>
                  </a:lnTo>
                  <a:lnTo>
                    <a:pt x="1956195" y="8876760"/>
                  </a:lnTo>
                  <a:lnTo>
                    <a:pt x="1978161" y="8842184"/>
                  </a:lnTo>
                  <a:lnTo>
                    <a:pt x="1999471" y="8806850"/>
                  </a:lnTo>
                  <a:lnTo>
                    <a:pt x="2020126" y="8770742"/>
                  </a:lnTo>
                  <a:lnTo>
                    <a:pt x="2040125" y="8733844"/>
                  </a:lnTo>
                  <a:lnTo>
                    <a:pt x="2059468" y="8696140"/>
                  </a:lnTo>
                  <a:lnTo>
                    <a:pt x="2078156" y="8657615"/>
                  </a:lnTo>
                  <a:lnTo>
                    <a:pt x="2096187" y="8618253"/>
                  </a:lnTo>
                  <a:lnTo>
                    <a:pt x="2113564" y="8578038"/>
                  </a:lnTo>
                  <a:lnTo>
                    <a:pt x="2130284" y="8536954"/>
                  </a:lnTo>
                  <a:lnTo>
                    <a:pt x="2146349" y="8494985"/>
                  </a:lnTo>
                  <a:lnTo>
                    <a:pt x="2161758" y="8452115"/>
                  </a:lnTo>
                  <a:lnTo>
                    <a:pt x="2176511" y="8408329"/>
                  </a:lnTo>
                  <a:lnTo>
                    <a:pt x="2190609" y="8363611"/>
                  </a:lnTo>
                  <a:lnTo>
                    <a:pt x="2204051" y="8317945"/>
                  </a:lnTo>
                  <a:lnTo>
                    <a:pt x="2216837" y="8271314"/>
                  </a:lnTo>
                  <a:lnTo>
                    <a:pt x="2228968" y="8223705"/>
                  </a:lnTo>
                  <a:lnTo>
                    <a:pt x="2240442" y="8175099"/>
                  </a:lnTo>
                  <a:lnTo>
                    <a:pt x="2251261" y="8125482"/>
                  </a:lnTo>
                  <a:lnTo>
                    <a:pt x="2261425" y="8074838"/>
                  </a:lnTo>
                  <a:lnTo>
                    <a:pt x="2270933" y="8023151"/>
                  </a:lnTo>
                  <a:lnTo>
                    <a:pt x="2279785" y="7970405"/>
                  </a:lnTo>
                  <a:lnTo>
                    <a:pt x="2287981" y="7916584"/>
                  </a:lnTo>
                  <a:lnTo>
                    <a:pt x="2295521" y="7861673"/>
                  </a:lnTo>
                  <a:lnTo>
                    <a:pt x="2302406" y="7805655"/>
                  </a:lnTo>
                  <a:lnTo>
                    <a:pt x="2308636" y="7748515"/>
                  </a:lnTo>
                  <a:lnTo>
                    <a:pt x="2314209" y="7690237"/>
                  </a:lnTo>
                  <a:lnTo>
                    <a:pt x="2319127" y="7630805"/>
                  </a:lnTo>
                  <a:lnTo>
                    <a:pt x="2323389" y="7570203"/>
                  </a:lnTo>
                  <a:lnTo>
                    <a:pt x="2326995" y="7508416"/>
                  </a:lnTo>
                  <a:lnTo>
                    <a:pt x="2329946" y="7445427"/>
                  </a:lnTo>
                  <a:lnTo>
                    <a:pt x="2332241" y="7381222"/>
                  </a:lnTo>
                  <a:lnTo>
                    <a:pt x="2333880" y="7315783"/>
                  </a:lnTo>
                  <a:lnTo>
                    <a:pt x="2334864" y="7249095"/>
                  </a:lnTo>
                  <a:lnTo>
                    <a:pt x="2335192" y="7181143"/>
                  </a:lnTo>
                  <a:lnTo>
                    <a:pt x="2335192" y="1675914"/>
                  </a:lnTo>
                  <a:lnTo>
                    <a:pt x="1916725" y="1282693"/>
                  </a:lnTo>
                  <a:lnTo>
                    <a:pt x="1802570" y="1176621"/>
                  </a:lnTo>
                  <a:lnTo>
                    <a:pt x="1747556" y="1126359"/>
                  </a:lnTo>
                  <a:lnTo>
                    <a:pt x="1693855" y="1077899"/>
                  </a:lnTo>
                  <a:lnTo>
                    <a:pt x="1641420" y="1031206"/>
                  </a:lnTo>
                  <a:lnTo>
                    <a:pt x="1590204" y="986245"/>
                  </a:lnTo>
                  <a:lnTo>
                    <a:pt x="1540160" y="942980"/>
                  </a:lnTo>
                  <a:lnTo>
                    <a:pt x="1491240" y="901378"/>
                  </a:lnTo>
                  <a:lnTo>
                    <a:pt x="1443398" y="861402"/>
                  </a:lnTo>
                  <a:lnTo>
                    <a:pt x="1396586" y="823018"/>
                  </a:lnTo>
                  <a:lnTo>
                    <a:pt x="1350757" y="786190"/>
                  </a:lnTo>
                  <a:lnTo>
                    <a:pt x="1305864" y="750884"/>
                  </a:lnTo>
                  <a:lnTo>
                    <a:pt x="1261860" y="717063"/>
                  </a:lnTo>
                  <a:lnTo>
                    <a:pt x="1218698" y="684695"/>
                  </a:lnTo>
                  <a:lnTo>
                    <a:pt x="1176331" y="653742"/>
                  </a:lnTo>
                  <a:lnTo>
                    <a:pt x="1134711" y="624170"/>
                  </a:lnTo>
                  <a:lnTo>
                    <a:pt x="1093791" y="595945"/>
                  </a:lnTo>
                  <a:lnTo>
                    <a:pt x="1053525" y="569030"/>
                  </a:lnTo>
                  <a:lnTo>
                    <a:pt x="1013865" y="543391"/>
                  </a:lnTo>
                  <a:lnTo>
                    <a:pt x="974764" y="518993"/>
                  </a:lnTo>
                  <a:lnTo>
                    <a:pt x="936175" y="495800"/>
                  </a:lnTo>
                  <a:lnTo>
                    <a:pt x="898051" y="473777"/>
                  </a:lnTo>
                  <a:lnTo>
                    <a:pt x="860345" y="452891"/>
                  </a:lnTo>
                  <a:lnTo>
                    <a:pt x="823009" y="433104"/>
                  </a:lnTo>
                  <a:lnTo>
                    <a:pt x="785997" y="414383"/>
                  </a:lnTo>
                  <a:lnTo>
                    <a:pt x="749261" y="396691"/>
                  </a:lnTo>
                  <a:lnTo>
                    <a:pt x="712754" y="379995"/>
                  </a:lnTo>
                  <a:lnTo>
                    <a:pt x="676429" y="364259"/>
                  </a:lnTo>
                  <a:lnTo>
                    <a:pt x="640239" y="349447"/>
                  </a:lnTo>
                  <a:lnTo>
                    <a:pt x="604137" y="335526"/>
                  </a:lnTo>
                  <a:lnTo>
                    <a:pt x="568076" y="322459"/>
                  </a:lnTo>
                  <a:lnTo>
                    <a:pt x="495887" y="298748"/>
                  </a:lnTo>
                  <a:lnTo>
                    <a:pt x="423296" y="278035"/>
                  </a:lnTo>
                  <a:lnTo>
                    <a:pt x="349925" y="260039"/>
                  </a:lnTo>
                  <a:lnTo>
                    <a:pt x="275397" y="244479"/>
                  </a:lnTo>
                  <a:lnTo>
                    <a:pt x="237582" y="237525"/>
                  </a:lnTo>
                  <a:lnTo>
                    <a:pt x="199336" y="231075"/>
                  </a:lnTo>
                  <a:lnTo>
                    <a:pt x="160612" y="225093"/>
                  </a:lnTo>
                  <a:lnTo>
                    <a:pt x="121364" y="219544"/>
                  </a:lnTo>
                  <a:lnTo>
                    <a:pt x="81544" y="214395"/>
                  </a:lnTo>
                  <a:lnTo>
                    <a:pt x="0" y="205150"/>
                  </a:lnTo>
                  <a:lnTo>
                    <a:pt x="0" y="0"/>
                  </a:lnTo>
                  <a:lnTo>
                    <a:pt x="3263031" y="0"/>
                  </a:lnTo>
                  <a:lnTo>
                    <a:pt x="3293541" y="16917"/>
                  </a:lnTo>
                  <a:lnTo>
                    <a:pt x="3333332" y="41999"/>
                  </a:lnTo>
                  <a:lnTo>
                    <a:pt x="3375755" y="71588"/>
                  </a:lnTo>
                  <a:lnTo>
                    <a:pt x="3421394" y="106039"/>
                  </a:lnTo>
                  <a:lnTo>
                    <a:pt x="3470838" y="145707"/>
                  </a:lnTo>
                  <a:lnTo>
                    <a:pt x="3524673" y="190949"/>
                  </a:lnTo>
                  <a:lnTo>
                    <a:pt x="3583486" y="242120"/>
                  </a:lnTo>
                  <a:lnTo>
                    <a:pt x="3647864" y="299576"/>
                  </a:lnTo>
                  <a:lnTo>
                    <a:pt x="4237652" y="850206"/>
                  </a:lnTo>
                  <a:lnTo>
                    <a:pt x="4237652" y="1932284"/>
                  </a:lnTo>
                  <a:lnTo>
                    <a:pt x="2653026" y="1932284"/>
                  </a:lnTo>
                  <a:lnTo>
                    <a:pt x="2653026" y="7181143"/>
                  </a:lnTo>
                  <a:lnTo>
                    <a:pt x="2653354" y="7249095"/>
                  </a:lnTo>
                  <a:lnTo>
                    <a:pt x="2654338" y="7315783"/>
                  </a:lnTo>
                  <a:lnTo>
                    <a:pt x="2655977" y="7381222"/>
                  </a:lnTo>
                  <a:lnTo>
                    <a:pt x="2658272" y="7445427"/>
                  </a:lnTo>
                  <a:lnTo>
                    <a:pt x="2661223" y="7508416"/>
                  </a:lnTo>
                  <a:lnTo>
                    <a:pt x="2664829" y="7570203"/>
                  </a:lnTo>
                  <a:lnTo>
                    <a:pt x="2669091" y="7630805"/>
                  </a:lnTo>
                  <a:lnTo>
                    <a:pt x="2674009" y="7690237"/>
                  </a:lnTo>
                  <a:lnTo>
                    <a:pt x="2679582" y="7748515"/>
                  </a:lnTo>
                  <a:lnTo>
                    <a:pt x="2685811" y="7805655"/>
                  </a:lnTo>
                  <a:lnTo>
                    <a:pt x="2692696" y="7861673"/>
                  </a:lnTo>
                  <a:lnTo>
                    <a:pt x="2700237" y="7916584"/>
                  </a:lnTo>
                  <a:lnTo>
                    <a:pt x="2708433" y="7970405"/>
                  </a:lnTo>
                  <a:lnTo>
                    <a:pt x="2717285" y="8023151"/>
                  </a:lnTo>
                  <a:lnTo>
                    <a:pt x="2726793" y="8074838"/>
                  </a:lnTo>
                  <a:lnTo>
                    <a:pt x="2736956" y="8125482"/>
                  </a:lnTo>
                  <a:lnTo>
                    <a:pt x="2747775" y="8175099"/>
                  </a:lnTo>
                  <a:lnTo>
                    <a:pt x="2759250" y="8223705"/>
                  </a:lnTo>
                  <a:lnTo>
                    <a:pt x="2771381" y="8271314"/>
                  </a:lnTo>
                  <a:lnTo>
                    <a:pt x="2784167" y="8317945"/>
                  </a:lnTo>
                  <a:lnTo>
                    <a:pt x="2797609" y="8363611"/>
                  </a:lnTo>
                  <a:lnTo>
                    <a:pt x="2811707" y="8408329"/>
                  </a:lnTo>
                  <a:lnTo>
                    <a:pt x="2826460" y="8452115"/>
                  </a:lnTo>
                  <a:lnTo>
                    <a:pt x="2841869" y="8494985"/>
                  </a:lnTo>
                  <a:lnTo>
                    <a:pt x="2857934" y="8536954"/>
                  </a:lnTo>
                  <a:lnTo>
                    <a:pt x="2874654" y="8578038"/>
                  </a:lnTo>
                  <a:lnTo>
                    <a:pt x="2892030" y="8618253"/>
                  </a:lnTo>
                  <a:lnTo>
                    <a:pt x="2910062" y="8657615"/>
                  </a:lnTo>
                  <a:lnTo>
                    <a:pt x="2928750" y="8696140"/>
                  </a:lnTo>
                  <a:lnTo>
                    <a:pt x="2948093" y="8733844"/>
                  </a:lnTo>
                  <a:lnTo>
                    <a:pt x="2968092" y="8770742"/>
                  </a:lnTo>
                  <a:lnTo>
                    <a:pt x="2988747" y="8806850"/>
                  </a:lnTo>
                  <a:lnTo>
                    <a:pt x="3010057" y="8842184"/>
                  </a:lnTo>
                  <a:lnTo>
                    <a:pt x="3032023" y="8876760"/>
                  </a:lnTo>
                  <a:lnTo>
                    <a:pt x="3054645" y="8910594"/>
                  </a:lnTo>
                  <a:lnTo>
                    <a:pt x="3077923" y="8943702"/>
                  </a:lnTo>
                  <a:lnTo>
                    <a:pt x="3101856" y="8976099"/>
                  </a:lnTo>
                  <a:lnTo>
                    <a:pt x="3126445" y="9007801"/>
                  </a:lnTo>
                  <a:lnTo>
                    <a:pt x="3151689" y="9038824"/>
                  </a:lnTo>
                  <a:lnTo>
                    <a:pt x="3177590" y="9069184"/>
                  </a:lnTo>
                  <a:lnTo>
                    <a:pt x="3204146" y="9098897"/>
                  </a:lnTo>
                  <a:lnTo>
                    <a:pt x="3231357" y="9127978"/>
                  </a:lnTo>
                  <a:lnTo>
                    <a:pt x="3259225" y="9156444"/>
                  </a:lnTo>
                  <a:lnTo>
                    <a:pt x="3287748" y="9184310"/>
                  </a:lnTo>
                  <a:lnTo>
                    <a:pt x="3316927" y="9211592"/>
                  </a:lnTo>
                  <a:lnTo>
                    <a:pt x="3346761" y="9238306"/>
                  </a:lnTo>
                  <a:lnTo>
                    <a:pt x="3377252" y="9264468"/>
                  </a:lnTo>
                  <a:lnTo>
                    <a:pt x="3408398" y="9290093"/>
                  </a:lnTo>
                  <a:lnTo>
                    <a:pt x="3440199" y="9315198"/>
                  </a:lnTo>
                  <a:lnTo>
                    <a:pt x="3472657" y="9339798"/>
                  </a:lnTo>
                  <a:lnTo>
                    <a:pt x="3505770" y="9363909"/>
                  </a:lnTo>
                  <a:lnTo>
                    <a:pt x="3539538" y="9387546"/>
                  </a:lnTo>
                  <a:lnTo>
                    <a:pt x="3573963" y="9410727"/>
                  </a:lnTo>
                  <a:lnTo>
                    <a:pt x="3609043" y="9433466"/>
                  </a:lnTo>
                  <a:lnTo>
                    <a:pt x="3644779" y="9455779"/>
                  </a:lnTo>
                  <a:lnTo>
                    <a:pt x="3681171" y="9477683"/>
                  </a:lnTo>
                  <a:lnTo>
                    <a:pt x="3718218" y="9499193"/>
                  </a:lnTo>
                  <a:lnTo>
                    <a:pt x="3755921" y="9520324"/>
                  </a:lnTo>
                  <a:lnTo>
                    <a:pt x="3794280" y="9541094"/>
                  </a:lnTo>
                  <a:lnTo>
                    <a:pt x="3833294" y="9561516"/>
                  </a:lnTo>
                  <a:lnTo>
                    <a:pt x="3872964" y="9581609"/>
                  </a:lnTo>
                  <a:lnTo>
                    <a:pt x="3913290" y="9601386"/>
                  </a:lnTo>
                  <a:lnTo>
                    <a:pt x="3954271" y="9620864"/>
                  </a:lnTo>
                  <a:lnTo>
                    <a:pt x="3995909" y="9640060"/>
                  </a:lnTo>
                  <a:lnTo>
                    <a:pt x="4038201" y="9658988"/>
                  </a:lnTo>
                  <a:lnTo>
                    <a:pt x="4081150" y="9677664"/>
                  </a:lnTo>
                  <a:lnTo>
                    <a:pt x="4124754" y="9696105"/>
                  </a:lnTo>
                  <a:lnTo>
                    <a:pt x="4169014" y="9714326"/>
                  </a:lnTo>
                  <a:lnTo>
                    <a:pt x="4237652" y="9741624"/>
                  </a:lnTo>
                  <a:lnTo>
                    <a:pt x="4237652" y="10055215"/>
                  </a:lnTo>
                  <a:close/>
                </a:path>
                <a:path w="4237990" h="10055225" extrusionOk="0">
                  <a:moveTo>
                    <a:pt x="4237652" y="3390802"/>
                  </a:moveTo>
                  <a:lnTo>
                    <a:pt x="2653026" y="1932284"/>
                  </a:lnTo>
                  <a:lnTo>
                    <a:pt x="4237652" y="1932284"/>
                  </a:lnTo>
                  <a:lnTo>
                    <a:pt x="4237652" y="3390802"/>
                  </a:lnTo>
                  <a:close/>
                </a:path>
              </a:pathLst>
            </a:custGeom>
            <a:solidFill>
              <a:srgbClr val="010101">
                <a:alpha val="1568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5" name="Google Shape;295;g1acca4b312a_0_159"/>
            <p:cNvSpPr/>
            <p:nvPr/>
          </p:nvSpPr>
          <p:spPr>
            <a:xfrm>
              <a:off x="7766050" y="0"/>
              <a:ext cx="6350" cy="10058400"/>
            </a:xfrm>
            <a:custGeom>
              <a:avLst/>
              <a:gdLst/>
              <a:ahLst/>
              <a:cxnLst/>
              <a:rect l="l" t="t" r="r" b="b"/>
              <a:pathLst>
                <a:path w="6350" h="10058400" extrusionOk="0">
                  <a:moveTo>
                    <a:pt x="0" y="0"/>
                  </a:moveTo>
                  <a:lnTo>
                    <a:pt x="0" y="10058400"/>
                  </a:lnTo>
                  <a:lnTo>
                    <a:pt x="6350" y="10058400"/>
                  </a:lnTo>
                  <a:lnTo>
                    <a:pt x="6350" y="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296" name="Google Shape;296;g1acca4b312a_0_159"/>
          <p:cNvPicPr preferRelativeResize="0"/>
          <p:nvPr/>
        </p:nvPicPr>
        <p:blipFill rotWithShape="1">
          <a:blip r:embed="rId3">
            <a:alphaModFix/>
          </a:blip>
          <a:srcRect/>
          <a:stretch/>
        </p:blipFill>
        <p:spPr>
          <a:xfrm>
            <a:off x="-11550" y="3936575"/>
            <a:ext cx="7692701" cy="5916726"/>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43B2196-B287-589C-1899-14AFE2B2F276}"/>
                  </a:ext>
                </a:extLst>
              </p:cNvPr>
              <p:cNvSpPr txBox="1"/>
              <p:nvPr/>
            </p:nvSpPr>
            <p:spPr>
              <a:xfrm>
                <a:off x="759125" y="2035834"/>
                <a:ext cx="6025790" cy="12657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i="1" smtClean="0">
                          <a:effectLst/>
                          <a:latin typeface="Cambria Math" panose="02040503050406030204" pitchFamily="18" charset="0"/>
                          <a:ea typeface="SimSun" panose="02010600030101010101" pitchFamily="2" charset="-122"/>
                        </a:rPr>
                        <m:t>𝑟</m:t>
                      </m:r>
                      <m:r>
                        <a:rPr lang="en-US" sz="2400" i="1" smtClean="0">
                          <a:effectLst/>
                          <a:latin typeface="Cambria Math" panose="02040503050406030204" pitchFamily="18" charset="0"/>
                          <a:ea typeface="SimSun" panose="02010600030101010101" pitchFamily="2" charset="-122"/>
                        </a:rPr>
                        <m:t> = </m:t>
                      </m:r>
                      <m:f>
                        <m:fPr>
                          <m:ctrlPr>
                            <a:rPr lang="en-US" sz="2400" i="1">
                              <a:effectLst/>
                              <a:latin typeface="Cambria Math" panose="02040503050406030204" pitchFamily="18" charset="0"/>
                              <a:ea typeface="SimSun" panose="02010600030101010101" pitchFamily="2" charset="-122"/>
                            </a:rPr>
                          </m:ctrlPr>
                        </m:fPr>
                        <m:num>
                          <m:r>
                            <a:rPr lang="en-US" sz="2400" i="1">
                              <a:effectLst/>
                              <a:latin typeface="Cambria Math" panose="02040503050406030204" pitchFamily="18" charset="0"/>
                              <a:ea typeface="SimSun" panose="02010600030101010101" pitchFamily="2" charset="-122"/>
                            </a:rPr>
                            <m:t>𝑛</m:t>
                          </m:r>
                          <m:nary>
                            <m:naryPr>
                              <m:chr m:val="∑"/>
                              <m:limLoc m:val="undOvr"/>
                              <m:subHide m:val="on"/>
                              <m:supHide m:val="on"/>
                              <m:ctrlPr>
                                <a:rPr lang="en-US" sz="2400" i="1">
                                  <a:effectLst/>
                                  <a:latin typeface="Cambria Math" panose="02040503050406030204" pitchFamily="18" charset="0"/>
                                  <a:ea typeface="SimSun" panose="02010600030101010101" pitchFamily="2" charset="-122"/>
                                </a:rPr>
                              </m:ctrlPr>
                            </m:naryPr>
                            <m:sub/>
                            <m:sup/>
                            <m:e>
                              <m:r>
                                <a:rPr lang="en-US" sz="2400" i="1">
                                  <a:effectLst/>
                                  <a:latin typeface="Cambria Math" panose="02040503050406030204" pitchFamily="18" charset="0"/>
                                  <a:ea typeface="SimSun" panose="02010600030101010101" pitchFamily="2" charset="-122"/>
                                </a:rPr>
                                <m:t>𝑥𝑦</m:t>
                              </m:r>
                              <m:r>
                                <a:rPr lang="en-US" sz="2400" i="1">
                                  <a:effectLst/>
                                  <a:latin typeface="Cambria Math" panose="02040503050406030204" pitchFamily="18" charset="0"/>
                                  <a:ea typeface="SimSun" panose="02010600030101010101" pitchFamily="2" charset="-122"/>
                                </a:rPr>
                                <m:t> −(</m:t>
                              </m:r>
                              <m:nary>
                                <m:naryPr>
                                  <m:chr m:val="∑"/>
                                  <m:limLoc m:val="undOvr"/>
                                  <m:subHide m:val="on"/>
                                  <m:supHide m:val="on"/>
                                  <m:ctrlPr>
                                    <a:rPr lang="en-US" sz="2400" i="1">
                                      <a:effectLst/>
                                      <a:latin typeface="Cambria Math" panose="02040503050406030204" pitchFamily="18" charset="0"/>
                                      <a:ea typeface="SimSun" panose="02010600030101010101" pitchFamily="2" charset="-122"/>
                                    </a:rPr>
                                  </m:ctrlPr>
                                </m:naryPr>
                                <m:sub/>
                                <m:sup/>
                                <m:e>
                                  <m:r>
                                    <a:rPr lang="en-US" sz="2400" i="1">
                                      <a:effectLst/>
                                      <a:latin typeface="Cambria Math" panose="02040503050406030204" pitchFamily="18" charset="0"/>
                                      <a:ea typeface="SimSun" panose="02010600030101010101" pitchFamily="2" charset="-122"/>
                                    </a:rPr>
                                    <m:t>𝑥</m:t>
                                  </m:r>
                                  <m:r>
                                    <a:rPr lang="en-US" sz="2400" i="1">
                                      <a:effectLst/>
                                      <a:latin typeface="Cambria Math" panose="02040503050406030204" pitchFamily="18" charset="0"/>
                                      <a:ea typeface="SimSun" panose="02010600030101010101" pitchFamily="2" charset="-122"/>
                                    </a:rPr>
                                    <m:t>) (</m:t>
                                  </m:r>
                                  <m:nary>
                                    <m:naryPr>
                                      <m:chr m:val="∑"/>
                                      <m:limLoc m:val="undOvr"/>
                                      <m:subHide m:val="on"/>
                                      <m:supHide m:val="on"/>
                                      <m:ctrlPr>
                                        <a:rPr lang="en-US" sz="2400" i="1">
                                          <a:effectLst/>
                                          <a:latin typeface="Cambria Math" panose="02040503050406030204" pitchFamily="18" charset="0"/>
                                          <a:ea typeface="SimSun" panose="02010600030101010101" pitchFamily="2" charset="-122"/>
                                        </a:rPr>
                                      </m:ctrlPr>
                                    </m:naryPr>
                                    <m:sub/>
                                    <m:sup/>
                                    <m:e>
                                      <m:r>
                                        <a:rPr lang="en-US" sz="2400" i="1">
                                          <a:effectLst/>
                                          <a:latin typeface="Cambria Math" panose="02040503050406030204" pitchFamily="18" charset="0"/>
                                          <a:ea typeface="SimSun" panose="02010600030101010101" pitchFamily="2" charset="-122"/>
                                        </a:rPr>
                                        <m:t>𝑦</m:t>
                                      </m:r>
                                      <m:r>
                                        <a:rPr lang="en-US" sz="2400" i="1">
                                          <a:effectLst/>
                                          <a:latin typeface="Cambria Math" panose="02040503050406030204" pitchFamily="18" charset="0"/>
                                          <a:ea typeface="SimSun" panose="02010600030101010101" pitchFamily="2" charset="-122"/>
                                        </a:rPr>
                                        <m:t>) </m:t>
                                      </m:r>
                                    </m:e>
                                  </m:nary>
                                </m:e>
                              </m:nary>
                            </m:e>
                          </m:nary>
                        </m:num>
                        <m:den>
                          <m:rad>
                            <m:radPr>
                              <m:degHide m:val="on"/>
                              <m:ctrlPr>
                                <a:rPr lang="en-US" sz="2400" i="1">
                                  <a:effectLst/>
                                  <a:latin typeface="Cambria Math" panose="02040503050406030204" pitchFamily="18" charset="0"/>
                                  <a:ea typeface="SimSun" panose="02010600030101010101" pitchFamily="2" charset="-122"/>
                                </a:rPr>
                              </m:ctrlPr>
                            </m:radPr>
                            <m:deg/>
                            <m:e>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𝑛</m:t>
                              </m:r>
                              <m:nary>
                                <m:naryPr>
                                  <m:chr m:val="∑"/>
                                  <m:limLoc m:val="undOvr"/>
                                  <m:subHide m:val="on"/>
                                  <m:supHide m:val="on"/>
                                  <m:ctrlPr>
                                    <a:rPr lang="en-US" sz="2400" i="1">
                                      <a:effectLst/>
                                      <a:latin typeface="Cambria Math" panose="02040503050406030204" pitchFamily="18" charset="0"/>
                                      <a:ea typeface="SimSun" panose="02010600030101010101" pitchFamily="2" charset="-122"/>
                                    </a:rPr>
                                  </m:ctrlPr>
                                </m:naryPr>
                                <m:sub/>
                                <m:sup/>
                                <m:e>
                                  <m:sSup>
                                    <m:sSupPr>
                                      <m:ctrlPr>
                                        <a:rPr lang="en-US" sz="2400" i="1">
                                          <a:effectLst/>
                                          <a:latin typeface="Cambria Math" panose="02040503050406030204" pitchFamily="18" charset="0"/>
                                          <a:ea typeface="SimSun" panose="02010600030101010101" pitchFamily="2" charset="-122"/>
                                        </a:rPr>
                                      </m:ctrlPr>
                                    </m:sSupPr>
                                    <m:e>
                                      <m:r>
                                        <a:rPr lang="en-US" sz="2400" i="1">
                                          <a:effectLst/>
                                          <a:latin typeface="Cambria Math" panose="02040503050406030204" pitchFamily="18" charset="0"/>
                                          <a:ea typeface="SimSun" panose="02010600030101010101" pitchFamily="2" charset="-122"/>
                                        </a:rPr>
                                        <m:t>𝑥</m:t>
                                      </m:r>
                                    </m:e>
                                    <m:sup>
                                      <m:r>
                                        <a:rPr lang="en-US" sz="2400" i="1">
                                          <a:effectLst/>
                                          <a:latin typeface="Cambria Math" panose="02040503050406030204" pitchFamily="18" charset="0"/>
                                          <a:ea typeface="SimSun" panose="02010600030101010101" pitchFamily="2" charset="-122"/>
                                        </a:rPr>
                                        <m:t>2</m:t>
                                      </m:r>
                                    </m:sup>
                                  </m:sSup>
                                </m:e>
                              </m:nary>
                              <m:sSup>
                                <m:sSupPr>
                                  <m:ctrlPr>
                                    <a:rPr lang="en-US" sz="2400" i="1">
                                      <a:effectLst/>
                                      <a:latin typeface="Cambria Math" panose="02040503050406030204" pitchFamily="18" charset="0"/>
                                      <a:ea typeface="SimSun" panose="02010600030101010101" pitchFamily="2" charset="-122"/>
                                    </a:rPr>
                                  </m:ctrlPr>
                                </m:sSupPr>
                                <m:e>
                                  <m:r>
                                    <a:rPr lang="en-US" sz="2400" i="1">
                                      <a:effectLst/>
                                      <a:latin typeface="Cambria Math" panose="02040503050406030204" pitchFamily="18" charset="0"/>
                                      <a:ea typeface="SimSun" panose="02010600030101010101" pitchFamily="2" charset="-122"/>
                                    </a:rPr>
                                    <m:t>−(</m:t>
                                  </m:r>
                                  <m:nary>
                                    <m:naryPr>
                                      <m:chr m:val="∑"/>
                                      <m:limLoc m:val="undOvr"/>
                                      <m:subHide m:val="on"/>
                                      <m:supHide m:val="on"/>
                                      <m:ctrlPr>
                                        <a:rPr lang="en-US" sz="2400" i="1">
                                          <a:effectLst/>
                                          <a:latin typeface="Cambria Math" panose="02040503050406030204" pitchFamily="18" charset="0"/>
                                          <a:ea typeface="SimSun" panose="02010600030101010101" pitchFamily="2" charset="-122"/>
                                        </a:rPr>
                                      </m:ctrlPr>
                                    </m:naryPr>
                                    <m:sub/>
                                    <m:sup/>
                                    <m:e>
                                      <m:r>
                                        <a:rPr lang="en-US" sz="2400" i="1">
                                          <a:effectLst/>
                                          <a:latin typeface="Cambria Math" panose="02040503050406030204" pitchFamily="18" charset="0"/>
                                          <a:ea typeface="SimSun" panose="02010600030101010101" pitchFamily="2" charset="-122"/>
                                        </a:rPr>
                                        <m:t>𝑥</m:t>
                                      </m:r>
                                      <m:r>
                                        <a:rPr lang="en-US" sz="2400" i="1">
                                          <a:effectLst/>
                                          <a:latin typeface="Cambria Math" panose="02040503050406030204" pitchFamily="18" charset="0"/>
                                          <a:ea typeface="SimSun" panose="02010600030101010101" pitchFamily="2" charset="-122"/>
                                        </a:rPr>
                                        <m:t>)</m:t>
                                      </m:r>
                                    </m:e>
                                  </m:nary>
                                </m:e>
                                <m:sup>
                                  <m:r>
                                    <a:rPr lang="en-US" sz="2400" i="1">
                                      <a:effectLst/>
                                      <a:latin typeface="Cambria Math" panose="02040503050406030204" pitchFamily="18" charset="0"/>
                                      <a:ea typeface="SimSun" panose="02010600030101010101" pitchFamily="2" charset="-122"/>
                                    </a:rPr>
                                    <m:t>2</m:t>
                                  </m:r>
                                </m:sup>
                              </m:sSup>
                              <m:r>
                                <a:rPr lang="en-US" sz="2400" i="1">
                                  <a:effectLst/>
                                  <a:latin typeface="Cambria Math" panose="02040503050406030204" pitchFamily="18" charset="0"/>
                                  <a:ea typeface="SimSun" panose="02010600030101010101" pitchFamily="2" charset="-122"/>
                                </a:rPr>
                                <m:t>][</m:t>
                              </m:r>
                              <m:r>
                                <a:rPr lang="en-US" sz="2400" i="1">
                                  <a:effectLst/>
                                  <a:latin typeface="Cambria Math" panose="02040503050406030204" pitchFamily="18" charset="0"/>
                                  <a:ea typeface="SimSun" panose="02010600030101010101" pitchFamily="2" charset="-122"/>
                                </a:rPr>
                                <m:t>𝑛</m:t>
                              </m:r>
                              <m:nary>
                                <m:naryPr>
                                  <m:chr m:val="∑"/>
                                  <m:limLoc m:val="undOvr"/>
                                  <m:subHide m:val="on"/>
                                  <m:supHide m:val="on"/>
                                  <m:ctrlPr>
                                    <a:rPr lang="en-US" sz="2400" i="1">
                                      <a:effectLst/>
                                      <a:latin typeface="Cambria Math" panose="02040503050406030204" pitchFamily="18" charset="0"/>
                                      <a:ea typeface="SimSun" panose="02010600030101010101" pitchFamily="2" charset="-122"/>
                                    </a:rPr>
                                  </m:ctrlPr>
                                </m:naryPr>
                                <m:sub/>
                                <m:sup/>
                                <m:e>
                                  <m:sSup>
                                    <m:sSupPr>
                                      <m:ctrlPr>
                                        <a:rPr lang="en-US" sz="2400" i="1">
                                          <a:effectLst/>
                                          <a:latin typeface="Cambria Math" panose="02040503050406030204" pitchFamily="18" charset="0"/>
                                          <a:ea typeface="SimSun" panose="02010600030101010101" pitchFamily="2" charset="-122"/>
                                        </a:rPr>
                                      </m:ctrlPr>
                                    </m:sSupPr>
                                    <m:e>
                                      <m:r>
                                        <a:rPr lang="en-US" sz="2400" i="1">
                                          <a:effectLst/>
                                          <a:latin typeface="Cambria Math" panose="02040503050406030204" pitchFamily="18" charset="0"/>
                                          <a:ea typeface="SimSun" panose="02010600030101010101" pitchFamily="2" charset="-122"/>
                                        </a:rPr>
                                        <m:t>𝑦</m:t>
                                      </m:r>
                                    </m:e>
                                    <m:sup>
                                      <m:r>
                                        <a:rPr lang="en-US" sz="2400" i="1">
                                          <a:effectLst/>
                                          <a:latin typeface="Cambria Math" panose="02040503050406030204" pitchFamily="18" charset="0"/>
                                          <a:ea typeface="SimSun" panose="02010600030101010101" pitchFamily="2" charset="-122"/>
                                        </a:rPr>
                                        <m:t>2</m:t>
                                      </m:r>
                                    </m:sup>
                                  </m:sSup>
                                  <m:r>
                                    <a:rPr lang="en-US" sz="2400" i="1">
                                      <a:effectLst/>
                                      <a:latin typeface="Cambria Math" panose="02040503050406030204" pitchFamily="18" charset="0"/>
                                      <a:ea typeface="SimSun" panose="02010600030101010101" pitchFamily="2" charset="-122"/>
                                    </a:rPr>
                                    <m:t>−</m:t>
                                  </m:r>
                                  <m:sSup>
                                    <m:sSupPr>
                                      <m:ctrlPr>
                                        <a:rPr lang="en-US" sz="2400" i="1">
                                          <a:effectLst/>
                                          <a:latin typeface="Cambria Math" panose="02040503050406030204" pitchFamily="18" charset="0"/>
                                          <a:ea typeface="SimSun" panose="02010600030101010101" pitchFamily="2" charset="-122"/>
                                        </a:rPr>
                                      </m:ctrlPr>
                                    </m:sSupPr>
                                    <m:e>
                                      <m:r>
                                        <a:rPr lang="en-US" sz="2400" i="1">
                                          <a:effectLst/>
                                          <a:latin typeface="Cambria Math" panose="02040503050406030204" pitchFamily="18" charset="0"/>
                                          <a:ea typeface="SimSun" panose="02010600030101010101" pitchFamily="2" charset="-122"/>
                                        </a:rPr>
                                        <m:t>(</m:t>
                                      </m:r>
                                      <m:nary>
                                        <m:naryPr>
                                          <m:chr m:val="∑"/>
                                          <m:limLoc m:val="undOvr"/>
                                          <m:subHide m:val="on"/>
                                          <m:supHide m:val="on"/>
                                          <m:ctrlPr>
                                            <a:rPr lang="en-US" sz="2400" i="1">
                                              <a:effectLst/>
                                              <a:latin typeface="Cambria Math" panose="02040503050406030204" pitchFamily="18" charset="0"/>
                                              <a:ea typeface="SimSun" panose="02010600030101010101" pitchFamily="2" charset="-122"/>
                                            </a:rPr>
                                          </m:ctrlPr>
                                        </m:naryPr>
                                        <m:sub/>
                                        <m:sup/>
                                        <m:e>
                                          <m:r>
                                            <a:rPr lang="en-US" sz="2400" i="1">
                                              <a:effectLst/>
                                              <a:latin typeface="Cambria Math" panose="02040503050406030204" pitchFamily="18" charset="0"/>
                                              <a:ea typeface="SimSun" panose="02010600030101010101" pitchFamily="2" charset="-122"/>
                                            </a:rPr>
                                            <m:t>𝑦</m:t>
                                          </m:r>
                                          <m:r>
                                            <a:rPr lang="en-US" sz="2400" i="1">
                                              <a:effectLst/>
                                              <a:latin typeface="Cambria Math" panose="02040503050406030204" pitchFamily="18" charset="0"/>
                                              <a:ea typeface="SimSun" panose="02010600030101010101" pitchFamily="2" charset="-122"/>
                                            </a:rPr>
                                            <m:t>)</m:t>
                                          </m:r>
                                        </m:e>
                                      </m:nary>
                                    </m:e>
                                    <m:sup>
                                      <m:r>
                                        <a:rPr lang="en-US" sz="2400" i="1">
                                          <a:effectLst/>
                                          <a:latin typeface="Cambria Math" panose="02040503050406030204" pitchFamily="18" charset="0"/>
                                          <a:ea typeface="SimSun" panose="02010600030101010101" pitchFamily="2" charset="-122"/>
                                        </a:rPr>
                                        <m:t>2</m:t>
                                      </m:r>
                                    </m:sup>
                                  </m:sSup>
                                  <m:r>
                                    <a:rPr lang="en-US" sz="2400" i="1">
                                      <a:effectLst/>
                                      <a:latin typeface="Cambria Math" panose="02040503050406030204" pitchFamily="18" charset="0"/>
                                      <a:ea typeface="SimSun" panose="02010600030101010101" pitchFamily="2" charset="-122"/>
                                    </a:rPr>
                                    <m:t>]</m:t>
                                  </m:r>
                                </m:e>
                              </m:nary>
                            </m:e>
                          </m:rad>
                        </m:den>
                      </m:f>
                    </m:oMath>
                  </m:oMathPara>
                </a14:m>
                <a:br>
                  <a:rPr lang="en-US" sz="2400" dirty="0">
                    <a:effectLst/>
                    <a:latin typeface="Times New Roman" panose="02020603050405020304" pitchFamily="18" charset="0"/>
                    <a:ea typeface="SimSun" panose="02010600030101010101" pitchFamily="2" charset="-122"/>
                  </a:rPr>
                </a:br>
                <a:endParaRPr lang="en-US" sz="2400" dirty="0"/>
              </a:p>
            </p:txBody>
          </p:sp>
        </mc:Choice>
        <mc:Fallback>
          <p:sp>
            <p:nvSpPr>
              <p:cNvPr id="2" name="TextBox 1">
                <a:extLst>
                  <a:ext uri="{FF2B5EF4-FFF2-40B4-BE49-F238E27FC236}">
                    <a16:creationId xmlns:a16="http://schemas.microsoft.com/office/drawing/2014/main" id="{743B2196-B287-589C-1899-14AFE2B2F276}"/>
                  </a:ext>
                </a:extLst>
              </p:cNvPr>
              <p:cNvSpPr txBox="1">
                <a:spLocks noRot="1" noChangeAspect="1" noMove="1" noResize="1" noEditPoints="1" noAdjustHandles="1" noChangeArrowheads="1" noChangeShapeType="1" noTextEdit="1"/>
              </p:cNvSpPr>
              <p:nvPr/>
            </p:nvSpPr>
            <p:spPr>
              <a:xfrm>
                <a:off x="759125" y="2035834"/>
                <a:ext cx="6025790" cy="1265796"/>
              </a:xfrm>
              <a:prstGeom prst="rect">
                <a:avLst/>
              </a:prstGeom>
              <a:blipFill>
                <a:blip r:embed="rId4"/>
                <a:stretch>
                  <a:fillRect t="-48515" b="-59406"/>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1aca0d24898_1_22"/>
          <p:cNvSpPr/>
          <p:nvPr/>
        </p:nvSpPr>
        <p:spPr>
          <a:xfrm>
            <a:off x="0" y="0"/>
            <a:ext cx="7772400" cy="10058400"/>
          </a:xfrm>
          <a:custGeom>
            <a:avLst/>
            <a:gdLst/>
            <a:ahLst/>
            <a:cxnLst/>
            <a:rect l="l" t="t" r="r" b="b"/>
            <a:pathLst>
              <a:path w="7772400" h="10058400" extrusionOk="0">
                <a:moveTo>
                  <a:pt x="7772400" y="0"/>
                </a:moveTo>
                <a:lnTo>
                  <a:pt x="0" y="0"/>
                </a:lnTo>
                <a:lnTo>
                  <a:pt x="0" y="10058400"/>
                </a:lnTo>
                <a:lnTo>
                  <a:pt x="7772400" y="10058400"/>
                </a:lnTo>
                <a:lnTo>
                  <a:pt x="7772400" y="0"/>
                </a:lnTo>
                <a:close/>
              </a:path>
            </a:pathLst>
          </a:custGeom>
          <a:solidFill>
            <a:srgbClr val="DB192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g1aca0d24898_1_22"/>
          <p:cNvSpPr txBox="1">
            <a:spLocks noGrp="1"/>
          </p:cNvSpPr>
          <p:nvPr>
            <p:ph type="title"/>
          </p:nvPr>
        </p:nvSpPr>
        <p:spPr>
          <a:xfrm>
            <a:off x="507007" y="1077835"/>
            <a:ext cx="4162800" cy="75148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800" b="1">
                <a:latin typeface="Jacques Francois Shadow"/>
                <a:ea typeface="Jacques Francois Shadow"/>
                <a:cs typeface="Jacques Francois Shadow"/>
                <a:sym typeface="Jacques Francois Shadow"/>
              </a:rPr>
              <a:t>INDEX</a:t>
            </a:r>
            <a:endParaRPr sz="4800" b="1">
              <a:latin typeface="Jacques Francois Shadow"/>
              <a:ea typeface="Jacques Francois Shadow"/>
              <a:cs typeface="Jacques Francois Shadow"/>
              <a:sym typeface="Jacques Francois Shadow"/>
            </a:endParaRPr>
          </a:p>
        </p:txBody>
      </p:sp>
      <p:sp>
        <p:nvSpPr>
          <p:cNvPr id="92" name="Google Shape;92;g1aca0d24898_1_22"/>
          <p:cNvSpPr txBox="1"/>
          <p:nvPr/>
        </p:nvSpPr>
        <p:spPr>
          <a:xfrm>
            <a:off x="507007" y="2166893"/>
            <a:ext cx="5736300" cy="572461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2400" b="0" i="0" u="none" strike="noStrike" cap="none">
                <a:solidFill>
                  <a:schemeClr val="lt1"/>
                </a:solidFill>
                <a:latin typeface="Arial"/>
                <a:ea typeface="Arial"/>
                <a:cs typeface="Arial"/>
                <a:sym typeface="Arial"/>
              </a:rPr>
              <a:t>1. Why Dimensionality Reduction and few methods</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400" b="0" i="0" u="none" strike="noStrike" cap="none">
                <a:solidFill>
                  <a:schemeClr val="lt1"/>
                </a:solidFill>
                <a:latin typeface="Arial"/>
                <a:ea typeface="Arial"/>
                <a:cs typeface="Arial"/>
                <a:sym typeface="Arial"/>
              </a:rPr>
              <a:t>2. PCA for dimensionality reduction</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400" b="0" i="0" u="none" strike="noStrike" cap="none">
                <a:solidFill>
                  <a:schemeClr val="lt1"/>
                </a:solidFill>
                <a:latin typeface="Arial"/>
                <a:ea typeface="Arial"/>
                <a:cs typeface="Arial"/>
                <a:sym typeface="Arial"/>
              </a:rPr>
              <a:t>3. Kernel PCA</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400" b="0" i="0" u="none" strike="noStrike" cap="none">
                <a:solidFill>
                  <a:schemeClr val="lt1"/>
                </a:solidFill>
                <a:latin typeface="Arial"/>
                <a:ea typeface="Arial"/>
                <a:cs typeface="Arial"/>
                <a:sym typeface="Arial"/>
              </a:rPr>
              <a:t>4. Algorithm for PCA/Kernel PCA</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400" b="0" i="0" u="none" strike="noStrike" cap="none">
                <a:solidFill>
                  <a:schemeClr val="lt1"/>
                </a:solidFill>
                <a:latin typeface="Arial"/>
                <a:ea typeface="Arial"/>
                <a:cs typeface="Arial"/>
                <a:sym typeface="Arial"/>
              </a:rPr>
              <a:t>5. Dataset </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400" b="0" i="0" u="none" strike="noStrike" cap="none">
                <a:solidFill>
                  <a:schemeClr val="lt1"/>
                </a:solidFill>
                <a:latin typeface="Arial"/>
                <a:ea typeface="Arial"/>
                <a:cs typeface="Arial"/>
                <a:sym typeface="Arial"/>
              </a:rPr>
              <a:t>6. Results of the Model(PCA/Kernel PCA)</a:t>
            </a: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24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2400" b="0" i="0" u="none" strike="noStrike" cap="none">
                <a:solidFill>
                  <a:schemeClr val="lt1"/>
                </a:solidFill>
                <a:latin typeface="Arial"/>
                <a:ea typeface="Arial"/>
                <a:cs typeface="Arial"/>
                <a:sym typeface="Arial"/>
              </a:rPr>
              <a:t>7.Conclusion</a:t>
            </a:r>
            <a:endParaRPr sz="2400" b="0" i="0" u="none" strike="noStrike" cap="none">
              <a:solidFill>
                <a:schemeClr val="lt1"/>
              </a:solidFill>
              <a:latin typeface="Arial"/>
              <a:ea typeface="Arial"/>
              <a:cs typeface="Arial"/>
              <a:sym typeface="Arial"/>
            </a:endParaRPr>
          </a:p>
        </p:txBody>
      </p:sp>
      <p:grpSp>
        <p:nvGrpSpPr>
          <p:cNvPr id="93" name="Google Shape;93;g1aca0d24898_1_22"/>
          <p:cNvGrpSpPr/>
          <p:nvPr/>
        </p:nvGrpSpPr>
        <p:grpSpPr>
          <a:xfrm>
            <a:off x="3534410" y="0"/>
            <a:ext cx="4237990" cy="10058400"/>
            <a:chOff x="3534746" y="0"/>
            <a:chExt cx="4237990" cy="10058400"/>
          </a:xfrm>
        </p:grpSpPr>
        <p:sp>
          <p:nvSpPr>
            <p:cNvPr id="94" name="Google Shape;94;g1aca0d24898_1_22"/>
            <p:cNvSpPr/>
            <p:nvPr/>
          </p:nvSpPr>
          <p:spPr>
            <a:xfrm>
              <a:off x="3534746" y="0"/>
              <a:ext cx="4237990" cy="10055225"/>
            </a:xfrm>
            <a:custGeom>
              <a:avLst/>
              <a:gdLst/>
              <a:ahLst/>
              <a:cxnLst/>
              <a:rect l="l" t="t" r="r" b="b"/>
              <a:pathLst>
                <a:path w="4237990" h="10055225" extrusionOk="0">
                  <a:moveTo>
                    <a:pt x="4237652" y="10055215"/>
                  </a:moveTo>
                  <a:lnTo>
                    <a:pt x="635606" y="10055215"/>
                  </a:lnTo>
                  <a:lnTo>
                    <a:pt x="635606" y="9785329"/>
                  </a:lnTo>
                  <a:lnTo>
                    <a:pt x="728716" y="9750172"/>
                  </a:lnTo>
                  <a:lnTo>
                    <a:pt x="819203" y="9714326"/>
                  </a:lnTo>
                  <a:lnTo>
                    <a:pt x="863463" y="9696105"/>
                  </a:lnTo>
                  <a:lnTo>
                    <a:pt x="907068" y="9677664"/>
                  </a:lnTo>
                  <a:lnTo>
                    <a:pt x="950016" y="9658988"/>
                  </a:lnTo>
                  <a:lnTo>
                    <a:pt x="992309" y="9640060"/>
                  </a:lnTo>
                  <a:lnTo>
                    <a:pt x="1033946" y="9620864"/>
                  </a:lnTo>
                  <a:lnTo>
                    <a:pt x="1074928" y="9601386"/>
                  </a:lnTo>
                  <a:lnTo>
                    <a:pt x="1115254" y="9581609"/>
                  </a:lnTo>
                  <a:lnTo>
                    <a:pt x="1154924" y="9561516"/>
                  </a:lnTo>
                  <a:lnTo>
                    <a:pt x="1193938" y="9541094"/>
                  </a:lnTo>
                  <a:lnTo>
                    <a:pt x="1232297" y="9520324"/>
                  </a:lnTo>
                  <a:lnTo>
                    <a:pt x="1270000" y="9499193"/>
                  </a:lnTo>
                  <a:lnTo>
                    <a:pt x="1307047" y="9477683"/>
                  </a:lnTo>
                  <a:lnTo>
                    <a:pt x="1343439" y="9455779"/>
                  </a:lnTo>
                  <a:lnTo>
                    <a:pt x="1379175" y="9433466"/>
                  </a:lnTo>
                  <a:lnTo>
                    <a:pt x="1414255" y="9410727"/>
                  </a:lnTo>
                  <a:lnTo>
                    <a:pt x="1448679" y="9387546"/>
                  </a:lnTo>
                  <a:lnTo>
                    <a:pt x="1482448" y="9363909"/>
                  </a:lnTo>
                  <a:lnTo>
                    <a:pt x="1515561" y="9339798"/>
                  </a:lnTo>
                  <a:lnTo>
                    <a:pt x="1548019" y="9315198"/>
                  </a:lnTo>
                  <a:lnTo>
                    <a:pt x="1579820" y="9290093"/>
                  </a:lnTo>
                  <a:lnTo>
                    <a:pt x="1610966" y="9264468"/>
                  </a:lnTo>
                  <a:lnTo>
                    <a:pt x="1641456" y="9238306"/>
                  </a:lnTo>
                  <a:lnTo>
                    <a:pt x="1671291" y="9211592"/>
                  </a:lnTo>
                  <a:lnTo>
                    <a:pt x="1700470" y="9184310"/>
                  </a:lnTo>
                  <a:lnTo>
                    <a:pt x="1728993" y="9156444"/>
                  </a:lnTo>
                  <a:lnTo>
                    <a:pt x="1756860" y="9127978"/>
                  </a:lnTo>
                  <a:lnTo>
                    <a:pt x="1784072" y="9098897"/>
                  </a:lnTo>
                  <a:lnTo>
                    <a:pt x="1810628" y="9069184"/>
                  </a:lnTo>
                  <a:lnTo>
                    <a:pt x="1836529" y="9038824"/>
                  </a:lnTo>
                  <a:lnTo>
                    <a:pt x="1861773" y="9007801"/>
                  </a:lnTo>
                  <a:lnTo>
                    <a:pt x="1886362" y="8976099"/>
                  </a:lnTo>
                  <a:lnTo>
                    <a:pt x="1910295" y="8943702"/>
                  </a:lnTo>
                  <a:lnTo>
                    <a:pt x="1933573" y="8910594"/>
                  </a:lnTo>
                  <a:lnTo>
                    <a:pt x="1956195" y="8876760"/>
                  </a:lnTo>
                  <a:lnTo>
                    <a:pt x="1978161" y="8842184"/>
                  </a:lnTo>
                  <a:lnTo>
                    <a:pt x="1999471" y="8806850"/>
                  </a:lnTo>
                  <a:lnTo>
                    <a:pt x="2020126" y="8770742"/>
                  </a:lnTo>
                  <a:lnTo>
                    <a:pt x="2040125" y="8733844"/>
                  </a:lnTo>
                  <a:lnTo>
                    <a:pt x="2059468" y="8696140"/>
                  </a:lnTo>
                  <a:lnTo>
                    <a:pt x="2078156" y="8657615"/>
                  </a:lnTo>
                  <a:lnTo>
                    <a:pt x="2096187" y="8618253"/>
                  </a:lnTo>
                  <a:lnTo>
                    <a:pt x="2113564" y="8578038"/>
                  </a:lnTo>
                  <a:lnTo>
                    <a:pt x="2130284" y="8536954"/>
                  </a:lnTo>
                  <a:lnTo>
                    <a:pt x="2146349" y="8494985"/>
                  </a:lnTo>
                  <a:lnTo>
                    <a:pt x="2161758" y="8452115"/>
                  </a:lnTo>
                  <a:lnTo>
                    <a:pt x="2176511" y="8408329"/>
                  </a:lnTo>
                  <a:lnTo>
                    <a:pt x="2190609" y="8363611"/>
                  </a:lnTo>
                  <a:lnTo>
                    <a:pt x="2204051" y="8317945"/>
                  </a:lnTo>
                  <a:lnTo>
                    <a:pt x="2216837" y="8271314"/>
                  </a:lnTo>
                  <a:lnTo>
                    <a:pt x="2228968" y="8223705"/>
                  </a:lnTo>
                  <a:lnTo>
                    <a:pt x="2240442" y="8175099"/>
                  </a:lnTo>
                  <a:lnTo>
                    <a:pt x="2251261" y="8125482"/>
                  </a:lnTo>
                  <a:lnTo>
                    <a:pt x="2261425" y="8074838"/>
                  </a:lnTo>
                  <a:lnTo>
                    <a:pt x="2270933" y="8023151"/>
                  </a:lnTo>
                  <a:lnTo>
                    <a:pt x="2279785" y="7970405"/>
                  </a:lnTo>
                  <a:lnTo>
                    <a:pt x="2287981" y="7916584"/>
                  </a:lnTo>
                  <a:lnTo>
                    <a:pt x="2295521" y="7861673"/>
                  </a:lnTo>
                  <a:lnTo>
                    <a:pt x="2302406" y="7805655"/>
                  </a:lnTo>
                  <a:lnTo>
                    <a:pt x="2308636" y="7748515"/>
                  </a:lnTo>
                  <a:lnTo>
                    <a:pt x="2314209" y="7690237"/>
                  </a:lnTo>
                  <a:lnTo>
                    <a:pt x="2319127" y="7630805"/>
                  </a:lnTo>
                  <a:lnTo>
                    <a:pt x="2323389" y="7570203"/>
                  </a:lnTo>
                  <a:lnTo>
                    <a:pt x="2326995" y="7508416"/>
                  </a:lnTo>
                  <a:lnTo>
                    <a:pt x="2329946" y="7445427"/>
                  </a:lnTo>
                  <a:lnTo>
                    <a:pt x="2332241" y="7381222"/>
                  </a:lnTo>
                  <a:lnTo>
                    <a:pt x="2333880" y="7315783"/>
                  </a:lnTo>
                  <a:lnTo>
                    <a:pt x="2334864" y="7249095"/>
                  </a:lnTo>
                  <a:lnTo>
                    <a:pt x="2335192" y="7181143"/>
                  </a:lnTo>
                  <a:lnTo>
                    <a:pt x="2335192" y="1675914"/>
                  </a:lnTo>
                  <a:lnTo>
                    <a:pt x="1916725" y="1282693"/>
                  </a:lnTo>
                  <a:lnTo>
                    <a:pt x="1802570" y="1176621"/>
                  </a:lnTo>
                  <a:lnTo>
                    <a:pt x="1747556" y="1126359"/>
                  </a:lnTo>
                  <a:lnTo>
                    <a:pt x="1693855" y="1077899"/>
                  </a:lnTo>
                  <a:lnTo>
                    <a:pt x="1641420" y="1031206"/>
                  </a:lnTo>
                  <a:lnTo>
                    <a:pt x="1590204" y="986245"/>
                  </a:lnTo>
                  <a:lnTo>
                    <a:pt x="1540160" y="942980"/>
                  </a:lnTo>
                  <a:lnTo>
                    <a:pt x="1491240" y="901378"/>
                  </a:lnTo>
                  <a:lnTo>
                    <a:pt x="1443398" y="861402"/>
                  </a:lnTo>
                  <a:lnTo>
                    <a:pt x="1396586" y="823018"/>
                  </a:lnTo>
                  <a:lnTo>
                    <a:pt x="1350757" y="786190"/>
                  </a:lnTo>
                  <a:lnTo>
                    <a:pt x="1305864" y="750884"/>
                  </a:lnTo>
                  <a:lnTo>
                    <a:pt x="1261860" y="717063"/>
                  </a:lnTo>
                  <a:lnTo>
                    <a:pt x="1218698" y="684695"/>
                  </a:lnTo>
                  <a:lnTo>
                    <a:pt x="1176331" y="653742"/>
                  </a:lnTo>
                  <a:lnTo>
                    <a:pt x="1134711" y="624170"/>
                  </a:lnTo>
                  <a:lnTo>
                    <a:pt x="1093791" y="595945"/>
                  </a:lnTo>
                  <a:lnTo>
                    <a:pt x="1053525" y="569030"/>
                  </a:lnTo>
                  <a:lnTo>
                    <a:pt x="1013865" y="543391"/>
                  </a:lnTo>
                  <a:lnTo>
                    <a:pt x="974764" y="518993"/>
                  </a:lnTo>
                  <a:lnTo>
                    <a:pt x="936175" y="495800"/>
                  </a:lnTo>
                  <a:lnTo>
                    <a:pt x="898051" y="473777"/>
                  </a:lnTo>
                  <a:lnTo>
                    <a:pt x="860345" y="452891"/>
                  </a:lnTo>
                  <a:lnTo>
                    <a:pt x="823009" y="433104"/>
                  </a:lnTo>
                  <a:lnTo>
                    <a:pt x="785997" y="414383"/>
                  </a:lnTo>
                  <a:lnTo>
                    <a:pt x="749261" y="396691"/>
                  </a:lnTo>
                  <a:lnTo>
                    <a:pt x="712754" y="379995"/>
                  </a:lnTo>
                  <a:lnTo>
                    <a:pt x="676429" y="364259"/>
                  </a:lnTo>
                  <a:lnTo>
                    <a:pt x="640239" y="349447"/>
                  </a:lnTo>
                  <a:lnTo>
                    <a:pt x="604137" y="335526"/>
                  </a:lnTo>
                  <a:lnTo>
                    <a:pt x="568076" y="322459"/>
                  </a:lnTo>
                  <a:lnTo>
                    <a:pt x="495887" y="298748"/>
                  </a:lnTo>
                  <a:lnTo>
                    <a:pt x="423296" y="278035"/>
                  </a:lnTo>
                  <a:lnTo>
                    <a:pt x="349925" y="260039"/>
                  </a:lnTo>
                  <a:lnTo>
                    <a:pt x="275397" y="244479"/>
                  </a:lnTo>
                  <a:lnTo>
                    <a:pt x="237582" y="237525"/>
                  </a:lnTo>
                  <a:lnTo>
                    <a:pt x="199336" y="231075"/>
                  </a:lnTo>
                  <a:lnTo>
                    <a:pt x="160612" y="225093"/>
                  </a:lnTo>
                  <a:lnTo>
                    <a:pt x="121364" y="219544"/>
                  </a:lnTo>
                  <a:lnTo>
                    <a:pt x="81544" y="214395"/>
                  </a:lnTo>
                  <a:lnTo>
                    <a:pt x="0" y="205150"/>
                  </a:lnTo>
                  <a:lnTo>
                    <a:pt x="0" y="0"/>
                  </a:lnTo>
                  <a:lnTo>
                    <a:pt x="3263031" y="0"/>
                  </a:lnTo>
                  <a:lnTo>
                    <a:pt x="3293541" y="16917"/>
                  </a:lnTo>
                  <a:lnTo>
                    <a:pt x="3333332" y="41999"/>
                  </a:lnTo>
                  <a:lnTo>
                    <a:pt x="3375755" y="71588"/>
                  </a:lnTo>
                  <a:lnTo>
                    <a:pt x="3421394" y="106039"/>
                  </a:lnTo>
                  <a:lnTo>
                    <a:pt x="3470838" y="145707"/>
                  </a:lnTo>
                  <a:lnTo>
                    <a:pt x="3524673" y="190949"/>
                  </a:lnTo>
                  <a:lnTo>
                    <a:pt x="3583486" y="242120"/>
                  </a:lnTo>
                  <a:lnTo>
                    <a:pt x="3647864" y="299576"/>
                  </a:lnTo>
                  <a:lnTo>
                    <a:pt x="4237652" y="850206"/>
                  </a:lnTo>
                  <a:lnTo>
                    <a:pt x="4237652" y="1932284"/>
                  </a:lnTo>
                  <a:lnTo>
                    <a:pt x="2653026" y="1932284"/>
                  </a:lnTo>
                  <a:lnTo>
                    <a:pt x="2653026" y="7181143"/>
                  </a:lnTo>
                  <a:lnTo>
                    <a:pt x="2653354" y="7249095"/>
                  </a:lnTo>
                  <a:lnTo>
                    <a:pt x="2654338" y="7315783"/>
                  </a:lnTo>
                  <a:lnTo>
                    <a:pt x="2655977" y="7381222"/>
                  </a:lnTo>
                  <a:lnTo>
                    <a:pt x="2658272" y="7445427"/>
                  </a:lnTo>
                  <a:lnTo>
                    <a:pt x="2661223" y="7508416"/>
                  </a:lnTo>
                  <a:lnTo>
                    <a:pt x="2664829" y="7570203"/>
                  </a:lnTo>
                  <a:lnTo>
                    <a:pt x="2669091" y="7630805"/>
                  </a:lnTo>
                  <a:lnTo>
                    <a:pt x="2674009" y="7690237"/>
                  </a:lnTo>
                  <a:lnTo>
                    <a:pt x="2679582" y="7748515"/>
                  </a:lnTo>
                  <a:lnTo>
                    <a:pt x="2685811" y="7805655"/>
                  </a:lnTo>
                  <a:lnTo>
                    <a:pt x="2692696" y="7861673"/>
                  </a:lnTo>
                  <a:lnTo>
                    <a:pt x="2700237" y="7916584"/>
                  </a:lnTo>
                  <a:lnTo>
                    <a:pt x="2708433" y="7970405"/>
                  </a:lnTo>
                  <a:lnTo>
                    <a:pt x="2717285" y="8023151"/>
                  </a:lnTo>
                  <a:lnTo>
                    <a:pt x="2726793" y="8074838"/>
                  </a:lnTo>
                  <a:lnTo>
                    <a:pt x="2736956" y="8125482"/>
                  </a:lnTo>
                  <a:lnTo>
                    <a:pt x="2747775" y="8175099"/>
                  </a:lnTo>
                  <a:lnTo>
                    <a:pt x="2759250" y="8223705"/>
                  </a:lnTo>
                  <a:lnTo>
                    <a:pt x="2771381" y="8271314"/>
                  </a:lnTo>
                  <a:lnTo>
                    <a:pt x="2784167" y="8317945"/>
                  </a:lnTo>
                  <a:lnTo>
                    <a:pt x="2797609" y="8363611"/>
                  </a:lnTo>
                  <a:lnTo>
                    <a:pt x="2811707" y="8408329"/>
                  </a:lnTo>
                  <a:lnTo>
                    <a:pt x="2826460" y="8452115"/>
                  </a:lnTo>
                  <a:lnTo>
                    <a:pt x="2841869" y="8494985"/>
                  </a:lnTo>
                  <a:lnTo>
                    <a:pt x="2857934" y="8536954"/>
                  </a:lnTo>
                  <a:lnTo>
                    <a:pt x="2874654" y="8578038"/>
                  </a:lnTo>
                  <a:lnTo>
                    <a:pt x="2892030" y="8618253"/>
                  </a:lnTo>
                  <a:lnTo>
                    <a:pt x="2910062" y="8657615"/>
                  </a:lnTo>
                  <a:lnTo>
                    <a:pt x="2928750" y="8696140"/>
                  </a:lnTo>
                  <a:lnTo>
                    <a:pt x="2948093" y="8733844"/>
                  </a:lnTo>
                  <a:lnTo>
                    <a:pt x="2968092" y="8770742"/>
                  </a:lnTo>
                  <a:lnTo>
                    <a:pt x="2988747" y="8806850"/>
                  </a:lnTo>
                  <a:lnTo>
                    <a:pt x="3010057" y="8842184"/>
                  </a:lnTo>
                  <a:lnTo>
                    <a:pt x="3032023" y="8876760"/>
                  </a:lnTo>
                  <a:lnTo>
                    <a:pt x="3054645" y="8910594"/>
                  </a:lnTo>
                  <a:lnTo>
                    <a:pt x="3077923" y="8943702"/>
                  </a:lnTo>
                  <a:lnTo>
                    <a:pt x="3101856" y="8976099"/>
                  </a:lnTo>
                  <a:lnTo>
                    <a:pt x="3126445" y="9007801"/>
                  </a:lnTo>
                  <a:lnTo>
                    <a:pt x="3151689" y="9038824"/>
                  </a:lnTo>
                  <a:lnTo>
                    <a:pt x="3177590" y="9069184"/>
                  </a:lnTo>
                  <a:lnTo>
                    <a:pt x="3204146" y="9098897"/>
                  </a:lnTo>
                  <a:lnTo>
                    <a:pt x="3231357" y="9127978"/>
                  </a:lnTo>
                  <a:lnTo>
                    <a:pt x="3259225" y="9156444"/>
                  </a:lnTo>
                  <a:lnTo>
                    <a:pt x="3287748" y="9184310"/>
                  </a:lnTo>
                  <a:lnTo>
                    <a:pt x="3316927" y="9211592"/>
                  </a:lnTo>
                  <a:lnTo>
                    <a:pt x="3346761" y="9238306"/>
                  </a:lnTo>
                  <a:lnTo>
                    <a:pt x="3377252" y="9264468"/>
                  </a:lnTo>
                  <a:lnTo>
                    <a:pt x="3408398" y="9290093"/>
                  </a:lnTo>
                  <a:lnTo>
                    <a:pt x="3440199" y="9315198"/>
                  </a:lnTo>
                  <a:lnTo>
                    <a:pt x="3472657" y="9339798"/>
                  </a:lnTo>
                  <a:lnTo>
                    <a:pt x="3505770" y="9363909"/>
                  </a:lnTo>
                  <a:lnTo>
                    <a:pt x="3539538" y="9387546"/>
                  </a:lnTo>
                  <a:lnTo>
                    <a:pt x="3573963" y="9410727"/>
                  </a:lnTo>
                  <a:lnTo>
                    <a:pt x="3609043" y="9433466"/>
                  </a:lnTo>
                  <a:lnTo>
                    <a:pt x="3644779" y="9455779"/>
                  </a:lnTo>
                  <a:lnTo>
                    <a:pt x="3681171" y="9477683"/>
                  </a:lnTo>
                  <a:lnTo>
                    <a:pt x="3718218" y="9499193"/>
                  </a:lnTo>
                  <a:lnTo>
                    <a:pt x="3755921" y="9520324"/>
                  </a:lnTo>
                  <a:lnTo>
                    <a:pt x="3794280" y="9541094"/>
                  </a:lnTo>
                  <a:lnTo>
                    <a:pt x="3833294" y="9561516"/>
                  </a:lnTo>
                  <a:lnTo>
                    <a:pt x="3872964" y="9581609"/>
                  </a:lnTo>
                  <a:lnTo>
                    <a:pt x="3913290" y="9601386"/>
                  </a:lnTo>
                  <a:lnTo>
                    <a:pt x="3954271" y="9620864"/>
                  </a:lnTo>
                  <a:lnTo>
                    <a:pt x="3995909" y="9640060"/>
                  </a:lnTo>
                  <a:lnTo>
                    <a:pt x="4038201" y="9658988"/>
                  </a:lnTo>
                  <a:lnTo>
                    <a:pt x="4081150" y="9677664"/>
                  </a:lnTo>
                  <a:lnTo>
                    <a:pt x="4124754" y="9696105"/>
                  </a:lnTo>
                  <a:lnTo>
                    <a:pt x="4169014" y="9714326"/>
                  </a:lnTo>
                  <a:lnTo>
                    <a:pt x="4237652" y="9741624"/>
                  </a:lnTo>
                  <a:lnTo>
                    <a:pt x="4237652" y="10055215"/>
                  </a:lnTo>
                  <a:close/>
                </a:path>
                <a:path w="4237990" h="10055225" extrusionOk="0">
                  <a:moveTo>
                    <a:pt x="4237652" y="3390802"/>
                  </a:moveTo>
                  <a:lnTo>
                    <a:pt x="2653026" y="1932284"/>
                  </a:lnTo>
                  <a:lnTo>
                    <a:pt x="4237652" y="1932284"/>
                  </a:lnTo>
                  <a:lnTo>
                    <a:pt x="4237652" y="3390802"/>
                  </a:lnTo>
                  <a:close/>
                </a:path>
              </a:pathLst>
            </a:custGeom>
            <a:solidFill>
              <a:srgbClr val="010101">
                <a:alpha val="1529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95;g1aca0d24898_1_22"/>
            <p:cNvSpPr/>
            <p:nvPr/>
          </p:nvSpPr>
          <p:spPr>
            <a:xfrm>
              <a:off x="7766050" y="0"/>
              <a:ext cx="6350" cy="10058400"/>
            </a:xfrm>
            <a:custGeom>
              <a:avLst/>
              <a:gdLst/>
              <a:ahLst/>
              <a:cxnLst/>
              <a:rect l="l" t="t" r="r" b="b"/>
              <a:pathLst>
                <a:path w="6350" h="10058400" extrusionOk="0">
                  <a:moveTo>
                    <a:pt x="0" y="0"/>
                  </a:moveTo>
                  <a:lnTo>
                    <a:pt x="0" y="10058400"/>
                  </a:lnTo>
                  <a:lnTo>
                    <a:pt x="6350" y="10058400"/>
                  </a:lnTo>
                  <a:lnTo>
                    <a:pt x="6350" y="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1acca4b312a_0_43"/>
          <p:cNvSpPr/>
          <p:nvPr/>
        </p:nvSpPr>
        <p:spPr>
          <a:xfrm>
            <a:off x="0" y="-40943"/>
            <a:ext cx="7772400" cy="10058400"/>
          </a:xfrm>
          <a:custGeom>
            <a:avLst/>
            <a:gdLst/>
            <a:ahLst/>
            <a:cxnLst/>
            <a:rect l="l" t="t" r="r" b="b"/>
            <a:pathLst>
              <a:path w="7772400" h="10058400" extrusionOk="0">
                <a:moveTo>
                  <a:pt x="7772400" y="0"/>
                </a:moveTo>
                <a:lnTo>
                  <a:pt x="0" y="0"/>
                </a:lnTo>
                <a:lnTo>
                  <a:pt x="0" y="10058400"/>
                </a:lnTo>
                <a:lnTo>
                  <a:pt x="7772400" y="10058400"/>
                </a:lnTo>
                <a:lnTo>
                  <a:pt x="7772400" y="0"/>
                </a:lnTo>
                <a:close/>
              </a:path>
            </a:pathLst>
          </a:custGeom>
          <a:solidFill>
            <a:srgbClr val="DB192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3" name="Google Shape;303;g1acca4b312a_0_43"/>
          <p:cNvSpPr txBox="1"/>
          <p:nvPr/>
        </p:nvSpPr>
        <p:spPr>
          <a:xfrm>
            <a:off x="1018050" y="4080150"/>
            <a:ext cx="5736300" cy="1816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5300" b="0" i="0" u="none" strike="noStrike" cap="none">
                <a:solidFill>
                  <a:schemeClr val="lt1"/>
                </a:solidFill>
                <a:latin typeface="Calibri"/>
                <a:ea typeface="Calibri"/>
                <a:cs typeface="Calibri"/>
                <a:sym typeface="Calibri"/>
              </a:rPr>
              <a:t>Results from PCA/Kernel PCA</a:t>
            </a:r>
            <a:endParaRPr sz="6100" b="0" i="0" u="none" strike="noStrike" cap="none">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07"/>
        <p:cNvGrpSpPr/>
        <p:nvPr/>
      </p:nvGrpSpPr>
      <p:grpSpPr>
        <a:xfrm>
          <a:off x="0" y="0"/>
          <a:ext cx="0" cy="0"/>
          <a:chOff x="0" y="0"/>
          <a:chExt cx="0" cy="0"/>
        </a:xfrm>
      </p:grpSpPr>
      <p:sp>
        <p:nvSpPr>
          <p:cNvPr id="308" name="Google Shape;308;g1acca4b312a_0_185"/>
          <p:cNvSpPr/>
          <p:nvPr/>
        </p:nvSpPr>
        <p:spPr>
          <a:xfrm>
            <a:off x="0" y="0"/>
            <a:ext cx="7772400" cy="10058400"/>
          </a:xfrm>
          <a:prstGeom prst="rect">
            <a:avLst/>
          </a:pr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309" name="Google Shape;309;g1acca4b312a_0_185"/>
          <p:cNvGrpSpPr/>
          <p:nvPr/>
        </p:nvGrpSpPr>
        <p:grpSpPr>
          <a:xfrm>
            <a:off x="3534410" y="0"/>
            <a:ext cx="4237990" cy="10058400"/>
            <a:chOff x="3534746" y="0"/>
            <a:chExt cx="4237990" cy="10058400"/>
          </a:xfrm>
        </p:grpSpPr>
        <p:sp>
          <p:nvSpPr>
            <p:cNvPr id="310" name="Google Shape;310;g1acca4b312a_0_185"/>
            <p:cNvSpPr/>
            <p:nvPr/>
          </p:nvSpPr>
          <p:spPr>
            <a:xfrm>
              <a:off x="3534746" y="0"/>
              <a:ext cx="4237990" cy="10055225"/>
            </a:xfrm>
            <a:custGeom>
              <a:avLst/>
              <a:gdLst/>
              <a:ahLst/>
              <a:cxnLst/>
              <a:rect l="l" t="t" r="r" b="b"/>
              <a:pathLst>
                <a:path w="4237990" h="10055225" extrusionOk="0">
                  <a:moveTo>
                    <a:pt x="4237652" y="10055215"/>
                  </a:moveTo>
                  <a:lnTo>
                    <a:pt x="635606" y="10055215"/>
                  </a:lnTo>
                  <a:lnTo>
                    <a:pt x="635606" y="9785329"/>
                  </a:lnTo>
                  <a:lnTo>
                    <a:pt x="728716" y="9750172"/>
                  </a:lnTo>
                  <a:lnTo>
                    <a:pt x="819203" y="9714326"/>
                  </a:lnTo>
                  <a:lnTo>
                    <a:pt x="863463" y="9696105"/>
                  </a:lnTo>
                  <a:lnTo>
                    <a:pt x="907068" y="9677664"/>
                  </a:lnTo>
                  <a:lnTo>
                    <a:pt x="950016" y="9658988"/>
                  </a:lnTo>
                  <a:lnTo>
                    <a:pt x="992309" y="9640060"/>
                  </a:lnTo>
                  <a:lnTo>
                    <a:pt x="1033946" y="9620864"/>
                  </a:lnTo>
                  <a:lnTo>
                    <a:pt x="1074928" y="9601386"/>
                  </a:lnTo>
                  <a:lnTo>
                    <a:pt x="1115254" y="9581609"/>
                  </a:lnTo>
                  <a:lnTo>
                    <a:pt x="1154924" y="9561516"/>
                  </a:lnTo>
                  <a:lnTo>
                    <a:pt x="1193938" y="9541094"/>
                  </a:lnTo>
                  <a:lnTo>
                    <a:pt x="1232297" y="9520324"/>
                  </a:lnTo>
                  <a:lnTo>
                    <a:pt x="1270000" y="9499193"/>
                  </a:lnTo>
                  <a:lnTo>
                    <a:pt x="1307047" y="9477683"/>
                  </a:lnTo>
                  <a:lnTo>
                    <a:pt x="1343439" y="9455779"/>
                  </a:lnTo>
                  <a:lnTo>
                    <a:pt x="1379175" y="9433466"/>
                  </a:lnTo>
                  <a:lnTo>
                    <a:pt x="1414255" y="9410727"/>
                  </a:lnTo>
                  <a:lnTo>
                    <a:pt x="1448679" y="9387546"/>
                  </a:lnTo>
                  <a:lnTo>
                    <a:pt x="1482448" y="9363909"/>
                  </a:lnTo>
                  <a:lnTo>
                    <a:pt x="1515561" y="9339798"/>
                  </a:lnTo>
                  <a:lnTo>
                    <a:pt x="1548019" y="9315198"/>
                  </a:lnTo>
                  <a:lnTo>
                    <a:pt x="1579820" y="9290093"/>
                  </a:lnTo>
                  <a:lnTo>
                    <a:pt x="1610966" y="9264468"/>
                  </a:lnTo>
                  <a:lnTo>
                    <a:pt x="1641456" y="9238306"/>
                  </a:lnTo>
                  <a:lnTo>
                    <a:pt x="1671291" y="9211592"/>
                  </a:lnTo>
                  <a:lnTo>
                    <a:pt x="1700470" y="9184310"/>
                  </a:lnTo>
                  <a:lnTo>
                    <a:pt x="1728993" y="9156444"/>
                  </a:lnTo>
                  <a:lnTo>
                    <a:pt x="1756860" y="9127978"/>
                  </a:lnTo>
                  <a:lnTo>
                    <a:pt x="1784072" y="9098897"/>
                  </a:lnTo>
                  <a:lnTo>
                    <a:pt x="1810628" y="9069184"/>
                  </a:lnTo>
                  <a:lnTo>
                    <a:pt x="1836529" y="9038824"/>
                  </a:lnTo>
                  <a:lnTo>
                    <a:pt x="1861773" y="9007801"/>
                  </a:lnTo>
                  <a:lnTo>
                    <a:pt x="1886362" y="8976099"/>
                  </a:lnTo>
                  <a:lnTo>
                    <a:pt x="1910295" y="8943702"/>
                  </a:lnTo>
                  <a:lnTo>
                    <a:pt x="1933573" y="8910594"/>
                  </a:lnTo>
                  <a:lnTo>
                    <a:pt x="1956195" y="8876760"/>
                  </a:lnTo>
                  <a:lnTo>
                    <a:pt x="1978161" y="8842184"/>
                  </a:lnTo>
                  <a:lnTo>
                    <a:pt x="1999471" y="8806850"/>
                  </a:lnTo>
                  <a:lnTo>
                    <a:pt x="2020126" y="8770742"/>
                  </a:lnTo>
                  <a:lnTo>
                    <a:pt x="2040125" y="8733844"/>
                  </a:lnTo>
                  <a:lnTo>
                    <a:pt x="2059468" y="8696140"/>
                  </a:lnTo>
                  <a:lnTo>
                    <a:pt x="2078156" y="8657615"/>
                  </a:lnTo>
                  <a:lnTo>
                    <a:pt x="2096187" y="8618253"/>
                  </a:lnTo>
                  <a:lnTo>
                    <a:pt x="2113564" y="8578038"/>
                  </a:lnTo>
                  <a:lnTo>
                    <a:pt x="2130284" y="8536954"/>
                  </a:lnTo>
                  <a:lnTo>
                    <a:pt x="2146349" y="8494985"/>
                  </a:lnTo>
                  <a:lnTo>
                    <a:pt x="2161758" y="8452115"/>
                  </a:lnTo>
                  <a:lnTo>
                    <a:pt x="2176511" y="8408329"/>
                  </a:lnTo>
                  <a:lnTo>
                    <a:pt x="2190609" y="8363611"/>
                  </a:lnTo>
                  <a:lnTo>
                    <a:pt x="2204051" y="8317945"/>
                  </a:lnTo>
                  <a:lnTo>
                    <a:pt x="2216837" y="8271314"/>
                  </a:lnTo>
                  <a:lnTo>
                    <a:pt x="2228968" y="8223705"/>
                  </a:lnTo>
                  <a:lnTo>
                    <a:pt x="2240442" y="8175099"/>
                  </a:lnTo>
                  <a:lnTo>
                    <a:pt x="2251261" y="8125482"/>
                  </a:lnTo>
                  <a:lnTo>
                    <a:pt x="2261425" y="8074838"/>
                  </a:lnTo>
                  <a:lnTo>
                    <a:pt x="2270933" y="8023151"/>
                  </a:lnTo>
                  <a:lnTo>
                    <a:pt x="2279785" y="7970405"/>
                  </a:lnTo>
                  <a:lnTo>
                    <a:pt x="2287981" y="7916584"/>
                  </a:lnTo>
                  <a:lnTo>
                    <a:pt x="2295521" y="7861673"/>
                  </a:lnTo>
                  <a:lnTo>
                    <a:pt x="2302406" y="7805655"/>
                  </a:lnTo>
                  <a:lnTo>
                    <a:pt x="2308636" y="7748515"/>
                  </a:lnTo>
                  <a:lnTo>
                    <a:pt x="2314209" y="7690237"/>
                  </a:lnTo>
                  <a:lnTo>
                    <a:pt x="2319127" y="7630805"/>
                  </a:lnTo>
                  <a:lnTo>
                    <a:pt x="2323389" y="7570203"/>
                  </a:lnTo>
                  <a:lnTo>
                    <a:pt x="2326995" y="7508416"/>
                  </a:lnTo>
                  <a:lnTo>
                    <a:pt x="2329946" y="7445427"/>
                  </a:lnTo>
                  <a:lnTo>
                    <a:pt x="2332241" y="7381222"/>
                  </a:lnTo>
                  <a:lnTo>
                    <a:pt x="2333880" y="7315783"/>
                  </a:lnTo>
                  <a:lnTo>
                    <a:pt x="2334864" y="7249095"/>
                  </a:lnTo>
                  <a:lnTo>
                    <a:pt x="2335192" y="7181143"/>
                  </a:lnTo>
                  <a:lnTo>
                    <a:pt x="2335192" y="1675914"/>
                  </a:lnTo>
                  <a:lnTo>
                    <a:pt x="1916725" y="1282693"/>
                  </a:lnTo>
                  <a:lnTo>
                    <a:pt x="1802570" y="1176621"/>
                  </a:lnTo>
                  <a:lnTo>
                    <a:pt x="1747556" y="1126359"/>
                  </a:lnTo>
                  <a:lnTo>
                    <a:pt x="1693855" y="1077899"/>
                  </a:lnTo>
                  <a:lnTo>
                    <a:pt x="1641420" y="1031206"/>
                  </a:lnTo>
                  <a:lnTo>
                    <a:pt x="1590204" y="986245"/>
                  </a:lnTo>
                  <a:lnTo>
                    <a:pt x="1540160" y="942980"/>
                  </a:lnTo>
                  <a:lnTo>
                    <a:pt x="1491240" y="901378"/>
                  </a:lnTo>
                  <a:lnTo>
                    <a:pt x="1443398" y="861402"/>
                  </a:lnTo>
                  <a:lnTo>
                    <a:pt x="1396586" y="823018"/>
                  </a:lnTo>
                  <a:lnTo>
                    <a:pt x="1350757" y="786190"/>
                  </a:lnTo>
                  <a:lnTo>
                    <a:pt x="1305864" y="750884"/>
                  </a:lnTo>
                  <a:lnTo>
                    <a:pt x="1261860" y="717063"/>
                  </a:lnTo>
                  <a:lnTo>
                    <a:pt x="1218698" y="684695"/>
                  </a:lnTo>
                  <a:lnTo>
                    <a:pt x="1176331" y="653742"/>
                  </a:lnTo>
                  <a:lnTo>
                    <a:pt x="1134711" y="624170"/>
                  </a:lnTo>
                  <a:lnTo>
                    <a:pt x="1093791" y="595945"/>
                  </a:lnTo>
                  <a:lnTo>
                    <a:pt x="1053525" y="569030"/>
                  </a:lnTo>
                  <a:lnTo>
                    <a:pt x="1013865" y="543391"/>
                  </a:lnTo>
                  <a:lnTo>
                    <a:pt x="974764" y="518993"/>
                  </a:lnTo>
                  <a:lnTo>
                    <a:pt x="936175" y="495800"/>
                  </a:lnTo>
                  <a:lnTo>
                    <a:pt x="898051" y="473777"/>
                  </a:lnTo>
                  <a:lnTo>
                    <a:pt x="860345" y="452891"/>
                  </a:lnTo>
                  <a:lnTo>
                    <a:pt x="823009" y="433104"/>
                  </a:lnTo>
                  <a:lnTo>
                    <a:pt x="785997" y="414383"/>
                  </a:lnTo>
                  <a:lnTo>
                    <a:pt x="749261" y="396691"/>
                  </a:lnTo>
                  <a:lnTo>
                    <a:pt x="712754" y="379995"/>
                  </a:lnTo>
                  <a:lnTo>
                    <a:pt x="676429" y="364259"/>
                  </a:lnTo>
                  <a:lnTo>
                    <a:pt x="640239" y="349447"/>
                  </a:lnTo>
                  <a:lnTo>
                    <a:pt x="604137" y="335526"/>
                  </a:lnTo>
                  <a:lnTo>
                    <a:pt x="568076" y="322459"/>
                  </a:lnTo>
                  <a:lnTo>
                    <a:pt x="495887" y="298748"/>
                  </a:lnTo>
                  <a:lnTo>
                    <a:pt x="423296" y="278035"/>
                  </a:lnTo>
                  <a:lnTo>
                    <a:pt x="349925" y="260039"/>
                  </a:lnTo>
                  <a:lnTo>
                    <a:pt x="275397" y="244479"/>
                  </a:lnTo>
                  <a:lnTo>
                    <a:pt x="237582" y="237525"/>
                  </a:lnTo>
                  <a:lnTo>
                    <a:pt x="199336" y="231075"/>
                  </a:lnTo>
                  <a:lnTo>
                    <a:pt x="160612" y="225093"/>
                  </a:lnTo>
                  <a:lnTo>
                    <a:pt x="121364" y="219544"/>
                  </a:lnTo>
                  <a:lnTo>
                    <a:pt x="81544" y="214395"/>
                  </a:lnTo>
                  <a:lnTo>
                    <a:pt x="0" y="205150"/>
                  </a:lnTo>
                  <a:lnTo>
                    <a:pt x="0" y="0"/>
                  </a:lnTo>
                  <a:lnTo>
                    <a:pt x="3263031" y="0"/>
                  </a:lnTo>
                  <a:lnTo>
                    <a:pt x="3293541" y="16917"/>
                  </a:lnTo>
                  <a:lnTo>
                    <a:pt x="3333332" y="41999"/>
                  </a:lnTo>
                  <a:lnTo>
                    <a:pt x="3375755" y="71588"/>
                  </a:lnTo>
                  <a:lnTo>
                    <a:pt x="3421394" y="106039"/>
                  </a:lnTo>
                  <a:lnTo>
                    <a:pt x="3470838" y="145707"/>
                  </a:lnTo>
                  <a:lnTo>
                    <a:pt x="3524673" y="190949"/>
                  </a:lnTo>
                  <a:lnTo>
                    <a:pt x="3583486" y="242120"/>
                  </a:lnTo>
                  <a:lnTo>
                    <a:pt x="3647864" y="299576"/>
                  </a:lnTo>
                  <a:lnTo>
                    <a:pt x="4237652" y="850206"/>
                  </a:lnTo>
                  <a:lnTo>
                    <a:pt x="4237652" y="1932284"/>
                  </a:lnTo>
                  <a:lnTo>
                    <a:pt x="2653026" y="1932284"/>
                  </a:lnTo>
                  <a:lnTo>
                    <a:pt x="2653026" y="7181143"/>
                  </a:lnTo>
                  <a:lnTo>
                    <a:pt x="2653354" y="7249095"/>
                  </a:lnTo>
                  <a:lnTo>
                    <a:pt x="2654338" y="7315783"/>
                  </a:lnTo>
                  <a:lnTo>
                    <a:pt x="2655977" y="7381222"/>
                  </a:lnTo>
                  <a:lnTo>
                    <a:pt x="2658272" y="7445427"/>
                  </a:lnTo>
                  <a:lnTo>
                    <a:pt x="2661223" y="7508416"/>
                  </a:lnTo>
                  <a:lnTo>
                    <a:pt x="2664829" y="7570203"/>
                  </a:lnTo>
                  <a:lnTo>
                    <a:pt x="2669091" y="7630805"/>
                  </a:lnTo>
                  <a:lnTo>
                    <a:pt x="2674009" y="7690237"/>
                  </a:lnTo>
                  <a:lnTo>
                    <a:pt x="2679582" y="7748515"/>
                  </a:lnTo>
                  <a:lnTo>
                    <a:pt x="2685811" y="7805655"/>
                  </a:lnTo>
                  <a:lnTo>
                    <a:pt x="2692696" y="7861673"/>
                  </a:lnTo>
                  <a:lnTo>
                    <a:pt x="2700237" y="7916584"/>
                  </a:lnTo>
                  <a:lnTo>
                    <a:pt x="2708433" y="7970405"/>
                  </a:lnTo>
                  <a:lnTo>
                    <a:pt x="2717285" y="8023151"/>
                  </a:lnTo>
                  <a:lnTo>
                    <a:pt x="2726793" y="8074838"/>
                  </a:lnTo>
                  <a:lnTo>
                    <a:pt x="2736956" y="8125482"/>
                  </a:lnTo>
                  <a:lnTo>
                    <a:pt x="2747775" y="8175099"/>
                  </a:lnTo>
                  <a:lnTo>
                    <a:pt x="2759250" y="8223705"/>
                  </a:lnTo>
                  <a:lnTo>
                    <a:pt x="2771381" y="8271314"/>
                  </a:lnTo>
                  <a:lnTo>
                    <a:pt x="2784167" y="8317945"/>
                  </a:lnTo>
                  <a:lnTo>
                    <a:pt x="2797609" y="8363611"/>
                  </a:lnTo>
                  <a:lnTo>
                    <a:pt x="2811707" y="8408329"/>
                  </a:lnTo>
                  <a:lnTo>
                    <a:pt x="2826460" y="8452115"/>
                  </a:lnTo>
                  <a:lnTo>
                    <a:pt x="2841869" y="8494985"/>
                  </a:lnTo>
                  <a:lnTo>
                    <a:pt x="2857934" y="8536954"/>
                  </a:lnTo>
                  <a:lnTo>
                    <a:pt x="2874654" y="8578038"/>
                  </a:lnTo>
                  <a:lnTo>
                    <a:pt x="2892030" y="8618253"/>
                  </a:lnTo>
                  <a:lnTo>
                    <a:pt x="2910062" y="8657615"/>
                  </a:lnTo>
                  <a:lnTo>
                    <a:pt x="2928750" y="8696140"/>
                  </a:lnTo>
                  <a:lnTo>
                    <a:pt x="2948093" y="8733844"/>
                  </a:lnTo>
                  <a:lnTo>
                    <a:pt x="2968092" y="8770742"/>
                  </a:lnTo>
                  <a:lnTo>
                    <a:pt x="2988747" y="8806850"/>
                  </a:lnTo>
                  <a:lnTo>
                    <a:pt x="3010057" y="8842184"/>
                  </a:lnTo>
                  <a:lnTo>
                    <a:pt x="3032023" y="8876760"/>
                  </a:lnTo>
                  <a:lnTo>
                    <a:pt x="3054645" y="8910594"/>
                  </a:lnTo>
                  <a:lnTo>
                    <a:pt x="3077923" y="8943702"/>
                  </a:lnTo>
                  <a:lnTo>
                    <a:pt x="3101856" y="8976099"/>
                  </a:lnTo>
                  <a:lnTo>
                    <a:pt x="3126445" y="9007801"/>
                  </a:lnTo>
                  <a:lnTo>
                    <a:pt x="3151689" y="9038824"/>
                  </a:lnTo>
                  <a:lnTo>
                    <a:pt x="3177590" y="9069184"/>
                  </a:lnTo>
                  <a:lnTo>
                    <a:pt x="3204146" y="9098897"/>
                  </a:lnTo>
                  <a:lnTo>
                    <a:pt x="3231357" y="9127978"/>
                  </a:lnTo>
                  <a:lnTo>
                    <a:pt x="3259225" y="9156444"/>
                  </a:lnTo>
                  <a:lnTo>
                    <a:pt x="3287748" y="9184310"/>
                  </a:lnTo>
                  <a:lnTo>
                    <a:pt x="3316927" y="9211592"/>
                  </a:lnTo>
                  <a:lnTo>
                    <a:pt x="3346761" y="9238306"/>
                  </a:lnTo>
                  <a:lnTo>
                    <a:pt x="3377252" y="9264468"/>
                  </a:lnTo>
                  <a:lnTo>
                    <a:pt x="3408398" y="9290093"/>
                  </a:lnTo>
                  <a:lnTo>
                    <a:pt x="3440199" y="9315198"/>
                  </a:lnTo>
                  <a:lnTo>
                    <a:pt x="3472657" y="9339798"/>
                  </a:lnTo>
                  <a:lnTo>
                    <a:pt x="3505770" y="9363909"/>
                  </a:lnTo>
                  <a:lnTo>
                    <a:pt x="3539538" y="9387546"/>
                  </a:lnTo>
                  <a:lnTo>
                    <a:pt x="3573963" y="9410727"/>
                  </a:lnTo>
                  <a:lnTo>
                    <a:pt x="3609043" y="9433466"/>
                  </a:lnTo>
                  <a:lnTo>
                    <a:pt x="3644779" y="9455779"/>
                  </a:lnTo>
                  <a:lnTo>
                    <a:pt x="3681171" y="9477683"/>
                  </a:lnTo>
                  <a:lnTo>
                    <a:pt x="3718218" y="9499193"/>
                  </a:lnTo>
                  <a:lnTo>
                    <a:pt x="3755921" y="9520324"/>
                  </a:lnTo>
                  <a:lnTo>
                    <a:pt x="3794280" y="9541094"/>
                  </a:lnTo>
                  <a:lnTo>
                    <a:pt x="3833294" y="9561516"/>
                  </a:lnTo>
                  <a:lnTo>
                    <a:pt x="3872964" y="9581609"/>
                  </a:lnTo>
                  <a:lnTo>
                    <a:pt x="3913290" y="9601386"/>
                  </a:lnTo>
                  <a:lnTo>
                    <a:pt x="3954271" y="9620864"/>
                  </a:lnTo>
                  <a:lnTo>
                    <a:pt x="3995909" y="9640060"/>
                  </a:lnTo>
                  <a:lnTo>
                    <a:pt x="4038201" y="9658988"/>
                  </a:lnTo>
                  <a:lnTo>
                    <a:pt x="4081150" y="9677664"/>
                  </a:lnTo>
                  <a:lnTo>
                    <a:pt x="4124754" y="9696105"/>
                  </a:lnTo>
                  <a:lnTo>
                    <a:pt x="4169014" y="9714326"/>
                  </a:lnTo>
                  <a:lnTo>
                    <a:pt x="4237652" y="9741624"/>
                  </a:lnTo>
                  <a:lnTo>
                    <a:pt x="4237652" y="10055215"/>
                  </a:lnTo>
                  <a:close/>
                </a:path>
                <a:path w="4237990" h="10055225" extrusionOk="0">
                  <a:moveTo>
                    <a:pt x="4237652" y="3390802"/>
                  </a:moveTo>
                  <a:lnTo>
                    <a:pt x="2653026" y="1932284"/>
                  </a:lnTo>
                  <a:lnTo>
                    <a:pt x="4237652" y="1932284"/>
                  </a:lnTo>
                  <a:lnTo>
                    <a:pt x="4237652" y="3390802"/>
                  </a:lnTo>
                  <a:close/>
                </a:path>
              </a:pathLst>
            </a:custGeom>
            <a:solidFill>
              <a:srgbClr val="010101">
                <a:alpha val="1568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1" name="Google Shape;311;g1acca4b312a_0_185"/>
            <p:cNvSpPr/>
            <p:nvPr/>
          </p:nvSpPr>
          <p:spPr>
            <a:xfrm>
              <a:off x="7766050" y="0"/>
              <a:ext cx="6350" cy="10058400"/>
            </a:xfrm>
            <a:custGeom>
              <a:avLst/>
              <a:gdLst/>
              <a:ahLst/>
              <a:cxnLst/>
              <a:rect l="l" t="t" r="r" b="b"/>
              <a:pathLst>
                <a:path w="6350" h="10058400" extrusionOk="0">
                  <a:moveTo>
                    <a:pt x="0" y="0"/>
                  </a:moveTo>
                  <a:lnTo>
                    <a:pt x="0" y="10058400"/>
                  </a:lnTo>
                  <a:lnTo>
                    <a:pt x="6350" y="10058400"/>
                  </a:lnTo>
                  <a:lnTo>
                    <a:pt x="6350" y="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12" name="Google Shape;312;g1acca4b312a_0_185"/>
          <p:cNvSpPr txBox="1"/>
          <p:nvPr/>
        </p:nvSpPr>
        <p:spPr>
          <a:xfrm>
            <a:off x="477975" y="457200"/>
            <a:ext cx="7294500" cy="303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400" b="1" i="0" u="none" strike="noStrike" cap="none">
                <a:solidFill>
                  <a:srgbClr val="000000"/>
                </a:solidFill>
                <a:latin typeface="Jacques Francois Shadow"/>
                <a:ea typeface="Jacques Francois Shadow"/>
                <a:cs typeface="Jacques Francois Shadow"/>
                <a:sym typeface="Jacques Francois Shadow"/>
              </a:rPr>
              <a:t>Distribution of information based on Eigen Values:</a:t>
            </a:r>
            <a:endParaRPr sz="2400" b="1" i="0" u="none" strike="noStrike" cap="none">
              <a:solidFill>
                <a:srgbClr val="000000"/>
              </a:solidFill>
              <a:latin typeface="Jacques Francois Shadow"/>
              <a:ea typeface="Jacques Francois Shadow"/>
              <a:cs typeface="Jacques Francois Shadow"/>
              <a:sym typeface="Jacques Francois Shadow"/>
            </a:endParaRPr>
          </a:p>
          <a:p>
            <a:pPr marL="0" marR="0" lvl="0" indent="0" algn="l" rtl="0">
              <a:lnSpc>
                <a:spcPct val="100000"/>
              </a:lnSpc>
              <a:spcBef>
                <a:spcPts val="0"/>
              </a:spcBef>
              <a:spcAft>
                <a:spcPts val="0"/>
              </a:spcAft>
              <a:buClr>
                <a:srgbClr val="000000"/>
              </a:buClr>
              <a:buSzPts val="2200"/>
              <a:buFont typeface="Arial"/>
              <a:buNone/>
            </a:pPr>
            <a:endParaRPr sz="22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n-US" sz="2300" i="0" u="none" strike="noStrike" cap="none">
                <a:solidFill>
                  <a:srgbClr val="000000"/>
                </a:solidFill>
              </a:rPr>
              <a:t>The distribution of information is based on the eigen values, the higher the percentage of eigen values among all eigen values, maximum</a:t>
            </a:r>
            <a:r>
              <a:rPr lang="en-US" sz="2300"/>
              <a:t> </a:t>
            </a:r>
            <a:r>
              <a:rPr lang="en-US" sz="2300" i="0" u="none" strike="noStrike" cap="none">
                <a:solidFill>
                  <a:srgbClr val="000000"/>
                </a:solidFill>
              </a:rPr>
              <a:t>information is associated with the principal component generated from that eigen vector</a:t>
            </a:r>
            <a:endParaRPr sz="2300" i="0" u="none" strike="noStrike" cap="none">
              <a:solidFill>
                <a:srgbClr val="000000"/>
              </a:solidFill>
            </a:endParaRPr>
          </a:p>
        </p:txBody>
      </p:sp>
      <p:pic>
        <p:nvPicPr>
          <p:cNvPr id="313" name="Google Shape;313;g1acca4b312a_0_185"/>
          <p:cNvPicPr preferRelativeResize="0"/>
          <p:nvPr/>
        </p:nvPicPr>
        <p:blipFill>
          <a:blip r:embed="rId3">
            <a:alphaModFix/>
          </a:blip>
          <a:stretch>
            <a:fillRect/>
          </a:stretch>
        </p:blipFill>
        <p:spPr>
          <a:xfrm>
            <a:off x="391375" y="3693350"/>
            <a:ext cx="6989651" cy="4321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17"/>
        <p:cNvGrpSpPr/>
        <p:nvPr/>
      </p:nvGrpSpPr>
      <p:grpSpPr>
        <a:xfrm>
          <a:off x="0" y="0"/>
          <a:ext cx="0" cy="0"/>
          <a:chOff x="0" y="0"/>
          <a:chExt cx="0" cy="0"/>
        </a:xfrm>
      </p:grpSpPr>
      <p:sp>
        <p:nvSpPr>
          <p:cNvPr id="318" name="Google Shape;318;g1ae04edf007_6_47"/>
          <p:cNvSpPr/>
          <p:nvPr/>
        </p:nvSpPr>
        <p:spPr>
          <a:xfrm>
            <a:off x="0" y="0"/>
            <a:ext cx="7772400" cy="10058400"/>
          </a:xfrm>
          <a:prstGeom prst="rect">
            <a:avLst/>
          </a:pr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a:solidFill>
                <a:schemeClr val="dk1"/>
              </a:solidFill>
              <a:latin typeface="Calibri"/>
              <a:ea typeface="Calibri"/>
              <a:cs typeface="Calibri"/>
              <a:sym typeface="Calibri"/>
            </a:endParaRPr>
          </a:p>
        </p:txBody>
      </p:sp>
      <p:sp>
        <p:nvSpPr>
          <p:cNvPr id="319" name="Google Shape;319;g1ae04edf007_6_47"/>
          <p:cNvSpPr txBox="1">
            <a:spLocks noGrp="1"/>
          </p:cNvSpPr>
          <p:nvPr>
            <p:ph type="title"/>
          </p:nvPr>
        </p:nvSpPr>
        <p:spPr>
          <a:xfrm>
            <a:off x="534350" y="358325"/>
            <a:ext cx="6600900" cy="1092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b="1">
                <a:solidFill>
                  <a:schemeClr val="dk1"/>
                </a:solidFill>
                <a:latin typeface="Jacques Francois Shadow"/>
                <a:ea typeface="Jacques Francois Shadow"/>
                <a:cs typeface="Jacques Francois Shadow"/>
                <a:sym typeface="Jacques Francois Shadow"/>
              </a:rPr>
              <a:t>PCA</a:t>
            </a:r>
            <a:endParaRPr sz="2400" b="1">
              <a:solidFill>
                <a:schemeClr val="dk1"/>
              </a:solidFill>
              <a:latin typeface="Jacques Francois Shadow"/>
              <a:ea typeface="Jacques Francois Shadow"/>
              <a:cs typeface="Jacques Francois Shadow"/>
              <a:sym typeface="Jacques Francois Shadow"/>
            </a:endParaRPr>
          </a:p>
          <a:p>
            <a:pPr marL="0" lvl="0" indent="0" algn="l" rtl="0">
              <a:spcBef>
                <a:spcPts val="0"/>
              </a:spcBef>
              <a:spcAft>
                <a:spcPts val="0"/>
              </a:spcAft>
              <a:buNone/>
            </a:pPr>
            <a:endParaRPr sz="2400" b="1">
              <a:solidFill>
                <a:schemeClr val="dk1"/>
              </a:solidFill>
              <a:latin typeface="Jacques Francois Shadow"/>
              <a:ea typeface="Jacques Francois Shadow"/>
              <a:cs typeface="Jacques Francois Shadow"/>
              <a:sym typeface="Jacques Francois Shadow"/>
            </a:endParaRPr>
          </a:p>
          <a:p>
            <a:pPr marL="0" lvl="0" indent="0" algn="l" rtl="0">
              <a:spcBef>
                <a:spcPts val="0"/>
              </a:spcBef>
              <a:spcAft>
                <a:spcPts val="0"/>
              </a:spcAft>
              <a:buNone/>
            </a:pPr>
            <a:r>
              <a:rPr lang="en-US">
                <a:solidFill>
                  <a:schemeClr val="dk1"/>
                </a:solidFill>
              </a:rPr>
              <a:t>Plot of PC1 vs PC2 for linear PCA:</a:t>
            </a:r>
            <a:endParaRPr>
              <a:solidFill>
                <a:schemeClr val="dk1"/>
              </a:solidFill>
            </a:endParaRPr>
          </a:p>
        </p:txBody>
      </p:sp>
      <p:grpSp>
        <p:nvGrpSpPr>
          <p:cNvPr id="320" name="Google Shape;320;g1ae04edf007_6_47"/>
          <p:cNvGrpSpPr/>
          <p:nvPr/>
        </p:nvGrpSpPr>
        <p:grpSpPr>
          <a:xfrm>
            <a:off x="3534410" y="0"/>
            <a:ext cx="4237990" cy="10058400"/>
            <a:chOff x="3534746" y="0"/>
            <a:chExt cx="4237990" cy="10058400"/>
          </a:xfrm>
        </p:grpSpPr>
        <p:sp>
          <p:nvSpPr>
            <p:cNvPr id="321" name="Google Shape;321;g1ae04edf007_6_47"/>
            <p:cNvSpPr/>
            <p:nvPr/>
          </p:nvSpPr>
          <p:spPr>
            <a:xfrm>
              <a:off x="3534746" y="0"/>
              <a:ext cx="4237990" cy="10055225"/>
            </a:xfrm>
            <a:custGeom>
              <a:avLst/>
              <a:gdLst/>
              <a:ahLst/>
              <a:cxnLst/>
              <a:rect l="l" t="t" r="r" b="b"/>
              <a:pathLst>
                <a:path w="4237990" h="10055225" extrusionOk="0">
                  <a:moveTo>
                    <a:pt x="4237652" y="10055215"/>
                  </a:moveTo>
                  <a:lnTo>
                    <a:pt x="635606" y="10055215"/>
                  </a:lnTo>
                  <a:lnTo>
                    <a:pt x="635606" y="9785329"/>
                  </a:lnTo>
                  <a:lnTo>
                    <a:pt x="728716" y="9750172"/>
                  </a:lnTo>
                  <a:lnTo>
                    <a:pt x="819203" y="9714326"/>
                  </a:lnTo>
                  <a:lnTo>
                    <a:pt x="863463" y="9696105"/>
                  </a:lnTo>
                  <a:lnTo>
                    <a:pt x="907068" y="9677664"/>
                  </a:lnTo>
                  <a:lnTo>
                    <a:pt x="950016" y="9658988"/>
                  </a:lnTo>
                  <a:lnTo>
                    <a:pt x="992309" y="9640060"/>
                  </a:lnTo>
                  <a:lnTo>
                    <a:pt x="1033946" y="9620864"/>
                  </a:lnTo>
                  <a:lnTo>
                    <a:pt x="1074928" y="9601386"/>
                  </a:lnTo>
                  <a:lnTo>
                    <a:pt x="1115254" y="9581609"/>
                  </a:lnTo>
                  <a:lnTo>
                    <a:pt x="1154924" y="9561516"/>
                  </a:lnTo>
                  <a:lnTo>
                    <a:pt x="1193938" y="9541094"/>
                  </a:lnTo>
                  <a:lnTo>
                    <a:pt x="1232297" y="9520324"/>
                  </a:lnTo>
                  <a:lnTo>
                    <a:pt x="1270000" y="9499193"/>
                  </a:lnTo>
                  <a:lnTo>
                    <a:pt x="1307047" y="9477683"/>
                  </a:lnTo>
                  <a:lnTo>
                    <a:pt x="1343439" y="9455779"/>
                  </a:lnTo>
                  <a:lnTo>
                    <a:pt x="1379175" y="9433466"/>
                  </a:lnTo>
                  <a:lnTo>
                    <a:pt x="1414255" y="9410727"/>
                  </a:lnTo>
                  <a:lnTo>
                    <a:pt x="1448679" y="9387546"/>
                  </a:lnTo>
                  <a:lnTo>
                    <a:pt x="1482448" y="9363909"/>
                  </a:lnTo>
                  <a:lnTo>
                    <a:pt x="1515561" y="9339798"/>
                  </a:lnTo>
                  <a:lnTo>
                    <a:pt x="1548019" y="9315198"/>
                  </a:lnTo>
                  <a:lnTo>
                    <a:pt x="1579820" y="9290093"/>
                  </a:lnTo>
                  <a:lnTo>
                    <a:pt x="1610966" y="9264468"/>
                  </a:lnTo>
                  <a:lnTo>
                    <a:pt x="1641456" y="9238306"/>
                  </a:lnTo>
                  <a:lnTo>
                    <a:pt x="1671291" y="9211592"/>
                  </a:lnTo>
                  <a:lnTo>
                    <a:pt x="1700470" y="9184310"/>
                  </a:lnTo>
                  <a:lnTo>
                    <a:pt x="1728993" y="9156444"/>
                  </a:lnTo>
                  <a:lnTo>
                    <a:pt x="1756860" y="9127978"/>
                  </a:lnTo>
                  <a:lnTo>
                    <a:pt x="1784072" y="9098897"/>
                  </a:lnTo>
                  <a:lnTo>
                    <a:pt x="1810628" y="9069184"/>
                  </a:lnTo>
                  <a:lnTo>
                    <a:pt x="1836529" y="9038824"/>
                  </a:lnTo>
                  <a:lnTo>
                    <a:pt x="1861773" y="9007801"/>
                  </a:lnTo>
                  <a:lnTo>
                    <a:pt x="1886362" y="8976099"/>
                  </a:lnTo>
                  <a:lnTo>
                    <a:pt x="1910295" y="8943702"/>
                  </a:lnTo>
                  <a:lnTo>
                    <a:pt x="1933573" y="8910594"/>
                  </a:lnTo>
                  <a:lnTo>
                    <a:pt x="1956195" y="8876760"/>
                  </a:lnTo>
                  <a:lnTo>
                    <a:pt x="1978161" y="8842184"/>
                  </a:lnTo>
                  <a:lnTo>
                    <a:pt x="1999471" y="8806850"/>
                  </a:lnTo>
                  <a:lnTo>
                    <a:pt x="2020126" y="8770742"/>
                  </a:lnTo>
                  <a:lnTo>
                    <a:pt x="2040125" y="8733844"/>
                  </a:lnTo>
                  <a:lnTo>
                    <a:pt x="2059468" y="8696140"/>
                  </a:lnTo>
                  <a:lnTo>
                    <a:pt x="2078156" y="8657615"/>
                  </a:lnTo>
                  <a:lnTo>
                    <a:pt x="2096187" y="8618253"/>
                  </a:lnTo>
                  <a:lnTo>
                    <a:pt x="2113564" y="8578038"/>
                  </a:lnTo>
                  <a:lnTo>
                    <a:pt x="2130284" y="8536954"/>
                  </a:lnTo>
                  <a:lnTo>
                    <a:pt x="2146349" y="8494985"/>
                  </a:lnTo>
                  <a:lnTo>
                    <a:pt x="2161758" y="8452115"/>
                  </a:lnTo>
                  <a:lnTo>
                    <a:pt x="2176511" y="8408329"/>
                  </a:lnTo>
                  <a:lnTo>
                    <a:pt x="2190609" y="8363611"/>
                  </a:lnTo>
                  <a:lnTo>
                    <a:pt x="2204051" y="8317945"/>
                  </a:lnTo>
                  <a:lnTo>
                    <a:pt x="2216837" y="8271314"/>
                  </a:lnTo>
                  <a:lnTo>
                    <a:pt x="2228968" y="8223705"/>
                  </a:lnTo>
                  <a:lnTo>
                    <a:pt x="2240442" y="8175099"/>
                  </a:lnTo>
                  <a:lnTo>
                    <a:pt x="2251261" y="8125482"/>
                  </a:lnTo>
                  <a:lnTo>
                    <a:pt x="2261425" y="8074838"/>
                  </a:lnTo>
                  <a:lnTo>
                    <a:pt x="2270933" y="8023151"/>
                  </a:lnTo>
                  <a:lnTo>
                    <a:pt x="2279785" y="7970405"/>
                  </a:lnTo>
                  <a:lnTo>
                    <a:pt x="2287981" y="7916584"/>
                  </a:lnTo>
                  <a:lnTo>
                    <a:pt x="2295521" y="7861673"/>
                  </a:lnTo>
                  <a:lnTo>
                    <a:pt x="2302406" y="7805655"/>
                  </a:lnTo>
                  <a:lnTo>
                    <a:pt x="2308636" y="7748515"/>
                  </a:lnTo>
                  <a:lnTo>
                    <a:pt x="2314209" y="7690237"/>
                  </a:lnTo>
                  <a:lnTo>
                    <a:pt x="2319127" y="7630805"/>
                  </a:lnTo>
                  <a:lnTo>
                    <a:pt x="2323389" y="7570203"/>
                  </a:lnTo>
                  <a:lnTo>
                    <a:pt x="2326995" y="7508416"/>
                  </a:lnTo>
                  <a:lnTo>
                    <a:pt x="2329946" y="7445427"/>
                  </a:lnTo>
                  <a:lnTo>
                    <a:pt x="2332241" y="7381222"/>
                  </a:lnTo>
                  <a:lnTo>
                    <a:pt x="2333880" y="7315783"/>
                  </a:lnTo>
                  <a:lnTo>
                    <a:pt x="2334864" y="7249095"/>
                  </a:lnTo>
                  <a:lnTo>
                    <a:pt x="2335192" y="7181143"/>
                  </a:lnTo>
                  <a:lnTo>
                    <a:pt x="2335192" y="1675914"/>
                  </a:lnTo>
                  <a:lnTo>
                    <a:pt x="1916725" y="1282693"/>
                  </a:lnTo>
                  <a:lnTo>
                    <a:pt x="1802570" y="1176621"/>
                  </a:lnTo>
                  <a:lnTo>
                    <a:pt x="1747556" y="1126359"/>
                  </a:lnTo>
                  <a:lnTo>
                    <a:pt x="1693855" y="1077899"/>
                  </a:lnTo>
                  <a:lnTo>
                    <a:pt x="1641420" y="1031206"/>
                  </a:lnTo>
                  <a:lnTo>
                    <a:pt x="1590204" y="986245"/>
                  </a:lnTo>
                  <a:lnTo>
                    <a:pt x="1540160" y="942980"/>
                  </a:lnTo>
                  <a:lnTo>
                    <a:pt x="1491240" y="901378"/>
                  </a:lnTo>
                  <a:lnTo>
                    <a:pt x="1443398" y="861402"/>
                  </a:lnTo>
                  <a:lnTo>
                    <a:pt x="1396586" y="823018"/>
                  </a:lnTo>
                  <a:lnTo>
                    <a:pt x="1350757" y="786190"/>
                  </a:lnTo>
                  <a:lnTo>
                    <a:pt x="1305864" y="750884"/>
                  </a:lnTo>
                  <a:lnTo>
                    <a:pt x="1261860" y="717063"/>
                  </a:lnTo>
                  <a:lnTo>
                    <a:pt x="1218698" y="684695"/>
                  </a:lnTo>
                  <a:lnTo>
                    <a:pt x="1176331" y="653742"/>
                  </a:lnTo>
                  <a:lnTo>
                    <a:pt x="1134711" y="624170"/>
                  </a:lnTo>
                  <a:lnTo>
                    <a:pt x="1093791" y="595945"/>
                  </a:lnTo>
                  <a:lnTo>
                    <a:pt x="1053525" y="569030"/>
                  </a:lnTo>
                  <a:lnTo>
                    <a:pt x="1013865" y="543391"/>
                  </a:lnTo>
                  <a:lnTo>
                    <a:pt x="974764" y="518993"/>
                  </a:lnTo>
                  <a:lnTo>
                    <a:pt x="936175" y="495800"/>
                  </a:lnTo>
                  <a:lnTo>
                    <a:pt x="898051" y="473777"/>
                  </a:lnTo>
                  <a:lnTo>
                    <a:pt x="860345" y="452891"/>
                  </a:lnTo>
                  <a:lnTo>
                    <a:pt x="823009" y="433104"/>
                  </a:lnTo>
                  <a:lnTo>
                    <a:pt x="785997" y="414383"/>
                  </a:lnTo>
                  <a:lnTo>
                    <a:pt x="749261" y="396691"/>
                  </a:lnTo>
                  <a:lnTo>
                    <a:pt x="712754" y="379995"/>
                  </a:lnTo>
                  <a:lnTo>
                    <a:pt x="676429" y="364259"/>
                  </a:lnTo>
                  <a:lnTo>
                    <a:pt x="640239" y="349447"/>
                  </a:lnTo>
                  <a:lnTo>
                    <a:pt x="604137" y="335526"/>
                  </a:lnTo>
                  <a:lnTo>
                    <a:pt x="568076" y="322459"/>
                  </a:lnTo>
                  <a:lnTo>
                    <a:pt x="495887" y="298748"/>
                  </a:lnTo>
                  <a:lnTo>
                    <a:pt x="423296" y="278035"/>
                  </a:lnTo>
                  <a:lnTo>
                    <a:pt x="349925" y="260039"/>
                  </a:lnTo>
                  <a:lnTo>
                    <a:pt x="275397" y="244479"/>
                  </a:lnTo>
                  <a:lnTo>
                    <a:pt x="237582" y="237525"/>
                  </a:lnTo>
                  <a:lnTo>
                    <a:pt x="199336" y="231075"/>
                  </a:lnTo>
                  <a:lnTo>
                    <a:pt x="160612" y="225093"/>
                  </a:lnTo>
                  <a:lnTo>
                    <a:pt x="121364" y="219544"/>
                  </a:lnTo>
                  <a:lnTo>
                    <a:pt x="81544" y="214395"/>
                  </a:lnTo>
                  <a:lnTo>
                    <a:pt x="0" y="205150"/>
                  </a:lnTo>
                  <a:lnTo>
                    <a:pt x="0" y="0"/>
                  </a:lnTo>
                  <a:lnTo>
                    <a:pt x="3263031" y="0"/>
                  </a:lnTo>
                  <a:lnTo>
                    <a:pt x="3293541" y="16917"/>
                  </a:lnTo>
                  <a:lnTo>
                    <a:pt x="3333332" y="41999"/>
                  </a:lnTo>
                  <a:lnTo>
                    <a:pt x="3375755" y="71588"/>
                  </a:lnTo>
                  <a:lnTo>
                    <a:pt x="3421394" y="106039"/>
                  </a:lnTo>
                  <a:lnTo>
                    <a:pt x="3470838" y="145707"/>
                  </a:lnTo>
                  <a:lnTo>
                    <a:pt x="3524673" y="190949"/>
                  </a:lnTo>
                  <a:lnTo>
                    <a:pt x="3583486" y="242120"/>
                  </a:lnTo>
                  <a:lnTo>
                    <a:pt x="3647864" y="299576"/>
                  </a:lnTo>
                  <a:lnTo>
                    <a:pt x="4237652" y="850206"/>
                  </a:lnTo>
                  <a:lnTo>
                    <a:pt x="4237652" y="1932284"/>
                  </a:lnTo>
                  <a:lnTo>
                    <a:pt x="2653026" y="1932284"/>
                  </a:lnTo>
                  <a:lnTo>
                    <a:pt x="2653026" y="7181143"/>
                  </a:lnTo>
                  <a:lnTo>
                    <a:pt x="2653354" y="7249095"/>
                  </a:lnTo>
                  <a:lnTo>
                    <a:pt x="2654338" y="7315783"/>
                  </a:lnTo>
                  <a:lnTo>
                    <a:pt x="2655977" y="7381222"/>
                  </a:lnTo>
                  <a:lnTo>
                    <a:pt x="2658272" y="7445427"/>
                  </a:lnTo>
                  <a:lnTo>
                    <a:pt x="2661223" y="7508416"/>
                  </a:lnTo>
                  <a:lnTo>
                    <a:pt x="2664829" y="7570203"/>
                  </a:lnTo>
                  <a:lnTo>
                    <a:pt x="2669091" y="7630805"/>
                  </a:lnTo>
                  <a:lnTo>
                    <a:pt x="2674009" y="7690237"/>
                  </a:lnTo>
                  <a:lnTo>
                    <a:pt x="2679582" y="7748515"/>
                  </a:lnTo>
                  <a:lnTo>
                    <a:pt x="2685811" y="7805655"/>
                  </a:lnTo>
                  <a:lnTo>
                    <a:pt x="2692696" y="7861673"/>
                  </a:lnTo>
                  <a:lnTo>
                    <a:pt x="2700237" y="7916584"/>
                  </a:lnTo>
                  <a:lnTo>
                    <a:pt x="2708433" y="7970405"/>
                  </a:lnTo>
                  <a:lnTo>
                    <a:pt x="2717285" y="8023151"/>
                  </a:lnTo>
                  <a:lnTo>
                    <a:pt x="2726793" y="8074838"/>
                  </a:lnTo>
                  <a:lnTo>
                    <a:pt x="2736956" y="8125482"/>
                  </a:lnTo>
                  <a:lnTo>
                    <a:pt x="2747775" y="8175099"/>
                  </a:lnTo>
                  <a:lnTo>
                    <a:pt x="2759250" y="8223705"/>
                  </a:lnTo>
                  <a:lnTo>
                    <a:pt x="2771381" y="8271314"/>
                  </a:lnTo>
                  <a:lnTo>
                    <a:pt x="2784167" y="8317945"/>
                  </a:lnTo>
                  <a:lnTo>
                    <a:pt x="2797609" y="8363611"/>
                  </a:lnTo>
                  <a:lnTo>
                    <a:pt x="2811707" y="8408329"/>
                  </a:lnTo>
                  <a:lnTo>
                    <a:pt x="2826460" y="8452115"/>
                  </a:lnTo>
                  <a:lnTo>
                    <a:pt x="2841869" y="8494985"/>
                  </a:lnTo>
                  <a:lnTo>
                    <a:pt x="2857934" y="8536954"/>
                  </a:lnTo>
                  <a:lnTo>
                    <a:pt x="2874654" y="8578038"/>
                  </a:lnTo>
                  <a:lnTo>
                    <a:pt x="2892030" y="8618253"/>
                  </a:lnTo>
                  <a:lnTo>
                    <a:pt x="2910062" y="8657615"/>
                  </a:lnTo>
                  <a:lnTo>
                    <a:pt x="2928750" y="8696140"/>
                  </a:lnTo>
                  <a:lnTo>
                    <a:pt x="2948093" y="8733844"/>
                  </a:lnTo>
                  <a:lnTo>
                    <a:pt x="2968092" y="8770742"/>
                  </a:lnTo>
                  <a:lnTo>
                    <a:pt x="2988747" y="8806850"/>
                  </a:lnTo>
                  <a:lnTo>
                    <a:pt x="3010057" y="8842184"/>
                  </a:lnTo>
                  <a:lnTo>
                    <a:pt x="3032023" y="8876760"/>
                  </a:lnTo>
                  <a:lnTo>
                    <a:pt x="3054645" y="8910594"/>
                  </a:lnTo>
                  <a:lnTo>
                    <a:pt x="3077923" y="8943702"/>
                  </a:lnTo>
                  <a:lnTo>
                    <a:pt x="3101856" y="8976099"/>
                  </a:lnTo>
                  <a:lnTo>
                    <a:pt x="3126445" y="9007801"/>
                  </a:lnTo>
                  <a:lnTo>
                    <a:pt x="3151689" y="9038824"/>
                  </a:lnTo>
                  <a:lnTo>
                    <a:pt x="3177590" y="9069184"/>
                  </a:lnTo>
                  <a:lnTo>
                    <a:pt x="3204146" y="9098897"/>
                  </a:lnTo>
                  <a:lnTo>
                    <a:pt x="3231357" y="9127978"/>
                  </a:lnTo>
                  <a:lnTo>
                    <a:pt x="3259225" y="9156444"/>
                  </a:lnTo>
                  <a:lnTo>
                    <a:pt x="3287748" y="9184310"/>
                  </a:lnTo>
                  <a:lnTo>
                    <a:pt x="3316927" y="9211592"/>
                  </a:lnTo>
                  <a:lnTo>
                    <a:pt x="3346761" y="9238306"/>
                  </a:lnTo>
                  <a:lnTo>
                    <a:pt x="3377252" y="9264468"/>
                  </a:lnTo>
                  <a:lnTo>
                    <a:pt x="3408398" y="9290093"/>
                  </a:lnTo>
                  <a:lnTo>
                    <a:pt x="3440199" y="9315198"/>
                  </a:lnTo>
                  <a:lnTo>
                    <a:pt x="3472657" y="9339798"/>
                  </a:lnTo>
                  <a:lnTo>
                    <a:pt x="3505770" y="9363909"/>
                  </a:lnTo>
                  <a:lnTo>
                    <a:pt x="3539538" y="9387546"/>
                  </a:lnTo>
                  <a:lnTo>
                    <a:pt x="3573963" y="9410727"/>
                  </a:lnTo>
                  <a:lnTo>
                    <a:pt x="3609043" y="9433466"/>
                  </a:lnTo>
                  <a:lnTo>
                    <a:pt x="3644779" y="9455779"/>
                  </a:lnTo>
                  <a:lnTo>
                    <a:pt x="3681171" y="9477683"/>
                  </a:lnTo>
                  <a:lnTo>
                    <a:pt x="3718218" y="9499193"/>
                  </a:lnTo>
                  <a:lnTo>
                    <a:pt x="3755921" y="9520324"/>
                  </a:lnTo>
                  <a:lnTo>
                    <a:pt x="3794280" y="9541094"/>
                  </a:lnTo>
                  <a:lnTo>
                    <a:pt x="3833294" y="9561516"/>
                  </a:lnTo>
                  <a:lnTo>
                    <a:pt x="3872964" y="9581609"/>
                  </a:lnTo>
                  <a:lnTo>
                    <a:pt x="3913290" y="9601386"/>
                  </a:lnTo>
                  <a:lnTo>
                    <a:pt x="3954271" y="9620864"/>
                  </a:lnTo>
                  <a:lnTo>
                    <a:pt x="3995909" y="9640060"/>
                  </a:lnTo>
                  <a:lnTo>
                    <a:pt x="4038201" y="9658988"/>
                  </a:lnTo>
                  <a:lnTo>
                    <a:pt x="4081150" y="9677664"/>
                  </a:lnTo>
                  <a:lnTo>
                    <a:pt x="4124754" y="9696105"/>
                  </a:lnTo>
                  <a:lnTo>
                    <a:pt x="4169014" y="9714326"/>
                  </a:lnTo>
                  <a:lnTo>
                    <a:pt x="4237652" y="9741624"/>
                  </a:lnTo>
                  <a:lnTo>
                    <a:pt x="4237652" y="10055215"/>
                  </a:lnTo>
                  <a:close/>
                </a:path>
                <a:path w="4237990" h="10055225" extrusionOk="0">
                  <a:moveTo>
                    <a:pt x="4237652" y="3390802"/>
                  </a:moveTo>
                  <a:lnTo>
                    <a:pt x="2653026" y="1932284"/>
                  </a:lnTo>
                  <a:lnTo>
                    <a:pt x="4237652" y="1932284"/>
                  </a:lnTo>
                  <a:lnTo>
                    <a:pt x="4237652" y="3390802"/>
                  </a:lnTo>
                  <a:close/>
                </a:path>
              </a:pathLst>
            </a:custGeom>
            <a:solidFill>
              <a:srgbClr val="010101">
                <a:alpha val="1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Google Shape;322;g1ae04edf007_6_47"/>
            <p:cNvSpPr/>
            <p:nvPr/>
          </p:nvSpPr>
          <p:spPr>
            <a:xfrm>
              <a:off x="7766050" y="0"/>
              <a:ext cx="6350" cy="10058400"/>
            </a:xfrm>
            <a:custGeom>
              <a:avLst/>
              <a:gdLst/>
              <a:ahLst/>
              <a:cxnLst/>
              <a:rect l="l" t="t" r="r" b="b"/>
              <a:pathLst>
                <a:path w="6350" h="10058400" extrusionOk="0">
                  <a:moveTo>
                    <a:pt x="0" y="0"/>
                  </a:moveTo>
                  <a:lnTo>
                    <a:pt x="0" y="10058400"/>
                  </a:lnTo>
                  <a:lnTo>
                    <a:pt x="6350" y="10058400"/>
                  </a:lnTo>
                  <a:lnTo>
                    <a:pt x="6350" y="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23" name="Google Shape;323;g1ae04edf007_6_47"/>
          <p:cNvPicPr preferRelativeResize="0"/>
          <p:nvPr/>
        </p:nvPicPr>
        <p:blipFill>
          <a:blip r:embed="rId3">
            <a:alphaModFix/>
          </a:blip>
          <a:stretch>
            <a:fillRect/>
          </a:stretch>
        </p:blipFill>
        <p:spPr>
          <a:xfrm>
            <a:off x="1104674" y="1616875"/>
            <a:ext cx="5563063" cy="3181350"/>
          </a:xfrm>
          <a:prstGeom prst="rect">
            <a:avLst/>
          </a:prstGeom>
          <a:noFill/>
          <a:ln>
            <a:noFill/>
          </a:ln>
        </p:spPr>
      </p:pic>
      <mc:AlternateContent xmlns:mc="http://schemas.openxmlformats.org/markup-compatibility/2006">
        <mc:Choice xmlns:a14="http://schemas.microsoft.com/office/drawing/2010/main" Requires="a14">
          <p:sp>
            <p:nvSpPr>
              <p:cNvPr id="324" name="Google Shape;324;g1ae04edf007_6_47"/>
              <p:cNvSpPr txBox="1"/>
              <p:nvPr/>
            </p:nvSpPr>
            <p:spPr>
              <a:xfrm>
                <a:off x="534350" y="5040975"/>
                <a:ext cx="6600900" cy="55453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dirty="0"/>
                  <a:t>Plot for PC1 vs PC2 for PCA with kernel - Cosine Similarity: </a:t>
                </a:r>
                <a:endParaRPr sz="1800" dirty="0">
                  <a:latin typeface="Calibri"/>
                  <a:ea typeface="Calibri"/>
                  <a:cs typeface="Calibri"/>
                  <a:sym typeface="Calibri"/>
                </a:endParaRPr>
              </a:p>
              <a:p>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SimSun" panose="02010600030101010101" pitchFamily="2" charset="-122"/>
                        </a:rPr>
                        <m:t>𝑐𝑜𝑠</m:t>
                      </m:r>
                      <m:r>
                        <a:rPr lang="en-US" sz="1800" i="1" smtClean="0">
                          <a:effectLst/>
                          <a:latin typeface="Cambria Math" panose="02040503050406030204" pitchFamily="18" charset="0"/>
                          <a:ea typeface="SimSun" panose="02010600030101010101" pitchFamily="2" charset="-122"/>
                        </a:rPr>
                        <m:t>𝜃</m:t>
                      </m:r>
                      <m:r>
                        <a:rPr lang="en-US" sz="1800" i="1" smtClean="0">
                          <a:effectLst/>
                          <a:latin typeface="Cambria Math" panose="02040503050406030204" pitchFamily="18" charset="0"/>
                          <a:ea typeface="SimSun" panose="02010600030101010101" pitchFamily="2" charset="-122"/>
                        </a:rPr>
                        <m:t> = </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𝐴</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𝐵</m:t>
                          </m:r>
                        </m:num>
                        <m:den>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𝐴</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𝐵</m:t>
                          </m:r>
                          <m:r>
                            <a:rPr lang="en-US" sz="1800" i="1">
                              <a:effectLst/>
                              <a:latin typeface="Cambria Math" panose="02040503050406030204" pitchFamily="18" charset="0"/>
                              <a:ea typeface="SimSun" panose="02010600030101010101" pitchFamily="2" charset="-122"/>
                            </a:rPr>
                            <m:t>∥</m:t>
                          </m:r>
                        </m:den>
                      </m:f>
                      <m:r>
                        <a:rPr lang="en-US" sz="1800" i="1">
                          <a:effectLst/>
                          <a:latin typeface="Cambria Math" panose="02040503050406030204" pitchFamily="18" charset="0"/>
                          <a:ea typeface="SimSun" panose="02010600030101010101" pitchFamily="2" charset="-122"/>
                        </a:rPr>
                        <m:t> = </m:t>
                      </m:r>
                      <m:f>
                        <m:fPr>
                          <m:ctrlPr>
                            <a:rPr lang="en-US" sz="1800" i="1">
                              <a:effectLst/>
                              <a:latin typeface="Cambria Math" panose="02040503050406030204" pitchFamily="18" charset="0"/>
                              <a:ea typeface="SimSun" panose="02010600030101010101" pitchFamily="2" charset="-122"/>
                            </a:rPr>
                          </m:ctrlPr>
                        </m:fPr>
                        <m:num>
                          <m:nary>
                            <m:naryPr>
                              <m:chr m:val="∑"/>
                              <m:limLoc m:val="undOvr"/>
                              <m:subHide m:val="on"/>
                              <m:supHide m:val="on"/>
                              <m:ctrlPr>
                                <a:rPr lang="en-US" sz="1800" i="1">
                                  <a:effectLst/>
                                  <a:latin typeface="Cambria Math" panose="02040503050406030204" pitchFamily="18" charset="0"/>
                                  <a:ea typeface="SimSun" panose="02010600030101010101" pitchFamily="2" charset="-122"/>
                                </a:rPr>
                              </m:ctrlPr>
                            </m:naryPr>
                            <m:sub/>
                            <m:sup/>
                            <m:e>
                              <m:r>
                                <a:rPr lang="en-US" sz="1800" i="1">
                                  <a:effectLst/>
                                  <a:latin typeface="Cambria Math" panose="02040503050406030204" pitchFamily="18" charset="0"/>
                                  <a:ea typeface="SimSun" panose="02010600030101010101" pitchFamily="2" charset="-122"/>
                                </a:rPr>
                                <m:t>𝐴</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𝐵</m:t>
                              </m:r>
                            </m:e>
                          </m:nary>
                        </m:num>
                        <m:den>
                          <m:rad>
                            <m:radPr>
                              <m:degHide m:val="on"/>
                              <m:ctrlPr>
                                <a:rPr lang="en-US" sz="1800" i="1">
                                  <a:effectLst/>
                                  <a:latin typeface="Cambria Math" panose="02040503050406030204" pitchFamily="18" charset="0"/>
                                  <a:ea typeface="SimSun" panose="02010600030101010101" pitchFamily="2" charset="-122"/>
                                </a:rPr>
                              </m:ctrlPr>
                            </m:radPr>
                            <m:deg/>
                            <m:e>
                              <m:nary>
                                <m:naryPr>
                                  <m:chr m:val="∑"/>
                                  <m:limLoc m:val="undOvr"/>
                                  <m:subHide m:val="on"/>
                                  <m:supHide m:val="on"/>
                                  <m:ctrlPr>
                                    <a:rPr lang="en-US" sz="1800" i="1">
                                      <a:effectLst/>
                                      <a:latin typeface="Cambria Math" panose="02040503050406030204" pitchFamily="18" charset="0"/>
                                      <a:ea typeface="SimSun" panose="02010600030101010101" pitchFamily="2" charset="-122"/>
                                    </a:rPr>
                                  </m:ctrlPr>
                                </m:naryPr>
                                <m:sub/>
                                <m:sup/>
                                <m:e>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𝐴</m:t>
                                      </m:r>
                                    </m:e>
                                    <m:sup>
                                      <m:r>
                                        <a:rPr lang="en-US" sz="1800" i="1">
                                          <a:effectLst/>
                                          <a:latin typeface="Cambria Math" panose="02040503050406030204" pitchFamily="18" charset="0"/>
                                          <a:ea typeface="SimSun" panose="02010600030101010101" pitchFamily="2" charset="-122"/>
                                        </a:rPr>
                                        <m:t>2</m:t>
                                      </m:r>
                                    </m:sup>
                                  </m:sSup>
                                </m:e>
                              </m:nary>
                            </m:e>
                          </m:rad>
                          <m:r>
                            <a:rPr lang="en-US" sz="1800" i="1">
                              <a:effectLst/>
                              <a:latin typeface="Cambria Math" panose="02040503050406030204" pitchFamily="18" charset="0"/>
                              <a:ea typeface="SimSun" panose="02010600030101010101" pitchFamily="2" charset="-122"/>
                            </a:rPr>
                            <m:t>. </m:t>
                          </m:r>
                          <m:rad>
                            <m:radPr>
                              <m:degHide m:val="on"/>
                              <m:ctrlPr>
                                <a:rPr lang="en-US" sz="1800" i="1">
                                  <a:effectLst/>
                                  <a:latin typeface="Cambria Math" panose="02040503050406030204" pitchFamily="18" charset="0"/>
                                  <a:ea typeface="SimSun" panose="02010600030101010101" pitchFamily="2" charset="-122"/>
                                </a:rPr>
                              </m:ctrlPr>
                            </m:radPr>
                            <m:deg/>
                            <m:e>
                              <m:nary>
                                <m:naryPr>
                                  <m:chr m:val="∑"/>
                                  <m:limLoc m:val="undOvr"/>
                                  <m:subHide m:val="on"/>
                                  <m:supHide m:val="on"/>
                                  <m:ctrlPr>
                                    <a:rPr lang="en-US" sz="1800" i="1">
                                      <a:effectLst/>
                                      <a:latin typeface="Cambria Math" panose="02040503050406030204" pitchFamily="18" charset="0"/>
                                      <a:ea typeface="SimSun" panose="02010600030101010101" pitchFamily="2" charset="-122"/>
                                    </a:rPr>
                                  </m:ctrlPr>
                                </m:naryPr>
                                <m:sub/>
                                <m:sup/>
                                <m:e>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𝐵</m:t>
                                      </m:r>
                                    </m:e>
                                    <m:sup>
                                      <m:r>
                                        <a:rPr lang="en-US" sz="1800" i="1">
                                          <a:effectLst/>
                                          <a:latin typeface="Cambria Math" panose="02040503050406030204" pitchFamily="18" charset="0"/>
                                          <a:ea typeface="SimSun" panose="02010600030101010101" pitchFamily="2" charset="-122"/>
                                        </a:rPr>
                                        <m:t>2</m:t>
                                      </m:r>
                                    </m:sup>
                                  </m:sSup>
                                </m:e>
                              </m:nary>
                            </m:e>
                          </m:rad>
                        </m:den>
                      </m:f>
                    </m:oMath>
                  </m:oMathPara>
                </a14:m>
                <a:endParaRPr lang="en-US" sz="1800" dirty="0">
                  <a:effectLst/>
                  <a:latin typeface="Times New Roman" panose="02020603050405020304" pitchFamily="18" charset="0"/>
                  <a:ea typeface="SimSun" panose="02010600030101010101" pitchFamily="2" charset="-122"/>
                </a:endParaRPr>
              </a:p>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sz="1800" dirty="0">
                  <a:latin typeface="Calibri"/>
                  <a:ea typeface="Calibri"/>
                  <a:cs typeface="Calibri"/>
                  <a:sym typeface="Calibri"/>
                </a:endParaRPr>
              </a:p>
            </p:txBody>
          </p:sp>
        </mc:Choice>
        <mc:Fallback>
          <p:sp>
            <p:nvSpPr>
              <p:cNvPr id="324" name="Google Shape;324;g1ae04edf007_6_47"/>
              <p:cNvSpPr txBox="1">
                <a:spLocks noRot="1" noChangeAspect="1" noMove="1" noResize="1" noEditPoints="1" noAdjustHandles="1" noChangeArrowheads="1" noChangeShapeType="1" noTextEdit="1"/>
              </p:cNvSpPr>
              <p:nvPr/>
            </p:nvSpPr>
            <p:spPr>
              <a:xfrm>
                <a:off x="534350" y="5040975"/>
                <a:ext cx="6600900" cy="5545399"/>
              </a:xfrm>
              <a:prstGeom prst="rect">
                <a:avLst/>
              </a:prstGeom>
              <a:blipFill>
                <a:blip r:embed="rId4"/>
                <a:stretch>
                  <a:fillRect l="-1346" r="-1538"/>
                </a:stretch>
              </a:blipFill>
              <a:ln>
                <a:noFill/>
              </a:ln>
            </p:spPr>
            <p:txBody>
              <a:bodyPr/>
              <a:lstStyle/>
              <a:p>
                <a:r>
                  <a:rPr lang="en-US">
                    <a:noFill/>
                  </a:rPr>
                  <a:t> </a:t>
                </a:r>
              </a:p>
            </p:txBody>
          </p:sp>
        </mc:Fallback>
      </mc:AlternateContent>
      <p:pic>
        <p:nvPicPr>
          <p:cNvPr id="325" name="Google Shape;325;g1ae04edf007_6_47"/>
          <p:cNvPicPr preferRelativeResize="0"/>
          <p:nvPr/>
        </p:nvPicPr>
        <p:blipFill>
          <a:blip r:embed="rId5">
            <a:alphaModFix/>
          </a:blip>
          <a:stretch>
            <a:fillRect/>
          </a:stretch>
        </p:blipFill>
        <p:spPr>
          <a:xfrm>
            <a:off x="1152525" y="6755825"/>
            <a:ext cx="5467350" cy="3181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54"/>
        <p:cNvGrpSpPr/>
        <p:nvPr/>
      </p:nvGrpSpPr>
      <p:grpSpPr>
        <a:xfrm>
          <a:off x="0" y="0"/>
          <a:ext cx="0" cy="0"/>
          <a:chOff x="0" y="0"/>
          <a:chExt cx="0" cy="0"/>
        </a:xfrm>
      </p:grpSpPr>
      <p:sp>
        <p:nvSpPr>
          <p:cNvPr id="355" name="Google Shape;355;g1ae04edf007_6_142"/>
          <p:cNvSpPr/>
          <p:nvPr/>
        </p:nvSpPr>
        <p:spPr>
          <a:xfrm>
            <a:off x="0" y="0"/>
            <a:ext cx="7772400" cy="10058400"/>
          </a:xfrm>
          <a:prstGeom prst="rect">
            <a:avLst/>
          </a:pr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a:solidFill>
                <a:schemeClr val="dk1"/>
              </a:solidFill>
              <a:latin typeface="Calibri"/>
              <a:ea typeface="Calibri"/>
              <a:cs typeface="Calibri"/>
              <a:sym typeface="Calibri"/>
            </a:endParaRPr>
          </a:p>
        </p:txBody>
      </p:sp>
      <p:sp>
        <p:nvSpPr>
          <p:cNvPr id="356" name="Google Shape;356;g1ae04edf007_6_142"/>
          <p:cNvSpPr txBox="1">
            <a:spLocks noGrp="1"/>
          </p:cNvSpPr>
          <p:nvPr>
            <p:ph type="title"/>
          </p:nvPr>
        </p:nvSpPr>
        <p:spPr>
          <a:xfrm>
            <a:off x="534350" y="736025"/>
            <a:ext cx="6600900" cy="15393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solidFill>
                  <a:srgbClr val="FF0000"/>
                </a:solidFill>
              </a:rPr>
              <a:t>PCA</a:t>
            </a:r>
            <a:endParaRPr>
              <a:solidFill>
                <a:srgbClr val="FF0000"/>
              </a:solidFill>
            </a:endParaRPr>
          </a:p>
          <a:p>
            <a:pPr marL="0" lvl="0" indent="0" algn="l" rtl="0">
              <a:spcBef>
                <a:spcPts val="0"/>
              </a:spcBef>
              <a:spcAft>
                <a:spcPts val="0"/>
              </a:spcAft>
              <a:buNone/>
            </a:pPr>
            <a:r>
              <a:rPr lang="en-US" sz="1800">
                <a:solidFill>
                  <a:schemeClr val="dk1"/>
                </a:solidFill>
                <a:latin typeface="Calibri"/>
                <a:ea typeface="Calibri"/>
                <a:cs typeface="Calibri"/>
                <a:sym typeface="Calibri"/>
              </a:rPr>
              <a:t>Plot of PC1 vs PC2 - PCA with kernel - radial basis function</a:t>
            </a: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sz="1800">
              <a:solidFill>
                <a:schemeClr val="dk1"/>
              </a:solidFill>
              <a:latin typeface="Calibri"/>
              <a:ea typeface="Calibri"/>
              <a:cs typeface="Calibri"/>
              <a:sym typeface="Calibri"/>
            </a:endParaRPr>
          </a:p>
          <a:p>
            <a:pPr marL="0" lvl="0" indent="0" algn="l" rtl="0">
              <a:spcBef>
                <a:spcPts val="0"/>
              </a:spcBef>
              <a:spcAft>
                <a:spcPts val="0"/>
              </a:spcAft>
              <a:buNone/>
            </a:pPr>
            <a:endParaRPr>
              <a:solidFill>
                <a:srgbClr val="FF0000"/>
              </a:solidFill>
            </a:endParaRPr>
          </a:p>
          <a:p>
            <a:pPr marL="0" lvl="0" indent="0" algn="just" rtl="0">
              <a:spcBef>
                <a:spcPts val="0"/>
              </a:spcBef>
              <a:spcAft>
                <a:spcPts val="0"/>
              </a:spcAft>
              <a:buClr>
                <a:schemeClr val="dk1"/>
              </a:buClr>
              <a:buFont typeface="Arial"/>
              <a:buNone/>
            </a:pPr>
            <a:endParaRPr sz="1800">
              <a:solidFill>
                <a:schemeClr val="dk1"/>
              </a:solidFill>
              <a:latin typeface="Calibri"/>
              <a:ea typeface="Calibri"/>
              <a:cs typeface="Calibri"/>
              <a:sym typeface="Calibri"/>
            </a:endParaRPr>
          </a:p>
        </p:txBody>
      </p:sp>
      <p:grpSp>
        <p:nvGrpSpPr>
          <p:cNvPr id="357" name="Google Shape;357;g1ae04edf007_6_142"/>
          <p:cNvGrpSpPr/>
          <p:nvPr/>
        </p:nvGrpSpPr>
        <p:grpSpPr>
          <a:xfrm>
            <a:off x="3534410" y="0"/>
            <a:ext cx="4237990" cy="10058400"/>
            <a:chOff x="3534746" y="0"/>
            <a:chExt cx="4237990" cy="10058400"/>
          </a:xfrm>
        </p:grpSpPr>
        <p:sp>
          <p:nvSpPr>
            <p:cNvPr id="358" name="Google Shape;358;g1ae04edf007_6_142"/>
            <p:cNvSpPr/>
            <p:nvPr/>
          </p:nvSpPr>
          <p:spPr>
            <a:xfrm>
              <a:off x="3534746" y="0"/>
              <a:ext cx="4237990" cy="10055225"/>
            </a:xfrm>
            <a:custGeom>
              <a:avLst/>
              <a:gdLst/>
              <a:ahLst/>
              <a:cxnLst/>
              <a:rect l="l" t="t" r="r" b="b"/>
              <a:pathLst>
                <a:path w="4237990" h="10055225" extrusionOk="0">
                  <a:moveTo>
                    <a:pt x="4237652" y="10055215"/>
                  </a:moveTo>
                  <a:lnTo>
                    <a:pt x="635606" y="10055215"/>
                  </a:lnTo>
                  <a:lnTo>
                    <a:pt x="635606" y="9785329"/>
                  </a:lnTo>
                  <a:lnTo>
                    <a:pt x="728716" y="9750172"/>
                  </a:lnTo>
                  <a:lnTo>
                    <a:pt x="819203" y="9714326"/>
                  </a:lnTo>
                  <a:lnTo>
                    <a:pt x="863463" y="9696105"/>
                  </a:lnTo>
                  <a:lnTo>
                    <a:pt x="907068" y="9677664"/>
                  </a:lnTo>
                  <a:lnTo>
                    <a:pt x="950016" y="9658988"/>
                  </a:lnTo>
                  <a:lnTo>
                    <a:pt x="992309" y="9640060"/>
                  </a:lnTo>
                  <a:lnTo>
                    <a:pt x="1033946" y="9620864"/>
                  </a:lnTo>
                  <a:lnTo>
                    <a:pt x="1074928" y="9601386"/>
                  </a:lnTo>
                  <a:lnTo>
                    <a:pt x="1115254" y="9581609"/>
                  </a:lnTo>
                  <a:lnTo>
                    <a:pt x="1154924" y="9561516"/>
                  </a:lnTo>
                  <a:lnTo>
                    <a:pt x="1193938" y="9541094"/>
                  </a:lnTo>
                  <a:lnTo>
                    <a:pt x="1232297" y="9520324"/>
                  </a:lnTo>
                  <a:lnTo>
                    <a:pt x="1270000" y="9499193"/>
                  </a:lnTo>
                  <a:lnTo>
                    <a:pt x="1307047" y="9477683"/>
                  </a:lnTo>
                  <a:lnTo>
                    <a:pt x="1343439" y="9455779"/>
                  </a:lnTo>
                  <a:lnTo>
                    <a:pt x="1379175" y="9433466"/>
                  </a:lnTo>
                  <a:lnTo>
                    <a:pt x="1414255" y="9410727"/>
                  </a:lnTo>
                  <a:lnTo>
                    <a:pt x="1448679" y="9387546"/>
                  </a:lnTo>
                  <a:lnTo>
                    <a:pt x="1482448" y="9363909"/>
                  </a:lnTo>
                  <a:lnTo>
                    <a:pt x="1515561" y="9339798"/>
                  </a:lnTo>
                  <a:lnTo>
                    <a:pt x="1548019" y="9315198"/>
                  </a:lnTo>
                  <a:lnTo>
                    <a:pt x="1579820" y="9290093"/>
                  </a:lnTo>
                  <a:lnTo>
                    <a:pt x="1610966" y="9264468"/>
                  </a:lnTo>
                  <a:lnTo>
                    <a:pt x="1641456" y="9238306"/>
                  </a:lnTo>
                  <a:lnTo>
                    <a:pt x="1671291" y="9211592"/>
                  </a:lnTo>
                  <a:lnTo>
                    <a:pt x="1700470" y="9184310"/>
                  </a:lnTo>
                  <a:lnTo>
                    <a:pt x="1728993" y="9156444"/>
                  </a:lnTo>
                  <a:lnTo>
                    <a:pt x="1756860" y="9127978"/>
                  </a:lnTo>
                  <a:lnTo>
                    <a:pt x="1784072" y="9098897"/>
                  </a:lnTo>
                  <a:lnTo>
                    <a:pt x="1810628" y="9069184"/>
                  </a:lnTo>
                  <a:lnTo>
                    <a:pt x="1836529" y="9038824"/>
                  </a:lnTo>
                  <a:lnTo>
                    <a:pt x="1861773" y="9007801"/>
                  </a:lnTo>
                  <a:lnTo>
                    <a:pt x="1886362" y="8976099"/>
                  </a:lnTo>
                  <a:lnTo>
                    <a:pt x="1910295" y="8943702"/>
                  </a:lnTo>
                  <a:lnTo>
                    <a:pt x="1933573" y="8910594"/>
                  </a:lnTo>
                  <a:lnTo>
                    <a:pt x="1956195" y="8876760"/>
                  </a:lnTo>
                  <a:lnTo>
                    <a:pt x="1978161" y="8842184"/>
                  </a:lnTo>
                  <a:lnTo>
                    <a:pt x="1999471" y="8806850"/>
                  </a:lnTo>
                  <a:lnTo>
                    <a:pt x="2020126" y="8770742"/>
                  </a:lnTo>
                  <a:lnTo>
                    <a:pt x="2040125" y="8733844"/>
                  </a:lnTo>
                  <a:lnTo>
                    <a:pt x="2059468" y="8696140"/>
                  </a:lnTo>
                  <a:lnTo>
                    <a:pt x="2078156" y="8657615"/>
                  </a:lnTo>
                  <a:lnTo>
                    <a:pt x="2096187" y="8618253"/>
                  </a:lnTo>
                  <a:lnTo>
                    <a:pt x="2113564" y="8578038"/>
                  </a:lnTo>
                  <a:lnTo>
                    <a:pt x="2130284" y="8536954"/>
                  </a:lnTo>
                  <a:lnTo>
                    <a:pt x="2146349" y="8494985"/>
                  </a:lnTo>
                  <a:lnTo>
                    <a:pt x="2161758" y="8452115"/>
                  </a:lnTo>
                  <a:lnTo>
                    <a:pt x="2176511" y="8408329"/>
                  </a:lnTo>
                  <a:lnTo>
                    <a:pt x="2190609" y="8363611"/>
                  </a:lnTo>
                  <a:lnTo>
                    <a:pt x="2204051" y="8317945"/>
                  </a:lnTo>
                  <a:lnTo>
                    <a:pt x="2216837" y="8271314"/>
                  </a:lnTo>
                  <a:lnTo>
                    <a:pt x="2228968" y="8223705"/>
                  </a:lnTo>
                  <a:lnTo>
                    <a:pt x="2240442" y="8175099"/>
                  </a:lnTo>
                  <a:lnTo>
                    <a:pt x="2251261" y="8125482"/>
                  </a:lnTo>
                  <a:lnTo>
                    <a:pt x="2261425" y="8074838"/>
                  </a:lnTo>
                  <a:lnTo>
                    <a:pt x="2270933" y="8023151"/>
                  </a:lnTo>
                  <a:lnTo>
                    <a:pt x="2279785" y="7970405"/>
                  </a:lnTo>
                  <a:lnTo>
                    <a:pt x="2287981" y="7916584"/>
                  </a:lnTo>
                  <a:lnTo>
                    <a:pt x="2295521" y="7861673"/>
                  </a:lnTo>
                  <a:lnTo>
                    <a:pt x="2302406" y="7805655"/>
                  </a:lnTo>
                  <a:lnTo>
                    <a:pt x="2308636" y="7748515"/>
                  </a:lnTo>
                  <a:lnTo>
                    <a:pt x="2314209" y="7690237"/>
                  </a:lnTo>
                  <a:lnTo>
                    <a:pt x="2319127" y="7630805"/>
                  </a:lnTo>
                  <a:lnTo>
                    <a:pt x="2323389" y="7570203"/>
                  </a:lnTo>
                  <a:lnTo>
                    <a:pt x="2326995" y="7508416"/>
                  </a:lnTo>
                  <a:lnTo>
                    <a:pt x="2329946" y="7445427"/>
                  </a:lnTo>
                  <a:lnTo>
                    <a:pt x="2332241" y="7381222"/>
                  </a:lnTo>
                  <a:lnTo>
                    <a:pt x="2333880" y="7315783"/>
                  </a:lnTo>
                  <a:lnTo>
                    <a:pt x="2334864" y="7249095"/>
                  </a:lnTo>
                  <a:lnTo>
                    <a:pt x="2335192" y="7181143"/>
                  </a:lnTo>
                  <a:lnTo>
                    <a:pt x="2335192" y="1675914"/>
                  </a:lnTo>
                  <a:lnTo>
                    <a:pt x="1916725" y="1282693"/>
                  </a:lnTo>
                  <a:lnTo>
                    <a:pt x="1802570" y="1176621"/>
                  </a:lnTo>
                  <a:lnTo>
                    <a:pt x="1747556" y="1126359"/>
                  </a:lnTo>
                  <a:lnTo>
                    <a:pt x="1693855" y="1077899"/>
                  </a:lnTo>
                  <a:lnTo>
                    <a:pt x="1641420" y="1031206"/>
                  </a:lnTo>
                  <a:lnTo>
                    <a:pt x="1590204" y="986245"/>
                  </a:lnTo>
                  <a:lnTo>
                    <a:pt x="1540160" y="942980"/>
                  </a:lnTo>
                  <a:lnTo>
                    <a:pt x="1491240" y="901378"/>
                  </a:lnTo>
                  <a:lnTo>
                    <a:pt x="1443398" y="861402"/>
                  </a:lnTo>
                  <a:lnTo>
                    <a:pt x="1396586" y="823018"/>
                  </a:lnTo>
                  <a:lnTo>
                    <a:pt x="1350757" y="786190"/>
                  </a:lnTo>
                  <a:lnTo>
                    <a:pt x="1305864" y="750884"/>
                  </a:lnTo>
                  <a:lnTo>
                    <a:pt x="1261860" y="717063"/>
                  </a:lnTo>
                  <a:lnTo>
                    <a:pt x="1218698" y="684695"/>
                  </a:lnTo>
                  <a:lnTo>
                    <a:pt x="1176331" y="653742"/>
                  </a:lnTo>
                  <a:lnTo>
                    <a:pt x="1134711" y="624170"/>
                  </a:lnTo>
                  <a:lnTo>
                    <a:pt x="1093791" y="595945"/>
                  </a:lnTo>
                  <a:lnTo>
                    <a:pt x="1053525" y="569030"/>
                  </a:lnTo>
                  <a:lnTo>
                    <a:pt x="1013865" y="543391"/>
                  </a:lnTo>
                  <a:lnTo>
                    <a:pt x="974764" y="518993"/>
                  </a:lnTo>
                  <a:lnTo>
                    <a:pt x="936175" y="495800"/>
                  </a:lnTo>
                  <a:lnTo>
                    <a:pt x="898051" y="473777"/>
                  </a:lnTo>
                  <a:lnTo>
                    <a:pt x="860345" y="452891"/>
                  </a:lnTo>
                  <a:lnTo>
                    <a:pt x="823009" y="433104"/>
                  </a:lnTo>
                  <a:lnTo>
                    <a:pt x="785997" y="414383"/>
                  </a:lnTo>
                  <a:lnTo>
                    <a:pt x="749261" y="396691"/>
                  </a:lnTo>
                  <a:lnTo>
                    <a:pt x="712754" y="379995"/>
                  </a:lnTo>
                  <a:lnTo>
                    <a:pt x="676429" y="364259"/>
                  </a:lnTo>
                  <a:lnTo>
                    <a:pt x="640239" y="349447"/>
                  </a:lnTo>
                  <a:lnTo>
                    <a:pt x="604137" y="335526"/>
                  </a:lnTo>
                  <a:lnTo>
                    <a:pt x="568076" y="322459"/>
                  </a:lnTo>
                  <a:lnTo>
                    <a:pt x="495887" y="298748"/>
                  </a:lnTo>
                  <a:lnTo>
                    <a:pt x="423296" y="278035"/>
                  </a:lnTo>
                  <a:lnTo>
                    <a:pt x="349925" y="260039"/>
                  </a:lnTo>
                  <a:lnTo>
                    <a:pt x="275397" y="244479"/>
                  </a:lnTo>
                  <a:lnTo>
                    <a:pt x="237582" y="237525"/>
                  </a:lnTo>
                  <a:lnTo>
                    <a:pt x="199336" y="231075"/>
                  </a:lnTo>
                  <a:lnTo>
                    <a:pt x="160612" y="225093"/>
                  </a:lnTo>
                  <a:lnTo>
                    <a:pt x="121364" y="219544"/>
                  </a:lnTo>
                  <a:lnTo>
                    <a:pt x="81544" y="214395"/>
                  </a:lnTo>
                  <a:lnTo>
                    <a:pt x="0" y="205150"/>
                  </a:lnTo>
                  <a:lnTo>
                    <a:pt x="0" y="0"/>
                  </a:lnTo>
                  <a:lnTo>
                    <a:pt x="3263031" y="0"/>
                  </a:lnTo>
                  <a:lnTo>
                    <a:pt x="3293541" y="16917"/>
                  </a:lnTo>
                  <a:lnTo>
                    <a:pt x="3333332" y="41999"/>
                  </a:lnTo>
                  <a:lnTo>
                    <a:pt x="3375755" y="71588"/>
                  </a:lnTo>
                  <a:lnTo>
                    <a:pt x="3421394" y="106039"/>
                  </a:lnTo>
                  <a:lnTo>
                    <a:pt x="3470838" y="145707"/>
                  </a:lnTo>
                  <a:lnTo>
                    <a:pt x="3524673" y="190949"/>
                  </a:lnTo>
                  <a:lnTo>
                    <a:pt x="3583486" y="242120"/>
                  </a:lnTo>
                  <a:lnTo>
                    <a:pt x="3647864" y="299576"/>
                  </a:lnTo>
                  <a:lnTo>
                    <a:pt x="4237652" y="850206"/>
                  </a:lnTo>
                  <a:lnTo>
                    <a:pt x="4237652" y="1932284"/>
                  </a:lnTo>
                  <a:lnTo>
                    <a:pt x="2653026" y="1932284"/>
                  </a:lnTo>
                  <a:lnTo>
                    <a:pt x="2653026" y="7181143"/>
                  </a:lnTo>
                  <a:lnTo>
                    <a:pt x="2653354" y="7249095"/>
                  </a:lnTo>
                  <a:lnTo>
                    <a:pt x="2654338" y="7315783"/>
                  </a:lnTo>
                  <a:lnTo>
                    <a:pt x="2655977" y="7381222"/>
                  </a:lnTo>
                  <a:lnTo>
                    <a:pt x="2658272" y="7445427"/>
                  </a:lnTo>
                  <a:lnTo>
                    <a:pt x="2661223" y="7508416"/>
                  </a:lnTo>
                  <a:lnTo>
                    <a:pt x="2664829" y="7570203"/>
                  </a:lnTo>
                  <a:lnTo>
                    <a:pt x="2669091" y="7630805"/>
                  </a:lnTo>
                  <a:lnTo>
                    <a:pt x="2674009" y="7690237"/>
                  </a:lnTo>
                  <a:lnTo>
                    <a:pt x="2679582" y="7748515"/>
                  </a:lnTo>
                  <a:lnTo>
                    <a:pt x="2685811" y="7805655"/>
                  </a:lnTo>
                  <a:lnTo>
                    <a:pt x="2692696" y="7861673"/>
                  </a:lnTo>
                  <a:lnTo>
                    <a:pt x="2700237" y="7916584"/>
                  </a:lnTo>
                  <a:lnTo>
                    <a:pt x="2708433" y="7970405"/>
                  </a:lnTo>
                  <a:lnTo>
                    <a:pt x="2717285" y="8023151"/>
                  </a:lnTo>
                  <a:lnTo>
                    <a:pt x="2726793" y="8074838"/>
                  </a:lnTo>
                  <a:lnTo>
                    <a:pt x="2736956" y="8125482"/>
                  </a:lnTo>
                  <a:lnTo>
                    <a:pt x="2747775" y="8175099"/>
                  </a:lnTo>
                  <a:lnTo>
                    <a:pt x="2759250" y="8223705"/>
                  </a:lnTo>
                  <a:lnTo>
                    <a:pt x="2771381" y="8271314"/>
                  </a:lnTo>
                  <a:lnTo>
                    <a:pt x="2784167" y="8317945"/>
                  </a:lnTo>
                  <a:lnTo>
                    <a:pt x="2797609" y="8363611"/>
                  </a:lnTo>
                  <a:lnTo>
                    <a:pt x="2811707" y="8408329"/>
                  </a:lnTo>
                  <a:lnTo>
                    <a:pt x="2826460" y="8452115"/>
                  </a:lnTo>
                  <a:lnTo>
                    <a:pt x="2841869" y="8494985"/>
                  </a:lnTo>
                  <a:lnTo>
                    <a:pt x="2857934" y="8536954"/>
                  </a:lnTo>
                  <a:lnTo>
                    <a:pt x="2874654" y="8578038"/>
                  </a:lnTo>
                  <a:lnTo>
                    <a:pt x="2892030" y="8618253"/>
                  </a:lnTo>
                  <a:lnTo>
                    <a:pt x="2910062" y="8657615"/>
                  </a:lnTo>
                  <a:lnTo>
                    <a:pt x="2928750" y="8696140"/>
                  </a:lnTo>
                  <a:lnTo>
                    <a:pt x="2948093" y="8733844"/>
                  </a:lnTo>
                  <a:lnTo>
                    <a:pt x="2968092" y="8770742"/>
                  </a:lnTo>
                  <a:lnTo>
                    <a:pt x="2988747" y="8806850"/>
                  </a:lnTo>
                  <a:lnTo>
                    <a:pt x="3010057" y="8842184"/>
                  </a:lnTo>
                  <a:lnTo>
                    <a:pt x="3032023" y="8876760"/>
                  </a:lnTo>
                  <a:lnTo>
                    <a:pt x="3054645" y="8910594"/>
                  </a:lnTo>
                  <a:lnTo>
                    <a:pt x="3077923" y="8943702"/>
                  </a:lnTo>
                  <a:lnTo>
                    <a:pt x="3101856" y="8976099"/>
                  </a:lnTo>
                  <a:lnTo>
                    <a:pt x="3126445" y="9007801"/>
                  </a:lnTo>
                  <a:lnTo>
                    <a:pt x="3151689" y="9038824"/>
                  </a:lnTo>
                  <a:lnTo>
                    <a:pt x="3177590" y="9069184"/>
                  </a:lnTo>
                  <a:lnTo>
                    <a:pt x="3204146" y="9098897"/>
                  </a:lnTo>
                  <a:lnTo>
                    <a:pt x="3231357" y="9127978"/>
                  </a:lnTo>
                  <a:lnTo>
                    <a:pt x="3259225" y="9156444"/>
                  </a:lnTo>
                  <a:lnTo>
                    <a:pt x="3287748" y="9184310"/>
                  </a:lnTo>
                  <a:lnTo>
                    <a:pt x="3316927" y="9211592"/>
                  </a:lnTo>
                  <a:lnTo>
                    <a:pt x="3346761" y="9238306"/>
                  </a:lnTo>
                  <a:lnTo>
                    <a:pt x="3377252" y="9264468"/>
                  </a:lnTo>
                  <a:lnTo>
                    <a:pt x="3408398" y="9290093"/>
                  </a:lnTo>
                  <a:lnTo>
                    <a:pt x="3440199" y="9315198"/>
                  </a:lnTo>
                  <a:lnTo>
                    <a:pt x="3472657" y="9339798"/>
                  </a:lnTo>
                  <a:lnTo>
                    <a:pt x="3505770" y="9363909"/>
                  </a:lnTo>
                  <a:lnTo>
                    <a:pt x="3539538" y="9387546"/>
                  </a:lnTo>
                  <a:lnTo>
                    <a:pt x="3573963" y="9410727"/>
                  </a:lnTo>
                  <a:lnTo>
                    <a:pt x="3609043" y="9433466"/>
                  </a:lnTo>
                  <a:lnTo>
                    <a:pt x="3644779" y="9455779"/>
                  </a:lnTo>
                  <a:lnTo>
                    <a:pt x="3681171" y="9477683"/>
                  </a:lnTo>
                  <a:lnTo>
                    <a:pt x="3718218" y="9499193"/>
                  </a:lnTo>
                  <a:lnTo>
                    <a:pt x="3755921" y="9520324"/>
                  </a:lnTo>
                  <a:lnTo>
                    <a:pt x="3794280" y="9541094"/>
                  </a:lnTo>
                  <a:lnTo>
                    <a:pt x="3833294" y="9561516"/>
                  </a:lnTo>
                  <a:lnTo>
                    <a:pt x="3872964" y="9581609"/>
                  </a:lnTo>
                  <a:lnTo>
                    <a:pt x="3913290" y="9601386"/>
                  </a:lnTo>
                  <a:lnTo>
                    <a:pt x="3954271" y="9620864"/>
                  </a:lnTo>
                  <a:lnTo>
                    <a:pt x="3995909" y="9640060"/>
                  </a:lnTo>
                  <a:lnTo>
                    <a:pt x="4038201" y="9658988"/>
                  </a:lnTo>
                  <a:lnTo>
                    <a:pt x="4081150" y="9677664"/>
                  </a:lnTo>
                  <a:lnTo>
                    <a:pt x="4124754" y="9696105"/>
                  </a:lnTo>
                  <a:lnTo>
                    <a:pt x="4169014" y="9714326"/>
                  </a:lnTo>
                  <a:lnTo>
                    <a:pt x="4237652" y="9741624"/>
                  </a:lnTo>
                  <a:lnTo>
                    <a:pt x="4237652" y="10055215"/>
                  </a:lnTo>
                  <a:close/>
                </a:path>
                <a:path w="4237990" h="10055225" extrusionOk="0">
                  <a:moveTo>
                    <a:pt x="4237652" y="3390802"/>
                  </a:moveTo>
                  <a:lnTo>
                    <a:pt x="2653026" y="1932284"/>
                  </a:lnTo>
                  <a:lnTo>
                    <a:pt x="4237652" y="1932284"/>
                  </a:lnTo>
                  <a:lnTo>
                    <a:pt x="4237652" y="3390802"/>
                  </a:lnTo>
                  <a:close/>
                </a:path>
              </a:pathLst>
            </a:custGeom>
            <a:solidFill>
              <a:srgbClr val="010101">
                <a:alpha val="1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9" name="Google Shape;359;g1ae04edf007_6_142"/>
            <p:cNvSpPr/>
            <p:nvPr/>
          </p:nvSpPr>
          <p:spPr>
            <a:xfrm>
              <a:off x="7766050" y="0"/>
              <a:ext cx="6350" cy="10058400"/>
            </a:xfrm>
            <a:custGeom>
              <a:avLst/>
              <a:gdLst/>
              <a:ahLst/>
              <a:cxnLst/>
              <a:rect l="l" t="t" r="r" b="b"/>
              <a:pathLst>
                <a:path w="6350" h="10058400" extrusionOk="0">
                  <a:moveTo>
                    <a:pt x="0" y="0"/>
                  </a:moveTo>
                  <a:lnTo>
                    <a:pt x="0" y="10058400"/>
                  </a:lnTo>
                  <a:lnTo>
                    <a:pt x="6350" y="10058400"/>
                  </a:lnTo>
                  <a:lnTo>
                    <a:pt x="6350" y="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60" name="Google Shape;360;g1ae04edf007_6_142"/>
          <p:cNvSpPr txBox="1"/>
          <p:nvPr/>
        </p:nvSpPr>
        <p:spPr>
          <a:xfrm>
            <a:off x="534350" y="5040975"/>
            <a:ext cx="6600900" cy="430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a:p>
          <a:p>
            <a:pPr marL="0" lvl="0" indent="0" algn="l" rtl="0">
              <a:spcBef>
                <a:spcPts val="0"/>
              </a:spcBef>
              <a:spcAft>
                <a:spcPts val="0"/>
              </a:spcAft>
              <a:buNone/>
            </a:pPr>
            <a:r>
              <a:rPr lang="en-US" sz="1800">
                <a:latin typeface="Calibri"/>
                <a:ea typeface="Calibri"/>
                <a:cs typeface="Calibri"/>
                <a:sym typeface="Calibri"/>
              </a:rPr>
              <a:t>Plot of PC1 vs PC2 - PCA with kernel - polynomial fn </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sz="1800">
              <a:latin typeface="Calibri"/>
              <a:ea typeface="Calibri"/>
              <a:cs typeface="Calibri"/>
              <a:sym typeface="Calibri"/>
            </a:endParaRPr>
          </a:p>
        </p:txBody>
      </p:sp>
      <p:pic>
        <p:nvPicPr>
          <p:cNvPr id="361" name="Google Shape;361;g1ae04edf007_6_142"/>
          <p:cNvPicPr preferRelativeResize="0"/>
          <p:nvPr/>
        </p:nvPicPr>
        <p:blipFill>
          <a:blip r:embed="rId3">
            <a:alphaModFix/>
          </a:blip>
          <a:stretch>
            <a:fillRect/>
          </a:stretch>
        </p:blipFill>
        <p:spPr>
          <a:xfrm>
            <a:off x="741438" y="1749150"/>
            <a:ext cx="5933775" cy="3603550"/>
          </a:xfrm>
          <a:prstGeom prst="rect">
            <a:avLst/>
          </a:prstGeom>
          <a:noFill/>
          <a:ln>
            <a:noFill/>
          </a:ln>
        </p:spPr>
      </p:pic>
      <p:pic>
        <p:nvPicPr>
          <p:cNvPr id="362" name="Google Shape;362;g1ae04edf007_6_142"/>
          <p:cNvPicPr preferRelativeResize="0"/>
          <p:nvPr/>
        </p:nvPicPr>
        <p:blipFill>
          <a:blip r:embed="rId4">
            <a:alphaModFix/>
          </a:blip>
          <a:stretch>
            <a:fillRect/>
          </a:stretch>
        </p:blipFill>
        <p:spPr>
          <a:xfrm>
            <a:off x="534350" y="5936675"/>
            <a:ext cx="6347975" cy="3768425"/>
          </a:xfrm>
          <a:prstGeom prst="rect">
            <a:avLst/>
          </a:prstGeom>
          <a:noFill/>
          <a:ln>
            <a:noFill/>
          </a:ln>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B3F912A-4833-72A8-6819-A1E8350D9D8E}"/>
                  </a:ext>
                </a:extLst>
              </p:cNvPr>
              <p:cNvSpPr txBox="1"/>
              <p:nvPr/>
            </p:nvSpPr>
            <p:spPr>
              <a:xfrm>
                <a:off x="4197120" y="5751505"/>
                <a:ext cx="3890512" cy="468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𝐾</m:t>
                      </m:r>
                      <m:d>
                        <m:dPr>
                          <m:sepChr m:val=","/>
                          <m:ctrlPr>
                            <a:rPr lang="en-US" sz="2400" i="1">
                              <a:latin typeface="Cambria Math" panose="02040503050406030204" pitchFamily="18" charset="0"/>
                            </a:rPr>
                          </m:ctrlPr>
                        </m:dPr>
                        <m:e>
                          <m:r>
                            <a:rPr lang="en-US" sz="2400" i="1">
                              <a:latin typeface="Cambria Math" panose="02040503050406030204" pitchFamily="18" charset="0"/>
                            </a:rPr>
                            <m:t>𝑥</m:t>
                          </m:r>
                        </m:e>
                        <m:e>
                          <m:r>
                            <a:rPr lang="en-US" sz="2400" i="1">
                              <a:latin typeface="Cambria Math" panose="02040503050406030204" pitchFamily="18" charset="0"/>
                            </a:rPr>
                            <m:t>𝑦</m:t>
                          </m:r>
                        </m:e>
                      </m:d>
                      <m:r>
                        <a:rPr lang="en-US" sz="2400" i="0">
                          <a:latin typeface="Cambria Math" panose="02040503050406030204" pitchFamily="18" charset="0"/>
                        </a:rPr>
                        <m:t> = </m:t>
                      </m:r>
                      <m:sSup>
                        <m:sSupPr>
                          <m:ctrlPr>
                            <a:rPr lang="en-US" sz="2400" i="1">
                              <a:solidFill>
                                <a:srgbClr val="836967"/>
                              </a:solidFill>
                              <a:latin typeface="Cambria Math" panose="02040503050406030204" pitchFamily="18" charset="0"/>
                            </a:rPr>
                          </m:ctrlPr>
                        </m:sSupPr>
                        <m:e>
                          <m:d>
                            <m:dPr>
                              <m:ctrlPr>
                                <a:rPr lang="en-US" sz="2400" i="1">
                                  <a:latin typeface="Cambria Math" panose="02040503050406030204" pitchFamily="18" charset="0"/>
                                </a:rPr>
                              </m:ctrlPr>
                            </m:dPr>
                            <m:e>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𝑇</m:t>
                                  </m:r>
                                </m:sup>
                              </m:sSup>
                              <m:r>
                                <a:rPr lang="en-US" sz="2400" i="1">
                                  <a:latin typeface="Cambria Math" panose="02040503050406030204" pitchFamily="18" charset="0"/>
                                </a:rPr>
                                <m:t>𝑦</m:t>
                              </m:r>
                              <m:r>
                                <a:rPr lang="en-US" sz="2400" i="0">
                                  <a:latin typeface="Cambria Math" panose="02040503050406030204" pitchFamily="18" charset="0"/>
                                </a:rPr>
                                <m:t> + </m:t>
                              </m:r>
                              <m:r>
                                <a:rPr lang="en-US" sz="2400" i="1">
                                  <a:latin typeface="Cambria Math" panose="02040503050406030204" pitchFamily="18" charset="0"/>
                                </a:rPr>
                                <m:t>𝑐</m:t>
                              </m:r>
                            </m:e>
                          </m:d>
                        </m:e>
                        <m:sup>
                          <m:r>
                            <a:rPr lang="en-US" sz="2400" i="1">
                              <a:latin typeface="Cambria Math" panose="02040503050406030204" pitchFamily="18" charset="0"/>
                            </a:rPr>
                            <m:t>𝑑</m:t>
                          </m:r>
                        </m:sup>
                      </m:sSup>
                    </m:oMath>
                  </m:oMathPara>
                </a14:m>
                <a:endParaRPr lang="en-US" sz="1800" dirty="0"/>
              </a:p>
            </p:txBody>
          </p:sp>
        </mc:Choice>
        <mc:Fallback>
          <p:sp>
            <p:nvSpPr>
              <p:cNvPr id="3" name="TextBox 2">
                <a:extLst>
                  <a:ext uri="{FF2B5EF4-FFF2-40B4-BE49-F238E27FC236}">
                    <a16:creationId xmlns:a16="http://schemas.microsoft.com/office/drawing/2014/main" id="{5B3F912A-4833-72A8-6819-A1E8350D9D8E}"/>
                  </a:ext>
                </a:extLst>
              </p:cNvPr>
              <p:cNvSpPr txBox="1">
                <a:spLocks noRot="1" noChangeAspect="1" noMove="1" noResize="1" noEditPoints="1" noAdjustHandles="1" noChangeArrowheads="1" noChangeShapeType="1" noTextEdit="1"/>
              </p:cNvSpPr>
              <p:nvPr/>
            </p:nvSpPr>
            <p:spPr>
              <a:xfrm>
                <a:off x="4197120" y="5751505"/>
                <a:ext cx="3890512" cy="468205"/>
              </a:xfrm>
              <a:prstGeom prst="rect">
                <a:avLst/>
              </a:prstGeom>
              <a:blipFill>
                <a:blip r:embed="rId5"/>
                <a:stretch>
                  <a:fillRect b="-236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C4D24D0-AE8B-3945-2295-E694B1B8F76C}"/>
                  </a:ext>
                </a:extLst>
              </p:cNvPr>
              <p:cNvSpPr txBox="1"/>
              <p:nvPr/>
            </p:nvSpPr>
            <p:spPr>
              <a:xfrm>
                <a:off x="4596247" y="1285571"/>
                <a:ext cx="4157932" cy="5123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𝜑</m:t>
                      </m:r>
                      <m:d>
                        <m:dPr>
                          <m:ctrlPr>
                            <a:rPr lang="en-US" sz="2400" i="1">
                              <a:latin typeface="Cambria Math" panose="02040503050406030204" pitchFamily="18" charset="0"/>
                            </a:rPr>
                          </m:ctrlPr>
                        </m:dPr>
                        <m:e>
                          <m:r>
                            <a:rPr lang="en-US" sz="2400" i="1">
                              <a:latin typeface="Cambria Math" panose="02040503050406030204" pitchFamily="18" charset="0"/>
                            </a:rPr>
                            <m:t>𝑟</m:t>
                          </m:r>
                        </m:e>
                      </m:d>
                      <m:r>
                        <a:rPr lang="en-US" sz="2400" i="0">
                          <a:latin typeface="Cambria Math" panose="02040503050406030204" pitchFamily="18" charset="0"/>
                        </a:rPr>
                        <m:t> = </m:t>
                      </m:r>
                      <m:sSup>
                        <m:sSupPr>
                          <m:ctrlPr>
                            <a:rPr lang="en-US" sz="2400" i="1">
                              <a:solidFill>
                                <a:srgbClr val="836967"/>
                              </a:solidFill>
                              <a:latin typeface="Cambria Math" panose="02040503050406030204" pitchFamily="18" charset="0"/>
                            </a:rPr>
                          </m:ctrlPr>
                        </m:sSupPr>
                        <m:e>
                          <m:r>
                            <a:rPr lang="en-US" sz="2400" i="1">
                              <a:latin typeface="Cambria Math" panose="02040503050406030204" pitchFamily="18" charset="0"/>
                            </a:rPr>
                            <m:t>𝑒</m:t>
                          </m:r>
                        </m:e>
                        <m:sup>
                          <m:sSup>
                            <m:sSupPr>
                              <m:ctrlPr>
                                <a:rPr lang="en-US" sz="2400" i="1">
                                  <a:solidFill>
                                    <a:srgbClr val="836967"/>
                                  </a:solidFill>
                                  <a:latin typeface="Cambria Math" panose="02040503050406030204" pitchFamily="18" charset="0"/>
                                </a:rPr>
                              </m:ctrlPr>
                            </m:sSupPr>
                            <m:e>
                              <m:d>
                                <m:dPr>
                                  <m:ctrlPr>
                                    <a:rPr lang="en-US" sz="2400" i="1">
                                      <a:latin typeface="Cambria Math" panose="02040503050406030204" pitchFamily="18" charset="0"/>
                                    </a:rPr>
                                  </m:ctrlPr>
                                </m:dPr>
                                <m:e>
                                  <m:r>
                                    <a:rPr lang="en-US" sz="2400" i="0">
                                      <a:latin typeface="Cambria Math" panose="02040503050406030204" pitchFamily="18" charset="0"/>
                                    </a:rPr>
                                    <m:t>−</m:t>
                                  </m:r>
                                  <m:r>
                                    <a:rPr lang="en-US" sz="2400" i="1">
                                      <a:latin typeface="Cambria Math" panose="02040503050406030204" pitchFamily="18" charset="0"/>
                                    </a:rPr>
                                    <m:t>𝜖</m:t>
                                  </m:r>
                                  <m:r>
                                    <a:rPr lang="en-US" sz="2400" i="1">
                                      <a:latin typeface="Cambria Math" panose="02040503050406030204" pitchFamily="18" charset="0"/>
                                    </a:rPr>
                                    <m:t>𝑟</m:t>
                                  </m:r>
                                </m:e>
                              </m:d>
                            </m:e>
                            <m:sup>
                              <m:r>
                                <a:rPr lang="en-US" sz="2400" i="0">
                                  <a:latin typeface="Cambria Math" panose="02040503050406030204" pitchFamily="18" charset="0"/>
                                </a:rPr>
                                <m:t>2</m:t>
                              </m:r>
                            </m:sup>
                          </m:sSup>
                        </m:sup>
                      </m:sSup>
                    </m:oMath>
                  </m:oMathPara>
                </a14:m>
                <a:endParaRPr lang="en-US" dirty="0"/>
              </a:p>
            </p:txBody>
          </p:sp>
        </mc:Choice>
        <mc:Fallback>
          <p:sp>
            <p:nvSpPr>
              <p:cNvPr id="5" name="TextBox 4">
                <a:extLst>
                  <a:ext uri="{FF2B5EF4-FFF2-40B4-BE49-F238E27FC236}">
                    <a16:creationId xmlns:a16="http://schemas.microsoft.com/office/drawing/2014/main" id="{0C4D24D0-AE8B-3945-2295-E694B1B8F76C}"/>
                  </a:ext>
                </a:extLst>
              </p:cNvPr>
              <p:cNvSpPr txBox="1">
                <a:spLocks noRot="1" noChangeAspect="1" noMove="1" noResize="1" noEditPoints="1" noAdjustHandles="1" noChangeArrowheads="1" noChangeShapeType="1" noTextEdit="1"/>
              </p:cNvSpPr>
              <p:nvPr/>
            </p:nvSpPr>
            <p:spPr>
              <a:xfrm>
                <a:off x="4596247" y="1285571"/>
                <a:ext cx="4157932" cy="512320"/>
              </a:xfrm>
              <a:prstGeom prst="rect">
                <a:avLst/>
              </a:prstGeom>
              <a:blipFill>
                <a:blip r:embed="rId6"/>
                <a:stretch>
                  <a:fillRect b="-19512"/>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1acca4b312a_0_49"/>
          <p:cNvSpPr/>
          <p:nvPr/>
        </p:nvSpPr>
        <p:spPr>
          <a:xfrm>
            <a:off x="0" y="-40943"/>
            <a:ext cx="7772400" cy="10058400"/>
          </a:xfrm>
          <a:custGeom>
            <a:avLst/>
            <a:gdLst/>
            <a:ahLst/>
            <a:cxnLst/>
            <a:rect l="l" t="t" r="r" b="b"/>
            <a:pathLst>
              <a:path w="7772400" h="10058400" extrusionOk="0">
                <a:moveTo>
                  <a:pt x="7772400" y="0"/>
                </a:moveTo>
                <a:lnTo>
                  <a:pt x="0" y="0"/>
                </a:lnTo>
                <a:lnTo>
                  <a:pt x="0" y="10058400"/>
                </a:lnTo>
                <a:lnTo>
                  <a:pt x="7772400" y="10058400"/>
                </a:lnTo>
                <a:lnTo>
                  <a:pt x="7772400" y="0"/>
                </a:lnTo>
                <a:close/>
              </a:path>
            </a:pathLst>
          </a:custGeom>
          <a:solidFill>
            <a:srgbClr val="DB192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0" name="Google Shape;370;g1acca4b312a_0_49"/>
          <p:cNvSpPr txBox="1"/>
          <p:nvPr/>
        </p:nvSpPr>
        <p:spPr>
          <a:xfrm>
            <a:off x="1018050" y="4528950"/>
            <a:ext cx="5736300" cy="10005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5300" b="0" i="0" u="none" strike="noStrike" cap="none">
                <a:solidFill>
                  <a:schemeClr val="lt1"/>
                </a:solidFill>
                <a:latin typeface="Calibri"/>
                <a:ea typeface="Calibri"/>
                <a:cs typeface="Calibri"/>
                <a:sym typeface="Calibri"/>
              </a:rPr>
              <a:t>Conclusion</a:t>
            </a:r>
            <a:endParaRPr sz="6100" b="0" i="0" u="none" strike="noStrike" cap="none">
              <a:solidFill>
                <a:schemeClr val="lt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74"/>
        <p:cNvGrpSpPr/>
        <p:nvPr/>
      </p:nvGrpSpPr>
      <p:grpSpPr>
        <a:xfrm>
          <a:off x="0" y="0"/>
          <a:ext cx="0" cy="0"/>
          <a:chOff x="0" y="0"/>
          <a:chExt cx="0" cy="0"/>
        </a:xfrm>
      </p:grpSpPr>
      <p:sp>
        <p:nvSpPr>
          <p:cNvPr id="375" name="Google Shape;375;g1ae04edf007_5_50"/>
          <p:cNvSpPr/>
          <p:nvPr/>
        </p:nvSpPr>
        <p:spPr>
          <a:xfrm>
            <a:off x="0" y="0"/>
            <a:ext cx="7772400" cy="10058400"/>
          </a:xfrm>
          <a:prstGeom prst="rect">
            <a:avLst/>
          </a:pr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800">
              <a:solidFill>
                <a:schemeClr val="dk1"/>
              </a:solidFill>
              <a:latin typeface="Calibri"/>
              <a:ea typeface="Calibri"/>
              <a:cs typeface="Calibri"/>
              <a:sym typeface="Calibri"/>
            </a:endParaRPr>
          </a:p>
        </p:txBody>
      </p:sp>
      <p:sp>
        <p:nvSpPr>
          <p:cNvPr id="376" name="Google Shape;376;g1ae04edf007_5_50"/>
          <p:cNvSpPr txBox="1">
            <a:spLocks noGrp="1"/>
          </p:cNvSpPr>
          <p:nvPr>
            <p:ph type="title"/>
          </p:nvPr>
        </p:nvSpPr>
        <p:spPr>
          <a:xfrm>
            <a:off x="534350" y="736025"/>
            <a:ext cx="6600900" cy="3693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b="1">
                <a:solidFill>
                  <a:schemeClr val="dk1"/>
                </a:solidFill>
                <a:latin typeface="Jacques Francois Shadow"/>
                <a:ea typeface="Jacques Francois Shadow"/>
                <a:cs typeface="Jacques Francois Shadow"/>
                <a:sym typeface="Jacques Francois Shadow"/>
              </a:rPr>
              <a:t>Conclusion:</a:t>
            </a:r>
            <a:endParaRPr sz="2400" b="1">
              <a:solidFill>
                <a:schemeClr val="dk1"/>
              </a:solidFill>
              <a:latin typeface="Jacques Francois Shadow"/>
              <a:ea typeface="Jacques Francois Shadow"/>
              <a:cs typeface="Jacques Francois Shadow"/>
              <a:sym typeface="Jacques Francois Shadow"/>
            </a:endParaRPr>
          </a:p>
        </p:txBody>
      </p:sp>
      <p:grpSp>
        <p:nvGrpSpPr>
          <p:cNvPr id="377" name="Google Shape;377;g1ae04edf007_5_50"/>
          <p:cNvGrpSpPr/>
          <p:nvPr/>
        </p:nvGrpSpPr>
        <p:grpSpPr>
          <a:xfrm>
            <a:off x="3534410" y="0"/>
            <a:ext cx="4237990" cy="10058400"/>
            <a:chOff x="3534746" y="0"/>
            <a:chExt cx="4237990" cy="10058400"/>
          </a:xfrm>
        </p:grpSpPr>
        <p:sp>
          <p:nvSpPr>
            <p:cNvPr id="378" name="Google Shape;378;g1ae04edf007_5_50"/>
            <p:cNvSpPr/>
            <p:nvPr/>
          </p:nvSpPr>
          <p:spPr>
            <a:xfrm>
              <a:off x="3534746" y="0"/>
              <a:ext cx="4237990" cy="10055225"/>
            </a:xfrm>
            <a:custGeom>
              <a:avLst/>
              <a:gdLst/>
              <a:ahLst/>
              <a:cxnLst/>
              <a:rect l="l" t="t" r="r" b="b"/>
              <a:pathLst>
                <a:path w="4237990" h="10055225" extrusionOk="0">
                  <a:moveTo>
                    <a:pt x="4237652" y="10055215"/>
                  </a:moveTo>
                  <a:lnTo>
                    <a:pt x="635606" y="10055215"/>
                  </a:lnTo>
                  <a:lnTo>
                    <a:pt x="635606" y="9785329"/>
                  </a:lnTo>
                  <a:lnTo>
                    <a:pt x="728716" y="9750172"/>
                  </a:lnTo>
                  <a:lnTo>
                    <a:pt x="819203" y="9714326"/>
                  </a:lnTo>
                  <a:lnTo>
                    <a:pt x="863463" y="9696105"/>
                  </a:lnTo>
                  <a:lnTo>
                    <a:pt x="907068" y="9677664"/>
                  </a:lnTo>
                  <a:lnTo>
                    <a:pt x="950016" y="9658988"/>
                  </a:lnTo>
                  <a:lnTo>
                    <a:pt x="992309" y="9640060"/>
                  </a:lnTo>
                  <a:lnTo>
                    <a:pt x="1033946" y="9620864"/>
                  </a:lnTo>
                  <a:lnTo>
                    <a:pt x="1074928" y="9601386"/>
                  </a:lnTo>
                  <a:lnTo>
                    <a:pt x="1115254" y="9581609"/>
                  </a:lnTo>
                  <a:lnTo>
                    <a:pt x="1154924" y="9561516"/>
                  </a:lnTo>
                  <a:lnTo>
                    <a:pt x="1193938" y="9541094"/>
                  </a:lnTo>
                  <a:lnTo>
                    <a:pt x="1232297" y="9520324"/>
                  </a:lnTo>
                  <a:lnTo>
                    <a:pt x="1270000" y="9499193"/>
                  </a:lnTo>
                  <a:lnTo>
                    <a:pt x="1307047" y="9477683"/>
                  </a:lnTo>
                  <a:lnTo>
                    <a:pt x="1343439" y="9455779"/>
                  </a:lnTo>
                  <a:lnTo>
                    <a:pt x="1379175" y="9433466"/>
                  </a:lnTo>
                  <a:lnTo>
                    <a:pt x="1414255" y="9410727"/>
                  </a:lnTo>
                  <a:lnTo>
                    <a:pt x="1448679" y="9387546"/>
                  </a:lnTo>
                  <a:lnTo>
                    <a:pt x="1482448" y="9363909"/>
                  </a:lnTo>
                  <a:lnTo>
                    <a:pt x="1515561" y="9339798"/>
                  </a:lnTo>
                  <a:lnTo>
                    <a:pt x="1548019" y="9315198"/>
                  </a:lnTo>
                  <a:lnTo>
                    <a:pt x="1579820" y="9290093"/>
                  </a:lnTo>
                  <a:lnTo>
                    <a:pt x="1610966" y="9264468"/>
                  </a:lnTo>
                  <a:lnTo>
                    <a:pt x="1641456" y="9238306"/>
                  </a:lnTo>
                  <a:lnTo>
                    <a:pt x="1671291" y="9211592"/>
                  </a:lnTo>
                  <a:lnTo>
                    <a:pt x="1700470" y="9184310"/>
                  </a:lnTo>
                  <a:lnTo>
                    <a:pt x="1728993" y="9156444"/>
                  </a:lnTo>
                  <a:lnTo>
                    <a:pt x="1756860" y="9127978"/>
                  </a:lnTo>
                  <a:lnTo>
                    <a:pt x="1784072" y="9098897"/>
                  </a:lnTo>
                  <a:lnTo>
                    <a:pt x="1810628" y="9069184"/>
                  </a:lnTo>
                  <a:lnTo>
                    <a:pt x="1836529" y="9038824"/>
                  </a:lnTo>
                  <a:lnTo>
                    <a:pt x="1861773" y="9007801"/>
                  </a:lnTo>
                  <a:lnTo>
                    <a:pt x="1886362" y="8976099"/>
                  </a:lnTo>
                  <a:lnTo>
                    <a:pt x="1910295" y="8943702"/>
                  </a:lnTo>
                  <a:lnTo>
                    <a:pt x="1933573" y="8910594"/>
                  </a:lnTo>
                  <a:lnTo>
                    <a:pt x="1956195" y="8876760"/>
                  </a:lnTo>
                  <a:lnTo>
                    <a:pt x="1978161" y="8842184"/>
                  </a:lnTo>
                  <a:lnTo>
                    <a:pt x="1999471" y="8806850"/>
                  </a:lnTo>
                  <a:lnTo>
                    <a:pt x="2020126" y="8770742"/>
                  </a:lnTo>
                  <a:lnTo>
                    <a:pt x="2040125" y="8733844"/>
                  </a:lnTo>
                  <a:lnTo>
                    <a:pt x="2059468" y="8696140"/>
                  </a:lnTo>
                  <a:lnTo>
                    <a:pt x="2078156" y="8657615"/>
                  </a:lnTo>
                  <a:lnTo>
                    <a:pt x="2096187" y="8618253"/>
                  </a:lnTo>
                  <a:lnTo>
                    <a:pt x="2113564" y="8578038"/>
                  </a:lnTo>
                  <a:lnTo>
                    <a:pt x="2130284" y="8536954"/>
                  </a:lnTo>
                  <a:lnTo>
                    <a:pt x="2146349" y="8494985"/>
                  </a:lnTo>
                  <a:lnTo>
                    <a:pt x="2161758" y="8452115"/>
                  </a:lnTo>
                  <a:lnTo>
                    <a:pt x="2176511" y="8408329"/>
                  </a:lnTo>
                  <a:lnTo>
                    <a:pt x="2190609" y="8363611"/>
                  </a:lnTo>
                  <a:lnTo>
                    <a:pt x="2204051" y="8317945"/>
                  </a:lnTo>
                  <a:lnTo>
                    <a:pt x="2216837" y="8271314"/>
                  </a:lnTo>
                  <a:lnTo>
                    <a:pt x="2228968" y="8223705"/>
                  </a:lnTo>
                  <a:lnTo>
                    <a:pt x="2240442" y="8175099"/>
                  </a:lnTo>
                  <a:lnTo>
                    <a:pt x="2251261" y="8125482"/>
                  </a:lnTo>
                  <a:lnTo>
                    <a:pt x="2261425" y="8074838"/>
                  </a:lnTo>
                  <a:lnTo>
                    <a:pt x="2270933" y="8023151"/>
                  </a:lnTo>
                  <a:lnTo>
                    <a:pt x="2279785" y="7970405"/>
                  </a:lnTo>
                  <a:lnTo>
                    <a:pt x="2287981" y="7916584"/>
                  </a:lnTo>
                  <a:lnTo>
                    <a:pt x="2295521" y="7861673"/>
                  </a:lnTo>
                  <a:lnTo>
                    <a:pt x="2302406" y="7805655"/>
                  </a:lnTo>
                  <a:lnTo>
                    <a:pt x="2308636" y="7748515"/>
                  </a:lnTo>
                  <a:lnTo>
                    <a:pt x="2314209" y="7690237"/>
                  </a:lnTo>
                  <a:lnTo>
                    <a:pt x="2319127" y="7630805"/>
                  </a:lnTo>
                  <a:lnTo>
                    <a:pt x="2323389" y="7570203"/>
                  </a:lnTo>
                  <a:lnTo>
                    <a:pt x="2326995" y="7508416"/>
                  </a:lnTo>
                  <a:lnTo>
                    <a:pt x="2329946" y="7445427"/>
                  </a:lnTo>
                  <a:lnTo>
                    <a:pt x="2332241" y="7381222"/>
                  </a:lnTo>
                  <a:lnTo>
                    <a:pt x="2333880" y="7315783"/>
                  </a:lnTo>
                  <a:lnTo>
                    <a:pt x="2334864" y="7249095"/>
                  </a:lnTo>
                  <a:lnTo>
                    <a:pt x="2335192" y="7181143"/>
                  </a:lnTo>
                  <a:lnTo>
                    <a:pt x="2335192" y="1675914"/>
                  </a:lnTo>
                  <a:lnTo>
                    <a:pt x="1916725" y="1282693"/>
                  </a:lnTo>
                  <a:lnTo>
                    <a:pt x="1802570" y="1176621"/>
                  </a:lnTo>
                  <a:lnTo>
                    <a:pt x="1747556" y="1126359"/>
                  </a:lnTo>
                  <a:lnTo>
                    <a:pt x="1693855" y="1077899"/>
                  </a:lnTo>
                  <a:lnTo>
                    <a:pt x="1641420" y="1031206"/>
                  </a:lnTo>
                  <a:lnTo>
                    <a:pt x="1590204" y="986245"/>
                  </a:lnTo>
                  <a:lnTo>
                    <a:pt x="1540160" y="942980"/>
                  </a:lnTo>
                  <a:lnTo>
                    <a:pt x="1491240" y="901378"/>
                  </a:lnTo>
                  <a:lnTo>
                    <a:pt x="1443398" y="861402"/>
                  </a:lnTo>
                  <a:lnTo>
                    <a:pt x="1396586" y="823018"/>
                  </a:lnTo>
                  <a:lnTo>
                    <a:pt x="1350757" y="786190"/>
                  </a:lnTo>
                  <a:lnTo>
                    <a:pt x="1305864" y="750884"/>
                  </a:lnTo>
                  <a:lnTo>
                    <a:pt x="1261860" y="717063"/>
                  </a:lnTo>
                  <a:lnTo>
                    <a:pt x="1218698" y="684695"/>
                  </a:lnTo>
                  <a:lnTo>
                    <a:pt x="1176331" y="653742"/>
                  </a:lnTo>
                  <a:lnTo>
                    <a:pt x="1134711" y="624170"/>
                  </a:lnTo>
                  <a:lnTo>
                    <a:pt x="1093791" y="595945"/>
                  </a:lnTo>
                  <a:lnTo>
                    <a:pt x="1053525" y="569030"/>
                  </a:lnTo>
                  <a:lnTo>
                    <a:pt x="1013865" y="543391"/>
                  </a:lnTo>
                  <a:lnTo>
                    <a:pt x="974764" y="518993"/>
                  </a:lnTo>
                  <a:lnTo>
                    <a:pt x="936175" y="495800"/>
                  </a:lnTo>
                  <a:lnTo>
                    <a:pt x="898051" y="473777"/>
                  </a:lnTo>
                  <a:lnTo>
                    <a:pt x="860345" y="452891"/>
                  </a:lnTo>
                  <a:lnTo>
                    <a:pt x="823009" y="433104"/>
                  </a:lnTo>
                  <a:lnTo>
                    <a:pt x="785997" y="414383"/>
                  </a:lnTo>
                  <a:lnTo>
                    <a:pt x="749261" y="396691"/>
                  </a:lnTo>
                  <a:lnTo>
                    <a:pt x="712754" y="379995"/>
                  </a:lnTo>
                  <a:lnTo>
                    <a:pt x="676429" y="364259"/>
                  </a:lnTo>
                  <a:lnTo>
                    <a:pt x="640239" y="349447"/>
                  </a:lnTo>
                  <a:lnTo>
                    <a:pt x="604137" y="335526"/>
                  </a:lnTo>
                  <a:lnTo>
                    <a:pt x="568076" y="322459"/>
                  </a:lnTo>
                  <a:lnTo>
                    <a:pt x="495887" y="298748"/>
                  </a:lnTo>
                  <a:lnTo>
                    <a:pt x="423296" y="278035"/>
                  </a:lnTo>
                  <a:lnTo>
                    <a:pt x="349925" y="260039"/>
                  </a:lnTo>
                  <a:lnTo>
                    <a:pt x="275397" y="244479"/>
                  </a:lnTo>
                  <a:lnTo>
                    <a:pt x="237582" y="237525"/>
                  </a:lnTo>
                  <a:lnTo>
                    <a:pt x="199336" y="231075"/>
                  </a:lnTo>
                  <a:lnTo>
                    <a:pt x="160612" y="225093"/>
                  </a:lnTo>
                  <a:lnTo>
                    <a:pt x="121364" y="219544"/>
                  </a:lnTo>
                  <a:lnTo>
                    <a:pt x="81544" y="214395"/>
                  </a:lnTo>
                  <a:lnTo>
                    <a:pt x="0" y="205150"/>
                  </a:lnTo>
                  <a:lnTo>
                    <a:pt x="0" y="0"/>
                  </a:lnTo>
                  <a:lnTo>
                    <a:pt x="3263031" y="0"/>
                  </a:lnTo>
                  <a:lnTo>
                    <a:pt x="3293541" y="16917"/>
                  </a:lnTo>
                  <a:lnTo>
                    <a:pt x="3333332" y="41999"/>
                  </a:lnTo>
                  <a:lnTo>
                    <a:pt x="3375755" y="71588"/>
                  </a:lnTo>
                  <a:lnTo>
                    <a:pt x="3421394" y="106039"/>
                  </a:lnTo>
                  <a:lnTo>
                    <a:pt x="3470838" y="145707"/>
                  </a:lnTo>
                  <a:lnTo>
                    <a:pt x="3524673" y="190949"/>
                  </a:lnTo>
                  <a:lnTo>
                    <a:pt x="3583486" y="242120"/>
                  </a:lnTo>
                  <a:lnTo>
                    <a:pt x="3647864" y="299576"/>
                  </a:lnTo>
                  <a:lnTo>
                    <a:pt x="4237652" y="850206"/>
                  </a:lnTo>
                  <a:lnTo>
                    <a:pt x="4237652" y="1932284"/>
                  </a:lnTo>
                  <a:lnTo>
                    <a:pt x="2653026" y="1932284"/>
                  </a:lnTo>
                  <a:lnTo>
                    <a:pt x="2653026" y="7181143"/>
                  </a:lnTo>
                  <a:lnTo>
                    <a:pt x="2653354" y="7249095"/>
                  </a:lnTo>
                  <a:lnTo>
                    <a:pt x="2654338" y="7315783"/>
                  </a:lnTo>
                  <a:lnTo>
                    <a:pt x="2655977" y="7381222"/>
                  </a:lnTo>
                  <a:lnTo>
                    <a:pt x="2658272" y="7445427"/>
                  </a:lnTo>
                  <a:lnTo>
                    <a:pt x="2661223" y="7508416"/>
                  </a:lnTo>
                  <a:lnTo>
                    <a:pt x="2664829" y="7570203"/>
                  </a:lnTo>
                  <a:lnTo>
                    <a:pt x="2669091" y="7630805"/>
                  </a:lnTo>
                  <a:lnTo>
                    <a:pt x="2674009" y="7690237"/>
                  </a:lnTo>
                  <a:lnTo>
                    <a:pt x="2679582" y="7748515"/>
                  </a:lnTo>
                  <a:lnTo>
                    <a:pt x="2685811" y="7805655"/>
                  </a:lnTo>
                  <a:lnTo>
                    <a:pt x="2692696" y="7861673"/>
                  </a:lnTo>
                  <a:lnTo>
                    <a:pt x="2700237" y="7916584"/>
                  </a:lnTo>
                  <a:lnTo>
                    <a:pt x="2708433" y="7970405"/>
                  </a:lnTo>
                  <a:lnTo>
                    <a:pt x="2717285" y="8023151"/>
                  </a:lnTo>
                  <a:lnTo>
                    <a:pt x="2726793" y="8074838"/>
                  </a:lnTo>
                  <a:lnTo>
                    <a:pt x="2736956" y="8125482"/>
                  </a:lnTo>
                  <a:lnTo>
                    <a:pt x="2747775" y="8175099"/>
                  </a:lnTo>
                  <a:lnTo>
                    <a:pt x="2759250" y="8223705"/>
                  </a:lnTo>
                  <a:lnTo>
                    <a:pt x="2771381" y="8271314"/>
                  </a:lnTo>
                  <a:lnTo>
                    <a:pt x="2784167" y="8317945"/>
                  </a:lnTo>
                  <a:lnTo>
                    <a:pt x="2797609" y="8363611"/>
                  </a:lnTo>
                  <a:lnTo>
                    <a:pt x="2811707" y="8408329"/>
                  </a:lnTo>
                  <a:lnTo>
                    <a:pt x="2826460" y="8452115"/>
                  </a:lnTo>
                  <a:lnTo>
                    <a:pt x="2841869" y="8494985"/>
                  </a:lnTo>
                  <a:lnTo>
                    <a:pt x="2857934" y="8536954"/>
                  </a:lnTo>
                  <a:lnTo>
                    <a:pt x="2874654" y="8578038"/>
                  </a:lnTo>
                  <a:lnTo>
                    <a:pt x="2892030" y="8618253"/>
                  </a:lnTo>
                  <a:lnTo>
                    <a:pt x="2910062" y="8657615"/>
                  </a:lnTo>
                  <a:lnTo>
                    <a:pt x="2928750" y="8696140"/>
                  </a:lnTo>
                  <a:lnTo>
                    <a:pt x="2948093" y="8733844"/>
                  </a:lnTo>
                  <a:lnTo>
                    <a:pt x="2968092" y="8770742"/>
                  </a:lnTo>
                  <a:lnTo>
                    <a:pt x="2988747" y="8806850"/>
                  </a:lnTo>
                  <a:lnTo>
                    <a:pt x="3010057" y="8842184"/>
                  </a:lnTo>
                  <a:lnTo>
                    <a:pt x="3032023" y="8876760"/>
                  </a:lnTo>
                  <a:lnTo>
                    <a:pt x="3054645" y="8910594"/>
                  </a:lnTo>
                  <a:lnTo>
                    <a:pt x="3077923" y="8943702"/>
                  </a:lnTo>
                  <a:lnTo>
                    <a:pt x="3101856" y="8976099"/>
                  </a:lnTo>
                  <a:lnTo>
                    <a:pt x="3126445" y="9007801"/>
                  </a:lnTo>
                  <a:lnTo>
                    <a:pt x="3151689" y="9038824"/>
                  </a:lnTo>
                  <a:lnTo>
                    <a:pt x="3177590" y="9069184"/>
                  </a:lnTo>
                  <a:lnTo>
                    <a:pt x="3204146" y="9098897"/>
                  </a:lnTo>
                  <a:lnTo>
                    <a:pt x="3231357" y="9127978"/>
                  </a:lnTo>
                  <a:lnTo>
                    <a:pt x="3259225" y="9156444"/>
                  </a:lnTo>
                  <a:lnTo>
                    <a:pt x="3287748" y="9184310"/>
                  </a:lnTo>
                  <a:lnTo>
                    <a:pt x="3316927" y="9211592"/>
                  </a:lnTo>
                  <a:lnTo>
                    <a:pt x="3346761" y="9238306"/>
                  </a:lnTo>
                  <a:lnTo>
                    <a:pt x="3377252" y="9264468"/>
                  </a:lnTo>
                  <a:lnTo>
                    <a:pt x="3408398" y="9290093"/>
                  </a:lnTo>
                  <a:lnTo>
                    <a:pt x="3440199" y="9315198"/>
                  </a:lnTo>
                  <a:lnTo>
                    <a:pt x="3472657" y="9339798"/>
                  </a:lnTo>
                  <a:lnTo>
                    <a:pt x="3505770" y="9363909"/>
                  </a:lnTo>
                  <a:lnTo>
                    <a:pt x="3539538" y="9387546"/>
                  </a:lnTo>
                  <a:lnTo>
                    <a:pt x="3573963" y="9410727"/>
                  </a:lnTo>
                  <a:lnTo>
                    <a:pt x="3609043" y="9433466"/>
                  </a:lnTo>
                  <a:lnTo>
                    <a:pt x="3644779" y="9455779"/>
                  </a:lnTo>
                  <a:lnTo>
                    <a:pt x="3681171" y="9477683"/>
                  </a:lnTo>
                  <a:lnTo>
                    <a:pt x="3718218" y="9499193"/>
                  </a:lnTo>
                  <a:lnTo>
                    <a:pt x="3755921" y="9520324"/>
                  </a:lnTo>
                  <a:lnTo>
                    <a:pt x="3794280" y="9541094"/>
                  </a:lnTo>
                  <a:lnTo>
                    <a:pt x="3833294" y="9561516"/>
                  </a:lnTo>
                  <a:lnTo>
                    <a:pt x="3872964" y="9581609"/>
                  </a:lnTo>
                  <a:lnTo>
                    <a:pt x="3913290" y="9601386"/>
                  </a:lnTo>
                  <a:lnTo>
                    <a:pt x="3954271" y="9620864"/>
                  </a:lnTo>
                  <a:lnTo>
                    <a:pt x="3995909" y="9640060"/>
                  </a:lnTo>
                  <a:lnTo>
                    <a:pt x="4038201" y="9658988"/>
                  </a:lnTo>
                  <a:lnTo>
                    <a:pt x="4081150" y="9677664"/>
                  </a:lnTo>
                  <a:lnTo>
                    <a:pt x="4124754" y="9696105"/>
                  </a:lnTo>
                  <a:lnTo>
                    <a:pt x="4169014" y="9714326"/>
                  </a:lnTo>
                  <a:lnTo>
                    <a:pt x="4237652" y="9741624"/>
                  </a:lnTo>
                  <a:lnTo>
                    <a:pt x="4237652" y="10055215"/>
                  </a:lnTo>
                  <a:close/>
                </a:path>
                <a:path w="4237990" h="10055225" extrusionOk="0">
                  <a:moveTo>
                    <a:pt x="4237652" y="3390802"/>
                  </a:moveTo>
                  <a:lnTo>
                    <a:pt x="2653026" y="1932284"/>
                  </a:lnTo>
                  <a:lnTo>
                    <a:pt x="4237652" y="1932284"/>
                  </a:lnTo>
                  <a:lnTo>
                    <a:pt x="4237652" y="3390802"/>
                  </a:lnTo>
                  <a:close/>
                </a:path>
              </a:pathLst>
            </a:custGeom>
            <a:solidFill>
              <a:srgbClr val="010101">
                <a:alpha val="1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9" name="Google Shape;379;g1ae04edf007_5_50"/>
            <p:cNvSpPr/>
            <p:nvPr/>
          </p:nvSpPr>
          <p:spPr>
            <a:xfrm>
              <a:off x="7766050" y="0"/>
              <a:ext cx="6350" cy="10058400"/>
            </a:xfrm>
            <a:custGeom>
              <a:avLst/>
              <a:gdLst/>
              <a:ahLst/>
              <a:cxnLst/>
              <a:rect l="l" t="t" r="r" b="b"/>
              <a:pathLst>
                <a:path w="6350" h="10058400" extrusionOk="0">
                  <a:moveTo>
                    <a:pt x="0" y="0"/>
                  </a:moveTo>
                  <a:lnTo>
                    <a:pt x="0" y="10058400"/>
                  </a:lnTo>
                  <a:lnTo>
                    <a:pt x="6350" y="10058400"/>
                  </a:lnTo>
                  <a:lnTo>
                    <a:pt x="6350" y="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380" name="Google Shape;380;g1ae04edf007_5_50"/>
          <p:cNvCxnSpPr/>
          <p:nvPr/>
        </p:nvCxnSpPr>
        <p:spPr>
          <a:xfrm rot="10800000">
            <a:off x="4307200" y="6425575"/>
            <a:ext cx="0" cy="38100"/>
          </a:xfrm>
          <a:prstGeom prst="straightConnector1">
            <a:avLst/>
          </a:prstGeom>
          <a:noFill/>
          <a:ln w="9525" cap="flat" cmpd="sng">
            <a:solidFill>
              <a:schemeClr val="dk2"/>
            </a:solidFill>
            <a:prstDash val="solid"/>
            <a:round/>
            <a:headEnd type="none" w="med" len="med"/>
            <a:tailEnd type="none" w="med" len="med"/>
          </a:ln>
        </p:spPr>
      </p:cxnSp>
      <p:sp>
        <p:nvSpPr>
          <p:cNvPr id="381" name="Google Shape;381;g1ae04edf007_5_50"/>
          <p:cNvSpPr txBox="1"/>
          <p:nvPr/>
        </p:nvSpPr>
        <p:spPr>
          <a:xfrm>
            <a:off x="632575" y="1386950"/>
            <a:ext cx="6443700" cy="3724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a:t>We successfully reduced the dimensions from 30 features to two principal components, hence our data can be easily visualized.</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t>From the graph, it is clear that non linear data reduction i.e Kernel PCA method works best.</a:t>
            </a:r>
            <a:endParaRPr sz="2300"/>
          </a:p>
          <a:p>
            <a:pPr marL="0" lvl="0" indent="0" algn="l" rtl="0">
              <a:spcBef>
                <a:spcPts val="0"/>
              </a:spcBef>
              <a:spcAft>
                <a:spcPts val="0"/>
              </a:spcAft>
              <a:buNone/>
            </a:pPr>
            <a:endParaRPr sz="2300"/>
          </a:p>
          <a:p>
            <a:pPr marL="0" lvl="0" indent="0" algn="l" rtl="0">
              <a:spcBef>
                <a:spcPts val="0"/>
              </a:spcBef>
              <a:spcAft>
                <a:spcPts val="0"/>
              </a:spcAft>
              <a:buNone/>
            </a:pPr>
            <a:r>
              <a:rPr lang="en-US" sz="2300"/>
              <a:t>We have observed that the Cosine mapping function gives the best result resulting in (almost) linear separation of data. </a:t>
            </a:r>
            <a:endParaRPr sz="2300"/>
          </a:p>
        </p:txBody>
      </p:sp>
      <p:grpSp>
        <p:nvGrpSpPr>
          <p:cNvPr id="382" name="Google Shape;382;g1ae04edf007_5_50"/>
          <p:cNvGrpSpPr/>
          <p:nvPr/>
        </p:nvGrpSpPr>
        <p:grpSpPr>
          <a:xfrm>
            <a:off x="3534410" y="0"/>
            <a:ext cx="4237990" cy="10058400"/>
            <a:chOff x="3534746" y="0"/>
            <a:chExt cx="4237990" cy="10058400"/>
          </a:xfrm>
        </p:grpSpPr>
        <p:sp>
          <p:nvSpPr>
            <p:cNvPr id="383" name="Google Shape;383;g1ae04edf007_5_50"/>
            <p:cNvSpPr/>
            <p:nvPr/>
          </p:nvSpPr>
          <p:spPr>
            <a:xfrm>
              <a:off x="3534746" y="0"/>
              <a:ext cx="4237990" cy="10055225"/>
            </a:xfrm>
            <a:custGeom>
              <a:avLst/>
              <a:gdLst/>
              <a:ahLst/>
              <a:cxnLst/>
              <a:rect l="l" t="t" r="r" b="b"/>
              <a:pathLst>
                <a:path w="4237990" h="10055225" extrusionOk="0">
                  <a:moveTo>
                    <a:pt x="4237652" y="10055215"/>
                  </a:moveTo>
                  <a:lnTo>
                    <a:pt x="635606" y="10055215"/>
                  </a:lnTo>
                  <a:lnTo>
                    <a:pt x="635606" y="9785329"/>
                  </a:lnTo>
                  <a:lnTo>
                    <a:pt x="728716" y="9750172"/>
                  </a:lnTo>
                  <a:lnTo>
                    <a:pt x="819203" y="9714326"/>
                  </a:lnTo>
                  <a:lnTo>
                    <a:pt x="863463" y="9696105"/>
                  </a:lnTo>
                  <a:lnTo>
                    <a:pt x="907068" y="9677664"/>
                  </a:lnTo>
                  <a:lnTo>
                    <a:pt x="950016" y="9658988"/>
                  </a:lnTo>
                  <a:lnTo>
                    <a:pt x="992309" y="9640060"/>
                  </a:lnTo>
                  <a:lnTo>
                    <a:pt x="1033946" y="9620864"/>
                  </a:lnTo>
                  <a:lnTo>
                    <a:pt x="1074928" y="9601386"/>
                  </a:lnTo>
                  <a:lnTo>
                    <a:pt x="1115254" y="9581609"/>
                  </a:lnTo>
                  <a:lnTo>
                    <a:pt x="1154924" y="9561516"/>
                  </a:lnTo>
                  <a:lnTo>
                    <a:pt x="1193938" y="9541094"/>
                  </a:lnTo>
                  <a:lnTo>
                    <a:pt x="1232297" y="9520324"/>
                  </a:lnTo>
                  <a:lnTo>
                    <a:pt x="1270000" y="9499193"/>
                  </a:lnTo>
                  <a:lnTo>
                    <a:pt x="1307047" y="9477683"/>
                  </a:lnTo>
                  <a:lnTo>
                    <a:pt x="1343439" y="9455779"/>
                  </a:lnTo>
                  <a:lnTo>
                    <a:pt x="1379175" y="9433466"/>
                  </a:lnTo>
                  <a:lnTo>
                    <a:pt x="1414255" y="9410727"/>
                  </a:lnTo>
                  <a:lnTo>
                    <a:pt x="1448679" y="9387546"/>
                  </a:lnTo>
                  <a:lnTo>
                    <a:pt x="1482448" y="9363909"/>
                  </a:lnTo>
                  <a:lnTo>
                    <a:pt x="1515561" y="9339798"/>
                  </a:lnTo>
                  <a:lnTo>
                    <a:pt x="1548019" y="9315198"/>
                  </a:lnTo>
                  <a:lnTo>
                    <a:pt x="1579820" y="9290093"/>
                  </a:lnTo>
                  <a:lnTo>
                    <a:pt x="1610966" y="9264468"/>
                  </a:lnTo>
                  <a:lnTo>
                    <a:pt x="1641456" y="9238306"/>
                  </a:lnTo>
                  <a:lnTo>
                    <a:pt x="1671291" y="9211592"/>
                  </a:lnTo>
                  <a:lnTo>
                    <a:pt x="1700470" y="9184310"/>
                  </a:lnTo>
                  <a:lnTo>
                    <a:pt x="1728993" y="9156444"/>
                  </a:lnTo>
                  <a:lnTo>
                    <a:pt x="1756860" y="9127978"/>
                  </a:lnTo>
                  <a:lnTo>
                    <a:pt x="1784072" y="9098897"/>
                  </a:lnTo>
                  <a:lnTo>
                    <a:pt x="1810628" y="9069184"/>
                  </a:lnTo>
                  <a:lnTo>
                    <a:pt x="1836529" y="9038824"/>
                  </a:lnTo>
                  <a:lnTo>
                    <a:pt x="1861773" y="9007801"/>
                  </a:lnTo>
                  <a:lnTo>
                    <a:pt x="1886362" y="8976099"/>
                  </a:lnTo>
                  <a:lnTo>
                    <a:pt x="1910295" y="8943702"/>
                  </a:lnTo>
                  <a:lnTo>
                    <a:pt x="1933573" y="8910594"/>
                  </a:lnTo>
                  <a:lnTo>
                    <a:pt x="1956195" y="8876760"/>
                  </a:lnTo>
                  <a:lnTo>
                    <a:pt x="1978161" y="8842184"/>
                  </a:lnTo>
                  <a:lnTo>
                    <a:pt x="1999471" y="8806850"/>
                  </a:lnTo>
                  <a:lnTo>
                    <a:pt x="2020126" y="8770742"/>
                  </a:lnTo>
                  <a:lnTo>
                    <a:pt x="2040125" y="8733844"/>
                  </a:lnTo>
                  <a:lnTo>
                    <a:pt x="2059468" y="8696140"/>
                  </a:lnTo>
                  <a:lnTo>
                    <a:pt x="2078156" y="8657615"/>
                  </a:lnTo>
                  <a:lnTo>
                    <a:pt x="2096187" y="8618253"/>
                  </a:lnTo>
                  <a:lnTo>
                    <a:pt x="2113564" y="8578038"/>
                  </a:lnTo>
                  <a:lnTo>
                    <a:pt x="2130284" y="8536954"/>
                  </a:lnTo>
                  <a:lnTo>
                    <a:pt x="2146349" y="8494985"/>
                  </a:lnTo>
                  <a:lnTo>
                    <a:pt x="2161758" y="8452115"/>
                  </a:lnTo>
                  <a:lnTo>
                    <a:pt x="2176511" y="8408329"/>
                  </a:lnTo>
                  <a:lnTo>
                    <a:pt x="2190609" y="8363611"/>
                  </a:lnTo>
                  <a:lnTo>
                    <a:pt x="2204051" y="8317945"/>
                  </a:lnTo>
                  <a:lnTo>
                    <a:pt x="2216837" y="8271314"/>
                  </a:lnTo>
                  <a:lnTo>
                    <a:pt x="2228968" y="8223705"/>
                  </a:lnTo>
                  <a:lnTo>
                    <a:pt x="2240442" y="8175099"/>
                  </a:lnTo>
                  <a:lnTo>
                    <a:pt x="2251261" y="8125482"/>
                  </a:lnTo>
                  <a:lnTo>
                    <a:pt x="2261425" y="8074838"/>
                  </a:lnTo>
                  <a:lnTo>
                    <a:pt x="2270933" y="8023151"/>
                  </a:lnTo>
                  <a:lnTo>
                    <a:pt x="2279785" y="7970405"/>
                  </a:lnTo>
                  <a:lnTo>
                    <a:pt x="2287981" y="7916584"/>
                  </a:lnTo>
                  <a:lnTo>
                    <a:pt x="2295521" y="7861673"/>
                  </a:lnTo>
                  <a:lnTo>
                    <a:pt x="2302406" y="7805655"/>
                  </a:lnTo>
                  <a:lnTo>
                    <a:pt x="2308636" y="7748515"/>
                  </a:lnTo>
                  <a:lnTo>
                    <a:pt x="2314209" y="7690237"/>
                  </a:lnTo>
                  <a:lnTo>
                    <a:pt x="2319127" y="7630805"/>
                  </a:lnTo>
                  <a:lnTo>
                    <a:pt x="2323389" y="7570203"/>
                  </a:lnTo>
                  <a:lnTo>
                    <a:pt x="2326995" y="7508416"/>
                  </a:lnTo>
                  <a:lnTo>
                    <a:pt x="2329946" y="7445427"/>
                  </a:lnTo>
                  <a:lnTo>
                    <a:pt x="2332241" y="7381222"/>
                  </a:lnTo>
                  <a:lnTo>
                    <a:pt x="2333880" y="7315783"/>
                  </a:lnTo>
                  <a:lnTo>
                    <a:pt x="2334864" y="7249095"/>
                  </a:lnTo>
                  <a:lnTo>
                    <a:pt x="2335192" y="7181143"/>
                  </a:lnTo>
                  <a:lnTo>
                    <a:pt x="2335192" y="1675914"/>
                  </a:lnTo>
                  <a:lnTo>
                    <a:pt x="1916725" y="1282693"/>
                  </a:lnTo>
                  <a:lnTo>
                    <a:pt x="1802570" y="1176621"/>
                  </a:lnTo>
                  <a:lnTo>
                    <a:pt x="1747556" y="1126359"/>
                  </a:lnTo>
                  <a:lnTo>
                    <a:pt x="1693855" y="1077899"/>
                  </a:lnTo>
                  <a:lnTo>
                    <a:pt x="1641420" y="1031206"/>
                  </a:lnTo>
                  <a:lnTo>
                    <a:pt x="1590204" y="986245"/>
                  </a:lnTo>
                  <a:lnTo>
                    <a:pt x="1540160" y="942980"/>
                  </a:lnTo>
                  <a:lnTo>
                    <a:pt x="1491240" y="901378"/>
                  </a:lnTo>
                  <a:lnTo>
                    <a:pt x="1443398" y="861402"/>
                  </a:lnTo>
                  <a:lnTo>
                    <a:pt x="1396586" y="823018"/>
                  </a:lnTo>
                  <a:lnTo>
                    <a:pt x="1350757" y="786190"/>
                  </a:lnTo>
                  <a:lnTo>
                    <a:pt x="1305864" y="750884"/>
                  </a:lnTo>
                  <a:lnTo>
                    <a:pt x="1261860" y="717063"/>
                  </a:lnTo>
                  <a:lnTo>
                    <a:pt x="1218698" y="684695"/>
                  </a:lnTo>
                  <a:lnTo>
                    <a:pt x="1176331" y="653742"/>
                  </a:lnTo>
                  <a:lnTo>
                    <a:pt x="1134711" y="624170"/>
                  </a:lnTo>
                  <a:lnTo>
                    <a:pt x="1093791" y="595945"/>
                  </a:lnTo>
                  <a:lnTo>
                    <a:pt x="1053525" y="569030"/>
                  </a:lnTo>
                  <a:lnTo>
                    <a:pt x="1013865" y="543391"/>
                  </a:lnTo>
                  <a:lnTo>
                    <a:pt x="974764" y="518993"/>
                  </a:lnTo>
                  <a:lnTo>
                    <a:pt x="936175" y="495800"/>
                  </a:lnTo>
                  <a:lnTo>
                    <a:pt x="898051" y="473777"/>
                  </a:lnTo>
                  <a:lnTo>
                    <a:pt x="860345" y="452891"/>
                  </a:lnTo>
                  <a:lnTo>
                    <a:pt x="823009" y="433104"/>
                  </a:lnTo>
                  <a:lnTo>
                    <a:pt x="785997" y="414383"/>
                  </a:lnTo>
                  <a:lnTo>
                    <a:pt x="749261" y="396691"/>
                  </a:lnTo>
                  <a:lnTo>
                    <a:pt x="712754" y="379995"/>
                  </a:lnTo>
                  <a:lnTo>
                    <a:pt x="676429" y="364259"/>
                  </a:lnTo>
                  <a:lnTo>
                    <a:pt x="640239" y="349447"/>
                  </a:lnTo>
                  <a:lnTo>
                    <a:pt x="604137" y="335526"/>
                  </a:lnTo>
                  <a:lnTo>
                    <a:pt x="568076" y="322459"/>
                  </a:lnTo>
                  <a:lnTo>
                    <a:pt x="495887" y="298748"/>
                  </a:lnTo>
                  <a:lnTo>
                    <a:pt x="423296" y="278035"/>
                  </a:lnTo>
                  <a:lnTo>
                    <a:pt x="349925" y="260039"/>
                  </a:lnTo>
                  <a:lnTo>
                    <a:pt x="275397" y="244479"/>
                  </a:lnTo>
                  <a:lnTo>
                    <a:pt x="237582" y="237525"/>
                  </a:lnTo>
                  <a:lnTo>
                    <a:pt x="199336" y="231075"/>
                  </a:lnTo>
                  <a:lnTo>
                    <a:pt x="160612" y="225093"/>
                  </a:lnTo>
                  <a:lnTo>
                    <a:pt x="121364" y="219544"/>
                  </a:lnTo>
                  <a:lnTo>
                    <a:pt x="81544" y="214395"/>
                  </a:lnTo>
                  <a:lnTo>
                    <a:pt x="0" y="205150"/>
                  </a:lnTo>
                  <a:lnTo>
                    <a:pt x="0" y="0"/>
                  </a:lnTo>
                  <a:lnTo>
                    <a:pt x="3263031" y="0"/>
                  </a:lnTo>
                  <a:lnTo>
                    <a:pt x="3293541" y="16917"/>
                  </a:lnTo>
                  <a:lnTo>
                    <a:pt x="3333332" y="41999"/>
                  </a:lnTo>
                  <a:lnTo>
                    <a:pt x="3375755" y="71588"/>
                  </a:lnTo>
                  <a:lnTo>
                    <a:pt x="3421394" y="106039"/>
                  </a:lnTo>
                  <a:lnTo>
                    <a:pt x="3470838" y="145707"/>
                  </a:lnTo>
                  <a:lnTo>
                    <a:pt x="3524673" y="190949"/>
                  </a:lnTo>
                  <a:lnTo>
                    <a:pt x="3583486" y="242120"/>
                  </a:lnTo>
                  <a:lnTo>
                    <a:pt x="3647864" y="299576"/>
                  </a:lnTo>
                  <a:lnTo>
                    <a:pt x="4237652" y="850206"/>
                  </a:lnTo>
                  <a:lnTo>
                    <a:pt x="4237652" y="1932284"/>
                  </a:lnTo>
                  <a:lnTo>
                    <a:pt x="2653026" y="1932284"/>
                  </a:lnTo>
                  <a:lnTo>
                    <a:pt x="2653026" y="7181143"/>
                  </a:lnTo>
                  <a:lnTo>
                    <a:pt x="2653354" y="7249095"/>
                  </a:lnTo>
                  <a:lnTo>
                    <a:pt x="2654338" y="7315783"/>
                  </a:lnTo>
                  <a:lnTo>
                    <a:pt x="2655977" y="7381222"/>
                  </a:lnTo>
                  <a:lnTo>
                    <a:pt x="2658272" y="7445427"/>
                  </a:lnTo>
                  <a:lnTo>
                    <a:pt x="2661223" y="7508416"/>
                  </a:lnTo>
                  <a:lnTo>
                    <a:pt x="2664829" y="7570203"/>
                  </a:lnTo>
                  <a:lnTo>
                    <a:pt x="2669091" y="7630805"/>
                  </a:lnTo>
                  <a:lnTo>
                    <a:pt x="2674009" y="7690237"/>
                  </a:lnTo>
                  <a:lnTo>
                    <a:pt x="2679582" y="7748515"/>
                  </a:lnTo>
                  <a:lnTo>
                    <a:pt x="2685811" y="7805655"/>
                  </a:lnTo>
                  <a:lnTo>
                    <a:pt x="2692696" y="7861673"/>
                  </a:lnTo>
                  <a:lnTo>
                    <a:pt x="2700237" y="7916584"/>
                  </a:lnTo>
                  <a:lnTo>
                    <a:pt x="2708433" y="7970405"/>
                  </a:lnTo>
                  <a:lnTo>
                    <a:pt x="2717285" y="8023151"/>
                  </a:lnTo>
                  <a:lnTo>
                    <a:pt x="2726793" y="8074838"/>
                  </a:lnTo>
                  <a:lnTo>
                    <a:pt x="2736956" y="8125482"/>
                  </a:lnTo>
                  <a:lnTo>
                    <a:pt x="2747775" y="8175099"/>
                  </a:lnTo>
                  <a:lnTo>
                    <a:pt x="2759250" y="8223705"/>
                  </a:lnTo>
                  <a:lnTo>
                    <a:pt x="2771381" y="8271314"/>
                  </a:lnTo>
                  <a:lnTo>
                    <a:pt x="2784167" y="8317945"/>
                  </a:lnTo>
                  <a:lnTo>
                    <a:pt x="2797609" y="8363611"/>
                  </a:lnTo>
                  <a:lnTo>
                    <a:pt x="2811707" y="8408329"/>
                  </a:lnTo>
                  <a:lnTo>
                    <a:pt x="2826460" y="8452115"/>
                  </a:lnTo>
                  <a:lnTo>
                    <a:pt x="2841869" y="8494985"/>
                  </a:lnTo>
                  <a:lnTo>
                    <a:pt x="2857934" y="8536954"/>
                  </a:lnTo>
                  <a:lnTo>
                    <a:pt x="2874654" y="8578038"/>
                  </a:lnTo>
                  <a:lnTo>
                    <a:pt x="2892030" y="8618253"/>
                  </a:lnTo>
                  <a:lnTo>
                    <a:pt x="2910062" y="8657615"/>
                  </a:lnTo>
                  <a:lnTo>
                    <a:pt x="2928750" y="8696140"/>
                  </a:lnTo>
                  <a:lnTo>
                    <a:pt x="2948093" y="8733844"/>
                  </a:lnTo>
                  <a:lnTo>
                    <a:pt x="2968092" y="8770742"/>
                  </a:lnTo>
                  <a:lnTo>
                    <a:pt x="2988747" y="8806850"/>
                  </a:lnTo>
                  <a:lnTo>
                    <a:pt x="3010057" y="8842184"/>
                  </a:lnTo>
                  <a:lnTo>
                    <a:pt x="3032023" y="8876760"/>
                  </a:lnTo>
                  <a:lnTo>
                    <a:pt x="3054645" y="8910594"/>
                  </a:lnTo>
                  <a:lnTo>
                    <a:pt x="3077923" y="8943702"/>
                  </a:lnTo>
                  <a:lnTo>
                    <a:pt x="3101856" y="8976099"/>
                  </a:lnTo>
                  <a:lnTo>
                    <a:pt x="3126445" y="9007801"/>
                  </a:lnTo>
                  <a:lnTo>
                    <a:pt x="3151689" y="9038824"/>
                  </a:lnTo>
                  <a:lnTo>
                    <a:pt x="3177590" y="9069184"/>
                  </a:lnTo>
                  <a:lnTo>
                    <a:pt x="3204146" y="9098897"/>
                  </a:lnTo>
                  <a:lnTo>
                    <a:pt x="3231357" y="9127978"/>
                  </a:lnTo>
                  <a:lnTo>
                    <a:pt x="3259225" y="9156444"/>
                  </a:lnTo>
                  <a:lnTo>
                    <a:pt x="3287748" y="9184310"/>
                  </a:lnTo>
                  <a:lnTo>
                    <a:pt x="3316927" y="9211592"/>
                  </a:lnTo>
                  <a:lnTo>
                    <a:pt x="3346761" y="9238306"/>
                  </a:lnTo>
                  <a:lnTo>
                    <a:pt x="3377252" y="9264468"/>
                  </a:lnTo>
                  <a:lnTo>
                    <a:pt x="3408398" y="9290093"/>
                  </a:lnTo>
                  <a:lnTo>
                    <a:pt x="3440199" y="9315198"/>
                  </a:lnTo>
                  <a:lnTo>
                    <a:pt x="3472657" y="9339798"/>
                  </a:lnTo>
                  <a:lnTo>
                    <a:pt x="3505770" y="9363909"/>
                  </a:lnTo>
                  <a:lnTo>
                    <a:pt x="3539538" y="9387546"/>
                  </a:lnTo>
                  <a:lnTo>
                    <a:pt x="3573963" y="9410727"/>
                  </a:lnTo>
                  <a:lnTo>
                    <a:pt x="3609043" y="9433466"/>
                  </a:lnTo>
                  <a:lnTo>
                    <a:pt x="3644779" y="9455779"/>
                  </a:lnTo>
                  <a:lnTo>
                    <a:pt x="3681171" y="9477683"/>
                  </a:lnTo>
                  <a:lnTo>
                    <a:pt x="3718218" y="9499193"/>
                  </a:lnTo>
                  <a:lnTo>
                    <a:pt x="3755921" y="9520324"/>
                  </a:lnTo>
                  <a:lnTo>
                    <a:pt x="3794280" y="9541094"/>
                  </a:lnTo>
                  <a:lnTo>
                    <a:pt x="3833294" y="9561516"/>
                  </a:lnTo>
                  <a:lnTo>
                    <a:pt x="3872964" y="9581609"/>
                  </a:lnTo>
                  <a:lnTo>
                    <a:pt x="3913290" y="9601386"/>
                  </a:lnTo>
                  <a:lnTo>
                    <a:pt x="3954271" y="9620864"/>
                  </a:lnTo>
                  <a:lnTo>
                    <a:pt x="3995909" y="9640060"/>
                  </a:lnTo>
                  <a:lnTo>
                    <a:pt x="4038201" y="9658988"/>
                  </a:lnTo>
                  <a:lnTo>
                    <a:pt x="4081150" y="9677664"/>
                  </a:lnTo>
                  <a:lnTo>
                    <a:pt x="4124754" y="9696105"/>
                  </a:lnTo>
                  <a:lnTo>
                    <a:pt x="4169014" y="9714326"/>
                  </a:lnTo>
                  <a:lnTo>
                    <a:pt x="4237652" y="9741624"/>
                  </a:lnTo>
                  <a:lnTo>
                    <a:pt x="4237652" y="10055215"/>
                  </a:lnTo>
                  <a:close/>
                </a:path>
                <a:path w="4237990" h="10055225" extrusionOk="0">
                  <a:moveTo>
                    <a:pt x="4237652" y="3390802"/>
                  </a:moveTo>
                  <a:lnTo>
                    <a:pt x="2653026" y="1932284"/>
                  </a:lnTo>
                  <a:lnTo>
                    <a:pt x="4237652" y="1932284"/>
                  </a:lnTo>
                  <a:lnTo>
                    <a:pt x="4237652" y="3390802"/>
                  </a:lnTo>
                  <a:close/>
                </a:path>
              </a:pathLst>
            </a:custGeom>
            <a:solidFill>
              <a:srgbClr val="010101">
                <a:alpha val="1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4" name="Google Shape;384;g1ae04edf007_5_50"/>
            <p:cNvSpPr/>
            <p:nvPr/>
          </p:nvSpPr>
          <p:spPr>
            <a:xfrm>
              <a:off x="7766050" y="0"/>
              <a:ext cx="6350" cy="10058400"/>
            </a:xfrm>
            <a:custGeom>
              <a:avLst/>
              <a:gdLst/>
              <a:ahLst/>
              <a:cxnLst/>
              <a:rect l="l" t="t" r="r" b="b"/>
              <a:pathLst>
                <a:path w="6350" h="10058400" extrusionOk="0">
                  <a:moveTo>
                    <a:pt x="0" y="0"/>
                  </a:moveTo>
                  <a:lnTo>
                    <a:pt x="0" y="10058400"/>
                  </a:lnTo>
                  <a:lnTo>
                    <a:pt x="6350" y="10058400"/>
                  </a:lnTo>
                  <a:lnTo>
                    <a:pt x="6350" y="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85" name="Google Shape;385;g1ae04edf007_5_50"/>
          <p:cNvSpPr txBox="1">
            <a:spLocks noGrp="1"/>
          </p:cNvSpPr>
          <p:nvPr>
            <p:ph type="title"/>
          </p:nvPr>
        </p:nvSpPr>
        <p:spPr>
          <a:xfrm>
            <a:off x="632575" y="6090925"/>
            <a:ext cx="6600900" cy="3223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b="1">
                <a:solidFill>
                  <a:schemeClr val="dk1"/>
                </a:solidFill>
                <a:latin typeface="Jacques Francois Shadow"/>
                <a:ea typeface="Jacques Francois Shadow"/>
                <a:cs typeface="Jacques Francois Shadow"/>
                <a:sym typeface="Jacques Francois Shadow"/>
              </a:rPr>
              <a:t>References:</a:t>
            </a:r>
            <a:endParaRPr sz="2400" b="1">
              <a:solidFill>
                <a:schemeClr val="dk1"/>
              </a:solidFill>
              <a:latin typeface="Jacques Francois Shadow"/>
              <a:ea typeface="Jacques Francois Shadow"/>
              <a:cs typeface="Jacques Francois Shadow"/>
              <a:sym typeface="Jacques Francois Shadow"/>
            </a:endParaRPr>
          </a:p>
          <a:p>
            <a:pPr marL="0" lvl="0" indent="0" algn="l" rtl="0">
              <a:spcBef>
                <a:spcPts val="0"/>
              </a:spcBef>
              <a:spcAft>
                <a:spcPts val="0"/>
              </a:spcAft>
              <a:buNone/>
            </a:pPr>
            <a:endParaRPr sz="1800">
              <a:solidFill>
                <a:srgbClr val="FF0000"/>
              </a:solidFill>
            </a:endParaRPr>
          </a:p>
          <a:p>
            <a:pPr marL="457200" lvl="0" indent="-342900" algn="l" rtl="0">
              <a:spcBef>
                <a:spcPts val="0"/>
              </a:spcBef>
              <a:spcAft>
                <a:spcPts val="0"/>
              </a:spcAft>
              <a:buSzPts val="1800"/>
              <a:buAutoNum type="arabicPeriod"/>
            </a:pPr>
            <a:r>
              <a:rPr lang="en-US" sz="1800" u="sng">
                <a:solidFill>
                  <a:schemeClr val="hlink"/>
                </a:solidFill>
                <a:hlinkClick r:id="rId3"/>
              </a:rPr>
              <a:t>https://www.youtube.com/watch?v=MLaJbA82nzk</a:t>
            </a:r>
            <a:endParaRPr sz="1800" u="sng">
              <a:solidFill>
                <a:schemeClr val="hlink"/>
              </a:solidFill>
            </a:endParaRPr>
          </a:p>
          <a:p>
            <a:pPr marL="457200" lvl="0" indent="-342900" algn="l" rtl="0">
              <a:spcBef>
                <a:spcPts val="0"/>
              </a:spcBef>
              <a:spcAft>
                <a:spcPts val="0"/>
              </a:spcAft>
              <a:buSzPts val="1800"/>
              <a:buAutoNum type="arabicPeriod"/>
            </a:pPr>
            <a:r>
              <a:rPr lang="en-US" sz="1800" u="sng">
                <a:solidFill>
                  <a:schemeClr val="hlink"/>
                </a:solidFill>
                <a:hlinkClick r:id="rId4"/>
              </a:rPr>
              <a:t>https://proceedings.neurips.cc/paper/1998/file/226d1f15ecd35f784d2a20c3ecf56d7f-Paper.pdf</a:t>
            </a:r>
            <a:endParaRPr sz="1800" u="sng">
              <a:solidFill>
                <a:schemeClr val="hlink"/>
              </a:solidFill>
            </a:endParaRPr>
          </a:p>
          <a:p>
            <a:pPr marL="457200" lvl="0" indent="-342900" algn="l" rtl="0">
              <a:spcBef>
                <a:spcPts val="0"/>
              </a:spcBef>
              <a:spcAft>
                <a:spcPts val="0"/>
              </a:spcAft>
              <a:buSzPts val="1800"/>
              <a:buAutoNum type="arabicPeriod"/>
            </a:pPr>
            <a:r>
              <a:rPr lang="en-US" sz="1800" u="sng">
                <a:solidFill>
                  <a:schemeClr val="hlink"/>
                </a:solidFill>
              </a:rPr>
              <a:t>[</a:t>
            </a:r>
            <a:r>
              <a:rPr lang="en-US" sz="1800" u="sng">
                <a:solidFill>
                  <a:schemeClr val="hlink"/>
                </a:solidFill>
                <a:hlinkClick r:id="rId5"/>
              </a:rPr>
              <a:t>https://doi.org/10.1098/rsta.2015.0202</a:t>
            </a:r>
            <a:endParaRPr sz="1800" u="sng">
              <a:solidFill>
                <a:schemeClr val="hlink"/>
              </a:solidFill>
            </a:endParaRPr>
          </a:p>
          <a:p>
            <a:pPr marL="457200" lvl="0" indent="-342900" algn="l" rtl="0">
              <a:lnSpc>
                <a:spcPct val="115000"/>
              </a:lnSpc>
              <a:spcBef>
                <a:spcPts val="0"/>
              </a:spcBef>
              <a:spcAft>
                <a:spcPts val="0"/>
              </a:spcAft>
              <a:buSzPts val="1800"/>
              <a:buAutoNum type="arabicPeriod"/>
            </a:pPr>
            <a:r>
              <a:rPr lang="en-US" sz="1800" u="sng">
                <a:solidFill>
                  <a:schemeClr val="hlink"/>
                </a:solidFill>
                <a:hlinkClick r:id="rId6"/>
              </a:rPr>
              <a:t>https://archive.ics.uci.edu/ml/datasets/breast+cancer+wisconsin+(diagnostic)</a:t>
            </a:r>
            <a:endParaRPr sz="1800">
              <a:solidFill>
                <a:srgbClr val="FF0000"/>
              </a:solidFill>
            </a:endParaRPr>
          </a:p>
          <a:p>
            <a:pPr marL="457200" marR="0" lvl="0" indent="-342900" algn="l" rtl="0">
              <a:lnSpc>
                <a:spcPct val="100000"/>
              </a:lnSpc>
              <a:spcBef>
                <a:spcPts val="0"/>
              </a:spcBef>
              <a:spcAft>
                <a:spcPts val="0"/>
              </a:spcAft>
              <a:buSzPts val="1800"/>
              <a:buAutoNum type="arabicPeriod"/>
            </a:pPr>
            <a:r>
              <a:rPr lang="en-US" sz="1800" u="sng">
                <a:solidFill>
                  <a:schemeClr val="hlink"/>
                </a:solidFill>
                <a:hlinkClick r:id="rId7"/>
              </a:rPr>
              <a:t>https://www.projectrhea.org/rhea/images/1/16/Kernel_PCA_slides_Tsungtai_Yeh_slecture_ECE662S14.pdf</a:t>
            </a:r>
            <a:r>
              <a:rPr lang="en-US" sz="1800" u="sng">
                <a:solidFill>
                  <a:schemeClr val="hlink"/>
                </a:solidFill>
              </a:rPr>
              <a:t> </a:t>
            </a:r>
            <a:endParaRPr sz="1800" u="sng">
              <a:solidFill>
                <a:schemeClr val="hlink"/>
              </a:solidFill>
            </a:endParaRPr>
          </a:p>
          <a:p>
            <a:pPr marL="457200" marR="0" lvl="0" indent="0" algn="l" rtl="0">
              <a:lnSpc>
                <a:spcPct val="100000"/>
              </a:lnSpc>
              <a:spcBef>
                <a:spcPts val="0"/>
              </a:spcBef>
              <a:spcAft>
                <a:spcPts val="0"/>
              </a:spcAft>
              <a:buNone/>
            </a:pPr>
            <a:endParaRPr sz="1800" u="sng">
              <a:solidFill>
                <a:schemeClr val="hlink"/>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1acca4b312a_0_49"/>
          <p:cNvSpPr/>
          <p:nvPr/>
        </p:nvSpPr>
        <p:spPr>
          <a:xfrm>
            <a:off x="0" y="-128"/>
            <a:ext cx="7772400" cy="10058400"/>
          </a:xfrm>
          <a:custGeom>
            <a:avLst/>
            <a:gdLst/>
            <a:ahLst/>
            <a:cxnLst/>
            <a:rect l="l" t="t" r="r" b="b"/>
            <a:pathLst>
              <a:path w="7772400" h="10058400" extrusionOk="0">
                <a:moveTo>
                  <a:pt x="7772400" y="0"/>
                </a:moveTo>
                <a:lnTo>
                  <a:pt x="0" y="0"/>
                </a:lnTo>
                <a:lnTo>
                  <a:pt x="0" y="10058400"/>
                </a:lnTo>
                <a:lnTo>
                  <a:pt x="7772400" y="10058400"/>
                </a:lnTo>
                <a:lnTo>
                  <a:pt x="7772400" y="0"/>
                </a:lnTo>
                <a:close/>
              </a:path>
            </a:pathLst>
          </a:custGeom>
          <a:solidFill>
            <a:srgbClr val="DB192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0" name="Google Shape;370;g1acca4b312a_0_49"/>
          <p:cNvSpPr txBox="1"/>
          <p:nvPr/>
        </p:nvSpPr>
        <p:spPr>
          <a:xfrm>
            <a:off x="1018050" y="4528950"/>
            <a:ext cx="5736300" cy="100024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5300" dirty="0">
                <a:solidFill>
                  <a:schemeClr val="lt1"/>
                </a:solidFill>
                <a:latin typeface="Calibri"/>
                <a:ea typeface="Calibri"/>
                <a:cs typeface="Calibri"/>
                <a:sym typeface="Calibri"/>
              </a:rPr>
              <a:t>T</a:t>
            </a:r>
            <a:r>
              <a:rPr lang="en-US" sz="3600" dirty="0">
                <a:solidFill>
                  <a:schemeClr val="lt1"/>
                </a:solidFill>
                <a:latin typeface="Calibri"/>
                <a:ea typeface="Calibri"/>
                <a:cs typeface="Calibri"/>
                <a:sym typeface="Calibri"/>
              </a:rPr>
              <a:t>HANK</a:t>
            </a:r>
            <a:r>
              <a:rPr lang="en-US" sz="5300" dirty="0">
                <a:solidFill>
                  <a:schemeClr val="lt1"/>
                </a:solidFill>
                <a:latin typeface="Calibri"/>
                <a:ea typeface="Calibri"/>
                <a:cs typeface="Calibri"/>
                <a:sym typeface="Calibri"/>
              </a:rPr>
              <a:t> Y</a:t>
            </a:r>
            <a:r>
              <a:rPr lang="en-US" sz="3600" dirty="0">
                <a:solidFill>
                  <a:schemeClr val="lt1"/>
                </a:solidFill>
                <a:latin typeface="Calibri"/>
                <a:ea typeface="Calibri"/>
                <a:cs typeface="Calibri"/>
                <a:sym typeface="Calibri"/>
              </a:rPr>
              <a:t>OU</a:t>
            </a:r>
            <a:endParaRPr sz="6100"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783809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1acca4b312a_0_0"/>
          <p:cNvSpPr/>
          <p:nvPr/>
        </p:nvSpPr>
        <p:spPr>
          <a:xfrm>
            <a:off x="0" y="-40943"/>
            <a:ext cx="7772400" cy="10058400"/>
          </a:xfrm>
          <a:custGeom>
            <a:avLst/>
            <a:gdLst/>
            <a:ahLst/>
            <a:cxnLst/>
            <a:rect l="l" t="t" r="r" b="b"/>
            <a:pathLst>
              <a:path w="7772400" h="10058400" extrusionOk="0">
                <a:moveTo>
                  <a:pt x="7772400" y="0"/>
                </a:moveTo>
                <a:lnTo>
                  <a:pt x="0" y="0"/>
                </a:lnTo>
                <a:lnTo>
                  <a:pt x="0" y="10058400"/>
                </a:lnTo>
                <a:lnTo>
                  <a:pt x="7772400" y="10058400"/>
                </a:lnTo>
                <a:lnTo>
                  <a:pt x="7772400" y="0"/>
                </a:lnTo>
                <a:close/>
              </a:path>
            </a:pathLst>
          </a:custGeom>
          <a:solidFill>
            <a:srgbClr val="DB192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g1acca4b312a_0_0"/>
          <p:cNvSpPr txBox="1"/>
          <p:nvPr/>
        </p:nvSpPr>
        <p:spPr>
          <a:xfrm>
            <a:off x="1018050" y="3925500"/>
            <a:ext cx="5736300" cy="1847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3600" b="0" i="0" u="none" strike="noStrike" cap="none">
                <a:solidFill>
                  <a:schemeClr val="lt1"/>
                </a:solidFill>
                <a:latin typeface="Calibri"/>
                <a:ea typeface="Calibri"/>
                <a:cs typeface="Calibri"/>
                <a:sym typeface="Calibri"/>
              </a:rPr>
              <a:t>Why Dimensionality Reduction and few methods of dimensionality reduct</a:t>
            </a:r>
            <a:r>
              <a:rPr lang="en-US" sz="3600">
                <a:solidFill>
                  <a:schemeClr val="lt1"/>
                </a:solidFill>
                <a:latin typeface="Calibri"/>
                <a:ea typeface="Calibri"/>
                <a:cs typeface="Calibri"/>
                <a:sym typeface="Calibri"/>
              </a:rPr>
              <a:t>ion</a:t>
            </a:r>
            <a:endParaRPr sz="3600" b="0"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p:nvPr/>
        </p:nvSpPr>
        <p:spPr>
          <a:xfrm>
            <a:off x="0" y="-14514"/>
            <a:ext cx="7772400" cy="10058400"/>
          </a:xfrm>
          <a:custGeom>
            <a:avLst/>
            <a:gdLst/>
            <a:ahLst/>
            <a:cxnLst/>
            <a:rect l="l" t="t" r="r" b="b"/>
            <a:pathLst>
              <a:path w="7772400" h="10058400" extrusionOk="0">
                <a:moveTo>
                  <a:pt x="7772400" y="0"/>
                </a:moveTo>
                <a:lnTo>
                  <a:pt x="0" y="0"/>
                </a:lnTo>
                <a:lnTo>
                  <a:pt x="0" y="10058400"/>
                </a:lnTo>
                <a:lnTo>
                  <a:pt x="7772400" y="10058400"/>
                </a:lnTo>
                <a:lnTo>
                  <a:pt x="7772400" y="0"/>
                </a:lnTo>
                <a:close/>
              </a:path>
            </a:pathLst>
          </a:custGeom>
          <a:solidFill>
            <a:srgbClr val="DCDD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 name="Google Shape;107;p3"/>
          <p:cNvSpPr txBox="1">
            <a:spLocks noGrp="1"/>
          </p:cNvSpPr>
          <p:nvPr>
            <p:ph type="title"/>
          </p:nvPr>
        </p:nvSpPr>
        <p:spPr>
          <a:xfrm>
            <a:off x="301450" y="840350"/>
            <a:ext cx="4238100"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US" sz="2400" b="1">
                <a:solidFill>
                  <a:schemeClr val="dk1"/>
                </a:solidFill>
                <a:latin typeface="Jacques Francois Shadow"/>
                <a:ea typeface="Jacques Francois Shadow"/>
                <a:cs typeface="Jacques Francois Shadow"/>
                <a:sym typeface="Jacques Francois Shadow"/>
              </a:rPr>
              <a:t>Dimensionality Reduction</a:t>
            </a:r>
            <a:endParaRPr sz="2400" b="1">
              <a:solidFill>
                <a:schemeClr val="dk1"/>
              </a:solidFill>
              <a:latin typeface="Jacques Francois Shadow"/>
              <a:ea typeface="Jacques Francois Shadow"/>
              <a:cs typeface="Jacques Francois Shadow"/>
              <a:sym typeface="Jacques Francois Shadow"/>
            </a:endParaRPr>
          </a:p>
        </p:txBody>
      </p:sp>
      <p:sp>
        <p:nvSpPr>
          <p:cNvPr id="108" name="Google Shape;108;p3"/>
          <p:cNvSpPr txBox="1"/>
          <p:nvPr/>
        </p:nvSpPr>
        <p:spPr>
          <a:xfrm>
            <a:off x="301457" y="2020270"/>
            <a:ext cx="7162800" cy="6172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Q. Why should one use Dimensionality Reduction?</a:t>
            </a: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342900" marR="0" lvl="0" indent="-228600" algn="just" rtl="0">
              <a:lnSpc>
                <a:spcPct val="100000"/>
              </a:lnSpc>
              <a:spcBef>
                <a:spcPts val="0"/>
              </a:spcBef>
              <a:spcAft>
                <a:spcPts val="0"/>
              </a:spcAft>
              <a:buClr>
                <a:schemeClr val="dk1"/>
              </a:buClr>
              <a:buSzPts val="1800"/>
              <a:buFont typeface="Calibri"/>
              <a:buNone/>
            </a:pPr>
            <a:endParaRPr sz="2300" b="0" i="0" u="none" strike="noStrike" cap="none">
              <a:solidFill>
                <a:schemeClr val="dk1"/>
              </a:solidFill>
              <a:latin typeface="Calibri"/>
              <a:ea typeface="Calibri"/>
              <a:cs typeface="Calibri"/>
              <a:sym typeface="Calibri"/>
            </a:endParaRPr>
          </a:p>
          <a:p>
            <a:pPr marL="342900" marR="0" lvl="0" indent="-342900" algn="just" rtl="0">
              <a:lnSpc>
                <a:spcPct val="100000"/>
              </a:lnSpc>
              <a:spcBef>
                <a:spcPts val="0"/>
              </a:spcBef>
              <a:spcAft>
                <a:spcPts val="0"/>
              </a:spcAft>
              <a:buClr>
                <a:schemeClr val="dk1"/>
              </a:buClr>
              <a:buSzPts val="1800"/>
              <a:buAutoNum type="arabicPeriod"/>
            </a:pPr>
            <a:r>
              <a:rPr lang="en-US" sz="2300" i="0" u="none" strike="noStrike" cap="none">
                <a:solidFill>
                  <a:schemeClr val="dk1"/>
                </a:solidFill>
              </a:rPr>
              <a:t>Reduces time complexity : Reducing an n dimension space into a lower dimension space reduces the computation required, hence reducing the time complexity</a:t>
            </a:r>
            <a:endParaRPr sz="2300" i="0" u="none" strike="noStrike" cap="none">
              <a:solidFill>
                <a:srgbClr val="000000"/>
              </a:solidFill>
            </a:endParaRPr>
          </a:p>
          <a:p>
            <a:pPr marL="571500" marR="0" lvl="0" indent="-342900" algn="just" rtl="0">
              <a:lnSpc>
                <a:spcPct val="100000"/>
              </a:lnSpc>
              <a:spcBef>
                <a:spcPts val="0"/>
              </a:spcBef>
              <a:spcAft>
                <a:spcPts val="0"/>
              </a:spcAft>
              <a:buClr>
                <a:schemeClr val="dk1"/>
              </a:buClr>
              <a:buSzPts val="1800"/>
              <a:buFont typeface="Arial"/>
              <a:buNone/>
            </a:pPr>
            <a:endParaRPr sz="2300" i="0" u="none" strike="noStrike" cap="none">
              <a:solidFill>
                <a:schemeClr val="dk1"/>
              </a:solidFill>
            </a:endParaRPr>
          </a:p>
          <a:p>
            <a:pPr marL="342900" marR="0" lvl="0" indent="-342900" algn="just" rtl="0">
              <a:lnSpc>
                <a:spcPct val="100000"/>
              </a:lnSpc>
              <a:spcBef>
                <a:spcPts val="0"/>
              </a:spcBef>
              <a:spcAft>
                <a:spcPts val="0"/>
              </a:spcAft>
              <a:buClr>
                <a:schemeClr val="dk1"/>
              </a:buClr>
              <a:buSzPts val="1800"/>
              <a:buAutoNum type="arabicPeriod"/>
            </a:pPr>
            <a:r>
              <a:rPr lang="en-US" sz="2300" i="0" u="none" strike="noStrike" cap="none">
                <a:solidFill>
                  <a:schemeClr val="dk1"/>
                </a:solidFill>
              </a:rPr>
              <a:t>Reduces space complexity : Reducing an n dimensional space, into a lower dimension space reduces the number of parameters, hence reducing the space complexity</a:t>
            </a:r>
            <a:endParaRPr sz="2300" i="0" u="none" strike="noStrike" cap="none">
              <a:solidFill>
                <a:srgbClr val="000000"/>
              </a:solidFill>
            </a:endParaRPr>
          </a:p>
          <a:p>
            <a:pPr marL="571500" marR="0" lvl="0" indent="-342900" algn="just" rtl="0">
              <a:lnSpc>
                <a:spcPct val="100000"/>
              </a:lnSpc>
              <a:spcBef>
                <a:spcPts val="0"/>
              </a:spcBef>
              <a:spcAft>
                <a:spcPts val="0"/>
              </a:spcAft>
              <a:buClr>
                <a:schemeClr val="dk1"/>
              </a:buClr>
              <a:buSzPts val="1800"/>
              <a:buFont typeface="Arial"/>
              <a:buNone/>
            </a:pPr>
            <a:endParaRPr sz="2300" i="0" u="none" strike="noStrike" cap="none">
              <a:solidFill>
                <a:schemeClr val="dk1"/>
              </a:solidFill>
            </a:endParaRPr>
          </a:p>
          <a:p>
            <a:pPr marL="342900" marR="0" lvl="0" indent="-342900" algn="just" rtl="0">
              <a:lnSpc>
                <a:spcPct val="100000"/>
              </a:lnSpc>
              <a:spcBef>
                <a:spcPts val="0"/>
              </a:spcBef>
              <a:spcAft>
                <a:spcPts val="0"/>
              </a:spcAft>
              <a:buClr>
                <a:schemeClr val="dk1"/>
              </a:buClr>
              <a:buSzPts val="1800"/>
              <a:buAutoNum type="arabicPeriod"/>
            </a:pPr>
            <a:r>
              <a:rPr lang="en-US" sz="2300" i="0" u="none" strike="noStrike" cap="none">
                <a:solidFill>
                  <a:schemeClr val="dk1"/>
                </a:solidFill>
              </a:rPr>
              <a:t>Data visualization is easier</a:t>
            </a:r>
            <a:r>
              <a:rPr lang="en-US" sz="2300">
                <a:solidFill>
                  <a:schemeClr val="dk1"/>
                </a:solidFill>
              </a:rPr>
              <a:t> :</a:t>
            </a:r>
            <a:r>
              <a:rPr lang="en-US" sz="2300" i="0" u="none" strike="noStrike" cap="none">
                <a:solidFill>
                  <a:schemeClr val="dk1"/>
                </a:solidFill>
              </a:rPr>
              <a:t> The model becomes easier to understand and interpret.</a:t>
            </a:r>
            <a:endParaRPr sz="2300" i="0" u="none" strike="noStrike" cap="none">
              <a:solidFill>
                <a:srgbClr val="000000"/>
              </a:solidFill>
            </a:endParaRPr>
          </a:p>
          <a:p>
            <a:pPr marL="342900" marR="0" lvl="0" indent="-22860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09" name="Google Shape;109;p3"/>
          <p:cNvGrpSpPr/>
          <p:nvPr/>
        </p:nvGrpSpPr>
        <p:grpSpPr>
          <a:xfrm>
            <a:off x="3534410" y="0"/>
            <a:ext cx="4237990" cy="10058400"/>
            <a:chOff x="3534746" y="0"/>
            <a:chExt cx="4237990" cy="10058400"/>
          </a:xfrm>
        </p:grpSpPr>
        <p:sp>
          <p:nvSpPr>
            <p:cNvPr id="110" name="Google Shape;110;p3"/>
            <p:cNvSpPr/>
            <p:nvPr/>
          </p:nvSpPr>
          <p:spPr>
            <a:xfrm>
              <a:off x="3534746" y="0"/>
              <a:ext cx="4237990" cy="10055225"/>
            </a:xfrm>
            <a:custGeom>
              <a:avLst/>
              <a:gdLst/>
              <a:ahLst/>
              <a:cxnLst/>
              <a:rect l="l" t="t" r="r" b="b"/>
              <a:pathLst>
                <a:path w="4237990" h="10055225" extrusionOk="0">
                  <a:moveTo>
                    <a:pt x="4237652" y="10055215"/>
                  </a:moveTo>
                  <a:lnTo>
                    <a:pt x="635606" y="10055215"/>
                  </a:lnTo>
                  <a:lnTo>
                    <a:pt x="635606" y="9785329"/>
                  </a:lnTo>
                  <a:lnTo>
                    <a:pt x="728716" y="9750172"/>
                  </a:lnTo>
                  <a:lnTo>
                    <a:pt x="819203" y="9714326"/>
                  </a:lnTo>
                  <a:lnTo>
                    <a:pt x="863463" y="9696105"/>
                  </a:lnTo>
                  <a:lnTo>
                    <a:pt x="907068" y="9677664"/>
                  </a:lnTo>
                  <a:lnTo>
                    <a:pt x="950016" y="9658988"/>
                  </a:lnTo>
                  <a:lnTo>
                    <a:pt x="992309" y="9640060"/>
                  </a:lnTo>
                  <a:lnTo>
                    <a:pt x="1033946" y="9620864"/>
                  </a:lnTo>
                  <a:lnTo>
                    <a:pt x="1074928" y="9601386"/>
                  </a:lnTo>
                  <a:lnTo>
                    <a:pt x="1115254" y="9581609"/>
                  </a:lnTo>
                  <a:lnTo>
                    <a:pt x="1154924" y="9561516"/>
                  </a:lnTo>
                  <a:lnTo>
                    <a:pt x="1193938" y="9541094"/>
                  </a:lnTo>
                  <a:lnTo>
                    <a:pt x="1232297" y="9520324"/>
                  </a:lnTo>
                  <a:lnTo>
                    <a:pt x="1270000" y="9499193"/>
                  </a:lnTo>
                  <a:lnTo>
                    <a:pt x="1307047" y="9477683"/>
                  </a:lnTo>
                  <a:lnTo>
                    <a:pt x="1343439" y="9455779"/>
                  </a:lnTo>
                  <a:lnTo>
                    <a:pt x="1379175" y="9433466"/>
                  </a:lnTo>
                  <a:lnTo>
                    <a:pt x="1414255" y="9410727"/>
                  </a:lnTo>
                  <a:lnTo>
                    <a:pt x="1448679" y="9387546"/>
                  </a:lnTo>
                  <a:lnTo>
                    <a:pt x="1482448" y="9363909"/>
                  </a:lnTo>
                  <a:lnTo>
                    <a:pt x="1515561" y="9339798"/>
                  </a:lnTo>
                  <a:lnTo>
                    <a:pt x="1548019" y="9315198"/>
                  </a:lnTo>
                  <a:lnTo>
                    <a:pt x="1579820" y="9290093"/>
                  </a:lnTo>
                  <a:lnTo>
                    <a:pt x="1610966" y="9264468"/>
                  </a:lnTo>
                  <a:lnTo>
                    <a:pt x="1641456" y="9238306"/>
                  </a:lnTo>
                  <a:lnTo>
                    <a:pt x="1671291" y="9211592"/>
                  </a:lnTo>
                  <a:lnTo>
                    <a:pt x="1700470" y="9184310"/>
                  </a:lnTo>
                  <a:lnTo>
                    <a:pt x="1728993" y="9156444"/>
                  </a:lnTo>
                  <a:lnTo>
                    <a:pt x="1756860" y="9127978"/>
                  </a:lnTo>
                  <a:lnTo>
                    <a:pt x="1784072" y="9098897"/>
                  </a:lnTo>
                  <a:lnTo>
                    <a:pt x="1810628" y="9069184"/>
                  </a:lnTo>
                  <a:lnTo>
                    <a:pt x="1836529" y="9038824"/>
                  </a:lnTo>
                  <a:lnTo>
                    <a:pt x="1861773" y="9007801"/>
                  </a:lnTo>
                  <a:lnTo>
                    <a:pt x="1886362" y="8976099"/>
                  </a:lnTo>
                  <a:lnTo>
                    <a:pt x="1910295" y="8943702"/>
                  </a:lnTo>
                  <a:lnTo>
                    <a:pt x="1933573" y="8910594"/>
                  </a:lnTo>
                  <a:lnTo>
                    <a:pt x="1956195" y="8876760"/>
                  </a:lnTo>
                  <a:lnTo>
                    <a:pt x="1978161" y="8842184"/>
                  </a:lnTo>
                  <a:lnTo>
                    <a:pt x="1999471" y="8806850"/>
                  </a:lnTo>
                  <a:lnTo>
                    <a:pt x="2020126" y="8770742"/>
                  </a:lnTo>
                  <a:lnTo>
                    <a:pt x="2040125" y="8733844"/>
                  </a:lnTo>
                  <a:lnTo>
                    <a:pt x="2059468" y="8696140"/>
                  </a:lnTo>
                  <a:lnTo>
                    <a:pt x="2078156" y="8657615"/>
                  </a:lnTo>
                  <a:lnTo>
                    <a:pt x="2096187" y="8618253"/>
                  </a:lnTo>
                  <a:lnTo>
                    <a:pt x="2113564" y="8578038"/>
                  </a:lnTo>
                  <a:lnTo>
                    <a:pt x="2130284" y="8536954"/>
                  </a:lnTo>
                  <a:lnTo>
                    <a:pt x="2146349" y="8494985"/>
                  </a:lnTo>
                  <a:lnTo>
                    <a:pt x="2161758" y="8452115"/>
                  </a:lnTo>
                  <a:lnTo>
                    <a:pt x="2176511" y="8408329"/>
                  </a:lnTo>
                  <a:lnTo>
                    <a:pt x="2190609" y="8363611"/>
                  </a:lnTo>
                  <a:lnTo>
                    <a:pt x="2204051" y="8317945"/>
                  </a:lnTo>
                  <a:lnTo>
                    <a:pt x="2216837" y="8271314"/>
                  </a:lnTo>
                  <a:lnTo>
                    <a:pt x="2228968" y="8223705"/>
                  </a:lnTo>
                  <a:lnTo>
                    <a:pt x="2240442" y="8175099"/>
                  </a:lnTo>
                  <a:lnTo>
                    <a:pt x="2251261" y="8125482"/>
                  </a:lnTo>
                  <a:lnTo>
                    <a:pt x="2261425" y="8074838"/>
                  </a:lnTo>
                  <a:lnTo>
                    <a:pt x="2270933" y="8023151"/>
                  </a:lnTo>
                  <a:lnTo>
                    <a:pt x="2279785" y="7970405"/>
                  </a:lnTo>
                  <a:lnTo>
                    <a:pt x="2287981" y="7916584"/>
                  </a:lnTo>
                  <a:lnTo>
                    <a:pt x="2295521" y="7861673"/>
                  </a:lnTo>
                  <a:lnTo>
                    <a:pt x="2302406" y="7805655"/>
                  </a:lnTo>
                  <a:lnTo>
                    <a:pt x="2308636" y="7748515"/>
                  </a:lnTo>
                  <a:lnTo>
                    <a:pt x="2314209" y="7690237"/>
                  </a:lnTo>
                  <a:lnTo>
                    <a:pt x="2319127" y="7630805"/>
                  </a:lnTo>
                  <a:lnTo>
                    <a:pt x="2323389" y="7570203"/>
                  </a:lnTo>
                  <a:lnTo>
                    <a:pt x="2326995" y="7508416"/>
                  </a:lnTo>
                  <a:lnTo>
                    <a:pt x="2329946" y="7445427"/>
                  </a:lnTo>
                  <a:lnTo>
                    <a:pt x="2332241" y="7381222"/>
                  </a:lnTo>
                  <a:lnTo>
                    <a:pt x="2333880" y="7315783"/>
                  </a:lnTo>
                  <a:lnTo>
                    <a:pt x="2334864" y="7249095"/>
                  </a:lnTo>
                  <a:lnTo>
                    <a:pt x="2335192" y="7181143"/>
                  </a:lnTo>
                  <a:lnTo>
                    <a:pt x="2335192" y="1675914"/>
                  </a:lnTo>
                  <a:lnTo>
                    <a:pt x="1916725" y="1282693"/>
                  </a:lnTo>
                  <a:lnTo>
                    <a:pt x="1802570" y="1176621"/>
                  </a:lnTo>
                  <a:lnTo>
                    <a:pt x="1747556" y="1126359"/>
                  </a:lnTo>
                  <a:lnTo>
                    <a:pt x="1693855" y="1077899"/>
                  </a:lnTo>
                  <a:lnTo>
                    <a:pt x="1641420" y="1031206"/>
                  </a:lnTo>
                  <a:lnTo>
                    <a:pt x="1590204" y="986245"/>
                  </a:lnTo>
                  <a:lnTo>
                    <a:pt x="1540160" y="942980"/>
                  </a:lnTo>
                  <a:lnTo>
                    <a:pt x="1491240" y="901378"/>
                  </a:lnTo>
                  <a:lnTo>
                    <a:pt x="1443398" y="861402"/>
                  </a:lnTo>
                  <a:lnTo>
                    <a:pt x="1396586" y="823018"/>
                  </a:lnTo>
                  <a:lnTo>
                    <a:pt x="1350757" y="786190"/>
                  </a:lnTo>
                  <a:lnTo>
                    <a:pt x="1305864" y="750884"/>
                  </a:lnTo>
                  <a:lnTo>
                    <a:pt x="1261860" y="717063"/>
                  </a:lnTo>
                  <a:lnTo>
                    <a:pt x="1218698" y="684695"/>
                  </a:lnTo>
                  <a:lnTo>
                    <a:pt x="1176331" y="653742"/>
                  </a:lnTo>
                  <a:lnTo>
                    <a:pt x="1134711" y="624170"/>
                  </a:lnTo>
                  <a:lnTo>
                    <a:pt x="1093791" y="595945"/>
                  </a:lnTo>
                  <a:lnTo>
                    <a:pt x="1053525" y="569030"/>
                  </a:lnTo>
                  <a:lnTo>
                    <a:pt x="1013865" y="543391"/>
                  </a:lnTo>
                  <a:lnTo>
                    <a:pt x="974764" y="518993"/>
                  </a:lnTo>
                  <a:lnTo>
                    <a:pt x="936175" y="495800"/>
                  </a:lnTo>
                  <a:lnTo>
                    <a:pt x="898051" y="473777"/>
                  </a:lnTo>
                  <a:lnTo>
                    <a:pt x="860345" y="452891"/>
                  </a:lnTo>
                  <a:lnTo>
                    <a:pt x="823009" y="433104"/>
                  </a:lnTo>
                  <a:lnTo>
                    <a:pt x="785997" y="414383"/>
                  </a:lnTo>
                  <a:lnTo>
                    <a:pt x="749261" y="396691"/>
                  </a:lnTo>
                  <a:lnTo>
                    <a:pt x="712754" y="379995"/>
                  </a:lnTo>
                  <a:lnTo>
                    <a:pt x="676429" y="364259"/>
                  </a:lnTo>
                  <a:lnTo>
                    <a:pt x="640239" y="349447"/>
                  </a:lnTo>
                  <a:lnTo>
                    <a:pt x="604137" y="335526"/>
                  </a:lnTo>
                  <a:lnTo>
                    <a:pt x="568076" y="322459"/>
                  </a:lnTo>
                  <a:lnTo>
                    <a:pt x="495887" y="298748"/>
                  </a:lnTo>
                  <a:lnTo>
                    <a:pt x="423296" y="278035"/>
                  </a:lnTo>
                  <a:lnTo>
                    <a:pt x="349925" y="260039"/>
                  </a:lnTo>
                  <a:lnTo>
                    <a:pt x="275397" y="244479"/>
                  </a:lnTo>
                  <a:lnTo>
                    <a:pt x="237582" y="237525"/>
                  </a:lnTo>
                  <a:lnTo>
                    <a:pt x="199336" y="231075"/>
                  </a:lnTo>
                  <a:lnTo>
                    <a:pt x="160612" y="225093"/>
                  </a:lnTo>
                  <a:lnTo>
                    <a:pt x="121364" y="219544"/>
                  </a:lnTo>
                  <a:lnTo>
                    <a:pt x="81544" y="214395"/>
                  </a:lnTo>
                  <a:lnTo>
                    <a:pt x="0" y="205150"/>
                  </a:lnTo>
                  <a:lnTo>
                    <a:pt x="0" y="0"/>
                  </a:lnTo>
                  <a:lnTo>
                    <a:pt x="3263031" y="0"/>
                  </a:lnTo>
                  <a:lnTo>
                    <a:pt x="3293541" y="16917"/>
                  </a:lnTo>
                  <a:lnTo>
                    <a:pt x="3333332" y="41999"/>
                  </a:lnTo>
                  <a:lnTo>
                    <a:pt x="3375755" y="71588"/>
                  </a:lnTo>
                  <a:lnTo>
                    <a:pt x="3421394" y="106039"/>
                  </a:lnTo>
                  <a:lnTo>
                    <a:pt x="3470838" y="145707"/>
                  </a:lnTo>
                  <a:lnTo>
                    <a:pt x="3524673" y="190949"/>
                  </a:lnTo>
                  <a:lnTo>
                    <a:pt x="3583486" y="242120"/>
                  </a:lnTo>
                  <a:lnTo>
                    <a:pt x="3647864" y="299576"/>
                  </a:lnTo>
                  <a:lnTo>
                    <a:pt x="4237652" y="850206"/>
                  </a:lnTo>
                  <a:lnTo>
                    <a:pt x="4237652" y="1932284"/>
                  </a:lnTo>
                  <a:lnTo>
                    <a:pt x="2653026" y="1932284"/>
                  </a:lnTo>
                  <a:lnTo>
                    <a:pt x="2653026" y="7181143"/>
                  </a:lnTo>
                  <a:lnTo>
                    <a:pt x="2653354" y="7249095"/>
                  </a:lnTo>
                  <a:lnTo>
                    <a:pt x="2654338" y="7315783"/>
                  </a:lnTo>
                  <a:lnTo>
                    <a:pt x="2655977" y="7381222"/>
                  </a:lnTo>
                  <a:lnTo>
                    <a:pt x="2658272" y="7445427"/>
                  </a:lnTo>
                  <a:lnTo>
                    <a:pt x="2661223" y="7508416"/>
                  </a:lnTo>
                  <a:lnTo>
                    <a:pt x="2664829" y="7570203"/>
                  </a:lnTo>
                  <a:lnTo>
                    <a:pt x="2669091" y="7630805"/>
                  </a:lnTo>
                  <a:lnTo>
                    <a:pt x="2674009" y="7690237"/>
                  </a:lnTo>
                  <a:lnTo>
                    <a:pt x="2679582" y="7748515"/>
                  </a:lnTo>
                  <a:lnTo>
                    <a:pt x="2685811" y="7805655"/>
                  </a:lnTo>
                  <a:lnTo>
                    <a:pt x="2692696" y="7861673"/>
                  </a:lnTo>
                  <a:lnTo>
                    <a:pt x="2700237" y="7916584"/>
                  </a:lnTo>
                  <a:lnTo>
                    <a:pt x="2708433" y="7970405"/>
                  </a:lnTo>
                  <a:lnTo>
                    <a:pt x="2717285" y="8023151"/>
                  </a:lnTo>
                  <a:lnTo>
                    <a:pt x="2726793" y="8074838"/>
                  </a:lnTo>
                  <a:lnTo>
                    <a:pt x="2736956" y="8125482"/>
                  </a:lnTo>
                  <a:lnTo>
                    <a:pt x="2747775" y="8175099"/>
                  </a:lnTo>
                  <a:lnTo>
                    <a:pt x="2759250" y="8223705"/>
                  </a:lnTo>
                  <a:lnTo>
                    <a:pt x="2771381" y="8271314"/>
                  </a:lnTo>
                  <a:lnTo>
                    <a:pt x="2784167" y="8317945"/>
                  </a:lnTo>
                  <a:lnTo>
                    <a:pt x="2797609" y="8363611"/>
                  </a:lnTo>
                  <a:lnTo>
                    <a:pt x="2811707" y="8408329"/>
                  </a:lnTo>
                  <a:lnTo>
                    <a:pt x="2826460" y="8452115"/>
                  </a:lnTo>
                  <a:lnTo>
                    <a:pt x="2841869" y="8494985"/>
                  </a:lnTo>
                  <a:lnTo>
                    <a:pt x="2857934" y="8536954"/>
                  </a:lnTo>
                  <a:lnTo>
                    <a:pt x="2874654" y="8578038"/>
                  </a:lnTo>
                  <a:lnTo>
                    <a:pt x="2892030" y="8618253"/>
                  </a:lnTo>
                  <a:lnTo>
                    <a:pt x="2910062" y="8657615"/>
                  </a:lnTo>
                  <a:lnTo>
                    <a:pt x="2928750" y="8696140"/>
                  </a:lnTo>
                  <a:lnTo>
                    <a:pt x="2948093" y="8733844"/>
                  </a:lnTo>
                  <a:lnTo>
                    <a:pt x="2968092" y="8770742"/>
                  </a:lnTo>
                  <a:lnTo>
                    <a:pt x="2988747" y="8806850"/>
                  </a:lnTo>
                  <a:lnTo>
                    <a:pt x="3010057" y="8842184"/>
                  </a:lnTo>
                  <a:lnTo>
                    <a:pt x="3032023" y="8876760"/>
                  </a:lnTo>
                  <a:lnTo>
                    <a:pt x="3054645" y="8910594"/>
                  </a:lnTo>
                  <a:lnTo>
                    <a:pt x="3077923" y="8943702"/>
                  </a:lnTo>
                  <a:lnTo>
                    <a:pt x="3101856" y="8976099"/>
                  </a:lnTo>
                  <a:lnTo>
                    <a:pt x="3126445" y="9007801"/>
                  </a:lnTo>
                  <a:lnTo>
                    <a:pt x="3151689" y="9038824"/>
                  </a:lnTo>
                  <a:lnTo>
                    <a:pt x="3177590" y="9069184"/>
                  </a:lnTo>
                  <a:lnTo>
                    <a:pt x="3204146" y="9098897"/>
                  </a:lnTo>
                  <a:lnTo>
                    <a:pt x="3231357" y="9127978"/>
                  </a:lnTo>
                  <a:lnTo>
                    <a:pt x="3259225" y="9156444"/>
                  </a:lnTo>
                  <a:lnTo>
                    <a:pt x="3287748" y="9184310"/>
                  </a:lnTo>
                  <a:lnTo>
                    <a:pt x="3316927" y="9211592"/>
                  </a:lnTo>
                  <a:lnTo>
                    <a:pt x="3346761" y="9238306"/>
                  </a:lnTo>
                  <a:lnTo>
                    <a:pt x="3377252" y="9264468"/>
                  </a:lnTo>
                  <a:lnTo>
                    <a:pt x="3408398" y="9290093"/>
                  </a:lnTo>
                  <a:lnTo>
                    <a:pt x="3440199" y="9315198"/>
                  </a:lnTo>
                  <a:lnTo>
                    <a:pt x="3472657" y="9339798"/>
                  </a:lnTo>
                  <a:lnTo>
                    <a:pt x="3505770" y="9363909"/>
                  </a:lnTo>
                  <a:lnTo>
                    <a:pt x="3539538" y="9387546"/>
                  </a:lnTo>
                  <a:lnTo>
                    <a:pt x="3573963" y="9410727"/>
                  </a:lnTo>
                  <a:lnTo>
                    <a:pt x="3609043" y="9433466"/>
                  </a:lnTo>
                  <a:lnTo>
                    <a:pt x="3644779" y="9455779"/>
                  </a:lnTo>
                  <a:lnTo>
                    <a:pt x="3681171" y="9477683"/>
                  </a:lnTo>
                  <a:lnTo>
                    <a:pt x="3718218" y="9499193"/>
                  </a:lnTo>
                  <a:lnTo>
                    <a:pt x="3755921" y="9520324"/>
                  </a:lnTo>
                  <a:lnTo>
                    <a:pt x="3794280" y="9541094"/>
                  </a:lnTo>
                  <a:lnTo>
                    <a:pt x="3833294" y="9561516"/>
                  </a:lnTo>
                  <a:lnTo>
                    <a:pt x="3872964" y="9581609"/>
                  </a:lnTo>
                  <a:lnTo>
                    <a:pt x="3913290" y="9601386"/>
                  </a:lnTo>
                  <a:lnTo>
                    <a:pt x="3954271" y="9620864"/>
                  </a:lnTo>
                  <a:lnTo>
                    <a:pt x="3995909" y="9640060"/>
                  </a:lnTo>
                  <a:lnTo>
                    <a:pt x="4038201" y="9658988"/>
                  </a:lnTo>
                  <a:lnTo>
                    <a:pt x="4081150" y="9677664"/>
                  </a:lnTo>
                  <a:lnTo>
                    <a:pt x="4124754" y="9696105"/>
                  </a:lnTo>
                  <a:lnTo>
                    <a:pt x="4169014" y="9714326"/>
                  </a:lnTo>
                  <a:lnTo>
                    <a:pt x="4237652" y="9741624"/>
                  </a:lnTo>
                  <a:lnTo>
                    <a:pt x="4237652" y="10055215"/>
                  </a:lnTo>
                  <a:close/>
                </a:path>
                <a:path w="4237990" h="10055225" extrusionOk="0">
                  <a:moveTo>
                    <a:pt x="4237652" y="3390802"/>
                  </a:moveTo>
                  <a:lnTo>
                    <a:pt x="2653026" y="1932284"/>
                  </a:lnTo>
                  <a:lnTo>
                    <a:pt x="4237652" y="1932284"/>
                  </a:lnTo>
                  <a:lnTo>
                    <a:pt x="4237652" y="3390802"/>
                  </a:lnTo>
                  <a:close/>
                </a:path>
              </a:pathLst>
            </a:custGeom>
            <a:solidFill>
              <a:srgbClr val="010101">
                <a:alpha val="1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 name="Google Shape;111;p3"/>
            <p:cNvSpPr/>
            <p:nvPr/>
          </p:nvSpPr>
          <p:spPr>
            <a:xfrm>
              <a:off x="7766050" y="0"/>
              <a:ext cx="6350" cy="10058400"/>
            </a:xfrm>
            <a:custGeom>
              <a:avLst/>
              <a:gdLst/>
              <a:ahLst/>
              <a:cxnLst/>
              <a:rect l="l" t="t" r="r" b="b"/>
              <a:pathLst>
                <a:path w="6350" h="10058400" extrusionOk="0">
                  <a:moveTo>
                    <a:pt x="0" y="0"/>
                  </a:moveTo>
                  <a:lnTo>
                    <a:pt x="0" y="10058400"/>
                  </a:lnTo>
                  <a:lnTo>
                    <a:pt x="6350" y="10058400"/>
                  </a:lnTo>
                  <a:lnTo>
                    <a:pt x="6350" y="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
          <p:cNvSpPr/>
          <p:nvPr/>
        </p:nvSpPr>
        <p:spPr>
          <a:xfrm>
            <a:off x="0" y="0"/>
            <a:ext cx="7772400" cy="10058400"/>
          </a:xfrm>
          <a:custGeom>
            <a:avLst/>
            <a:gdLst/>
            <a:ahLst/>
            <a:cxnLst/>
            <a:rect l="l" t="t" r="r" b="b"/>
            <a:pathLst>
              <a:path w="7772400" h="10058400" extrusionOk="0">
                <a:moveTo>
                  <a:pt x="7772400" y="0"/>
                </a:moveTo>
                <a:lnTo>
                  <a:pt x="0" y="0"/>
                </a:lnTo>
                <a:lnTo>
                  <a:pt x="0" y="10058400"/>
                </a:lnTo>
                <a:lnTo>
                  <a:pt x="7772400" y="10058400"/>
                </a:lnTo>
                <a:lnTo>
                  <a:pt x="7772400" y="0"/>
                </a:lnTo>
                <a:close/>
              </a:path>
            </a:pathLst>
          </a:custGeom>
          <a:solidFill>
            <a:srgbClr val="DCDD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7" name="Google Shape;117;p1"/>
          <p:cNvSpPr txBox="1">
            <a:spLocks noGrp="1"/>
          </p:cNvSpPr>
          <p:nvPr>
            <p:ph type="title"/>
          </p:nvPr>
        </p:nvSpPr>
        <p:spPr>
          <a:xfrm>
            <a:off x="301450" y="921875"/>
            <a:ext cx="4238100"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US" sz="2400" b="1">
                <a:solidFill>
                  <a:schemeClr val="dk1"/>
                </a:solidFill>
                <a:latin typeface="Jacques Francois Shadow"/>
                <a:ea typeface="Jacques Francois Shadow"/>
                <a:cs typeface="Jacques Francois Shadow"/>
                <a:sym typeface="Jacques Francois Shadow"/>
              </a:rPr>
              <a:t>Dimensionality Reduction</a:t>
            </a:r>
            <a:endParaRPr sz="2400" b="1">
              <a:solidFill>
                <a:schemeClr val="dk1"/>
              </a:solidFill>
              <a:latin typeface="Jacques Francois Shadow"/>
              <a:ea typeface="Jacques Francois Shadow"/>
              <a:cs typeface="Jacques Francois Shadow"/>
              <a:sym typeface="Jacques Francois Shadow"/>
            </a:endParaRPr>
          </a:p>
        </p:txBody>
      </p:sp>
      <p:sp>
        <p:nvSpPr>
          <p:cNvPr id="118" name="Google Shape;118;p1"/>
          <p:cNvSpPr txBox="1"/>
          <p:nvPr/>
        </p:nvSpPr>
        <p:spPr>
          <a:xfrm>
            <a:off x="301457" y="2005756"/>
            <a:ext cx="7162800" cy="652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Q. How is Dimensionality Reduction achieved?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Arial"/>
                <a:ea typeface="Arial"/>
                <a:cs typeface="Arial"/>
                <a:sym typeface="Arial"/>
              </a:rPr>
              <a:t>High dimensional data is projected onto lower dimensional sub</a:t>
            </a:r>
            <a:r>
              <a:rPr lang="en-US" sz="2300">
                <a:solidFill>
                  <a:schemeClr val="dk1"/>
                </a:solidFill>
              </a:rPr>
              <a:t>-</a:t>
            </a:r>
            <a:r>
              <a:rPr lang="en-US" sz="2300" b="0" i="0" u="none" strike="noStrike" cap="none">
                <a:solidFill>
                  <a:schemeClr val="dk1"/>
                </a:solidFill>
                <a:latin typeface="Arial"/>
                <a:ea typeface="Arial"/>
                <a:cs typeface="Arial"/>
                <a:sym typeface="Arial"/>
              </a:rPr>
              <a:t>space using linear/ non linear transformations.</a:t>
            </a: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Arial"/>
                <a:ea typeface="Arial"/>
                <a:cs typeface="Arial"/>
                <a:sym typeface="Arial"/>
              </a:rPr>
              <a:t>Some popular linear transformation techniques are:</a:t>
            </a:r>
            <a:endParaRPr sz="23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2300" b="0" i="0" u="none" strike="noStrike" cap="none">
                <a:solidFill>
                  <a:schemeClr val="dk1"/>
                </a:solidFill>
                <a:latin typeface="Arial"/>
                <a:ea typeface="Arial"/>
                <a:cs typeface="Arial"/>
                <a:sym typeface="Arial"/>
              </a:rPr>
              <a:t>Principal Component Analysis (PCA)</a:t>
            </a:r>
            <a:endParaRPr sz="23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2300" b="0" i="0" u="none" strike="noStrike" cap="none">
                <a:solidFill>
                  <a:schemeClr val="dk1"/>
                </a:solidFill>
                <a:latin typeface="Arial"/>
                <a:ea typeface="Arial"/>
                <a:cs typeface="Arial"/>
                <a:sym typeface="Arial"/>
              </a:rPr>
              <a:t>Canonical Correlation</a:t>
            </a:r>
            <a:endParaRPr sz="23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2300" b="0" i="0" u="none" strike="noStrike" cap="none">
                <a:solidFill>
                  <a:schemeClr val="dk1"/>
                </a:solidFill>
                <a:latin typeface="Arial"/>
                <a:ea typeface="Arial"/>
                <a:cs typeface="Arial"/>
                <a:sym typeface="Arial"/>
              </a:rPr>
              <a:t>Factor Analysis </a:t>
            </a:r>
            <a:endParaRPr sz="23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23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chemeClr val="dk1"/>
                </a:solidFill>
                <a:latin typeface="Arial"/>
                <a:ea typeface="Arial"/>
                <a:cs typeface="Arial"/>
                <a:sym typeface="Arial"/>
              </a:rPr>
              <a:t>Some popular non-linear transformation techniques are:</a:t>
            </a:r>
            <a:endParaRPr sz="23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2300" b="0" i="0" u="none" strike="noStrike" cap="none">
                <a:solidFill>
                  <a:schemeClr val="dk1"/>
                </a:solidFill>
                <a:latin typeface="Arial"/>
                <a:ea typeface="Arial"/>
                <a:cs typeface="Arial"/>
                <a:sym typeface="Arial"/>
              </a:rPr>
              <a:t>Kernel PCA</a:t>
            </a:r>
            <a:endParaRPr sz="23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2300" b="0" i="0" u="none" strike="noStrike" cap="none">
                <a:solidFill>
                  <a:schemeClr val="dk1"/>
                </a:solidFill>
                <a:latin typeface="Arial"/>
                <a:ea typeface="Arial"/>
                <a:cs typeface="Arial"/>
                <a:sym typeface="Arial"/>
              </a:rPr>
              <a:t>Neural Networks</a:t>
            </a:r>
            <a:endParaRPr sz="23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sz="2300" b="0" i="0" u="none" strike="noStrike" cap="none">
                <a:solidFill>
                  <a:schemeClr val="dk1"/>
                </a:solidFill>
                <a:latin typeface="Arial"/>
                <a:ea typeface="Arial"/>
                <a:cs typeface="Arial"/>
                <a:sym typeface="Arial"/>
              </a:rPr>
              <a:t>Principal Curves</a:t>
            </a:r>
            <a:endParaRPr sz="2300" b="0" i="0" u="none" strike="noStrike" cap="none">
              <a:solidFill>
                <a:srgbClr val="000000"/>
              </a:solidFill>
              <a:latin typeface="Arial"/>
              <a:ea typeface="Arial"/>
              <a:cs typeface="Arial"/>
              <a:sym typeface="Arial"/>
            </a:endParaRPr>
          </a:p>
          <a:p>
            <a:pPr marL="342900" marR="0" lvl="0" indent="-22860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nvGrpSpPr>
          <p:cNvPr id="119" name="Google Shape;119;p1"/>
          <p:cNvGrpSpPr/>
          <p:nvPr/>
        </p:nvGrpSpPr>
        <p:grpSpPr>
          <a:xfrm>
            <a:off x="3534410" y="0"/>
            <a:ext cx="4237990" cy="10058400"/>
            <a:chOff x="3534746" y="0"/>
            <a:chExt cx="4237990" cy="10058400"/>
          </a:xfrm>
        </p:grpSpPr>
        <p:sp>
          <p:nvSpPr>
            <p:cNvPr id="120" name="Google Shape;120;p1"/>
            <p:cNvSpPr/>
            <p:nvPr/>
          </p:nvSpPr>
          <p:spPr>
            <a:xfrm>
              <a:off x="3534746" y="0"/>
              <a:ext cx="4237990" cy="10055225"/>
            </a:xfrm>
            <a:custGeom>
              <a:avLst/>
              <a:gdLst/>
              <a:ahLst/>
              <a:cxnLst/>
              <a:rect l="l" t="t" r="r" b="b"/>
              <a:pathLst>
                <a:path w="4237990" h="10055225" extrusionOk="0">
                  <a:moveTo>
                    <a:pt x="4237652" y="10055215"/>
                  </a:moveTo>
                  <a:lnTo>
                    <a:pt x="635606" y="10055215"/>
                  </a:lnTo>
                  <a:lnTo>
                    <a:pt x="635606" y="9785329"/>
                  </a:lnTo>
                  <a:lnTo>
                    <a:pt x="728716" y="9750172"/>
                  </a:lnTo>
                  <a:lnTo>
                    <a:pt x="819203" y="9714326"/>
                  </a:lnTo>
                  <a:lnTo>
                    <a:pt x="863463" y="9696105"/>
                  </a:lnTo>
                  <a:lnTo>
                    <a:pt x="907068" y="9677664"/>
                  </a:lnTo>
                  <a:lnTo>
                    <a:pt x="950016" y="9658988"/>
                  </a:lnTo>
                  <a:lnTo>
                    <a:pt x="992309" y="9640060"/>
                  </a:lnTo>
                  <a:lnTo>
                    <a:pt x="1033946" y="9620864"/>
                  </a:lnTo>
                  <a:lnTo>
                    <a:pt x="1074928" y="9601386"/>
                  </a:lnTo>
                  <a:lnTo>
                    <a:pt x="1115254" y="9581609"/>
                  </a:lnTo>
                  <a:lnTo>
                    <a:pt x="1154924" y="9561516"/>
                  </a:lnTo>
                  <a:lnTo>
                    <a:pt x="1193938" y="9541094"/>
                  </a:lnTo>
                  <a:lnTo>
                    <a:pt x="1232297" y="9520324"/>
                  </a:lnTo>
                  <a:lnTo>
                    <a:pt x="1270000" y="9499193"/>
                  </a:lnTo>
                  <a:lnTo>
                    <a:pt x="1307047" y="9477683"/>
                  </a:lnTo>
                  <a:lnTo>
                    <a:pt x="1343439" y="9455779"/>
                  </a:lnTo>
                  <a:lnTo>
                    <a:pt x="1379175" y="9433466"/>
                  </a:lnTo>
                  <a:lnTo>
                    <a:pt x="1414255" y="9410727"/>
                  </a:lnTo>
                  <a:lnTo>
                    <a:pt x="1448679" y="9387546"/>
                  </a:lnTo>
                  <a:lnTo>
                    <a:pt x="1482448" y="9363909"/>
                  </a:lnTo>
                  <a:lnTo>
                    <a:pt x="1515561" y="9339798"/>
                  </a:lnTo>
                  <a:lnTo>
                    <a:pt x="1548019" y="9315198"/>
                  </a:lnTo>
                  <a:lnTo>
                    <a:pt x="1579820" y="9290093"/>
                  </a:lnTo>
                  <a:lnTo>
                    <a:pt x="1610966" y="9264468"/>
                  </a:lnTo>
                  <a:lnTo>
                    <a:pt x="1641456" y="9238306"/>
                  </a:lnTo>
                  <a:lnTo>
                    <a:pt x="1671291" y="9211592"/>
                  </a:lnTo>
                  <a:lnTo>
                    <a:pt x="1700470" y="9184310"/>
                  </a:lnTo>
                  <a:lnTo>
                    <a:pt x="1728993" y="9156444"/>
                  </a:lnTo>
                  <a:lnTo>
                    <a:pt x="1756860" y="9127978"/>
                  </a:lnTo>
                  <a:lnTo>
                    <a:pt x="1784072" y="9098897"/>
                  </a:lnTo>
                  <a:lnTo>
                    <a:pt x="1810628" y="9069184"/>
                  </a:lnTo>
                  <a:lnTo>
                    <a:pt x="1836529" y="9038824"/>
                  </a:lnTo>
                  <a:lnTo>
                    <a:pt x="1861773" y="9007801"/>
                  </a:lnTo>
                  <a:lnTo>
                    <a:pt x="1886362" y="8976099"/>
                  </a:lnTo>
                  <a:lnTo>
                    <a:pt x="1910295" y="8943702"/>
                  </a:lnTo>
                  <a:lnTo>
                    <a:pt x="1933573" y="8910594"/>
                  </a:lnTo>
                  <a:lnTo>
                    <a:pt x="1956195" y="8876760"/>
                  </a:lnTo>
                  <a:lnTo>
                    <a:pt x="1978161" y="8842184"/>
                  </a:lnTo>
                  <a:lnTo>
                    <a:pt x="1999471" y="8806850"/>
                  </a:lnTo>
                  <a:lnTo>
                    <a:pt x="2020126" y="8770742"/>
                  </a:lnTo>
                  <a:lnTo>
                    <a:pt x="2040125" y="8733844"/>
                  </a:lnTo>
                  <a:lnTo>
                    <a:pt x="2059468" y="8696140"/>
                  </a:lnTo>
                  <a:lnTo>
                    <a:pt x="2078156" y="8657615"/>
                  </a:lnTo>
                  <a:lnTo>
                    <a:pt x="2096187" y="8618253"/>
                  </a:lnTo>
                  <a:lnTo>
                    <a:pt x="2113564" y="8578038"/>
                  </a:lnTo>
                  <a:lnTo>
                    <a:pt x="2130284" y="8536954"/>
                  </a:lnTo>
                  <a:lnTo>
                    <a:pt x="2146349" y="8494985"/>
                  </a:lnTo>
                  <a:lnTo>
                    <a:pt x="2161758" y="8452115"/>
                  </a:lnTo>
                  <a:lnTo>
                    <a:pt x="2176511" y="8408329"/>
                  </a:lnTo>
                  <a:lnTo>
                    <a:pt x="2190609" y="8363611"/>
                  </a:lnTo>
                  <a:lnTo>
                    <a:pt x="2204051" y="8317945"/>
                  </a:lnTo>
                  <a:lnTo>
                    <a:pt x="2216837" y="8271314"/>
                  </a:lnTo>
                  <a:lnTo>
                    <a:pt x="2228968" y="8223705"/>
                  </a:lnTo>
                  <a:lnTo>
                    <a:pt x="2240442" y="8175099"/>
                  </a:lnTo>
                  <a:lnTo>
                    <a:pt x="2251261" y="8125482"/>
                  </a:lnTo>
                  <a:lnTo>
                    <a:pt x="2261425" y="8074838"/>
                  </a:lnTo>
                  <a:lnTo>
                    <a:pt x="2270933" y="8023151"/>
                  </a:lnTo>
                  <a:lnTo>
                    <a:pt x="2279785" y="7970405"/>
                  </a:lnTo>
                  <a:lnTo>
                    <a:pt x="2287981" y="7916584"/>
                  </a:lnTo>
                  <a:lnTo>
                    <a:pt x="2295521" y="7861673"/>
                  </a:lnTo>
                  <a:lnTo>
                    <a:pt x="2302406" y="7805655"/>
                  </a:lnTo>
                  <a:lnTo>
                    <a:pt x="2308636" y="7748515"/>
                  </a:lnTo>
                  <a:lnTo>
                    <a:pt x="2314209" y="7690237"/>
                  </a:lnTo>
                  <a:lnTo>
                    <a:pt x="2319127" y="7630805"/>
                  </a:lnTo>
                  <a:lnTo>
                    <a:pt x="2323389" y="7570203"/>
                  </a:lnTo>
                  <a:lnTo>
                    <a:pt x="2326995" y="7508416"/>
                  </a:lnTo>
                  <a:lnTo>
                    <a:pt x="2329946" y="7445427"/>
                  </a:lnTo>
                  <a:lnTo>
                    <a:pt x="2332241" y="7381222"/>
                  </a:lnTo>
                  <a:lnTo>
                    <a:pt x="2333880" y="7315783"/>
                  </a:lnTo>
                  <a:lnTo>
                    <a:pt x="2334864" y="7249095"/>
                  </a:lnTo>
                  <a:lnTo>
                    <a:pt x="2335192" y="7181143"/>
                  </a:lnTo>
                  <a:lnTo>
                    <a:pt x="2335192" y="1675914"/>
                  </a:lnTo>
                  <a:lnTo>
                    <a:pt x="1916725" y="1282693"/>
                  </a:lnTo>
                  <a:lnTo>
                    <a:pt x="1802570" y="1176621"/>
                  </a:lnTo>
                  <a:lnTo>
                    <a:pt x="1747556" y="1126359"/>
                  </a:lnTo>
                  <a:lnTo>
                    <a:pt x="1693855" y="1077899"/>
                  </a:lnTo>
                  <a:lnTo>
                    <a:pt x="1641420" y="1031206"/>
                  </a:lnTo>
                  <a:lnTo>
                    <a:pt x="1590204" y="986245"/>
                  </a:lnTo>
                  <a:lnTo>
                    <a:pt x="1540160" y="942980"/>
                  </a:lnTo>
                  <a:lnTo>
                    <a:pt x="1491240" y="901378"/>
                  </a:lnTo>
                  <a:lnTo>
                    <a:pt x="1443398" y="861402"/>
                  </a:lnTo>
                  <a:lnTo>
                    <a:pt x="1396586" y="823018"/>
                  </a:lnTo>
                  <a:lnTo>
                    <a:pt x="1350757" y="786190"/>
                  </a:lnTo>
                  <a:lnTo>
                    <a:pt x="1305864" y="750884"/>
                  </a:lnTo>
                  <a:lnTo>
                    <a:pt x="1261860" y="717063"/>
                  </a:lnTo>
                  <a:lnTo>
                    <a:pt x="1218698" y="684695"/>
                  </a:lnTo>
                  <a:lnTo>
                    <a:pt x="1176331" y="653742"/>
                  </a:lnTo>
                  <a:lnTo>
                    <a:pt x="1134711" y="624170"/>
                  </a:lnTo>
                  <a:lnTo>
                    <a:pt x="1093791" y="595945"/>
                  </a:lnTo>
                  <a:lnTo>
                    <a:pt x="1053525" y="569030"/>
                  </a:lnTo>
                  <a:lnTo>
                    <a:pt x="1013865" y="543391"/>
                  </a:lnTo>
                  <a:lnTo>
                    <a:pt x="974764" y="518993"/>
                  </a:lnTo>
                  <a:lnTo>
                    <a:pt x="936175" y="495800"/>
                  </a:lnTo>
                  <a:lnTo>
                    <a:pt x="898051" y="473777"/>
                  </a:lnTo>
                  <a:lnTo>
                    <a:pt x="860345" y="452891"/>
                  </a:lnTo>
                  <a:lnTo>
                    <a:pt x="823009" y="433104"/>
                  </a:lnTo>
                  <a:lnTo>
                    <a:pt x="785997" y="414383"/>
                  </a:lnTo>
                  <a:lnTo>
                    <a:pt x="749261" y="396691"/>
                  </a:lnTo>
                  <a:lnTo>
                    <a:pt x="712754" y="379995"/>
                  </a:lnTo>
                  <a:lnTo>
                    <a:pt x="676429" y="364259"/>
                  </a:lnTo>
                  <a:lnTo>
                    <a:pt x="640239" y="349447"/>
                  </a:lnTo>
                  <a:lnTo>
                    <a:pt x="604137" y="335526"/>
                  </a:lnTo>
                  <a:lnTo>
                    <a:pt x="568076" y="322459"/>
                  </a:lnTo>
                  <a:lnTo>
                    <a:pt x="495887" y="298748"/>
                  </a:lnTo>
                  <a:lnTo>
                    <a:pt x="423296" y="278035"/>
                  </a:lnTo>
                  <a:lnTo>
                    <a:pt x="349925" y="260039"/>
                  </a:lnTo>
                  <a:lnTo>
                    <a:pt x="275397" y="244479"/>
                  </a:lnTo>
                  <a:lnTo>
                    <a:pt x="237582" y="237525"/>
                  </a:lnTo>
                  <a:lnTo>
                    <a:pt x="199336" y="231075"/>
                  </a:lnTo>
                  <a:lnTo>
                    <a:pt x="160612" y="225093"/>
                  </a:lnTo>
                  <a:lnTo>
                    <a:pt x="121364" y="219544"/>
                  </a:lnTo>
                  <a:lnTo>
                    <a:pt x="81544" y="214395"/>
                  </a:lnTo>
                  <a:lnTo>
                    <a:pt x="0" y="205150"/>
                  </a:lnTo>
                  <a:lnTo>
                    <a:pt x="0" y="0"/>
                  </a:lnTo>
                  <a:lnTo>
                    <a:pt x="3263031" y="0"/>
                  </a:lnTo>
                  <a:lnTo>
                    <a:pt x="3293541" y="16917"/>
                  </a:lnTo>
                  <a:lnTo>
                    <a:pt x="3333332" y="41999"/>
                  </a:lnTo>
                  <a:lnTo>
                    <a:pt x="3375755" y="71588"/>
                  </a:lnTo>
                  <a:lnTo>
                    <a:pt x="3421394" y="106039"/>
                  </a:lnTo>
                  <a:lnTo>
                    <a:pt x="3470838" y="145707"/>
                  </a:lnTo>
                  <a:lnTo>
                    <a:pt x="3524673" y="190949"/>
                  </a:lnTo>
                  <a:lnTo>
                    <a:pt x="3583486" y="242120"/>
                  </a:lnTo>
                  <a:lnTo>
                    <a:pt x="3647864" y="299576"/>
                  </a:lnTo>
                  <a:lnTo>
                    <a:pt x="4237652" y="850206"/>
                  </a:lnTo>
                  <a:lnTo>
                    <a:pt x="4237652" y="1932284"/>
                  </a:lnTo>
                  <a:lnTo>
                    <a:pt x="2653026" y="1932284"/>
                  </a:lnTo>
                  <a:lnTo>
                    <a:pt x="2653026" y="7181143"/>
                  </a:lnTo>
                  <a:lnTo>
                    <a:pt x="2653354" y="7249095"/>
                  </a:lnTo>
                  <a:lnTo>
                    <a:pt x="2654338" y="7315783"/>
                  </a:lnTo>
                  <a:lnTo>
                    <a:pt x="2655977" y="7381222"/>
                  </a:lnTo>
                  <a:lnTo>
                    <a:pt x="2658272" y="7445427"/>
                  </a:lnTo>
                  <a:lnTo>
                    <a:pt x="2661223" y="7508416"/>
                  </a:lnTo>
                  <a:lnTo>
                    <a:pt x="2664829" y="7570203"/>
                  </a:lnTo>
                  <a:lnTo>
                    <a:pt x="2669091" y="7630805"/>
                  </a:lnTo>
                  <a:lnTo>
                    <a:pt x="2674009" y="7690237"/>
                  </a:lnTo>
                  <a:lnTo>
                    <a:pt x="2679582" y="7748515"/>
                  </a:lnTo>
                  <a:lnTo>
                    <a:pt x="2685811" y="7805655"/>
                  </a:lnTo>
                  <a:lnTo>
                    <a:pt x="2692696" y="7861673"/>
                  </a:lnTo>
                  <a:lnTo>
                    <a:pt x="2700237" y="7916584"/>
                  </a:lnTo>
                  <a:lnTo>
                    <a:pt x="2708433" y="7970405"/>
                  </a:lnTo>
                  <a:lnTo>
                    <a:pt x="2717285" y="8023151"/>
                  </a:lnTo>
                  <a:lnTo>
                    <a:pt x="2726793" y="8074838"/>
                  </a:lnTo>
                  <a:lnTo>
                    <a:pt x="2736956" y="8125482"/>
                  </a:lnTo>
                  <a:lnTo>
                    <a:pt x="2747775" y="8175099"/>
                  </a:lnTo>
                  <a:lnTo>
                    <a:pt x="2759250" y="8223705"/>
                  </a:lnTo>
                  <a:lnTo>
                    <a:pt x="2771381" y="8271314"/>
                  </a:lnTo>
                  <a:lnTo>
                    <a:pt x="2784167" y="8317945"/>
                  </a:lnTo>
                  <a:lnTo>
                    <a:pt x="2797609" y="8363611"/>
                  </a:lnTo>
                  <a:lnTo>
                    <a:pt x="2811707" y="8408329"/>
                  </a:lnTo>
                  <a:lnTo>
                    <a:pt x="2826460" y="8452115"/>
                  </a:lnTo>
                  <a:lnTo>
                    <a:pt x="2841869" y="8494985"/>
                  </a:lnTo>
                  <a:lnTo>
                    <a:pt x="2857934" y="8536954"/>
                  </a:lnTo>
                  <a:lnTo>
                    <a:pt x="2874654" y="8578038"/>
                  </a:lnTo>
                  <a:lnTo>
                    <a:pt x="2892030" y="8618253"/>
                  </a:lnTo>
                  <a:lnTo>
                    <a:pt x="2910062" y="8657615"/>
                  </a:lnTo>
                  <a:lnTo>
                    <a:pt x="2928750" y="8696140"/>
                  </a:lnTo>
                  <a:lnTo>
                    <a:pt x="2948093" y="8733844"/>
                  </a:lnTo>
                  <a:lnTo>
                    <a:pt x="2968092" y="8770742"/>
                  </a:lnTo>
                  <a:lnTo>
                    <a:pt x="2988747" y="8806850"/>
                  </a:lnTo>
                  <a:lnTo>
                    <a:pt x="3010057" y="8842184"/>
                  </a:lnTo>
                  <a:lnTo>
                    <a:pt x="3032023" y="8876760"/>
                  </a:lnTo>
                  <a:lnTo>
                    <a:pt x="3054645" y="8910594"/>
                  </a:lnTo>
                  <a:lnTo>
                    <a:pt x="3077923" y="8943702"/>
                  </a:lnTo>
                  <a:lnTo>
                    <a:pt x="3101856" y="8976099"/>
                  </a:lnTo>
                  <a:lnTo>
                    <a:pt x="3126445" y="9007801"/>
                  </a:lnTo>
                  <a:lnTo>
                    <a:pt x="3151689" y="9038824"/>
                  </a:lnTo>
                  <a:lnTo>
                    <a:pt x="3177590" y="9069184"/>
                  </a:lnTo>
                  <a:lnTo>
                    <a:pt x="3204146" y="9098897"/>
                  </a:lnTo>
                  <a:lnTo>
                    <a:pt x="3231357" y="9127978"/>
                  </a:lnTo>
                  <a:lnTo>
                    <a:pt x="3259225" y="9156444"/>
                  </a:lnTo>
                  <a:lnTo>
                    <a:pt x="3287748" y="9184310"/>
                  </a:lnTo>
                  <a:lnTo>
                    <a:pt x="3316927" y="9211592"/>
                  </a:lnTo>
                  <a:lnTo>
                    <a:pt x="3346761" y="9238306"/>
                  </a:lnTo>
                  <a:lnTo>
                    <a:pt x="3377252" y="9264468"/>
                  </a:lnTo>
                  <a:lnTo>
                    <a:pt x="3408398" y="9290093"/>
                  </a:lnTo>
                  <a:lnTo>
                    <a:pt x="3440199" y="9315198"/>
                  </a:lnTo>
                  <a:lnTo>
                    <a:pt x="3472657" y="9339798"/>
                  </a:lnTo>
                  <a:lnTo>
                    <a:pt x="3505770" y="9363909"/>
                  </a:lnTo>
                  <a:lnTo>
                    <a:pt x="3539538" y="9387546"/>
                  </a:lnTo>
                  <a:lnTo>
                    <a:pt x="3573963" y="9410727"/>
                  </a:lnTo>
                  <a:lnTo>
                    <a:pt x="3609043" y="9433466"/>
                  </a:lnTo>
                  <a:lnTo>
                    <a:pt x="3644779" y="9455779"/>
                  </a:lnTo>
                  <a:lnTo>
                    <a:pt x="3681171" y="9477683"/>
                  </a:lnTo>
                  <a:lnTo>
                    <a:pt x="3718218" y="9499193"/>
                  </a:lnTo>
                  <a:lnTo>
                    <a:pt x="3755921" y="9520324"/>
                  </a:lnTo>
                  <a:lnTo>
                    <a:pt x="3794280" y="9541094"/>
                  </a:lnTo>
                  <a:lnTo>
                    <a:pt x="3833294" y="9561516"/>
                  </a:lnTo>
                  <a:lnTo>
                    <a:pt x="3872964" y="9581609"/>
                  </a:lnTo>
                  <a:lnTo>
                    <a:pt x="3913290" y="9601386"/>
                  </a:lnTo>
                  <a:lnTo>
                    <a:pt x="3954271" y="9620864"/>
                  </a:lnTo>
                  <a:lnTo>
                    <a:pt x="3995909" y="9640060"/>
                  </a:lnTo>
                  <a:lnTo>
                    <a:pt x="4038201" y="9658988"/>
                  </a:lnTo>
                  <a:lnTo>
                    <a:pt x="4081150" y="9677664"/>
                  </a:lnTo>
                  <a:lnTo>
                    <a:pt x="4124754" y="9696105"/>
                  </a:lnTo>
                  <a:lnTo>
                    <a:pt x="4169014" y="9714326"/>
                  </a:lnTo>
                  <a:lnTo>
                    <a:pt x="4237652" y="9741624"/>
                  </a:lnTo>
                  <a:lnTo>
                    <a:pt x="4237652" y="10055215"/>
                  </a:lnTo>
                  <a:close/>
                </a:path>
                <a:path w="4237990" h="10055225" extrusionOk="0">
                  <a:moveTo>
                    <a:pt x="4237652" y="3390802"/>
                  </a:moveTo>
                  <a:lnTo>
                    <a:pt x="2653026" y="1932284"/>
                  </a:lnTo>
                  <a:lnTo>
                    <a:pt x="4237652" y="1932284"/>
                  </a:lnTo>
                  <a:lnTo>
                    <a:pt x="4237652" y="3390802"/>
                  </a:lnTo>
                  <a:close/>
                </a:path>
              </a:pathLst>
            </a:custGeom>
            <a:solidFill>
              <a:srgbClr val="010101">
                <a:alpha val="1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1" name="Google Shape;121;p1"/>
            <p:cNvSpPr/>
            <p:nvPr/>
          </p:nvSpPr>
          <p:spPr>
            <a:xfrm>
              <a:off x="7766050" y="0"/>
              <a:ext cx="6350" cy="10058400"/>
            </a:xfrm>
            <a:custGeom>
              <a:avLst/>
              <a:gdLst/>
              <a:ahLst/>
              <a:cxnLst/>
              <a:rect l="l" t="t" r="r" b="b"/>
              <a:pathLst>
                <a:path w="6350" h="10058400" extrusionOk="0">
                  <a:moveTo>
                    <a:pt x="0" y="0"/>
                  </a:moveTo>
                  <a:lnTo>
                    <a:pt x="0" y="10058400"/>
                  </a:lnTo>
                  <a:lnTo>
                    <a:pt x="6350" y="10058400"/>
                  </a:lnTo>
                  <a:lnTo>
                    <a:pt x="6350" y="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1acca4b312a_0_198"/>
          <p:cNvSpPr/>
          <p:nvPr/>
        </p:nvSpPr>
        <p:spPr>
          <a:xfrm>
            <a:off x="0" y="-14514"/>
            <a:ext cx="7772400" cy="10058400"/>
          </a:xfrm>
          <a:custGeom>
            <a:avLst/>
            <a:gdLst/>
            <a:ahLst/>
            <a:cxnLst/>
            <a:rect l="l" t="t" r="r" b="b"/>
            <a:pathLst>
              <a:path w="7772400" h="10058400" extrusionOk="0">
                <a:moveTo>
                  <a:pt x="7772400" y="0"/>
                </a:moveTo>
                <a:lnTo>
                  <a:pt x="0" y="0"/>
                </a:lnTo>
                <a:lnTo>
                  <a:pt x="0" y="10058400"/>
                </a:lnTo>
                <a:lnTo>
                  <a:pt x="7772400" y="10058400"/>
                </a:lnTo>
                <a:lnTo>
                  <a:pt x="7772400" y="0"/>
                </a:lnTo>
                <a:close/>
              </a:path>
            </a:pathLst>
          </a:custGeom>
          <a:solidFill>
            <a:srgbClr val="DCDD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chemeClr val="dk1"/>
              </a:solidFill>
              <a:latin typeface="Jacques Francois Shadow"/>
              <a:ea typeface="Jacques Francois Shadow"/>
              <a:cs typeface="Jacques Francois Shadow"/>
              <a:sym typeface="Jacques Francois Shadow"/>
            </a:endParaRPr>
          </a:p>
        </p:txBody>
      </p:sp>
      <p:sp>
        <p:nvSpPr>
          <p:cNvPr id="127" name="Google Shape;127;g1acca4b312a_0_198"/>
          <p:cNvSpPr txBox="1">
            <a:spLocks noGrp="1"/>
          </p:cNvSpPr>
          <p:nvPr>
            <p:ph type="title"/>
          </p:nvPr>
        </p:nvSpPr>
        <p:spPr>
          <a:xfrm>
            <a:off x="187675" y="989400"/>
            <a:ext cx="4396200" cy="3822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US" sz="2400" b="1">
                <a:solidFill>
                  <a:schemeClr val="dk1"/>
                </a:solidFill>
                <a:latin typeface="Jacques Francois Shadow"/>
                <a:ea typeface="Jacques Francois Shadow"/>
                <a:cs typeface="Jacques Francois Shadow"/>
                <a:sym typeface="Jacques Francois Shadow"/>
              </a:rPr>
              <a:t>Dimensionality Reduction</a:t>
            </a:r>
            <a:endParaRPr sz="2400" b="1">
              <a:solidFill>
                <a:schemeClr val="dk1"/>
              </a:solidFill>
              <a:latin typeface="Jacques Francois Shadow"/>
              <a:ea typeface="Jacques Francois Shadow"/>
              <a:cs typeface="Jacques Francois Shadow"/>
              <a:sym typeface="Jacques Francois Shadow"/>
            </a:endParaRPr>
          </a:p>
        </p:txBody>
      </p:sp>
      <p:sp>
        <p:nvSpPr>
          <p:cNvPr id="128" name="Google Shape;128;g1acca4b312a_0_198"/>
          <p:cNvSpPr txBox="1"/>
          <p:nvPr/>
        </p:nvSpPr>
        <p:spPr>
          <a:xfrm>
            <a:off x="304800" y="1371600"/>
            <a:ext cx="71628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342900" marR="0" lvl="0" indent="-22860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nvGrpSpPr>
          <p:cNvPr id="129" name="Google Shape;129;g1acca4b312a_0_198"/>
          <p:cNvGrpSpPr/>
          <p:nvPr/>
        </p:nvGrpSpPr>
        <p:grpSpPr>
          <a:xfrm>
            <a:off x="3534410" y="0"/>
            <a:ext cx="4237990" cy="10058400"/>
            <a:chOff x="3534746" y="0"/>
            <a:chExt cx="4237990" cy="10058400"/>
          </a:xfrm>
        </p:grpSpPr>
        <p:sp>
          <p:nvSpPr>
            <p:cNvPr id="130" name="Google Shape;130;g1acca4b312a_0_198"/>
            <p:cNvSpPr/>
            <p:nvPr/>
          </p:nvSpPr>
          <p:spPr>
            <a:xfrm>
              <a:off x="3534746" y="0"/>
              <a:ext cx="4237990" cy="10055225"/>
            </a:xfrm>
            <a:custGeom>
              <a:avLst/>
              <a:gdLst/>
              <a:ahLst/>
              <a:cxnLst/>
              <a:rect l="l" t="t" r="r" b="b"/>
              <a:pathLst>
                <a:path w="4237990" h="10055225" extrusionOk="0">
                  <a:moveTo>
                    <a:pt x="4237652" y="10055215"/>
                  </a:moveTo>
                  <a:lnTo>
                    <a:pt x="635606" y="10055215"/>
                  </a:lnTo>
                  <a:lnTo>
                    <a:pt x="635606" y="9785329"/>
                  </a:lnTo>
                  <a:lnTo>
                    <a:pt x="728716" y="9750172"/>
                  </a:lnTo>
                  <a:lnTo>
                    <a:pt x="819203" y="9714326"/>
                  </a:lnTo>
                  <a:lnTo>
                    <a:pt x="863463" y="9696105"/>
                  </a:lnTo>
                  <a:lnTo>
                    <a:pt x="907068" y="9677664"/>
                  </a:lnTo>
                  <a:lnTo>
                    <a:pt x="950016" y="9658988"/>
                  </a:lnTo>
                  <a:lnTo>
                    <a:pt x="992309" y="9640060"/>
                  </a:lnTo>
                  <a:lnTo>
                    <a:pt x="1033946" y="9620864"/>
                  </a:lnTo>
                  <a:lnTo>
                    <a:pt x="1074928" y="9601386"/>
                  </a:lnTo>
                  <a:lnTo>
                    <a:pt x="1115254" y="9581609"/>
                  </a:lnTo>
                  <a:lnTo>
                    <a:pt x="1154924" y="9561516"/>
                  </a:lnTo>
                  <a:lnTo>
                    <a:pt x="1193938" y="9541094"/>
                  </a:lnTo>
                  <a:lnTo>
                    <a:pt x="1232297" y="9520324"/>
                  </a:lnTo>
                  <a:lnTo>
                    <a:pt x="1270000" y="9499193"/>
                  </a:lnTo>
                  <a:lnTo>
                    <a:pt x="1307047" y="9477683"/>
                  </a:lnTo>
                  <a:lnTo>
                    <a:pt x="1343439" y="9455779"/>
                  </a:lnTo>
                  <a:lnTo>
                    <a:pt x="1379175" y="9433466"/>
                  </a:lnTo>
                  <a:lnTo>
                    <a:pt x="1414255" y="9410727"/>
                  </a:lnTo>
                  <a:lnTo>
                    <a:pt x="1448679" y="9387546"/>
                  </a:lnTo>
                  <a:lnTo>
                    <a:pt x="1482448" y="9363909"/>
                  </a:lnTo>
                  <a:lnTo>
                    <a:pt x="1515561" y="9339798"/>
                  </a:lnTo>
                  <a:lnTo>
                    <a:pt x="1548019" y="9315198"/>
                  </a:lnTo>
                  <a:lnTo>
                    <a:pt x="1579820" y="9290093"/>
                  </a:lnTo>
                  <a:lnTo>
                    <a:pt x="1610966" y="9264468"/>
                  </a:lnTo>
                  <a:lnTo>
                    <a:pt x="1641456" y="9238306"/>
                  </a:lnTo>
                  <a:lnTo>
                    <a:pt x="1671291" y="9211592"/>
                  </a:lnTo>
                  <a:lnTo>
                    <a:pt x="1700470" y="9184310"/>
                  </a:lnTo>
                  <a:lnTo>
                    <a:pt x="1728993" y="9156444"/>
                  </a:lnTo>
                  <a:lnTo>
                    <a:pt x="1756860" y="9127978"/>
                  </a:lnTo>
                  <a:lnTo>
                    <a:pt x="1784072" y="9098897"/>
                  </a:lnTo>
                  <a:lnTo>
                    <a:pt x="1810628" y="9069184"/>
                  </a:lnTo>
                  <a:lnTo>
                    <a:pt x="1836529" y="9038824"/>
                  </a:lnTo>
                  <a:lnTo>
                    <a:pt x="1861773" y="9007801"/>
                  </a:lnTo>
                  <a:lnTo>
                    <a:pt x="1886362" y="8976099"/>
                  </a:lnTo>
                  <a:lnTo>
                    <a:pt x="1910295" y="8943702"/>
                  </a:lnTo>
                  <a:lnTo>
                    <a:pt x="1933573" y="8910594"/>
                  </a:lnTo>
                  <a:lnTo>
                    <a:pt x="1956195" y="8876760"/>
                  </a:lnTo>
                  <a:lnTo>
                    <a:pt x="1978161" y="8842184"/>
                  </a:lnTo>
                  <a:lnTo>
                    <a:pt x="1999471" y="8806850"/>
                  </a:lnTo>
                  <a:lnTo>
                    <a:pt x="2020126" y="8770742"/>
                  </a:lnTo>
                  <a:lnTo>
                    <a:pt x="2040125" y="8733844"/>
                  </a:lnTo>
                  <a:lnTo>
                    <a:pt x="2059468" y="8696140"/>
                  </a:lnTo>
                  <a:lnTo>
                    <a:pt x="2078156" y="8657615"/>
                  </a:lnTo>
                  <a:lnTo>
                    <a:pt x="2096187" y="8618253"/>
                  </a:lnTo>
                  <a:lnTo>
                    <a:pt x="2113564" y="8578038"/>
                  </a:lnTo>
                  <a:lnTo>
                    <a:pt x="2130284" y="8536954"/>
                  </a:lnTo>
                  <a:lnTo>
                    <a:pt x="2146349" y="8494985"/>
                  </a:lnTo>
                  <a:lnTo>
                    <a:pt x="2161758" y="8452115"/>
                  </a:lnTo>
                  <a:lnTo>
                    <a:pt x="2176511" y="8408329"/>
                  </a:lnTo>
                  <a:lnTo>
                    <a:pt x="2190609" y="8363611"/>
                  </a:lnTo>
                  <a:lnTo>
                    <a:pt x="2204051" y="8317945"/>
                  </a:lnTo>
                  <a:lnTo>
                    <a:pt x="2216837" y="8271314"/>
                  </a:lnTo>
                  <a:lnTo>
                    <a:pt x="2228968" y="8223705"/>
                  </a:lnTo>
                  <a:lnTo>
                    <a:pt x="2240442" y="8175099"/>
                  </a:lnTo>
                  <a:lnTo>
                    <a:pt x="2251261" y="8125482"/>
                  </a:lnTo>
                  <a:lnTo>
                    <a:pt x="2261425" y="8074838"/>
                  </a:lnTo>
                  <a:lnTo>
                    <a:pt x="2270933" y="8023151"/>
                  </a:lnTo>
                  <a:lnTo>
                    <a:pt x="2279785" y="7970405"/>
                  </a:lnTo>
                  <a:lnTo>
                    <a:pt x="2287981" y="7916584"/>
                  </a:lnTo>
                  <a:lnTo>
                    <a:pt x="2295521" y="7861673"/>
                  </a:lnTo>
                  <a:lnTo>
                    <a:pt x="2302406" y="7805655"/>
                  </a:lnTo>
                  <a:lnTo>
                    <a:pt x="2308636" y="7748515"/>
                  </a:lnTo>
                  <a:lnTo>
                    <a:pt x="2314209" y="7690237"/>
                  </a:lnTo>
                  <a:lnTo>
                    <a:pt x="2319127" y="7630805"/>
                  </a:lnTo>
                  <a:lnTo>
                    <a:pt x="2323389" y="7570203"/>
                  </a:lnTo>
                  <a:lnTo>
                    <a:pt x="2326995" y="7508416"/>
                  </a:lnTo>
                  <a:lnTo>
                    <a:pt x="2329946" y="7445427"/>
                  </a:lnTo>
                  <a:lnTo>
                    <a:pt x="2332241" y="7381222"/>
                  </a:lnTo>
                  <a:lnTo>
                    <a:pt x="2333880" y="7315783"/>
                  </a:lnTo>
                  <a:lnTo>
                    <a:pt x="2334864" y="7249095"/>
                  </a:lnTo>
                  <a:lnTo>
                    <a:pt x="2335192" y="7181143"/>
                  </a:lnTo>
                  <a:lnTo>
                    <a:pt x="2335192" y="1675914"/>
                  </a:lnTo>
                  <a:lnTo>
                    <a:pt x="1916725" y="1282693"/>
                  </a:lnTo>
                  <a:lnTo>
                    <a:pt x="1802570" y="1176621"/>
                  </a:lnTo>
                  <a:lnTo>
                    <a:pt x="1747556" y="1126359"/>
                  </a:lnTo>
                  <a:lnTo>
                    <a:pt x="1693855" y="1077899"/>
                  </a:lnTo>
                  <a:lnTo>
                    <a:pt x="1641420" y="1031206"/>
                  </a:lnTo>
                  <a:lnTo>
                    <a:pt x="1590204" y="986245"/>
                  </a:lnTo>
                  <a:lnTo>
                    <a:pt x="1540160" y="942980"/>
                  </a:lnTo>
                  <a:lnTo>
                    <a:pt x="1491240" y="901378"/>
                  </a:lnTo>
                  <a:lnTo>
                    <a:pt x="1443398" y="861402"/>
                  </a:lnTo>
                  <a:lnTo>
                    <a:pt x="1396586" y="823018"/>
                  </a:lnTo>
                  <a:lnTo>
                    <a:pt x="1350757" y="786190"/>
                  </a:lnTo>
                  <a:lnTo>
                    <a:pt x="1305864" y="750884"/>
                  </a:lnTo>
                  <a:lnTo>
                    <a:pt x="1261860" y="717063"/>
                  </a:lnTo>
                  <a:lnTo>
                    <a:pt x="1218698" y="684695"/>
                  </a:lnTo>
                  <a:lnTo>
                    <a:pt x="1176331" y="653742"/>
                  </a:lnTo>
                  <a:lnTo>
                    <a:pt x="1134711" y="624170"/>
                  </a:lnTo>
                  <a:lnTo>
                    <a:pt x="1093791" y="595945"/>
                  </a:lnTo>
                  <a:lnTo>
                    <a:pt x="1053525" y="569030"/>
                  </a:lnTo>
                  <a:lnTo>
                    <a:pt x="1013865" y="543391"/>
                  </a:lnTo>
                  <a:lnTo>
                    <a:pt x="974764" y="518993"/>
                  </a:lnTo>
                  <a:lnTo>
                    <a:pt x="936175" y="495800"/>
                  </a:lnTo>
                  <a:lnTo>
                    <a:pt x="898051" y="473777"/>
                  </a:lnTo>
                  <a:lnTo>
                    <a:pt x="860345" y="452891"/>
                  </a:lnTo>
                  <a:lnTo>
                    <a:pt x="823009" y="433104"/>
                  </a:lnTo>
                  <a:lnTo>
                    <a:pt x="785997" y="414383"/>
                  </a:lnTo>
                  <a:lnTo>
                    <a:pt x="749261" y="396691"/>
                  </a:lnTo>
                  <a:lnTo>
                    <a:pt x="712754" y="379995"/>
                  </a:lnTo>
                  <a:lnTo>
                    <a:pt x="676429" y="364259"/>
                  </a:lnTo>
                  <a:lnTo>
                    <a:pt x="640239" y="349447"/>
                  </a:lnTo>
                  <a:lnTo>
                    <a:pt x="604137" y="335526"/>
                  </a:lnTo>
                  <a:lnTo>
                    <a:pt x="568076" y="322459"/>
                  </a:lnTo>
                  <a:lnTo>
                    <a:pt x="495887" y="298748"/>
                  </a:lnTo>
                  <a:lnTo>
                    <a:pt x="423296" y="278035"/>
                  </a:lnTo>
                  <a:lnTo>
                    <a:pt x="349925" y="260039"/>
                  </a:lnTo>
                  <a:lnTo>
                    <a:pt x="275397" y="244479"/>
                  </a:lnTo>
                  <a:lnTo>
                    <a:pt x="237582" y="237525"/>
                  </a:lnTo>
                  <a:lnTo>
                    <a:pt x="199336" y="231075"/>
                  </a:lnTo>
                  <a:lnTo>
                    <a:pt x="160612" y="225093"/>
                  </a:lnTo>
                  <a:lnTo>
                    <a:pt x="121364" y="219544"/>
                  </a:lnTo>
                  <a:lnTo>
                    <a:pt x="81544" y="214395"/>
                  </a:lnTo>
                  <a:lnTo>
                    <a:pt x="0" y="205150"/>
                  </a:lnTo>
                  <a:lnTo>
                    <a:pt x="0" y="0"/>
                  </a:lnTo>
                  <a:lnTo>
                    <a:pt x="3263031" y="0"/>
                  </a:lnTo>
                  <a:lnTo>
                    <a:pt x="3293541" y="16917"/>
                  </a:lnTo>
                  <a:lnTo>
                    <a:pt x="3333332" y="41999"/>
                  </a:lnTo>
                  <a:lnTo>
                    <a:pt x="3375755" y="71588"/>
                  </a:lnTo>
                  <a:lnTo>
                    <a:pt x="3421394" y="106039"/>
                  </a:lnTo>
                  <a:lnTo>
                    <a:pt x="3470838" y="145707"/>
                  </a:lnTo>
                  <a:lnTo>
                    <a:pt x="3524673" y="190949"/>
                  </a:lnTo>
                  <a:lnTo>
                    <a:pt x="3583486" y="242120"/>
                  </a:lnTo>
                  <a:lnTo>
                    <a:pt x="3647864" y="299576"/>
                  </a:lnTo>
                  <a:lnTo>
                    <a:pt x="4237652" y="850206"/>
                  </a:lnTo>
                  <a:lnTo>
                    <a:pt x="4237652" y="1932284"/>
                  </a:lnTo>
                  <a:lnTo>
                    <a:pt x="2653026" y="1932284"/>
                  </a:lnTo>
                  <a:lnTo>
                    <a:pt x="2653026" y="7181143"/>
                  </a:lnTo>
                  <a:lnTo>
                    <a:pt x="2653354" y="7249095"/>
                  </a:lnTo>
                  <a:lnTo>
                    <a:pt x="2654338" y="7315783"/>
                  </a:lnTo>
                  <a:lnTo>
                    <a:pt x="2655977" y="7381222"/>
                  </a:lnTo>
                  <a:lnTo>
                    <a:pt x="2658272" y="7445427"/>
                  </a:lnTo>
                  <a:lnTo>
                    <a:pt x="2661223" y="7508416"/>
                  </a:lnTo>
                  <a:lnTo>
                    <a:pt x="2664829" y="7570203"/>
                  </a:lnTo>
                  <a:lnTo>
                    <a:pt x="2669091" y="7630805"/>
                  </a:lnTo>
                  <a:lnTo>
                    <a:pt x="2674009" y="7690237"/>
                  </a:lnTo>
                  <a:lnTo>
                    <a:pt x="2679582" y="7748515"/>
                  </a:lnTo>
                  <a:lnTo>
                    <a:pt x="2685811" y="7805655"/>
                  </a:lnTo>
                  <a:lnTo>
                    <a:pt x="2692696" y="7861673"/>
                  </a:lnTo>
                  <a:lnTo>
                    <a:pt x="2700237" y="7916584"/>
                  </a:lnTo>
                  <a:lnTo>
                    <a:pt x="2708433" y="7970405"/>
                  </a:lnTo>
                  <a:lnTo>
                    <a:pt x="2717285" y="8023151"/>
                  </a:lnTo>
                  <a:lnTo>
                    <a:pt x="2726793" y="8074838"/>
                  </a:lnTo>
                  <a:lnTo>
                    <a:pt x="2736956" y="8125482"/>
                  </a:lnTo>
                  <a:lnTo>
                    <a:pt x="2747775" y="8175099"/>
                  </a:lnTo>
                  <a:lnTo>
                    <a:pt x="2759250" y="8223705"/>
                  </a:lnTo>
                  <a:lnTo>
                    <a:pt x="2771381" y="8271314"/>
                  </a:lnTo>
                  <a:lnTo>
                    <a:pt x="2784167" y="8317945"/>
                  </a:lnTo>
                  <a:lnTo>
                    <a:pt x="2797609" y="8363611"/>
                  </a:lnTo>
                  <a:lnTo>
                    <a:pt x="2811707" y="8408329"/>
                  </a:lnTo>
                  <a:lnTo>
                    <a:pt x="2826460" y="8452115"/>
                  </a:lnTo>
                  <a:lnTo>
                    <a:pt x="2841869" y="8494985"/>
                  </a:lnTo>
                  <a:lnTo>
                    <a:pt x="2857934" y="8536954"/>
                  </a:lnTo>
                  <a:lnTo>
                    <a:pt x="2874654" y="8578038"/>
                  </a:lnTo>
                  <a:lnTo>
                    <a:pt x="2892030" y="8618253"/>
                  </a:lnTo>
                  <a:lnTo>
                    <a:pt x="2910062" y="8657615"/>
                  </a:lnTo>
                  <a:lnTo>
                    <a:pt x="2928750" y="8696140"/>
                  </a:lnTo>
                  <a:lnTo>
                    <a:pt x="2948093" y="8733844"/>
                  </a:lnTo>
                  <a:lnTo>
                    <a:pt x="2968092" y="8770742"/>
                  </a:lnTo>
                  <a:lnTo>
                    <a:pt x="2988747" y="8806850"/>
                  </a:lnTo>
                  <a:lnTo>
                    <a:pt x="3010057" y="8842184"/>
                  </a:lnTo>
                  <a:lnTo>
                    <a:pt x="3032023" y="8876760"/>
                  </a:lnTo>
                  <a:lnTo>
                    <a:pt x="3054645" y="8910594"/>
                  </a:lnTo>
                  <a:lnTo>
                    <a:pt x="3077923" y="8943702"/>
                  </a:lnTo>
                  <a:lnTo>
                    <a:pt x="3101856" y="8976099"/>
                  </a:lnTo>
                  <a:lnTo>
                    <a:pt x="3126445" y="9007801"/>
                  </a:lnTo>
                  <a:lnTo>
                    <a:pt x="3151689" y="9038824"/>
                  </a:lnTo>
                  <a:lnTo>
                    <a:pt x="3177590" y="9069184"/>
                  </a:lnTo>
                  <a:lnTo>
                    <a:pt x="3204146" y="9098897"/>
                  </a:lnTo>
                  <a:lnTo>
                    <a:pt x="3231357" y="9127978"/>
                  </a:lnTo>
                  <a:lnTo>
                    <a:pt x="3259225" y="9156444"/>
                  </a:lnTo>
                  <a:lnTo>
                    <a:pt x="3287748" y="9184310"/>
                  </a:lnTo>
                  <a:lnTo>
                    <a:pt x="3316927" y="9211592"/>
                  </a:lnTo>
                  <a:lnTo>
                    <a:pt x="3346761" y="9238306"/>
                  </a:lnTo>
                  <a:lnTo>
                    <a:pt x="3377252" y="9264468"/>
                  </a:lnTo>
                  <a:lnTo>
                    <a:pt x="3408398" y="9290093"/>
                  </a:lnTo>
                  <a:lnTo>
                    <a:pt x="3440199" y="9315198"/>
                  </a:lnTo>
                  <a:lnTo>
                    <a:pt x="3472657" y="9339798"/>
                  </a:lnTo>
                  <a:lnTo>
                    <a:pt x="3505770" y="9363909"/>
                  </a:lnTo>
                  <a:lnTo>
                    <a:pt x="3539538" y="9387546"/>
                  </a:lnTo>
                  <a:lnTo>
                    <a:pt x="3573963" y="9410727"/>
                  </a:lnTo>
                  <a:lnTo>
                    <a:pt x="3609043" y="9433466"/>
                  </a:lnTo>
                  <a:lnTo>
                    <a:pt x="3644779" y="9455779"/>
                  </a:lnTo>
                  <a:lnTo>
                    <a:pt x="3681171" y="9477683"/>
                  </a:lnTo>
                  <a:lnTo>
                    <a:pt x="3718218" y="9499193"/>
                  </a:lnTo>
                  <a:lnTo>
                    <a:pt x="3755921" y="9520324"/>
                  </a:lnTo>
                  <a:lnTo>
                    <a:pt x="3794280" y="9541094"/>
                  </a:lnTo>
                  <a:lnTo>
                    <a:pt x="3833294" y="9561516"/>
                  </a:lnTo>
                  <a:lnTo>
                    <a:pt x="3872964" y="9581609"/>
                  </a:lnTo>
                  <a:lnTo>
                    <a:pt x="3913290" y="9601386"/>
                  </a:lnTo>
                  <a:lnTo>
                    <a:pt x="3954271" y="9620864"/>
                  </a:lnTo>
                  <a:lnTo>
                    <a:pt x="3995909" y="9640060"/>
                  </a:lnTo>
                  <a:lnTo>
                    <a:pt x="4038201" y="9658988"/>
                  </a:lnTo>
                  <a:lnTo>
                    <a:pt x="4081150" y="9677664"/>
                  </a:lnTo>
                  <a:lnTo>
                    <a:pt x="4124754" y="9696105"/>
                  </a:lnTo>
                  <a:lnTo>
                    <a:pt x="4169014" y="9714326"/>
                  </a:lnTo>
                  <a:lnTo>
                    <a:pt x="4237652" y="9741624"/>
                  </a:lnTo>
                  <a:lnTo>
                    <a:pt x="4237652" y="10055215"/>
                  </a:lnTo>
                  <a:close/>
                </a:path>
                <a:path w="4237990" h="10055225" extrusionOk="0">
                  <a:moveTo>
                    <a:pt x="4237652" y="3390802"/>
                  </a:moveTo>
                  <a:lnTo>
                    <a:pt x="2653026" y="1932284"/>
                  </a:lnTo>
                  <a:lnTo>
                    <a:pt x="4237652" y="1932284"/>
                  </a:lnTo>
                  <a:lnTo>
                    <a:pt x="4237652" y="3390802"/>
                  </a:lnTo>
                  <a:close/>
                </a:path>
              </a:pathLst>
            </a:custGeom>
            <a:solidFill>
              <a:srgbClr val="010101">
                <a:alpha val="15686"/>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31;g1acca4b312a_0_198"/>
            <p:cNvSpPr/>
            <p:nvPr/>
          </p:nvSpPr>
          <p:spPr>
            <a:xfrm>
              <a:off x="7766050" y="0"/>
              <a:ext cx="6350" cy="10058400"/>
            </a:xfrm>
            <a:custGeom>
              <a:avLst/>
              <a:gdLst/>
              <a:ahLst/>
              <a:cxnLst/>
              <a:rect l="l" t="t" r="r" b="b"/>
              <a:pathLst>
                <a:path w="6350" h="10058400" extrusionOk="0">
                  <a:moveTo>
                    <a:pt x="0" y="0"/>
                  </a:moveTo>
                  <a:lnTo>
                    <a:pt x="0" y="10058400"/>
                  </a:lnTo>
                  <a:lnTo>
                    <a:pt x="6350" y="10058400"/>
                  </a:lnTo>
                  <a:lnTo>
                    <a:pt x="6350" y="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2" name="Google Shape;132;g1acca4b312a_0_198"/>
          <p:cNvSpPr txBox="1"/>
          <p:nvPr/>
        </p:nvSpPr>
        <p:spPr>
          <a:xfrm>
            <a:off x="304800" y="2197114"/>
            <a:ext cx="7004100" cy="12621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900" b="0" i="0" u="none" strike="noStrike" cap="none">
                <a:solidFill>
                  <a:schemeClr val="dk1"/>
                </a:solidFill>
                <a:latin typeface="Arial"/>
                <a:ea typeface="Arial"/>
                <a:cs typeface="Arial"/>
                <a:sym typeface="Arial"/>
              </a:rPr>
              <a:t>In Linear methods</a:t>
            </a:r>
            <a:r>
              <a:rPr lang="en-US" sz="1900">
                <a:solidFill>
                  <a:schemeClr val="dk1"/>
                </a:solidFill>
              </a:rPr>
              <a:t> we use data to project it linearly on low dimensional spaces, but for non linear data </a:t>
            </a:r>
            <a:r>
              <a:rPr lang="en-US" sz="1900" b="0" i="0" u="none" strike="noStrike" cap="none">
                <a:solidFill>
                  <a:schemeClr val="dk1"/>
                </a:solidFill>
                <a:latin typeface="Arial"/>
                <a:ea typeface="Arial"/>
                <a:cs typeface="Arial"/>
                <a:sym typeface="Arial"/>
              </a:rPr>
              <a:t>there are high chances of overlap</a:t>
            </a:r>
            <a:r>
              <a:rPr lang="en-US" sz="1900">
                <a:solidFill>
                  <a:schemeClr val="dk1"/>
                </a:solidFill>
              </a:rPr>
              <a:t> in this method</a:t>
            </a:r>
            <a:r>
              <a:rPr lang="en-US" sz="1900" b="0" i="0" u="none" strike="noStrike" cap="none">
                <a:solidFill>
                  <a:schemeClr val="dk1"/>
                </a:solidFill>
                <a:latin typeface="Arial"/>
                <a:ea typeface="Arial"/>
                <a:cs typeface="Arial"/>
                <a:sym typeface="Arial"/>
              </a:rPr>
              <a:t>.</a:t>
            </a:r>
            <a:endParaRPr sz="19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900" b="0" i="0" u="none" strike="noStrike" cap="none">
              <a:solidFill>
                <a:schemeClr val="dk1"/>
              </a:solidFill>
              <a:latin typeface="Arial"/>
              <a:ea typeface="Arial"/>
              <a:cs typeface="Arial"/>
              <a:sym typeface="Arial"/>
            </a:endParaRPr>
          </a:p>
        </p:txBody>
      </p:sp>
      <p:sp>
        <p:nvSpPr>
          <p:cNvPr id="133" name="Google Shape;133;g1acca4b312a_0_198"/>
          <p:cNvSpPr txBox="1">
            <a:spLocks noGrp="1"/>
          </p:cNvSpPr>
          <p:nvPr>
            <p:ph type="title"/>
          </p:nvPr>
        </p:nvSpPr>
        <p:spPr>
          <a:xfrm>
            <a:off x="306805" y="1766449"/>
            <a:ext cx="5346600" cy="354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b="1">
                <a:solidFill>
                  <a:schemeClr val="dk1"/>
                </a:solidFill>
                <a:latin typeface="Jacques Francois Shadow"/>
                <a:ea typeface="Jacques Francois Shadow"/>
                <a:cs typeface="Jacques Francois Shadow"/>
                <a:sym typeface="Jacques Francois Shadow"/>
              </a:rPr>
              <a:t>Linear Reduction:</a:t>
            </a:r>
            <a:endParaRPr b="1">
              <a:solidFill>
                <a:schemeClr val="dk1"/>
              </a:solidFill>
              <a:latin typeface="Jacques Francois Shadow"/>
              <a:ea typeface="Jacques Francois Shadow"/>
              <a:cs typeface="Jacques Francois Shadow"/>
              <a:sym typeface="Jacques Francois Shadow"/>
            </a:endParaRPr>
          </a:p>
        </p:txBody>
      </p:sp>
      <p:sp>
        <p:nvSpPr>
          <p:cNvPr id="134" name="Google Shape;134;g1acca4b312a_0_198"/>
          <p:cNvSpPr txBox="1"/>
          <p:nvPr/>
        </p:nvSpPr>
        <p:spPr>
          <a:xfrm>
            <a:off x="306800" y="4256675"/>
            <a:ext cx="6718200" cy="9696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900" b="0" i="0" u="none" strike="noStrike" cap="none">
                <a:solidFill>
                  <a:schemeClr val="dk1"/>
                </a:solidFill>
                <a:latin typeface="Arial"/>
                <a:ea typeface="Arial"/>
                <a:cs typeface="Arial"/>
                <a:sym typeface="Arial"/>
              </a:rPr>
              <a:t>Non-linear methods are more flexible in adjusting the compatibility between data and parameter, so these methods can adapt more easily with high dimension data.</a:t>
            </a:r>
            <a:endParaRPr sz="1900"/>
          </a:p>
        </p:txBody>
      </p:sp>
      <p:sp>
        <p:nvSpPr>
          <p:cNvPr id="135" name="Google Shape;135;g1acca4b312a_0_198"/>
          <p:cNvSpPr txBox="1"/>
          <p:nvPr/>
        </p:nvSpPr>
        <p:spPr>
          <a:xfrm>
            <a:off x="187673" y="3766028"/>
            <a:ext cx="5450400" cy="446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300" b="1" i="0" u="none" strike="noStrike" cap="none">
                <a:solidFill>
                  <a:srgbClr val="000000"/>
                </a:solidFill>
                <a:latin typeface="Jacques Francois Shadow"/>
                <a:ea typeface="Jacques Francois Shadow"/>
                <a:cs typeface="Jacques Francois Shadow"/>
                <a:sym typeface="Jacques Francois Shadow"/>
              </a:rPr>
              <a:t>Non – Linear Reduction:</a:t>
            </a:r>
            <a:endParaRPr/>
          </a:p>
        </p:txBody>
      </p:sp>
      <p:pic>
        <p:nvPicPr>
          <p:cNvPr id="136" name="Google Shape;136;g1acca4b312a_0_198" descr="linear and nonlinear data"/>
          <p:cNvPicPr preferRelativeResize="0"/>
          <p:nvPr/>
        </p:nvPicPr>
        <p:blipFill>
          <a:blip r:embed="rId3">
            <a:alphaModFix/>
          </a:blip>
          <a:stretch>
            <a:fillRect/>
          </a:stretch>
        </p:blipFill>
        <p:spPr>
          <a:xfrm>
            <a:off x="531625" y="6021850"/>
            <a:ext cx="4762500" cy="239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ae04edf007_4_6"/>
          <p:cNvSpPr/>
          <p:nvPr/>
        </p:nvSpPr>
        <p:spPr>
          <a:xfrm>
            <a:off x="0" y="11"/>
            <a:ext cx="7772400" cy="10058400"/>
          </a:xfrm>
          <a:custGeom>
            <a:avLst/>
            <a:gdLst/>
            <a:ahLst/>
            <a:cxnLst/>
            <a:rect l="l" t="t" r="r" b="b"/>
            <a:pathLst>
              <a:path w="7772400" h="10058400" extrusionOk="0">
                <a:moveTo>
                  <a:pt x="7772400" y="0"/>
                </a:moveTo>
                <a:lnTo>
                  <a:pt x="0" y="0"/>
                </a:lnTo>
                <a:lnTo>
                  <a:pt x="0" y="10058400"/>
                </a:lnTo>
                <a:lnTo>
                  <a:pt x="7772400" y="10058400"/>
                </a:lnTo>
                <a:lnTo>
                  <a:pt x="7772400" y="0"/>
                </a:lnTo>
                <a:close/>
              </a:path>
            </a:pathLst>
          </a:custGeom>
          <a:solidFill>
            <a:srgbClr val="DCDD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1" i="0" u="none" strike="noStrike" cap="none">
              <a:solidFill>
                <a:schemeClr val="dk1"/>
              </a:solidFill>
              <a:latin typeface="Jacques Francois Shadow"/>
              <a:ea typeface="Jacques Francois Shadow"/>
              <a:cs typeface="Jacques Francois Shadow"/>
              <a:sym typeface="Jacques Francois Shadow"/>
            </a:endParaRPr>
          </a:p>
        </p:txBody>
      </p:sp>
      <p:sp>
        <p:nvSpPr>
          <p:cNvPr id="142" name="Google Shape;142;g1ae04edf007_4_6"/>
          <p:cNvSpPr txBox="1"/>
          <p:nvPr/>
        </p:nvSpPr>
        <p:spPr>
          <a:xfrm>
            <a:off x="304800" y="1371600"/>
            <a:ext cx="71628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342900" marR="0" lvl="0" indent="-22860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nvGrpSpPr>
          <p:cNvPr id="143" name="Google Shape;143;g1ae04edf007_4_6"/>
          <p:cNvGrpSpPr/>
          <p:nvPr/>
        </p:nvGrpSpPr>
        <p:grpSpPr>
          <a:xfrm>
            <a:off x="3534410" y="0"/>
            <a:ext cx="4237990" cy="10058400"/>
            <a:chOff x="3534746" y="0"/>
            <a:chExt cx="4237990" cy="10058400"/>
          </a:xfrm>
        </p:grpSpPr>
        <p:sp>
          <p:nvSpPr>
            <p:cNvPr id="144" name="Google Shape;144;g1ae04edf007_4_6"/>
            <p:cNvSpPr/>
            <p:nvPr/>
          </p:nvSpPr>
          <p:spPr>
            <a:xfrm>
              <a:off x="3534746" y="0"/>
              <a:ext cx="4237990" cy="10055225"/>
            </a:xfrm>
            <a:custGeom>
              <a:avLst/>
              <a:gdLst/>
              <a:ahLst/>
              <a:cxnLst/>
              <a:rect l="l" t="t" r="r" b="b"/>
              <a:pathLst>
                <a:path w="4237990" h="10055225" extrusionOk="0">
                  <a:moveTo>
                    <a:pt x="4237652" y="10055215"/>
                  </a:moveTo>
                  <a:lnTo>
                    <a:pt x="635606" y="10055215"/>
                  </a:lnTo>
                  <a:lnTo>
                    <a:pt x="635606" y="9785329"/>
                  </a:lnTo>
                  <a:lnTo>
                    <a:pt x="728716" y="9750172"/>
                  </a:lnTo>
                  <a:lnTo>
                    <a:pt x="819203" y="9714326"/>
                  </a:lnTo>
                  <a:lnTo>
                    <a:pt x="863463" y="9696105"/>
                  </a:lnTo>
                  <a:lnTo>
                    <a:pt x="907068" y="9677664"/>
                  </a:lnTo>
                  <a:lnTo>
                    <a:pt x="950016" y="9658988"/>
                  </a:lnTo>
                  <a:lnTo>
                    <a:pt x="992309" y="9640060"/>
                  </a:lnTo>
                  <a:lnTo>
                    <a:pt x="1033946" y="9620864"/>
                  </a:lnTo>
                  <a:lnTo>
                    <a:pt x="1074928" y="9601386"/>
                  </a:lnTo>
                  <a:lnTo>
                    <a:pt x="1115254" y="9581609"/>
                  </a:lnTo>
                  <a:lnTo>
                    <a:pt x="1154924" y="9561516"/>
                  </a:lnTo>
                  <a:lnTo>
                    <a:pt x="1193938" y="9541094"/>
                  </a:lnTo>
                  <a:lnTo>
                    <a:pt x="1232297" y="9520324"/>
                  </a:lnTo>
                  <a:lnTo>
                    <a:pt x="1270000" y="9499193"/>
                  </a:lnTo>
                  <a:lnTo>
                    <a:pt x="1307047" y="9477683"/>
                  </a:lnTo>
                  <a:lnTo>
                    <a:pt x="1343439" y="9455779"/>
                  </a:lnTo>
                  <a:lnTo>
                    <a:pt x="1379175" y="9433466"/>
                  </a:lnTo>
                  <a:lnTo>
                    <a:pt x="1414255" y="9410727"/>
                  </a:lnTo>
                  <a:lnTo>
                    <a:pt x="1448679" y="9387546"/>
                  </a:lnTo>
                  <a:lnTo>
                    <a:pt x="1482448" y="9363909"/>
                  </a:lnTo>
                  <a:lnTo>
                    <a:pt x="1515561" y="9339798"/>
                  </a:lnTo>
                  <a:lnTo>
                    <a:pt x="1548019" y="9315198"/>
                  </a:lnTo>
                  <a:lnTo>
                    <a:pt x="1579820" y="9290093"/>
                  </a:lnTo>
                  <a:lnTo>
                    <a:pt x="1610966" y="9264468"/>
                  </a:lnTo>
                  <a:lnTo>
                    <a:pt x="1641456" y="9238306"/>
                  </a:lnTo>
                  <a:lnTo>
                    <a:pt x="1671291" y="9211592"/>
                  </a:lnTo>
                  <a:lnTo>
                    <a:pt x="1700470" y="9184310"/>
                  </a:lnTo>
                  <a:lnTo>
                    <a:pt x="1728993" y="9156444"/>
                  </a:lnTo>
                  <a:lnTo>
                    <a:pt x="1756860" y="9127978"/>
                  </a:lnTo>
                  <a:lnTo>
                    <a:pt x="1784072" y="9098897"/>
                  </a:lnTo>
                  <a:lnTo>
                    <a:pt x="1810628" y="9069184"/>
                  </a:lnTo>
                  <a:lnTo>
                    <a:pt x="1836529" y="9038824"/>
                  </a:lnTo>
                  <a:lnTo>
                    <a:pt x="1861773" y="9007801"/>
                  </a:lnTo>
                  <a:lnTo>
                    <a:pt x="1886362" y="8976099"/>
                  </a:lnTo>
                  <a:lnTo>
                    <a:pt x="1910295" y="8943702"/>
                  </a:lnTo>
                  <a:lnTo>
                    <a:pt x="1933573" y="8910594"/>
                  </a:lnTo>
                  <a:lnTo>
                    <a:pt x="1956195" y="8876760"/>
                  </a:lnTo>
                  <a:lnTo>
                    <a:pt x="1978161" y="8842184"/>
                  </a:lnTo>
                  <a:lnTo>
                    <a:pt x="1999471" y="8806850"/>
                  </a:lnTo>
                  <a:lnTo>
                    <a:pt x="2020126" y="8770742"/>
                  </a:lnTo>
                  <a:lnTo>
                    <a:pt x="2040125" y="8733844"/>
                  </a:lnTo>
                  <a:lnTo>
                    <a:pt x="2059468" y="8696140"/>
                  </a:lnTo>
                  <a:lnTo>
                    <a:pt x="2078156" y="8657615"/>
                  </a:lnTo>
                  <a:lnTo>
                    <a:pt x="2096187" y="8618253"/>
                  </a:lnTo>
                  <a:lnTo>
                    <a:pt x="2113564" y="8578038"/>
                  </a:lnTo>
                  <a:lnTo>
                    <a:pt x="2130284" y="8536954"/>
                  </a:lnTo>
                  <a:lnTo>
                    <a:pt x="2146349" y="8494985"/>
                  </a:lnTo>
                  <a:lnTo>
                    <a:pt x="2161758" y="8452115"/>
                  </a:lnTo>
                  <a:lnTo>
                    <a:pt x="2176511" y="8408329"/>
                  </a:lnTo>
                  <a:lnTo>
                    <a:pt x="2190609" y="8363611"/>
                  </a:lnTo>
                  <a:lnTo>
                    <a:pt x="2204051" y="8317945"/>
                  </a:lnTo>
                  <a:lnTo>
                    <a:pt x="2216837" y="8271314"/>
                  </a:lnTo>
                  <a:lnTo>
                    <a:pt x="2228968" y="8223705"/>
                  </a:lnTo>
                  <a:lnTo>
                    <a:pt x="2240442" y="8175099"/>
                  </a:lnTo>
                  <a:lnTo>
                    <a:pt x="2251261" y="8125482"/>
                  </a:lnTo>
                  <a:lnTo>
                    <a:pt x="2261425" y="8074838"/>
                  </a:lnTo>
                  <a:lnTo>
                    <a:pt x="2270933" y="8023151"/>
                  </a:lnTo>
                  <a:lnTo>
                    <a:pt x="2279785" y="7970405"/>
                  </a:lnTo>
                  <a:lnTo>
                    <a:pt x="2287981" y="7916584"/>
                  </a:lnTo>
                  <a:lnTo>
                    <a:pt x="2295521" y="7861673"/>
                  </a:lnTo>
                  <a:lnTo>
                    <a:pt x="2302406" y="7805655"/>
                  </a:lnTo>
                  <a:lnTo>
                    <a:pt x="2308636" y="7748515"/>
                  </a:lnTo>
                  <a:lnTo>
                    <a:pt x="2314209" y="7690237"/>
                  </a:lnTo>
                  <a:lnTo>
                    <a:pt x="2319127" y="7630805"/>
                  </a:lnTo>
                  <a:lnTo>
                    <a:pt x="2323389" y="7570203"/>
                  </a:lnTo>
                  <a:lnTo>
                    <a:pt x="2326995" y="7508416"/>
                  </a:lnTo>
                  <a:lnTo>
                    <a:pt x="2329946" y="7445427"/>
                  </a:lnTo>
                  <a:lnTo>
                    <a:pt x="2332241" y="7381222"/>
                  </a:lnTo>
                  <a:lnTo>
                    <a:pt x="2333880" y="7315783"/>
                  </a:lnTo>
                  <a:lnTo>
                    <a:pt x="2334864" y="7249095"/>
                  </a:lnTo>
                  <a:lnTo>
                    <a:pt x="2335192" y="7181143"/>
                  </a:lnTo>
                  <a:lnTo>
                    <a:pt x="2335192" y="1675914"/>
                  </a:lnTo>
                  <a:lnTo>
                    <a:pt x="1916725" y="1282693"/>
                  </a:lnTo>
                  <a:lnTo>
                    <a:pt x="1802570" y="1176621"/>
                  </a:lnTo>
                  <a:lnTo>
                    <a:pt x="1747556" y="1126359"/>
                  </a:lnTo>
                  <a:lnTo>
                    <a:pt x="1693855" y="1077899"/>
                  </a:lnTo>
                  <a:lnTo>
                    <a:pt x="1641420" y="1031206"/>
                  </a:lnTo>
                  <a:lnTo>
                    <a:pt x="1590204" y="986245"/>
                  </a:lnTo>
                  <a:lnTo>
                    <a:pt x="1540160" y="942980"/>
                  </a:lnTo>
                  <a:lnTo>
                    <a:pt x="1491240" y="901378"/>
                  </a:lnTo>
                  <a:lnTo>
                    <a:pt x="1443398" y="861402"/>
                  </a:lnTo>
                  <a:lnTo>
                    <a:pt x="1396586" y="823018"/>
                  </a:lnTo>
                  <a:lnTo>
                    <a:pt x="1350757" y="786190"/>
                  </a:lnTo>
                  <a:lnTo>
                    <a:pt x="1305864" y="750884"/>
                  </a:lnTo>
                  <a:lnTo>
                    <a:pt x="1261860" y="717063"/>
                  </a:lnTo>
                  <a:lnTo>
                    <a:pt x="1218698" y="684695"/>
                  </a:lnTo>
                  <a:lnTo>
                    <a:pt x="1176331" y="653742"/>
                  </a:lnTo>
                  <a:lnTo>
                    <a:pt x="1134711" y="624170"/>
                  </a:lnTo>
                  <a:lnTo>
                    <a:pt x="1093791" y="595945"/>
                  </a:lnTo>
                  <a:lnTo>
                    <a:pt x="1053525" y="569030"/>
                  </a:lnTo>
                  <a:lnTo>
                    <a:pt x="1013865" y="543391"/>
                  </a:lnTo>
                  <a:lnTo>
                    <a:pt x="974764" y="518993"/>
                  </a:lnTo>
                  <a:lnTo>
                    <a:pt x="936175" y="495800"/>
                  </a:lnTo>
                  <a:lnTo>
                    <a:pt x="898051" y="473777"/>
                  </a:lnTo>
                  <a:lnTo>
                    <a:pt x="860345" y="452891"/>
                  </a:lnTo>
                  <a:lnTo>
                    <a:pt x="823009" y="433104"/>
                  </a:lnTo>
                  <a:lnTo>
                    <a:pt x="785997" y="414383"/>
                  </a:lnTo>
                  <a:lnTo>
                    <a:pt x="749261" y="396691"/>
                  </a:lnTo>
                  <a:lnTo>
                    <a:pt x="712754" y="379995"/>
                  </a:lnTo>
                  <a:lnTo>
                    <a:pt x="676429" y="364259"/>
                  </a:lnTo>
                  <a:lnTo>
                    <a:pt x="640239" y="349447"/>
                  </a:lnTo>
                  <a:lnTo>
                    <a:pt x="604137" y="335526"/>
                  </a:lnTo>
                  <a:lnTo>
                    <a:pt x="568076" y="322459"/>
                  </a:lnTo>
                  <a:lnTo>
                    <a:pt x="495887" y="298748"/>
                  </a:lnTo>
                  <a:lnTo>
                    <a:pt x="423296" y="278035"/>
                  </a:lnTo>
                  <a:lnTo>
                    <a:pt x="349925" y="260039"/>
                  </a:lnTo>
                  <a:lnTo>
                    <a:pt x="275397" y="244479"/>
                  </a:lnTo>
                  <a:lnTo>
                    <a:pt x="237582" y="237525"/>
                  </a:lnTo>
                  <a:lnTo>
                    <a:pt x="199336" y="231075"/>
                  </a:lnTo>
                  <a:lnTo>
                    <a:pt x="160612" y="225093"/>
                  </a:lnTo>
                  <a:lnTo>
                    <a:pt x="121364" y="219544"/>
                  </a:lnTo>
                  <a:lnTo>
                    <a:pt x="81544" y="214395"/>
                  </a:lnTo>
                  <a:lnTo>
                    <a:pt x="0" y="205150"/>
                  </a:lnTo>
                  <a:lnTo>
                    <a:pt x="0" y="0"/>
                  </a:lnTo>
                  <a:lnTo>
                    <a:pt x="3263031" y="0"/>
                  </a:lnTo>
                  <a:lnTo>
                    <a:pt x="3293541" y="16917"/>
                  </a:lnTo>
                  <a:lnTo>
                    <a:pt x="3333332" y="41999"/>
                  </a:lnTo>
                  <a:lnTo>
                    <a:pt x="3375755" y="71588"/>
                  </a:lnTo>
                  <a:lnTo>
                    <a:pt x="3421394" y="106039"/>
                  </a:lnTo>
                  <a:lnTo>
                    <a:pt x="3470838" y="145707"/>
                  </a:lnTo>
                  <a:lnTo>
                    <a:pt x="3524673" y="190949"/>
                  </a:lnTo>
                  <a:lnTo>
                    <a:pt x="3583486" y="242120"/>
                  </a:lnTo>
                  <a:lnTo>
                    <a:pt x="3647864" y="299576"/>
                  </a:lnTo>
                  <a:lnTo>
                    <a:pt x="4237652" y="850206"/>
                  </a:lnTo>
                  <a:lnTo>
                    <a:pt x="4237652" y="1932284"/>
                  </a:lnTo>
                  <a:lnTo>
                    <a:pt x="2653026" y="1932284"/>
                  </a:lnTo>
                  <a:lnTo>
                    <a:pt x="2653026" y="7181143"/>
                  </a:lnTo>
                  <a:lnTo>
                    <a:pt x="2653354" y="7249095"/>
                  </a:lnTo>
                  <a:lnTo>
                    <a:pt x="2654338" y="7315783"/>
                  </a:lnTo>
                  <a:lnTo>
                    <a:pt x="2655977" y="7381222"/>
                  </a:lnTo>
                  <a:lnTo>
                    <a:pt x="2658272" y="7445427"/>
                  </a:lnTo>
                  <a:lnTo>
                    <a:pt x="2661223" y="7508416"/>
                  </a:lnTo>
                  <a:lnTo>
                    <a:pt x="2664829" y="7570203"/>
                  </a:lnTo>
                  <a:lnTo>
                    <a:pt x="2669091" y="7630805"/>
                  </a:lnTo>
                  <a:lnTo>
                    <a:pt x="2674009" y="7690237"/>
                  </a:lnTo>
                  <a:lnTo>
                    <a:pt x="2679582" y="7748515"/>
                  </a:lnTo>
                  <a:lnTo>
                    <a:pt x="2685811" y="7805655"/>
                  </a:lnTo>
                  <a:lnTo>
                    <a:pt x="2692696" y="7861673"/>
                  </a:lnTo>
                  <a:lnTo>
                    <a:pt x="2700237" y="7916584"/>
                  </a:lnTo>
                  <a:lnTo>
                    <a:pt x="2708433" y="7970405"/>
                  </a:lnTo>
                  <a:lnTo>
                    <a:pt x="2717285" y="8023151"/>
                  </a:lnTo>
                  <a:lnTo>
                    <a:pt x="2726793" y="8074838"/>
                  </a:lnTo>
                  <a:lnTo>
                    <a:pt x="2736956" y="8125482"/>
                  </a:lnTo>
                  <a:lnTo>
                    <a:pt x="2747775" y="8175099"/>
                  </a:lnTo>
                  <a:lnTo>
                    <a:pt x="2759250" y="8223705"/>
                  </a:lnTo>
                  <a:lnTo>
                    <a:pt x="2771381" y="8271314"/>
                  </a:lnTo>
                  <a:lnTo>
                    <a:pt x="2784167" y="8317945"/>
                  </a:lnTo>
                  <a:lnTo>
                    <a:pt x="2797609" y="8363611"/>
                  </a:lnTo>
                  <a:lnTo>
                    <a:pt x="2811707" y="8408329"/>
                  </a:lnTo>
                  <a:lnTo>
                    <a:pt x="2826460" y="8452115"/>
                  </a:lnTo>
                  <a:lnTo>
                    <a:pt x="2841869" y="8494985"/>
                  </a:lnTo>
                  <a:lnTo>
                    <a:pt x="2857934" y="8536954"/>
                  </a:lnTo>
                  <a:lnTo>
                    <a:pt x="2874654" y="8578038"/>
                  </a:lnTo>
                  <a:lnTo>
                    <a:pt x="2892030" y="8618253"/>
                  </a:lnTo>
                  <a:lnTo>
                    <a:pt x="2910062" y="8657615"/>
                  </a:lnTo>
                  <a:lnTo>
                    <a:pt x="2928750" y="8696140"/>
                  </a:lnTo>
                  <a:lnTo>
                    <a:pt x="2948093" y="8733844"/>
                  </a:lnTo>
                  <a:lnTo>
                    <a:pt x="2968092" y="8770742"/>
                  </a:lnTo>
                  <a:lnTo>
                    <a:pt x="2988747" y="8806850"/>
                  </a:lnTo>
                  <a:lnTo>
                    <a:pt x="3010057" y="8842184"/>
                  </a:lnTo>
                  <a:lnTo>
                    <a:pt x="3032023" y="8876760"/>
                  </a:lnTo>
                  <a:lnTo>
                    <a:pt x="3054645" y="8910594"/>
                  </a:lnTo>
                  <a:lnTo>
                    <a:pt x="3077923" y="8943702"/>
                  </a:lnTo>
                  <a:lnTo>
                    <a:pt x="3101856" y="8976099"/>
                  </a:lnTo>
                  <a:lnTo>
                    <a:pt x="3126445" y="9007801"/>
                  </a:lnTo>
                  <a:lnTo>
                    <a:pt x="3151689" y="9038824"/>
                  </a:lnTo>
                  <a:lnTo>
                    <a:pt x="3177590" y="9069184"/>
                  </a:lnTo>
                  <a:lnTo>
                    <a:pt x="3204146" y="9098897"/>
                  </a:lnTo>
                  <a:lnTo>
                    <a:pt x="3231357" y="9127978"/>
                  </a:lnTo>
                  <a:lnTo>
                    <a:pt x="3259225" y="9156444"/>
                  </a:lnTo>
                  <a:lnTo>
                    <a:pt x="3287748" y="9184310"/>
                  </a:lnTo>
                  <a:lnTo>
                    <a:pt x="3316927" y="9211592"/>
                  </a:lnTo>
                  <a:lnTo>
                    <a:pt x="3346761" y="9238306"/>
                  </a:lnTo>
                  <a:lnTo>
                    <a:pt x="3377252" y="9264468"/>
                  </a:lnTo>
                  <a:lnTo>
                    <a:pt x="3408398" y="9290093"/>
                  </a:lnTo>
                  <a:lnTo>
                    <a:pt x="3440199" y="9315198"/>
                  </a:lnTo>
                  <a:lnTo>
                    <a:pt x="3472657" y="9339798"/>
                  </a:lnTo>
                  <a:lnTo>
                    <a:pt x="3505770" y="9363909"/>
                  </a:lnTo>
                  <a:lnTo>
                    <a:pt x="3539538" y="9387546"/>
                  </a:lnTo>
                  <a:lnTo>
                    <a:pt x="3573963" y="9410727"/>
                  </a:lnTo>
                  <a:lnTo>
                    <a:pt x="3609043" y="9433466"/>
                  </a:lnTo>
                  <a:lnTo>
                    <a:pt x="3644779" y="9455779"/>
                  </a:lnTo>
                  <a:lnTo>
                    <a:pt x="3681171" y="9477683"/>
                  </a:lnTo>
                  <a:lnTo>
                    <a:pt x="3718218" y="9499193"/>
                  </a:lnTo>
                  <a:lnTo>
                    <a:pt x="3755921" y="9520324"/>
                  </a:lnTo>
                  <a:lnTo>
                    <a:pt x="3794280" y="9541094"/>
                  </a:lnTo>
                  <a:lnTo>
                    <a:pt x="3833294" y="9561516"/>
                  </a:lnTo>
                  <a:lnTo>
                    <a:pt x="3872964" y="9581609"/>
                  </a:lnTo>
                  <a:lnTo>
                    <a:pt x="3913290" y="9601386"/>
                  </a:lnTo>
                  <a:lnTo>
                    <a:pt x="3954271" y="9620864"/>
                  </a:lnTo>
                  <a:lnTo>
                    <a:pt x="3995909" y="9640060"/>
                  </a:lnTo>
                  <a:lnTo>
                    <a:pt x="4038201" y="9658988"/>
                  </a:lnTo>
                  <a:lnTo>
                    <a:pt x="4081150" y="9677664"/>
                  </a:lnTo>
                  <a:lnTo>
                    <a:pt x="4124754" y="9696105"/>
                  </a:lnTo>
                  <a:lnTo>
                    <a:pt x="4169014" y="9714326"/>
                  </a:lnTo>
                  <a:lnTo>
                    <a:pt x="4237652" y="9741624"/>
                  </a:lnTo>
                  <a:lnTo>
                    <a:pt x="4237652" y="10055215"/>
                  </a:lnTo>
                  <a:close/>
                </a:path>
                <a:path w="4237990" h="10055225" extrusionOk="0">
                  <a:moveTo>
                    <a:pt x="4237652" y="3390802"/>
                  </a:moveTo>
                  <a:lnTo>
                    <a:pt x="2653026" y="1932284"/>
                  </a:lnTo>
                  <a:lnTo>
                    <a:pt x="4237652" y="1932284"/>
                  </a:lnTo>
                  <a:lnTo>
                    <a:pt x="4237652" y="3390802"/>
                  </a:lnTo>
                  <a:close/>
                </a:path>
              </a:pathLst>
            </a:custGeom>
            <a:solidFill>
              <a:srgbClr val="010101">
                <a:alpha val="1569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5" name="Google Shape;145;g1ae04edf007_4_6"/>
            <p:cNvSpPr/>
            <p:nvPr/>
          </p:nvSpPr>
          <p:spPr>
            <a:xfrm>
              <a:off x="7766050" y="0"/>
              <a:ext cx="6350" cy="10058400"/>
            </a:xfrm>
            <a:custGeom>
              <a:avLst/>
              <a:gdLst/>
              <a:ahLst/>
              <a:cxnLst/>
              <a:rect l="l" t="t" r="r" b="b"/>
              <a:pathLst>
                <a:path w="6350" h="10058400" extrusionOk="0">
                  <a:moveTo>
                    <a:pt x="0" y="0"/>
                  </a:moveTo>
                  <a:lnTo>
                    <a:pt x="0" y="10058400"/>
                  </a:lnTo>
                  <a:lnTo>
                    <a:pt x="6350" y="10058400"/>
                  </a:lnTo>
                  <a:lnTo>
                    <a:pt x="6350" y="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46" name="Google Shape;146;g1ae04edf007_4_6"/>
          <p:cNvPicPr preferRelativeResize="0"/>
          <p:nvPr/>
        </p:nvPicPr>
        <p:blipFill rotWithShape="1">
          <a:blip r:embed="rId3">
            <a:alphaModFix/>
          </a:blip>
          <a:srcRect/>
          <a:stretch/>
        </p:blipFill>
        <p:spPr>
          <a:xfrm>
            <a:off x="552450" y="2793763"/>
            <a:ext cx="6667499" cy="4470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1acca4b312a_0_6"/>
          <p:cNvSpPr/>
          <p:nvPr/>
        </p:nvSpPr>
        <p:spPr>
          <a:xfrm>
            <a:off x="0" y="-40943"/>
            <a:ext cx="7772400" cy="10058400"/>
          </a:xfrm>
          <a:custGeom>
            <a:avLst/>
            <a:gdLst/>
            <a:ahLst/>
            <a:cxnLst/>
            <a:rect l="l" t="t" r="r" b="b"/>
            <a:pathLst>
              <a:path w="7772400" h="10058400" extrusionOk="0">
                <a:moveTo>
                  <a:pt x="7772400" y="0"/>
                </a:moveTo>
                <a:lnTo>
                  <a:pt x="0" y="0"/>
                </a:lnTo>
                <a:lnTo>
                  <a:pt x="0" y="10058400"/>
                </a:lnTo>
                <a:lnTo>
                  <a:pt x="7772400" y="10058400"/>
                </a:lnTo>
                <a:lnTo>
                  <a:pt x="7772400" y="0"/>
                </a:lnTo>
                <a:close/>
              </a:path>
            </a:pathLst>
          </a:custGeom>
          <a:solidFill>
            <a:srgbClr val="DB192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2" name="Google Shape;152;g1acca4b312a_0_6"/>
          <p:cNvSpPr txBox="1"/>
          <p:nvPr/>
        </p:nvSpPr>
        <p:spPr>
          <a:xfrm>
            <a:off x="1018050" y="4213350"/>
            <a:ext cx="5736300" cy="163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US" sz="4700" b="0" i="0" u="none" strike="noStrike" cap="none">
                <a:solidFill>
                  <a:schemeClr val="lt1"/>
                </a:solidFill>
                <a:latin typeface="Calibri"/>
                <a:ea typeface="Calibri"/>
                <a:cs typeface="Calibri"/>
                <a:sym typeface="Calibri"/>
              </a:rPr>
              <a:t>PCA for dimensionality reduction</a:t>
            </a:r>
            <a:endParaRPr sz="5500" b="0" i="0" u="none" strike="noStrike" cap="non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4"/>
          <p:cNvSpPr/>
          <p:nvPr/>
        </p:nvSpPr>
        <p:spPr>
          <a:xfrm>
            <a:off x="0" y="0"/>
            <a:ext cx="7772400" cy="10058400"/>
          </a:xfrm>
          <a:prstGeom prst="rect">
            <a:avLst/>
          </a:prstGeom>
          <a:solidFill>
            <a:srgbClr val="D8D8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58" name="Google Shape;158;p4"/>
          <p:cNvGrpSpPr/>
          <p:nvPr/>
        </p:nvGrpSpPr>
        <p:grpSpPr>
          <a:xfrm>
            <a:off x="3534410" y="0"/>
            <a:ext cx="4237990" cy="10058400"/>
            <a:chOff x="3534746" y="0"/>
            <a:chExt cx="4237990" cy="10058400"/>
          </a:xfrm>
        </p:grpSpPr>
        <p:sp>
          <p:nvSpPr>
            <p:cNvPr id="159" name="Google Shape;159;p4"/>
            <p:cNvSpPr/>
            <p:nvPr/>
          </p:nvSpPr>
          <p:spPr>
            <a:xfrm>
              <a:off x="3534746" y="0"/>
              <a:ext cx="4237990" cy="10055225"/>
            </a:xfrm>
            <a:custGeom>
              <a:avLst/>
              <a:gdLst/>
              <a:ahLst/>
              <a:cxnLst/>
              <a:rect l="l" t="t" r="r" b="b"/>
              <a:pathLst>
                <a:path w="4237990" h="10055225" extrusionOk="0">
                  <a:moveTo>
                    <a:pt x="4237652" y="10055215"/>
                  </a:moveTo>
                  <a:lnTo>
                    <a:pt x="635606" y="10055215"/>
                  </a:lnTo>
                  <a:lnTo>
                    <a:pt x="635606" y="9785329"/>
                  </a:lnTo>
                  <a:lnTo>
                    <a:pt x="728716" y="9750172"/>
                  </a:lnTo>
                  <a:lnTo>
                    <a:pt x="819203" y="9714326"/>
                  </a:lnTo>
                  <a:lnTo>
                    <a:pt x="863463" y="9696105"/>
                  </a:lnTo>
                  <a:lnTo>
                    <a:pt x="907068" y="9677664"/>
                  </a:lnTo>
                  <a:lnTo>
                    <a:pt x="950016" y="9658988"/>
                  </a:lnTo>
                  <a:lnTo>
                    <a:pt x="992309" y="9640060"/>
                  </a:lnTo>
                  <a:lnTo>
                    <a:pt x="1033946" y="9620864"/>
                  </a:lnTo>
                  <a:lnTo>
                    <a:pt x="1074928" y="9601386"/>
                  </a:lnTo>
                  <a:lnTo>
                    <a:pt x="1115254" y="9581609"/>
                  </a:lnTo>
                  <a:lnTo>
                    <a:pt x="1154924" y="9561516"/>
                  </a:lnTo>
                  <a:lnTo>
                    <a:pt x="1193938" y="9541094"/>
                  </a:lnTo>
                  <a:lnTo>
                    <a:pt x="1232297" y="9520324"/>
                  </a:lnTo>
                  <a:lnTo>
                    <a:pt x="1270000" y="9499193"/>
                  </a:lnTo>
                  <a:lnTo>
                    <a:pt x="1307047" y="9477683"/>
                  </a:lnTo>
                  <a:lnTo>
                    <a:pt x="1343439" y="9455779"/>
                  </a:lnTo>
                  <a:lnTo>
                    <a:pt x="1379175" y="9433466"/>
                  </a:lnTo>
                  <a:lnTo>
                    <a:pt x="1414255" y="9410727"/>
                  </a:lnTo>
                  <a:lnTo>
                    <a:pt x="1448679" y="9387546"/>
                  </a:lnTo>
                  <a:lnTo>
                    <a:pt x="1482448" y="9363909"/>
                  </a:lnTo>
                  <a:lnTo>
                    <a:pt x="1515561" y="9339798"/>
                  </a:lnTo>
                  <a:lnTo>
                    <a:pt x="1548019" y="9315198"/>
                  </a:lnTo>
                  <a:lnTo>
                    <a:pt x="1579820" y="9290093"/>
                  </a:lnTo>
                  <a:lnTo>
                    <a:pt x="1610966" y="9264468"/>
                  </a:lnTo>
                  <a:lnTo>
                    <a:pt x="1641456" y="9238306"/>
                  </a:lnTo>
                  <a:lnTo>
                    <a:pt x="1671291" y="9211592"/>
                  </a:lnTo>
                  <a:lnTo>
                    <a:pt x="1700470" y="9184310"/>
                  </a:lnTo>
                  <a:lnTo>
                    <a:pt x="1728993" y="9156444"/>
                  </a:lnTo>
                  <a:lnTo>
                    <a:pt x="1756860" y="9127978"/>
                  </a:lnTo>
                  <a:lnTo>
                    <a:pt x="1784072" y="9098897"/>
                  </a:lnTo>
                  <a:lnTo>
                    <a:pt x="1810628" y="9069184"/>
                  </a:lnTo>
                  <a:lnTo>
                    <a:pt x="1836529" y="9038824"/>
                  </a:lnTo>
                  <a:lnTo>
                    <a:pt x="1861773" y="9007801"/>
                  </a:lnTo>
                  <a:lnTo>
                    <a:pt x="1886362" y="8976099"/>
                  </a:lnTo>
                  <a:lnTo>
                    <a:pt x="1910295" y="8943702"/>
                  </a:lnTo>
                  <a:lnTo>
                    <a:pt x="1933573" y="8910594"/>
                  </a:lnTo>
                  <a:lnTo>
                    <a:pt x="1956195" y="8876760"/>
                  </a:lnTo>
                  <a:lnTo>
                    <a:pt x="1978161" y="8842184"/>
                  </a:lnTo>
                  <a:lnTo>
                    <a:pt x="1999471" y="8806850"/>
                  </a:lnTo>
                  <a:lnTo>
                    <a:pt x="2020126" y="8770742"/>
                  </a:lnTo>
                  <a:lnTo>
                    <a:pt x="2040125" y="8733844"/>
                  </a:lnTo>
                  <a:lnTo>
                    <a:pt x="2059468" y="8696140"/>
                  </a:lnTo>
                  <a:lnTo>
                    <a:pt x="2078156" y="8657615"/>
                  </a:lnTo>
                  <a:lnTo>
                    <a:pt x="2096187" y="8618253"/>
                  </a:lnTo>
                  <a:lnTo>
                    <a:pt x="2113564" y="8578038"/>
                  </a:lnTo>
                  <a:lnTo>
                    <a:pt x="2130284" y="8536954"/>
                  </a:lnTo>
                  <a:lnTo>
                    <a:pt x="2146349" y="8494985"/>
                  </a:lnTo>
                  <a:lnTo>
                    <a:pt x="2161758" y="8452115"/>
                  </a:lnTo>
                  <a:lnTo>
                    <a:pt x="2176511" y="8408329"/>
                  </a:lnTo>
                  <a:lnTo>
                    <a:pt x="2190609" y="8363611"/>
                  </a:lnTo>
                  <a:lnTo>
                    <a:pt x="2204051" y="8317945"/>
                  </a:lnTo>
                  <a:lnTo>
                    <a:pt x="2216837" y="8271314"/>
                  </a:lnTo>
                  <a:lnTo>
                    <a:pt x="2228968" y="8223705"/>
                  </a:lnTo>
                  <a:lnTo>
                    <a:pt x="2240442" y="8175099"/>
                  </a:lnTo>
                  <a:lnTo>
                    <a:pt x="2251261" y="8125482"/>
                  </a:lnTo>
                  <a:lnTo>
                    <a:pt x="2261425" y="8074838"/>
                  </a:lnTo>
                  <a:lnTo>
                    <a:pt x="2270933" y="8023151"/>
                  </a:lnTo>
                  <a:lnTo>
                    <a:pt x="2279785" y="7970405"/>
                  </a:lnTo>
                  <a:lnTo>
                    <a:pt x="2287981" y="7916584"/>
                  </a:lnTo>
                  <a:lnTo>
                    <a:pt x="2295521" y="7861673"/>
                  </a:lnTo>
                  <a:lnTo>
                    <a:pt x="2302406" y="7805655"/>
                  </a:lnTo>
                  <a:lnTo>
                    <a:pt x="2308636" y="7748515"/>
                  </a:lnTo>
                  <a:lnTo>
                    <a:pt x="2314209" y="7690237"/>
                  </a:lnTo>
                  <a:lnTo>
                    <a:pt x="2319127" y="7630805"/>
                  </a:lnTo>
                  <a:lnTo>
                    <a:pt x="2323389" y="7570203"/>
                  </a:lnTo>
                  <a:lnTo>
                    <a:pt x="2326995" y="7508416"/>
                  </a:lnTo>
                  <a:lnTo>
                    <a:pt x="2329946" y="7445427"/>
                  </a:lnTo>
                  <a:lnTo>
                    <a:pt x="2332241" y="7381222"/>
                  </a:lnTo>
                  <a:lnTo>
                    <a:pt x="2333880" y="7315783"/>
                  </a:lnTo>
                  <a:lnTo>
                    <a:pt x="2334864" y="7249095"/>
                  </a:lnTo>
                  <a:lnTo>
                    <a:pt x="2335192" y="7181143"/>
                  </a:lnTo>
                  <a:lnTo>
                    <a:pt x="2335192" y="1675914"/>
                  </a:lnTo>
                  <a:lnTo>
                    <a:pt x="1916725" y="1282693"/>
                  </a:lnTo>
                  <a:lnTo>
                    <a:pt x="1802570" y="1176621"/>
                  </a:lnTo>
                  <a:lnTo>
                    <a:pt x="1747556" y="1126359"/>
                  </a:lnTo>
                  <a:lnTo>
                    <a:pt x="1693855" y="1077899"/>
                  </a:lnTo>
                  <a:lnTo>
                    <a:pt x="1641420" y="1031206"/>
                  </a:lnTo>
                  <a:lnTo>
                    <a:pt x="1590204" y="986245"/>
                  </a:lnTo>
                  <a:lnTo>
                    <a:pt x="1540160" y="942980"/>
                  </a:lnTo>
                  <a:lnTo>
                    <a:pt x="1491240" y="901378"/>
                  </a:lnTo>
                  <a:lnTo>
                    <a:pt x="1443398" y="861402"/>
                  </a:lnTo>
                  <a:lnTo>
                    <a:pt x="1396586" y="823018"/>
                  </a:lnTo>
                  <a:lnTo>
                    <a:pt x="1350757" y="786190"/>
                  </a:lnTo>
                  <a:lnTo>
                    <a:pt x="1305864" y="750884"/>
                  </a:lnTo>
                  <a:lnTo>
                    <a:pt x="1261860" y="717063"/>
                  </a:lnTo>
                  <a:lnTo>
                    <a:pt x="1218698" y="684695"/>
                  </a:lnTo>
                  <a:lnTo>
                    <a:pt x="1176331" y="653742"/>
                  </a:lnTo>
                  <a:lnTo>
                    <a:pt x="1134711" y="624170"/>
                  </a:lnTo>
                  <a:lnTo>
                    <a:pt x="1093791" y="595945"/>
                  </a:lnTo>
                  <a:lnTo>
                    <a:pt x="1053525" y="569030"/>
                  </a:lnTo>
                  <a:lnTo>
                    <a:pt x="1013865" y="543391"/>
                  </a:lnTo>
                  <a:lnTo>
                    <a:pt x="974764" y="518993"/>
                  </a:lnTo>
                  <a:lnTo>
                    <a:pt x="936175" y="495800"/>
                  </a:lnTo>
                  <a:lnTo>
                    <a:pt x="898051" y="473777"/>
                  </a:lnTo>
                  <a:lnTo>
                    <a:pt x="860345" y="452891"/>
                  </a:lnTo>
                  <a:lnTo>
                    <a:pt x="823009" y="433104"/>
                  </a:lnTo>
                  <a:lnTo>
                    <a:pt x="785997" y="414383"/>
                  </a:lnTo>
                  <a:lnTo>
                    <a:pt x="749261" y="396691"/>
                  </a:lnTo>
                  <a:lnTo>
                    <a:pt x="712754" y="379995"/>
                  </a:lnTo>
                  <a:lnTo>
                    <a:pt x="676429" y="364259"/>
                  </a:lnTo>
                  <a:lnTo>
                    <a:pt x="640239" y="349447"/>
                  </a:lnTo>
                  <a:lnTo>
                    <a:pt x="604137" y="335526"/>
                  </a:lnTo>
                  <a:lnTo>
                    <a:pt x="568076" y="322459"/>
                  </a:lnTo>
                  <a:lnTo>
                    <a:pt x="495887" y="298748"/>
                  </a:lnTo>
                  <a:lnTo>
                    <a:pt x="423296" y="278035"/>
                  </a:lnTo>
                  <a:lnTo>
                    <a:pt x="349925" y="260039"/>
                  </a:lnTo>
                  <a:lnTo>
                    <a:pt x="275397" y="244479"/>
                  </a:lnTo>
                  <a:lnTo>
                    <a:pt x="237582" y="237525"/>
                  </a:lnTo>
                  <a:lnTo>
                    <a:pt x="199336" y="231075"/>
                  </a:lnTo>
                  <a:lnTo>
                    <a:pt x="160612" y="225093"/>
                  </a:lnTo>
                  <a:lnTo>
                    <a:pt x="121364" y="219544"/>
                  </a:lnTo>
                  <a:lnTo>
                    <a:pt x="81544" y="214395"/>
                  </a:lnTo>
                  <a:lnTo>
                    <a:pt x="0" y="205150"/>
                  </a:lnTo>
                  <a:lnTo>
                    <a:pt x="0" y="0"/>
                  </a:lnTo>
                  <a:lnTo>
                    <a:pt x="3263031" y="0"/>
                  </a:lnTo>
                  <a:lnTo>
                    <a:pt x="3293541" y="16917"/>
                  </a:lnTo>
                  <a:lnTo>
                    <a:pt x="3333332" y="41999"/>
                  </a:lnTo>
                  <a:lnTo>
                    <a:pt x="3375755" y="71588"/>
                  </a:lnTo>
                  <a:lnTo>
                    <a:pt x="3421394" y="106039"/>
                  </a:lnTo>
                  <a:lnTo>
                    <a:pt x="3470838" y="145707"/>
                  </a:lnTo>
                  <a:lnTo>
                    <a:pt x="3524673" y="190949"/>
                  </a:lnTo>
                  <a:lnTo>
                    <a:pt x="3583486" y="242120"/>
                  </a:lnTo>
                  <a:lnTo>
                    <a:pt x="3647864" y="299576"/>
                  </a:lnTo>
                  <a:lnTo>
                    <a:pt x="4237652" y="850206"/>
                  </a:lnTo>
                  <a:lnTo>
                    <a:pt x="4237652" y="1932284"/>
                  </a:lnTo>
                  <a:lnTo>
                    <a:pt x="2653026" y="1932284"/>
                  </a:lnTo>
                  <a:lnTo>
                    <a:pt x="2653026" y="7181143"/>
                  </a:lnTo>
                  <a:lnTo>
                    <a:pt x="2653354" y="7249095"/>
                  </a:lnTo>
                  <a:lnTo>
                    <a:pt x="2654338" y="7315783"/>
                  </a:lnTo>
                  <a:lnTo>
                    <a:pt x="2655977" y="7381222"/>
                  </a:lnTo>
                  <a:lnTo>
                    <a:pt x="2658272" y="7445427"/>
                  </a:lnTo>
                  <a:lnTo>
                    <a:pt x="2661223" y="7508416"/>
                  </a:lnTo>
                  <a:lnTo>
                    <a:pt x="2664829" y="7570203"/>
                  </a:lnTo>
                  <a:lnTo>
                    <a:pt x="2669091" y="7630805"/>
                  </a:lnTo>
                  <a:lnTo>
                    <a:pt x="2674009" y="7690237"/>
                  </a:lnTo>
                  <a:lnTo>
                    <a:pt x="2679582" y="7748515"/>
                  </a:lnTo>
                  <a:lnTo>
                    <a:pt x="2685811" y="7805655"/>
                  </a:lnTo>
                  <a:lnTo>
                    <a:pt x="2692696" y="7861673"/>
                  </a:lnTo>
                  <a:lnTo>
                    <a:pt x="2700237" y="7916584"/>
                  </a:lnTo>
                  <a:lnTo>
                    <a:pt x="2708433" y="7970405"/>
                  </a:lnTo>
                  <a:lnTo>
                    <a:pt x="2717285" y="8023151"/>
                  </a:lnTo>
                  <a:lnTo>
                    <a:pt x="2726793" y="8074838"/>
                  </a:lnTo>
                  <a:lnTo>
                    <a:pt x="2736956" y="8125482"/>
                  </a:lnTo>
                  <a:lnTo>
                    <a:pt x="2747775" y="8175099"/>
                  </a:lnTo>
                  <a:lnTo>
                    <a:pt x="2759250" y="8223705"/>
                  </a:lnTo>
                  <a:lnTo>
                    <a:pt x="2771381" y="8271314"/>
                  </a:lnTo>
                  <a:lnTo>
                    <a:pt x="2784167" y="8317945"/>
                  </a:lnTo>
                  <a:lnTo>
                    <a:pt x="2797609" y="8363611"/>
                  </a:lnTo>
                  <a:lnTo>
                    <a:pt x="2811707" y="8408329"/>
                  </a:lnTo>
                  <a:lnTo>
                    <a:pt x="2826460" y="8452115"/>
                  </a:lnTo>
                  <a:lnTo>
                    <a:pt x="2841869" y="8494985"/>
                  </a:lnTo>
                  <a:lnTo>
                    <a:pt x="2857934" y="8536954"/>
                  </a:lnTo>
                  <a:lnTo>
                    <a:pt x="2874654" y="8578038"/>
                  </a:lnTo>
                  <a:lnTo>
                    <a:pt x="2892030" y="8618253"/>
                  </a:lnTo>
                  <a:lnTo>
                    <a:pt x="2910062" y="8657615"/>
                  </a:lnTo>
                  <a:lnTo>
                    <a:pt x="2928750" y="8696140"/>
                  </a:lnTo>
                  <a:lnTo>
                    <a:pt x="2948093" y="8733844"/>
                  </a:lnTo>
                  <a:lnTo>
                    <a:pt x="2968092" y="8770742"/>
                  </a:lnTo>
                  <a:lnTo>
                    <a:pt x="2988747" y="8806850"/>
                  </a:lnTo>
                  <a:lnTo>
                    <a:pt x="3010057" y="8842184"/>
                  </a:lnTo>
                  <a:lnTo>
                    <a:pt x="3032023" y="8876760"/>
                  </a:lnTo>
                  <a:lnTo>
                    <a:pt x="3054645" y="8910594"/>
                  </a:lnTo>
                  <a:lnTo>
                    <a:pt x="3077923" y="8943702"/>
                  </a:lnTo>
                  <a:lnTo>
                    <a:pt x="3101856" y="8976099"/>
                  </a:lnTo>
                  <a:lnTo>
                    <a:pt x="3126445" y="9007801"/>
                  </a:lnTo>
                  <a:lnTo>
                    <a:pt x="3151689" y="9038824"/>
                  </a:lnTo>
                  <a:lnTo>
                    <a:pt x="3177590" y="9069184"/>
                  </a:lnTo>
                  <a:lnTo>
                    <a:pt x="3204146" y="9098897"/>
                  </a:lnTo>
                  <a:lnTo>
                    <a:pt x="3231357" y="9127978"/>
                  </a:lnTo>
                  <a:lnTo>
                    <a:pt x="3259225" y="9156444"/>
                  </a:lnTo>
                  <a:lnTo>
                    <a:pt x="3287748" y="9184310"/>
                  </a:lnTo>
                  <a:lnTo>
                    <a:pt x="3316927" y="9211592"/>
                  </a:lnTo>
                  <a:lnTo>
                    <a:pt x="3346761" y="9238306"/>
                  </a:lnTo>
                  <a:lnTo>
                    <a:pt x="3377252" y="9264468"/>
                  </a:lnTo>
                  <a:lnTo>
                    <a:pt x="3408398" y="9290093"/>
                  </a:lnTo>
                  <a:lnTo>
                    <a:pt x="3440199" y="9315198"/>
                  </a:lnTo>
                  <a:lnTo>
                    <a:pt x="3472657" y="9339798"/>
                  </a:lnTo>
                  <a:lnTo>
                    <a:pt x="3505770" y="9363909"/>
                  </a:lnTo>
                  <a:lnTo>
                    <a:pt x="3539538" y="9387546"/>
                  </a:lnTo>
                  <a:lnTo>
                    <a:pt x="3573963" y="9410727"/>
                  </a:lnTo>
                  <a:lnTo>
                    <a:pt x="3609043" y="9433466"/>
                  </a:lnTo>
                  <a:lnTo>
                    <a:pt x="3644779" y="9455779"/>
                  </a:lnTo>
                  <a:lnTo>
                    <a:pt x="3681171" y="9477683"/>
                  </a:lnTo>
                  <a:lnTo>
                    <a:pt x="3718218" y="9499193"/>
                  </a:lnTo>
                  <a:lnTo>
                    <a:pt x="3755921" y="9520324"/>
                  </a:lnTo>
                  <a:lnTo>
                    <a:pt x="3794280" y="9541094"/>
                  </a:lnTo>
                  <a:lnTo>
                    <a:pt x="3833294" y="9561516"/>
                  </a:lnTo>
                  <a:lnTo>
                    <a:pt x="3872964" y="9581609"/>
                  </a:lnTo>
                  <a:lnTo>
                    <a:pt x="3913290" y="9601386"/>
                  </a:lnTo>
                  <a:lnTo>
                    <a:pt x="3954271" y="9620864"/>
                  </a:lnTo>
                  <a:lnTo>
                    <a:pt x="3995909" y="9640060"/>
                  </a:lnTo>
                  <a:lnTo>
                    <a:pt x="4038201" y="9658988"/>
                  </a:lnTo>
                  <a:lnTo>
                    <a:pt x="4081150" y="9677664"/>
                  </a:lnTo>
                  <a:lnTo>
                    <a:pt x="4124754" y="9696105"/>
                  </a:lnTo>
                  <a:lnTo>
                    <a:pt x="4169014" y="9714326"/>
                  </a:lnTo>
                  <a:lnTo>
                    <a:pt x="4237652" y="9741624"/>
                  </a:lnTo>
                  <a:lnTo>
                    <a:pt x="4237652" y="10055215"/>
                  </a:lnTo>
                  <a:close/>
                </a:path>
                <a:path w="4237990" h="10055225" extrusionOk="0">
                  <a:moveTo>
                    <a:pt x="4237652" y="3390802"/>
                  </a:moveTo>
                  <a:lnTo>
                    <a:pt x="2653026" y="1932284"/>
                  </a:lnTo>
                  <a:lnTo>
                    <a:pt x="4237652" y="1932284"/>
                  </a:lnTo>
                  <a:lnTo>
                    <a:pt x="4237652" y="3390802"/>
                  </a:lnTo>
                  <a:close/>
                </a:path>
              </a:pathLst>
            </a:custGeom>
            <a:solidFill>
              <a:srgbClr val="010101">
                <a:alpha val="15294"/>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0" name="Google Shape;160;p4"/>
            <p:cNvSpPr/>
            <p:nvPr/>
          </p:nvSpPr>
          <p:spPr>
            <a:xfrm>
              <a:off x="7766050" y="0"/>
              <a:ext cx="6350" cy="10058400"/>
            </a:xfrm>
            <a:custGeom>
              <a:avLst/>
              <a:gdLst/>
              <a:ahLst/>
              <a:cxnLst/>
              <a:rect l="l" t="t" r="r" b="b"/>
              <a:pathLst>
                <a:path w="6350" h="10058400" extrusionOk="0">
                  <a:moveTo>
                    <a:pt x="0" y="0"/>
                  </a:moveTo>
                  <a:lnTo>
                    <a:pt x="0" y="10058400"/>
                  </a:lnTo>
                  <a:lnTo>
                    <a:pt x="6350" y="10058400"/>
                  </a:lnTo>
                  <a:lnTo>
                    <a:pt x="6350" y="0"/>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1" name="Google Shape;161;p4"/>
          <p:cNvSpPr txBox="1">
            <a:spLocks noGrp="1"/>
          </p:cNvSpPr>
          <p:nvPr>
            <p:ph type="title"/>
          </p:nvPr>
        </p:nvSpPr>
        <p:spPr>
          <a:xfrm>
            <a:off x="252600" y="792850"/>
            <a:ext cx="5239200" cy="3693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2400" b="1">
                <a:solidFill>
                  <a:schemeClr val="dk1"/>
                </a:solidFill>
                <a:latin typeface="Jacques Francois Shadow"/>
                <a:ea typeface="Jacques Francois Shadow"/>
                <a:cs typeface="Jacques Francois Shadow"/>
                <a:sym typeface="Jacques Francois Shadow"/>
              </a:rPr>
              <a:t>Principal Component Analysis:</a:t>
            </a:r>
            <a:endParaRPr sz="2400" b="1">
              <a:solidFill>
                <a:schemeClr val="dk1"/>
              </a:solidFill>
              <a:latin typeface="Jacques Francois Shadow"/>
              <a:ea typeface="Jacques Francois Shadow"/>
              <a:cs typeface="Jacques Francois Shadow"/>
              <a:sym typeface="Jacques Francois Shadow"/>
            </a:endParaRPr>
          </a:p>
        </p:txBody>
      </p:sp>
      <p:sp>
        <p:nvSpPr>
          <p:cNvPr id="162" name="Google Shape;162;p4"/>
          <p:cNvSpPr txBox="1"/>
          <p:nvPr/>
        </p:nvSpPr>
        <p:spPr>
          <a:xfrm>
            <a:off x="252600" y="1699626"/>
            <a:ext cx="7004100" cy="53565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1900" dirty="0">
                <a:solidFill>
                  <a:schemeClr val="dk1"/>
                </a:solidFill>
              </a:rPr>
              <a:t>is a </a:t>
            </a:r>
            <a:r>
              <a:rPr lang="en-US" sz="1900" dirty="0">
                <a:solidFill>
                  <a:schemeClr val="dk1"/>
                </a:solidFill>
                <a:uFill>
                  <a:noFill/>
                </a:uFill>
                <a:hlinkClick r:id="rId3">
                  <a:extLst>
                    <a:ext uri="{A12FA001-AC4F-418D-AE19-62706E023703}">
                      <ahyp:hlinkClr xmlns:ahyp="http://schemas.microsoft.com/office/drawing/2018/hyperlinkcolor" val="tx"/>
                    </a:ext>
                  </a:extLst>
                </a:hlinkClick>
              </a:rPr>
              <a:t>dimensionality-reduction</a:t>
            </a:r>
            <a:r>
              <a:rPr lang="en-US" sz="1900" dirty="0">
                <a:solidFill>
                  <a:schemeClr val="dk1"/>
                </a:solidFill>
              </a:rPr>
              <a:t> method that is used to reduce the dimensionality of large </a:t>
            </a:r>
            <a:r>
              <a:rPr lang="en-US" sz="1900" dirty="0">
                <a:solidFill>
                  <a:schemeClr val="dk1"/>
                </a:solidFill>
                <a:uFill>
                  <a:noFill/>
                </a:uFill>
                <a:hlinkClick r:id="rId4">
                  <a:extLst>
                    <a:ext uri="{A12FA001-AC4F-418D-AE19-62706E023703}">
                      <ahyp:hlinkClr xmlns:ahyp="http://schemas.microsoft.com/office/drawing/2018/hyperlinkcolor" val="tx"/>
                    </a:ext>
                  </a:extLst>
                </a:hlinkClick>
              </a:rPr>
              <a:t>data sets</a:t>
            </a:r>
            <a:r>
              <a:rPr lang="en-US" sz="1900" dirty="0">
                <a:solidFill>
                  <a:schemeClr val="dk1"/>
                </a:solidFill>
              </a:rPr>
              <a:t>, by transforming a large set of variables into a smaller one that still contains most of the information in the large set.</a:t>
            </a:r>
            <a:endParaRPr sz="1900" dirty="0">
              <a:solidFill>
                <a:schemeClr val="dk1"/>
              </a:solidFill>
            </a:endParaRPr>
          </a:p>
          <a:p>
            <a:pPr marL="0" lvl="0" indent="0" algn="just" rtl="0">
              <a:spcBef>
                <a:spcPts val="0"/>
              </a:spcBef>
              <a:spcAft>
                <a:spcPts val="0"/>
              </a:spcAft>
              <a:buNone/>
            </a:pPr>
            <a:endParaRPr sz="1900" dirty="0">
              <a:solidFill>
                <a:schemeClr val="dk1"/>
              </a:solidFill>
            </a:endParaRPr>
          </a:p>
          <a:p>
            <a:pPr marL="0" lvl="0" indent="0" algn="l" rtl="0">
              <a:spcBef>
                <a:spcPts val="0"/>
              </a:spcBef>
              <a:spcAft>
                <a:spcPts val="0"/>
              </a:spcAft>
              <a:buNone/>
            </a:pPr>
            <a:r>
              <a:rPr lang="en-US" sz="1900" dirty="0"/>
              <a:t>HOW TO DO A PRINCIPAL COMPONENT ANALYSIS?</a:t>
            </a:r>
            <a:endParaRPr sz="1900" dirty="0"/>
          </a:p>
          <a:p>
            <a:pPr marL="0" lvl="0" indent="0" algn="l" rtl="0">
              <a:spcBef>
                <a:spcPts val="0"/>
              </a:spcBef>
              <a:spcAft>
                <a:spcPts val="0"/>
              </a:spcAft>
              <a:buClr>
                <a:schemeClr val="dk1"/>
              </a:buClr>
              <a:buSzPts val="1100"/>
              <a:buFont typeface="Arial"/>
              <a:buNone/>
            </a:pPr>
            <a:endParaRPr sz="1900" dirty="0"/>
          </a:p>
          <a:p>
            <a:pPr marL="457200" lvl="0" indent="-349250" algn="l" rtl="0">
              <a:spcBef>
                <a:spcPts val="0"/>
              </a:spcBef>
              <a:spcAft>
                <a:spcPts val="0"/>
              </a:spcAft>
              <a:buSzPts val="1900"/>
              <a:buAutoNum type="arabicPeriod"/>
            </a:pPr>
            <a:r>
              <a:rPr lang="en-US" sz="1900" dirty="0"/>
              <a:t>Standardization</a:t>
            </a:r>
            <a:endParaRPr sz="1900" dirty="0"/>
          </a:p>
          <a:p>
            <a:pPr marL="457200" lvl="0" indent="0" algn="ctr" rtl="0">
              <a:spcBef>
                <a:spcPts val="0"/>
              </a:spcBef>
              <a:spcAft>
                <a:spcPts val="0"/>
              </a:spcAft>
              <a:buNone/>
            </a:pPr>
            <a:endParaRPr sz="1900" dirty="0"/>
          </a:p>
          <a:p>
            <a:pPr marL="457200" lvl="0" indent="-349250" algn="l" rtl="0">
              <a:spcBef>
                <a:spcPts val="0"/>
              </a:spcBef>
              <a:spcAft>
                <a:spcPts val="0"/>
              </a:spcAft>
              <a:buSzPts val="1900"/>
              <a:buAutoNum type="arabicPeriod"/>
            </a:pPr>
            <a:r>
              <a:rPr lang="en-US" sz="1900" dirty="0"/>
              <a:t>Covariance matrix computation</a:t>
            </a:r>
            <a:endParaRPr sz="1900" dirty="0"/>
          </a:p>
          <a:p>
            <a:pPr marL="457200" lvl="0" indent="0" algn="l" rtl="0">
              <a:spcBef>
                <a:spcPts val="0"/>
              </a:spcBef>
              <a:spcAft>
                <a:spcPts val="0"/>
              </a:spcAft>
              <a:buNone/>
            </a:pPr>
            <a:endParaRPr sz="1900" dirty="0"/>
          </a:p>
          <a:p>
            <a:pPr marL="457200" lvl="0" indent="0" algn="l" rtl="0">
              <a:spcBef>
                <a:spcPts val="0"/>
              </a:spcBef>
              <a:spcAft>
                <a:spcPts val="0"/>
              </a:spcAft>
              <a:buNone/>
            </a:pPr>
            <a:endParaRPr sz="1900" dirty="0"/>
          </a:p>
          <a:p>
            <a:pPr marL="457200" lvl="0" indent="0" algn="l" rtl="0">
              <a:spcBef>
                <a:spcPts val="0"/>
              </a:spcBef>
              <a:spcAft>
                <a:spcPts val="0"/>
              </a:spcAft>
              <a:buNone/>
            </a:pPr>
            <a:endParaRPr sz="1900" dirty="0"/>
          </a:p>
          <a:p>
            <a:pPr marL="457200" lvl="0" indent="0" algn="l" rtl="0">
              <a:spcBef>
                <a:spcPts val="0"/>
              </a:spcBef>
              <a:spcAft>
                <a:spcPts val="0"/>
              </a:spcAft>
              <a:buNone/>
            </a:pPr>
            <a:endParaRPr sz="1900" dirty="0"/>
          </a:p>
          <a:p>
            <a:pPr marL="457200" lvl="0" indent="-349250" algn="l" rtl="0">
              <a:spcBef>
                <a:spcPts val="0"/>
              </a:spcBef>
              <a:spcAft>
                <a:spcPts val="0"/>
              </a:spcAft>
              <a:buSzPts val="1900"/>
              <a:buAutoNum type="arabicPeriod"/>
            </a:pPr>
            <a:r>
              <a:rPr lang="en-US" sz="1900" dirty="0"/>
              <a:t>Compute the eigenvectors and eigenvalues </a:t>
            </a:r>
            <a:endParaRPr sz="1900" dirty="0"/>
          </a:p>
          <a:p>
            <a:pPr marL="457200" lvl="0" indent="-349250" algn="l" rtl="0">
              <a:spcBef>
                <a:spcPts val="0"/>
              </a:spcBef>
              <a:spcAft>
                <a:spcPts val="0"/>
              </a:spcAft>
              <a:buSzPts val="1900"/>
              <a:buAutoNum type="arabicPeriod"/>
            </a:pPr>
            <a:r>
              <a:rPr lang="en-US" sz="1900" dirty="0"/>
              <a:t>Feature vector </a:t>
            </a:r>
            <a:endParaRPr sz="1900" dirty="0"/>
          </a:p>
          <a:p>
            <a:pPr marL="457200" lvl="0" indent="-349250" algn="l" rtl="0">
              <a:spcBef>
                <a:spcPts val="0"/>
              </a:spcBef>
              <a:spcAft>
                <a:spcPts val="0"/>
              </a:spcAft>
              <a:buSzPts val="1900"/>
              <a:buAutoNum type="arabicPeriod"/>
            </a:pPr>
            <a:r>
              <a:rPr lang="en-US" sz="1900" dirty="0"/>
              <a:t>Recast the data along the principal components axes</a:t>
            </a:r>
            <a:endParaRPr sz="1900" dirty="0"/>
          </a:p>
          <a:p>
            <a:pPr marL="0" lvl="0" indent="0" algn="just" rtl="0">
              <a:spcBef>
                <a:spcPts val="0"/>
              </a:spcBef>
              <a:spcAft>
                <a:spcPts val="0"/>
              </a:spcAft>
              <a:buNone/>
            </a:pPr>
            <a:endParaRPr sz="1900" dirty="0">
              <a:solidFill>
                <a:schemeClr val="dk1"/>
              </a:solidFill>
            </a:endParaRPr>
          </a:p>
        </p:txBody>
      </p:sp>
      <p:pic>
        <p:nvPicPr>
          <p:cNvPr id="163" name="Google Shape;163;p4"/>
          <p:cNvPicPr preferRelativeResize="0"/>
          <p:nvPr/>
        </p:nvPicPr>
        <p:blipFill rotWithShape="1">
          <a:blip r:embed="rId5">
            <a:alphaModFix/>
          </a:blip>
          <a:srcRect/>
          <a:stretch/>
        </p:blipFill>
        <p:spPr>
          <a:xfrm>
            <a:off x="551512" y="7247400"/>
            <a:ext cx="4641375" cy="2555400"/>
          </a:xfrm>
          <a:prstGeom prst="rect">
            <a:avLst/>
          </a:prstGeom>
          <a:noFill/>
          <a:ln>
            <a:noFill/>
          </a:ln>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98EDB56-1822-7CB9-BECC-9D6DC97F2095}"/>
                  </a:ext>
                </a:extLst>
              </p:cNvPr>
              <p:cNvSpPr txBox="1"/>
              <p:nvPr/>
            </p:nvSpPr>
            <p:spPr>
              <a:xfrm>
                <a:off x="2383753" y="3701576"/>
                <a:ext cx="3890512" cy="61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𝑧</m:t>
                      </m:r>
                      <m:r>
                        <a:rPr lang="en-US" sz="1800" i="0">
                          <a:latin typeface="Cambria Math" panose="02040503050406030204" pitchFamily="18" charset="0"/>
                        </a:rPr>
                        <m:t>=</m:t>
                      </m:r>
                      <m:f>
                        <m:fPr>
                          <m:ctrlPr>
                            <a:rPr lang="en-US" sz="1800" i="1">
                              <a:solidFill>
                                <a:srgbClr val="836967"/>
                              </a:solidFill>
                              <a:latin typeface="Cambria Math" panose="02040503050406030204" pitchFamily="18" charset="0"/>
                            </a:rPr>
                          </m:ctrlPr>
                        </m:fPr>
                        <m:num>
                          <m:r>
                            <a:rPr lang="en-US" sz="1800" i="1">
                              <a:latin typeface="Cambria Math" panose="02040503050406030204" pitchFamily="18" charset="0"/>
                            </a:rPr>
                            <m:t>𝑣𝑎𝑙𝑢𝑒</m:t>
                          </m:r>
                          <m:r>
                            <a:rPr lang="en-US" sz="1800" i="0">
                              <a:latin typeface="Cambria Math" panose="02040503050406030204" pitchFamily="18" charset="0"/>
                            </a:rPr>
                            <m:t>−</m:t>
                          </m:r>
                          <m:r>
                            <a:rPr lang="en-US" sz="1800" i="1">
                              <a:latin typeface="Cambria Math" panose="02040503050406030204" pitchFamily="18" charset="0"/>
                            </a:rPr>
                            <m:t>𝑚𝑒𝑎𝑛</m:t>
                          </m:r>
                        </m:num>
                        <m:den>
                          <m:r>
                            <a:rPr lang="en-US" sz="1800" i="1">
                              <a:latin typeface="Cambria Math" panose="02040503050406030204" pitchFamily="18" charset="0"/>
                            </a:rPr>
                            <m:t>𝑠𝑡𝑎𝑛𝑑𝑎𝑟𝑑</m:t>
                          </m:r>
                          <m:r>
                            <a:rPr lang="en-US" sz="1800" i="0">
                              <a:latin typeface="Cambria Math" panose="02040503050406030204" pitchFamily="18" charset="0"/>
                            </a:rPr>
                            <m:t> </m:t>
                          </m:r>
                          <m:r>
                            <a:rPr lang="en-US" sz="1800" i="1">
                              <a:latin typeface="Cambria Math" panose="02040503050406030204" pitchFamily="18" charset="0"/>
                            </a:rPr>
                            <m:t>𝑑𝑒𝑣𝑖𝑎𝑡𝑖𝑜𝑛</m:t>
                          </m:r>
                        </m:den>
                      </m:f>
                    </m:oMath>
                  </m:oMathPara>
                </a14:m>
                <a:endParaRPr lang="en-US" sz="1800" dirty="0"/>
              </a:p>
            </p:txBody>
          </p:sp>
        </mc:Choice>
        <mc:Fallback>
          <p:sp>
            <p:nvSpPr>
              <p:cNvPr id="3" name="TextBox 2">
                <a:extLst>
                  <a:ext uri="{FF2B5EF4-FFF2-40B4-BE49-F238E27FC236}">
                    <a16:creationId xmlns:a16="http://schemas.microsoft.com/office/drawing/2014/main" id="{298EDB56-1822-7CB9-BECC-9D6DC97F2095}"/>
                  </a:ext>
                </a:extLst>
              </p:cNvPr>
              <p:cNvSpPr txBox="1">
                <a:spLocks noRot="1" noChangeAspect="1" noMove="1" noResize="1" noEditPoints="1" noAdjustHandles="1" noChangeArrowheads="1" noChangeShapeType="1" noTextEdit="1"/>
              </p:cNvSpPr>
              <p:nvPr/>
            </p:nvSpPr>
            <p:spPr>
              <a:xfrm>
                <a:off x="2383753" y="3701576"/>
                <a:ext cx="3890512" cy="618374"/>
              </a:xfrm>
              <a:prstGeom prst="rect">
                <a:avLst/>
              </a:prstGeom>
              <a:blipFill>
                <a:blip r:embed="rId6"/>
                <a:stretch>
                  <a:fillRect b="-1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6DCEDAFC-EFC7-D06C-5EBE-252A13E40151}"/>
                  </a:ext>
                </a:extLst>
              </p:cNvPr>
              <p:cNvSpPr txBox="1"/>
              <p:nvPr/>
            </p:nvSpPr>
            <p:spPr>
              <a:xfrm>
                <a:off x="1940944" y="4729842"/>
                <a:ext cx="3890512"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800" i="1" smtClean="0">
                              <a:solidFill>
                                <a:srgbClr val="836967"/>
                              </a:solidFill>
                              <a:latin typeface="Cambria Math" panose="02040503050406030204" pitchFamily="18" charset="0"/>
                            </a:rPr>
                          </m:ctrlPr>
                        </m:dPr>
                        <m:e>
                          <m:m>
                            <m:mPr>
                              <m:plcHide m:val="on"/>
                              <m:mcs>
                                <m:mc>
                                  <m:mcPr>
                                    <m:count m:val="3"/>
                                    <m:mcJc m:val="center"/>
                                  </m:mcPr>
                                </m:mc>
                              </m:mcs>
                              <m:ctrlPr>
                                <a:rPr lang="en-US" sz="1800" i="1">
                                  <a:solidFill>
                                    <a:srgbClr val="836967"/>
                                  </a:solidFill>
                                  <a:latin typeface="Cambria Math" panose="02040503050406030204" pitchFamily="18" charset="0"/>
                                </a:rPr>
                              </m:ctrlPr>
                            </m:mPr>
                            <m:mr>
                              <m:e>
                                <m:r>
                                  <a:rPr lang="en-US" sz="1800" i="1">
                                    <a:latin typeface="Cambria Math" panose="02040503050406030204" pitchFamily="18" charset="0"/>
                                  </a:rPr>
                                  <m:t>𝑐𝑜𝑣</m:t>
                                </m:r>
                                <m:d>
                                  <m:dPr>
                                    <m:sepChr m:val=","/>
                                    <m:ctrlPr>
                                      <a:rPr lang="en-US" sz="1800" i="1">
                                        <a:latin typeface="Cambria Math" panose="02040503050406030204" pitchFamily="18" charset="0"/>
                                      </a:rPr>
                                    </m:ctrlPr>
                                  </m:dPr>
                                  <m:e>
                                    <m:r>
                                      <a:rPr lang="en-US" sz="1800" i="1">
                                        <a:latin typeface="Cambria Math" panose="02040503050406030204" pitchFamily="18" charset="0"/>
                                      </a:rPr>
                                      <m:t>𝑥</m:t>
                                    </m:r>
                                  </m:e>
                                  <m:e>
                                    <m:r>
                                      <a:rPr lang="en-US" sz="1800" i="1">
                                        <a:latin typeface="Cambria Math" panose="02040503050406030204" pitchFamily="18" charset="0"/>
                                      </a:rPr>
                                      <m:t>𝑥</m:t>
                                    </m:r>
                                  </m:e>
                                </m:d>
                              </m:e>
                              <m:e>
                                <m:r>
                                  <a:rPr lang="en-US" sz="1800" i="1">
                                    <a:latin typeface="Cambria Math" panose="02040503050406030204" pitchFamily="18" charset="0"/>
                                  </a:rPr>
                                  <m:t>𝑐𝑜𝑣</m:t>
                                </m:r>
                                <m:d>
                                  <m:dPr>
                                    <m:sepChr m:val=","/>
                                    <m:ctrlPr>
                                      <a:rPr lang="en-US" sz="1800" i="1">
                                        <a:latin typeface="Cambria Math" panose="02040503050406030204" pitchFamily="18" charset="0"/>
                                      </a:rPr>
                                    </m:ctrlPr>
                                  </m:dPr>
                                  <m:e>
                                    <m:r>
                                      <a:rPr lang="en-US" sz="1800" i="1">
                                        <a:latin typeface="Cambria Math" panose="02040503050406030204" pitchFamily="18" charset="0"/>
                                      </a:rPr>
                                      <m:t>𝑥</m:t>
                                    </m:r>
                                  </m:e>
                                  <m:e>
                                    <m:r>
                                      <a:rPr lang="en-US" sz="1800" i="1">
                                        <a:latin typeface="Cambria Math" panose="02040503050406030204" pitchFamily="18" charset="0"/>
                                      </a:rPr>
                                      <m:t>𝑦</m:t>
                                    </m:r>
                                  </m:e>
                                </m:d>
                              </m:e>
                              <m:e>
                                <m:r>
                                  <a:rPr lang="en-US" sz="1800" i="1">
                                    <a:latin typeface="Cambria Math" panose="02040503050406030204" pitchFamily="18" charset="0"/>
                                  </a:rPr>
                                  <m:t>𝑐𝑜𝑣</m:t>
                                </m:r>
                                <m:d>
                                  <m:dPr>
                                    <m:sepChr m:val=","/>
                                    <m:ctrlPr>
                                      <a:rPr lang="en-US" sz="1800" i="1">
                                        <a:latin typeface="Cambria Math" panose="02040503050406030204" pitchFamily="18" charset="0"/>
                                      </a:rPr>
                                    </m:ctrlPr>
                                  </m:dPr>
                                  <m:e>
                                    <m:r>
                                      <a:rPr lang="en-US" sz="1800" i="1">
                                        <a:latin typeface="Cambria Math" panose="02040503050406030204" pitchFamily="18" charset="0"/>
                                      </a:rPr>
                                      <m:t>𝑥</m:t>
                                    </m:r>
                                  </m:e>
                                  <m:e>
                                    <m:r>
                                      <a:rPr lang="en-US" sz="1800" i="1">
                                        <a:latin typeface="Cambria Math" panose="02040503050406030204" pitchFamily="18" charset="0"/>
                                      </a:rPr>
                                      <m:t>𝑧</m:t>
                                    </m:r>
                                  </m:e>
                                </m:d>
                              </m:e>
                            </m:mr>
                            <m:mr>
                              <m:e>
                                <m:r>
                                  <a:rPr lang="en-US" sz="1800" i="1">
                                    <a:latin typeface="Cambria Math" panose="02040503050406030204" pitchFamily="18" charset="0"/>
                                  </a:rPr>
                                  <m:t>𝑐𝑜𝑣</m:t>
                                </m:r>
                                <m:d>
                                  <m:dPr>
                                    <m:sepChr m:val=","/>
                                    <m:ctrlPr>
                                      <a:rPr lang="en-US" sz="1800" i="1">
                                        <a:latin typeface="Cambria Math" panose="02040503050406030204" pitchFamily="18" charset="0"/>
                                      </a:rPr>
                                    </m:ctrlPr>
                                  </m:dPr>
                                  <m:e>
                                    <m:r>
                                      <a:rPr lang="en-US" sz="1800" i="1">
                                        <a:latin typeface="Cambria Math" panose="02040503050406030204" pitchFamily="18" charset="0"/>
                                      </a:rPr>
                                      <m:t>𝑦</m:t>
                                    </m:r>
                                  </m:e>
                                  <m:e>
                                    <m:r>
                                      <a:rPr lang="en-US" sz="1800" i="1">
                                        <a:latin typeface="Cambria Math" panose="02040503050406030204" pitchFamily="18" charset="0"/>
                                      </a:rPr>
                                      <m:t>𝑥</m:t>
                                    </m:r>
                                  </m:e>
                                </m:d>
                              </m:e>
                              <m:e>
                                <m:r>
                                  <a:rPr lang="en-US" sz="1800" i="1">
                                    <a:latin typeface="Cambria Math" panose="02040503050406030204" pitchFamily="18" charset="0"/>
                                  </a:rPr>
                                  <m:t>𝑐𝑜𝑣</m:t>
                                </m:r>
                                <m:d>
                                  <m:dPr>
                                    <m:endChr m:val=","/>
                                    <m:ctrlPr>
                                      <a:rPr lang="en-US" sz="1800" i="1">
                                        <a:latin typeface="Cambria Math" panose="02040503050406030204" pitchFamily="18" charset="0"/>
                                      </a:rPr>
                                    </m:ctrlPr>
                                  </m:dPr>
                                  <m:e>
                                    <m:r>
                                      <a:rPr lang="en-US" sz="1800" i="1">
                                        <a:latin typeface="Cambria Math" panose="02040503050406030204" pitchFamily="18" charset="0"/>
                                      </a:rPr>
                                      <m:t>𝑦𝑦</m:t>
                                    </m:r>
                                  </m:e>
                                </m:d>
                              </m:e>
                              <m:e>
                                <m:r>
                                  <a:rPr lang="en-US" sz="1800" i="1">
                                    <a:latin typeface="Cambria Math" panose="02040503050406030204" pitchFamily="18" charset="0"/>
                                  </a:rPr>
                                  <m:t>𝑐𝑜𝑣</m:t>
                                </m:r>
                                <m:d>
                                  <m:dPr>
                                    <m:sepChr m:val=","/>
                                    <m:ctrlPr>
                                      <a:rPr lang="en-US" sz="1800" i="1">
                                        <a:latin typeface="Cambria Math" panose="02040503050406030204" pitchFamily="18" charset="0"/>
                                      </a:rPr>
                                    </m:ctrlPr>
                                  </m:dPr>
                                  <m:e>
                                    <m:r>
                                      <a:rPr lang="en-US" sz="1800" i="1">
                                        <a:latin typeface="Cambria Math" panose="02040503050406030204" pitchFamily="18" charset="0"/>
                                      </a:rPr>
                                      <m:t>𝑦</m:t>
                                    </m:r>
                                  </m:e>
                                  <m:e>
                                    <m:r>
                                      <a:rPr lang="en-US" sz="1800" i="1">
                                        <a:latin typeface="Cambria Math" panose="02040503050406030204" pitchFamily="18" charset="0"/>
                                      </a:rPr>
                                      <m:t>𝑧</m:t>
                                    </m:r>
                                  </m:e>
                                </m:d>
                              </m:e>
                            </m:mr>
                            <m:mr>
                              <m:e>
                                <m:r>
                                  <a:rPr lang="en-US" sz="1800" i="1">
                                    <a:latin typeface="Cambria Math" panose="02040503050406030204" pitchFamily="18" charset="0"/>
                                  </a:rPr>
                                  <m:t>𝑐𝑜𝑣</m:t>
                                </m:r>
                                <m:d>
                                  <m:dPr>
                                    <m:sepChr m:val=","/>
                                    <m:ctrlPr>
                                      <a:rPr lang="en-US" sz="1800" i="1">
                                        <a:latin typeface="Cambria Math" panose="02040503050406030204" pitchFamily="18" charset="0"/>
                                      </a:rPr>
                                    </m:ctrlPr>
                                  </m:dPr>
                                  <m:e>
                                    <m:r>
                                      <a:rPr lang="en-US" sz="1800" i="1">
                                        <a:latin typeface="Cambria Math" panose="02040503050406030204" pitchFamily="18" charset="0"/>
                                      </a:rPr>
                                      <m:t>𝑧</m:t>
                                    </m:r>
                                  </m:e>
                                  <m:e>
                                    <m:r>
                                      <a:rPr lang="en-US" sz="1800" i="1">
                                        <a:latin typeface="Cambria Math" panose="02040503050406030204" pitchFamily="18" charset="0"/>
                                      </a:rPr>
                                      <m:t>𝑥</m:t>
                                    </m:r>
                                  </m:e>
                                </m:d>
                              </m:e>
                              <m:e>
                                <m:r>
                                  <a:rPr lang="en-US" sz="1800" i="1">
                                    <a:latin typeface="Cambria Math" panose="02040503050406030204" pitchFamily="18" charset="0"/>
                                  </a:rPr>
                                  <m:t>𝑐𝑜𝑣</m:t>
                                </m:r>
                                <m:d>
                                  <m:dPr>
                                    <m:sepChr m:val=","/>
                                    <m:ctrlPr>
                                      <a:rPr lang="en-US" sz="1800" i="1">
                                        <a:latin typeface="Cambria Math" panose="02040503050406030204" pitchFamily="18" charset="0"/>
                                      </a:rPr>
                                    </m:ctrlPr>
                                  </m:dPr>
                                  <m:e>
                                    <m:r>
                                      <a:rPr lang="en-US" sz="1800" i="1">
                                        <a:latin typeface="Cambria Math" panose="02040503050406030204" pitchFamily="18" charset="0"/>
                                      </a:rPr>
                                      <m:t>𝑧</m:t>
                                    </m:r>
                                  </m:e>
                                  <m:e>
                                    <m:r>
                                      <a:rPr lang="en-US" sz="1800" i="1">
                                        <a:latin typeface="Cambria Math" panose="02040503050406030204" pitchFamily="18" charset="0"/>
                                      </a:rPr>
                                      <m:t>𝑦</m:t>
                                    </m:r>
                                  </m:e>
                                </m:d>
                              </m:e>
                              <m:e>
                                <m:r>
                                  <a:rPr lang="en-US" sz="1800" i="1">
                                    <a:latin typeface="Cambria Math" panose="02040503050406030204" pitchFamily="18" charset="0"/>
                                  </a:rPr>
                                  <m:t>𝑐𝑜𝑣</m:t>
                                </m:r>
                                <m:d>
                                  <m:dPr>
                                    <m:sepChr m:val=","/>
                                    <m:ctrlPr>
                                      <a:rPr lang="en-US" sz="1800" i="1">
                                        <a:latin typeface="Cambria Math" panose="02040503050406030204" pitchFamily="18" charset="0"/>
                                      </a:rPr>
                                    </m:ctrlPr>
                                  </m:dPr>
                                  <m:e>
                                    <m:r>
                                      <a:rPr lang="en-US" sz="1800" i="1">
                                        <a:latin typeface="Cambria Math" panose="02040503050406030204" pitchFamily="18" charset="0"/>
                                      </a:rPr>
                                      <m:t>𝑧</m:t>
                                    </m:r>
                                  </m:e>
                                  <m:e>
                                    <m:r>
                                      <a:rPr lang="en-US" sz="1800" i="1">
                                        <a:latin typeface="Cambria Math" panose="02040503050406030204" pitchFamily="18" charset="0"/>
                                      </a:rPr>
                                      <m:t>𝑧</m:t>
                                    </m:r>
                                  </m:e>
                                </m:d>
                              </m:e>
                            </m:mr>
                          </m:m>
                        </m:e>
                      </m:d>
                    </m:oMath>
                  </m:oMathPara>
                </a14:m>
                <a:endParaRPr lang="en-US" dirty="0"/>
              </a:p>
            </p:txBody>
          </p:sp>
        </mc:Choice>
        <mc:Fallback>
          <p:sp>
            <p:nvSpPr>
              <p:cNvPr id="5" name="TextBox 4">
                <a:extLst>
                  <a:ext uri="{FF2B5EF4-FFF2-40B4-BE49-F238E27FC236}">
                    <a16:creationId xmlns:a16="http://schemas.microsoft.com/office/drawing/2014/main" id="{6DCEDAFC-EFC7-D06C-5EBE-252A13E40151}"/>
                  </a:ext>
                </a:extLst>
              </p:cNvPr>
              <p:cNvSpPr txBox="1">
                <a:spLocks noRot="1" noChangeAspect="1" noMove="1" noResize="1" noEditPoints="1" noAdjustHandles="1" noChangeArrowheads="1" noChangeShapeType="1" noTextEdit="1"/>
              </p:cNvSpPr>
              <p:nvPr/>
            </p:nvSpPr>
            <p:spPr>
              <a:xfrm>
                <a:off x="1940944" y="4729842"/>
                <a:ext cx="3890512" cy="972702"/>
              </a:xfrm>
              <a:prstGeom prst="rect">
                <a:avLst/>
              </a:prstGeom>
              <a:blipFill>
                <a:blip r:embed="rId7"/>
                <a:stretch>
                  <a:fillRect b="-12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F757DAE-5232-AE2B-5EA6-330977365BAF}"/>
                  </a:ext>
                </a:extLst>
              </p:cNvPr>
              <p:cNvSpPr txBox="1"/>
              <p:nvPr/>
            </p:nvSpPr>
            <p:spPr>
              <a:xfrm>
                <a:off x="1112328" y="6684023"/>
                <a:ext cx="614437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𝐹𝑖𝑛𝑎𝑙𝐷𝑎𝑡𝑎</m:t>
                      </m:r>
                      <m:r>
                        <a:rPr lang="en-US" sz="2000" i="0">
                          <a:latin typeface="Cambria Math" panose="02040503050406030204" pitchFamily="18" charset="0"/>
                        </a:rPr>
                        <m:t>=</m:t>
                      </m:r>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𝐹𝑉</m:t>
                          </m:r>
                        </m:e>
                        <m:sup>
                          <m:r>
                            <a:rPr lang="en-US" sz="2000" i="1">
                              <a:latin typeface="Cambria Math" panose="02040503050406030204" pitchFamily="18" charset="0"/>
                            </a:rPr>
                            <m:t>𝑇</m:t>
                          </m:r>
                        </m:sup>
                      </m:sSup>
                      <m:r>
                        <a:rPr lang="en-US" sz="2000" i="0">
                          <a:latin typeface="Cambria Math" panose="02040503050406030204" pitchFamily="18" charset="0"/>
                        </a:rPr>
                        <m:t>×</m:t>
                      </m:r>
                      <m:sSup>
                        <m:sSupPr>
                          <m:ctrlPr>
                            <a:rPr lang="en-US" sz="2000" i="1">
                              <a:solidFill>
                                <a:srgbClr val="836967"/>
                              </a:solidFill>
                              <a:latin typeface="Cambria Math" panose="02040503050406030204" pitchFamily="18" charset="0"/>
                            </a:rPr>
                          </m:ctrlPr>
                        </m:sSupPr>
                        <m:e>
                          <m:r>
                            <a:rPr lang="en-US" sz="2000" i="1">
                              <a:latin typeface="Cambria Math" panose="02040503050406030204" pitchFamily="18" charset="0"/>
                            </a:rPr>
                            <m:t>𝑆𝑡𝑎𝑛𝑑𝑎𝑟𝑑𝑖𝑧𝑒𝑑𝑂𝑟𝑖𝑔𝐷𝑎𝑡𝑎</m:t>
                          </m:r>
                        </m:e>
                        <m:sup>
                          <m:r>
                            <a:rPr lang="en-US" sz="2000" i="1">
                              <a:latin typeface="Cambria Math" panose="02040503050406030204" pitchFamily="18" charset="0"/>
                            </a:rPr>
                            <m:t>𝑇</m:t>
                          </m:r>
                        </m:sup>
                      </m:sSup>
                    </m:oMath>
                  </m:oMathPara>
                </a14:m>
                <a:endParaRPr lang="en-US" sz="2400" dirty="0"/>
              </a:p>
            </p:txBody>
          </p:sp>
        </mc:Choice>
        <mc:Fallback>
          <p:sp>
            <p:nvSpPr>
              <p:cNvPr id="7" name="TextBox 6">
                <a:extLst>
                  <a:ext uri="{FF2B5EF4-FFF2-40B4-BE49-F238E27FC236}">
                    <a16:creationId xmlns:a16="http://schemas.microsoft.com/office/drawing/2014/main" id="{3F757DAE-5232-AE2B-5EA6-330977365BAF}"/>
                  </a:ext>
                </a:extLst>
              </p:cNvPr>
              <p:cNvSpPr txBox="1">
                <a:spLocks noRot="1" noChangeAspect="1" noMove="1" noResize="1" noEditPoints="1" noAdjustHandles="1" noChangeArrowheads="1" noChangeShapeType="1" noTextEdit="1"/>
              </p:cNvSpPr>
              <p:nvPr/>
            </p:nvSpPr>
            <p:spPr>
              <a:xfrm>
                <a:off x="1112328" y="6684023"/>
                <a:ext cx="6144372" cy="400110"/>
              </a:xfrm>
              <a:prstGeom prst="rect">
                <a:avLst/>
              </a:prstGeom>
              <a:blipFill>
                <a:blip r:embed="rId8"/>
                <a:stretch>
                  <a:fillRect b="-15625"/>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1211</Words>
  <Application>Microsoft Macintosh PowerPoint</Application>
  <PresentationFormat>Custom</PresentationFormat>
  <Paragraphs>231</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Calibri</vt:lpstr>
      <vt:lpstr>Cambria Math</vt:lpstr>
      <vt:lpstr>Jacques Francois Shadow</vt:lpstr>
      <vt:lpstr>Lato</vt:lpstr>
      <vt:lpstr>Arial</vt:lpstr>
      <vt:lpstr>Times New Roman</vt:lpstr>
      <vt:lpstr>Lato Black</vt:lpstr>
      <vt:lpstr>Office Theme</vt:lpstr>
      <vt:lpstr>Office Theme</vt:lpstr>
      <vt:lpstr>Department of Mathematics</vt:lpstr>
      <vt:lpstr>INDEX</vt:lpstr>
      <vt:lpstr>PowerPoint Presentation</vt:lpstr>
      <vt:lpstr>Dimensionality Reduction</vt:lpstr>
      <vt:lpstr>Dimensionality Reduction</vt:lpstr>
      <vt:lpstr>Dimensionality Reduction</vt:lpstr>
      <vt:lpstr>PowerPoint Presentation</vt:lpstr>
      <vt:lpstr>PowerPoint Presentation</vt:lpstr>
      <vt:lpstr>Principal Component Analysis:</vt:lpstr>
      <vt:lpstr>PowerPoint Presentation</vt:lpstr>
      <vt:lpstr>PowerPoint Presentation</vt:lpstr>
      <vt:lpstr> </vt:lpstr>
      <vt:lpstr>  The mapping function used for the kernel process has to conform with Mercer’s theorem.  Mercer’s theorem The map K is a kernel function if and only if for any finite sequence {x,...xm}, the matrix M(Gram Matrix) is symmetric and positive definite(all eigen values are greater than or equal to zero  K(s,t) = ∑1_(j=1)^∞▒λ_j  e_j (s)e_j (t)   where the convergence is absolute and uniform.   </vt:lpstr>
      <vt:lpstr>PowerPoint Presentation</vt:lpstr>
      <vt:lpstr>Algorithm:  </vt:lpstr>
      <vt:lpstr>Algorithm:  </vt:lpstr>
      <vt:lpstr>PowerPoint Presentation</vt:lpstr>
      <vt:lpstr>Dataset  The data chosen is the Breast Cancer dataset from Wisconsin, taken from the UCI repository. It has 568 samples, and 30 features.   Attribute Information: 1) ID number  2) Diagnosis (M = malignant, B = benign)  3-32)  Ten real-valued features are computed for each cell nucleus:  a) radius (mean of distances from center to points on the perimeter)  b) texture (standard deviation of gray-scale values)  c) perimeter  d) area  e) smoothness (local variation in radius lengths)  f) compactness (perimeter^2 / area - 1.0)  g) concavity (severity of concave portions of the contour)  h) concave points (number of concave portions of the contour)  i) symmetry  j) fractal dimension ("coastline approximation" - 1) </vt:lpstr>
      <vt:lpstr>Data Correlation using pearson coefficient:</vt:lpstr>
      <vt:lpstr>PowerPoint Presentation</vt:lpstr>
      <vt:lpstr>PowerPoint Presentation</vt:lpstr>
      <vt:lpstr>PCA  Plot of PC1 vs PC2 for linear PCA:</vt:lpstr>
      <vt:lpstr>PCA Plot of PC1 vs PC2 - PCA with kernel - radial basis function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Mathematics</dc:title>
  <dc:creator>Padmasini K V</dc:creator>
  <cp:lastModifiedBy>Anushree Gupta</cp:lastModifiedBy>
  <cp:revision>1</cp:revision>
  <dcterms:created xsi:type="dcterms:W3CDTF">2022-11-29T00:13:07Z</dcterms:created>
  <dcterms:modified xsi:type="dcterms:W3CDTF">2022-12-12T01:10:13Z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2021-05-25T00:00:00Z</vt:filetime>
  </property>
  <property fmtid="{D5CDD505-2E9C-101B-9397-08002B2CF9AE}" pid="3" name="Creator">
    <vt:lpwstr>Adobe InDesign 16.2 (Macintosh)</vt:lpwstr>
  </property>
  <property fmtid="{D5CDD505-2E9C-101B-9397-08002B2CF9AE}" pid="4" name="LastSaved">
    <vt:filetime>2022-11-29T00:00:00Z</vt:filetime>
  </property>
</Properties>
</file>