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2" r:id="rId15"/>
    <p:sldId id="271"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09-Jun-22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09-Jun-22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09-Jun-22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09-Jun-22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09-Jun-22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09-Jun-22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09-Jun-22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09-Jun-22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09-Jun-22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09-Jun-22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09-Jun-22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09-Jun-22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smtClean="0"/>
              <a:t>Flight Price Prediction</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smtClean="0">
                <a:solidFill>
                  <a:schemeClr val="tx1">
                    <a:lumMod val="85000"/>
                    <a:lumOff val="15000"/>
                  </a:schemeClr>
                </a:solidFill>
              </a:rPr>
              <a:t>By Rakesh chaudhary</a:t>
            </a:r>
            <a:endParaRPr lang="en-US" sz="2400" dirty="0">
              <a:solidFill>
                <a:schemeClr val="tx1">
                  <a:lumMod val="85000"/>
                  <a:lumOff val="15000"/>
                </a:schemeClr>
              </a:solidFill>
            </a:endParaRP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5289753" cy="6857999"/>
          </a:xfrm>
          <a:prstGeom prst="rect">
            <a:avLst/>
          </a:prstGeom>
        </p:spPr>
      </p:pic>
    </p:spTree>
    <p:extLst>
      <p:ext uri="{BB962C8B-B14F-4D97-AF65-F5344CB8AC3E}">
        <p14:creationId xmlns:p14="http://schemas.microsoft.com/office/powerpoint/2010/main" val="4043737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2531"/>
            <a:ext cx="10058400" cy="1450757"/>
          </a:xfrm>
        </p:spPr>
        <p:txBody>
          <a:bodyPr/>
          <a:lstStyle/>
          <a:p>
            <a:r>
              <a:rPr lang="en-US" u="sng" dirty="0" smtClean="0"/>
              <a:t>Data Analysis:-</a:t>
            </a:r>
            <a:endParaRPr lang="en-US" u="sng" dirty="0"/>
          </a:p>
        </p:txBody>
      </p:sp>
      <p:pic>
        <p:nvPicPr>
          <p:cNvPr id="4" name="Picture 3"/>
          <p:cNvPicPr>
            <a:picLocks noChangeAspect="1"/>
          </p:cNvPicPr>
          <p:nvPr/>
        </p:nvPicPr>
        <p:blipFill>
          <a:blip r:embed="rId2"/>
          <a:stretch>
            <a:fillRect/>
          </a:stretch>
        </p:blipFill>
        <p:spPr>
          <a:xfrm>
            <a:off x="436503" y="1546340"/>
            <a:ext cx="5066521" cy="415463"/>
          </a:xfrm>
          <a:prstGeom prst="rect">
            <a:avLst/>
          </a:prstGeom>
        </p:spPr>
      </p:pic>
      <p:pic>
        <p:nvPicPr>
          <p:cNvPr id="5" name="Picture 4"/>
          <p:cNvPicPr>
            <a:picLocks noChangeAspect="1"/>
          </p:cNvPicPr>
          <p:nvPr/>
        </p:nvPicPr>
        <p:blipFill>
          <a:blip r:embed="rId3"/>
          <a:stretch>
            <a:fillRect/>
          </a:stretch>
        </p:blipFill>
        <p:spPr>
          <a:xfrm>
            <a:off x="232991" y="2119916"/>
            <a:ext cx="5270034" cy="3025661"/>
          </a:xfrm>
          <a:prstGeom prst="rect">
            <a:avLst/>
          </a:prstGeom>
        </p:spPr>
      </p:pic>
      <p:sp>
        <p:nvSpPr>
          <p:cNvPr id="6" name="Oval 5"/>
          <p:cNvSpPr/>
          <p:nvPr/>
        </p:nvSpPr>
        <p:spPr>
          <a:xfrm>
            <a:off x="436504" y="5245330"/>
            <a:ext cx="4775576" cy="14630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dirty="0">
                <a:solidFill>
                  <a:srgbClr val="002060"/>
                </a:solidFill>
              </a:rPr>
              <a:t>As we can see that as number of duration hours increases the price are also increases. There are tight relation </a:t>
            </a:r>
            <a:r>
              <a:rPr lang="en-US" sz="1700" dirty="0" err="1">
                <a:solidFill>
                  <a:srgbClr val="002060"/>
                </a:solidFill>
              </a:rPr>
              <a:t>duration_hours</a:t>
            </a:r>
            <a:r>
              <a:rPr lang="en-US" sz="1700" dirty="0">
                <a:solidFill>
                  <a:srgbClr val="002060"/>
                </a:solidFill>
              </a:rPr>
              <a:t> and Price.</a:t>
            </a:r>
          </a:p>
        </p:txBody>
      </p:sp>
      <p:pic>
        <p:nvPicPr>
          <p:cNvPr id="7" name="Picture 6"/>
          <p:cNvPicPr>
            <a:picLocks noChangeAspect="1"/>
          </p:cNvPicPr>
          <p:nvPr/>
        </p:nvPicPr>
        <p:blipFill>
          <a:blip r:embed="rId4"/>
          <a:stretch>
            <a:fillRect/>
          </a:stretch>
        </p:blipFill>
        <p:spPr>
          <a:xfrm>
            <a:off x="6991263" y="1408091"/>
            <a:ext cx="4314046" cy="691959"/>
          </a:xfrm>
          <a:prstGeom prst="rect">
            <a:avLst/>
          </a:prstGeom>
        </p:spPr>
      </p:pic>
      <p:pic>
        <p:nvPicPr>
          <p:cNvPr id="8" name="Picture 7"/>
          <p:cNvPicPr>
            <a:picLocks noChangeAspect="1"/>
          </p:cNvPicPr>
          <p:nvPr/>
        </p:nvPicPr>
        <p:blipFill>
          <a:blip r:embed="rId5"/>
          <a:stretch>
            <a:fillRect/>
          </a:stretch>
        </p:blipFill>
        <p:spPr>
          <a:xfrm>
            <a:off x="6055822" y="2189014"/>
            <a:ext cx="5781987" cy="3347261"/>
          </a:xfrm>
          <a:prstGeom prst="rect">
            <a:avLst/>
          </a:prstGeom>
        </p:spPr>
      </p:pic>
      <p:sp>
        <p:nvSpPr>
          <p:cNvPr id="9" name="Oval 8"/>
          <p:cNvSpPr/>
          <p:nvPr/>
        </p:nvSpPr>
        <p:spPr>
          <a:xfrm>
            <a:off x="6866313" y="5625239"/>
            <a:ext cx="4663440" cy="114132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rgbClr val="002060"/>
                </a:solidFill>
              </a:rPr>
              <a:t>There are minimum relation between Duration_mins with price.</a:t>
            </a:r>
          </a:p>
        </p:txBody>
      </p:sp>
    </p:spTree>
    <p:extLst>
      <p:ext uri="{BB962C8B-B14F-4D97-AF65-F5344CB8AC3E}">
        <p14:creationId xmlns:p14="http://schemas.microsoft.com/office/powerpoint/2010/main" val="2713151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37099"/>
            <a:ext cx="10058400" cy="1450757"/>
          </a:xfrm>
        </p:spPr>
        <p:txBody>
          <a:bodyPr/>
          <a:lstStyle/>
          <a:p>
            <a:r>
              <a:rPr lang="en-US" u="sng" dirty="0" smtClean="0"/>
              <a:t>Data Analysis:-</a:t>
            </a:r>
            <a:endParaRPr lang="en-US" u="sng" dirty="0"/>
          </a:p>
        </p:txBody>
      </p:sp>
      <p:sp>
        <p:nvSpPr>
          <p:cNvPr id="4" name="TextBox 3"/>
          <p:cNvSpPr txBox="1"/>
          <p:nvPr/>
        </p:nvSpPr>
        <p:spPr>
          <a:xfrm>
            <a:off x="1097280" y="1296786"/>
            <a:ext cx="8296102" cy="369332"/>
          </a:xfrm>
          <a:prstGeom prst="rect">
            <a:avLst/>
          </a:prstGeom>
          <a:noFill/>
        </p:spPr>
        <p:txBody>
          <a:bodyPr wrap="square" rtlCol="0">
            <a:spAutoFit/>
          </a:bodyPr>
          <a:lstStyle/>
          <a:p>
            <a:r>
              <a:rPr lang="en-US" dirty="0">
                <a:latin typeface="+mj-lt"/>
              </a:rPr>
              <a:t>let's extract some meaningful information from Arrival time feature:-</a:t>
            </a:r>
          </a:p>
        </p:txBody>
      </p:sp>
      <p:pic>
        <p:nvPicPr>
          <p:cNvPr id="5" name="Picture 4"/>
          <p:cNvPicPr>
            <a:picLocks noChangeAspect="1"/>
          </p:cNvPicPr>
          <p:nvPr/>
        </p:nvPicPr>
        <p:blipFill>
          <a:blip r:embed="rId2"/>
          <a:stretch>
            <a:fillRect/>
          </a:stretch>
        </p:blipFill>
        <p:spPr>
          <a:xfrm>
            <a:off x="946265" y="1666118"/>
            <a:ext cx="2204259" cy="416425"/>
          </a:xfrm>
          <a:prstGeom prst="rect">
            <a:avLst/>
          </a:prstGeom>
        </p:spPr>
      </p:pic>
      <p:pic>
        <p:nvPicPr>
          <p:cNvPr id="6" name="Picture 5"/>
          <p:cNvPicPr>
            <a:picLocks noChangeAspect="1"/>
          </p:cNvPicPr>
          <p:nvPr/>
        </p:nvPicPr>
        <p:blipFill>
          <a:blip r:embed="rId3"/>
          <a:stretch>
            <a:fillRect/>
          </a:stretch>
        </p:blipFill>
        <p:spPr>
          <a:xfrm>
            <a:off x="115508" y="2255433"/>
            <a:ext cx="773950" cy="4456141"/>
          </a:xfrm>
          <a:prstGeom prst="rect">
            <a:avLst/>
          </a:prstGeom>
        </p:spPr>
      </p:pic>
      <p:pic>
        <p:nvPicPr>
          <p:cNvPr id="8" name="Picture 7"/>
          <p:cNvPicPr>
            <a:picLocks noChangeAspect="1"/>
          </p:cNvPicPr>
          <p:nvPr/>
        </p:nvPicPr>
        <p:blipFill>
          <a:blip r:embed="rId4"/>
          <a:stretch>
            <a:fillRect/>
          </a:stretch>
        </p:blipFill>
        <p:spPr>
          <a:xfrm>
            <a:off x="1429790" y="2329511"/>
            <a:ext cx="4355868" cy="1657783"/>
          </a:xfrm>
          <a:prstGeom prst="rect">
            <a:avLst/>
          </a:prstGeom>
        </p:spPr>
      </p:pic>
      <p:pic>
        <p:nvPicPr>
          <p:cNvPr id="9" name="Picture 8"/>
          <p:cNvPicPr>
            <a:picLocks noChangeAspect="1"/>
          </p:cNvPicPr>
          <p:nvPr/>
        </p:nvPicPr>
        <p:blipFill>
          <a:blip r:embed="rId5"/>
          <a:stretch>
            <a:fillRect/>
          </a:stretch>
        </p:blipFill>
        <p:spPr>
          <a:xfrm>
            <a:off x="1674540" y="4417163"/>
            <a:ext cx="3314223" cy="2328454"/>
          </a:xfrm>
          <a:prstGeom prst="rect">
            <a:avLst/>
          </a:prstGeom>
        </p:spPr>
      </p:pic>
      <p:sp>
        <p:nvSpPr>
          <p:cNvPr id="10" name="Right Arrow 9"/>
          <p:cNvSpPr/>
          <p:nvPr/>
        </p:nvSpPr>
        <p:spPr>
          <a:xfrm>
            <a:off x="968324" y="3050771"/>
            <a:ext cx="669283" cy="548640"/>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2734887" y="3923606"/>
            <a:ext cx="814648" cy="606829"/>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6"/>
          <a:stretch>
            <a:fillRect/>
          </a:stretch>
        </p:blipFill>
        <p:spPr>
          <a:xfrm>
            <a:off x="8707408" y="1627043"/>
            <a:ext cx="2539711" cy="494575"/>
          </a:xfrm>
          <a:prstGeom prst="rect">
            <a:avLst/>
          </a:prstGeom>
        </p:spPr>
      </p:pic>
      <p:pic>
        <p:nvPicPr>
          <p:cNvPr id="13" name="Picture 12"/>
          <p:cNvPicPr>
            <a:picLocks noChangeAspect="1"/>
          </p:cNvPicPr>
          <p:nvPr/>
        </p:nvPicPr>
        <p:blipFill>
          <a:blip r:embed="rId7"/>
          <a:stretch>
            <a:fillRect/>
          </a:stretch>
        </p:blipFill>
        <p:spPr>
          <a:xfrm>
            <a:off x="6140548" y="1934748"/>
            <a:ext cx="1115811" cy="4776826"/>
          </a:xfrm>
          <a:prstGeom prst="rect">
            <a:avLst/>
          </a:prstGeom>
        </p:spPr>
      </p:pic>
      <p:pic>
        <p:nvPicPr>
          <p:cNvPr id="14" name="Picture 13"/>
          <p:cNvPicPr>
            <a:picLocks noChangeAspect="1"/>
          </p:cNvPicPr>
          <p:nvPr/>
        </p:nvPicPr>
        <p:blipFill>
          <a:blip r:embed="rId8"/>
          <a:stretch>
            <a:fillRect/>
          </a:stretch>
        </p:blipFill>
        <p:spPr>
          <a:xfrm>
            <a:off x="8004267" y="2054651"/>
            <a:ext cx="3945991" cy="2001960"/>
          </a:xfrm>
          <a:prstGeom prst="rect">
            <a:avLst/>
          </a:prstGeom>
        </p:spPr>
      </p:pic>
      <p:pic>
        <p:nvPicPr>
          <p:cNvPr id="15" name="Picture 14"/>
          <p:cNvPicPr>
            <a:picLocks noChangeAspect="1"/>
          </p:cNvPicPr>
          <p:nvPr/>
        </p:nvPicPr>
        <p:blipFill>
          <a:blip r:embed="rId9"/>
          <a:stretch>
            <a:fillRect/>
          </a:stretch>
        </p:blipFill>
        <p:spPr>
          <a:xfrm>
            <a:off x="8505737" y="4721630"/>
            <a:ext cx="3281798" cy="1989944"/>
          </a:xfrm>
          <a:prstGeom prst="rect">
            <a:avLst/>
          </a:prstGeom>
        </p:spPr>
      </p:pic>
      <p:sp>
        <p:nvSpPr>
          <p:cNvPr id="16" name="Rectangle 15"/>
          <p:cNvSpPr/>
          <p:nvPr/>
        </p:nvSpPr>
        <p:spPr>
          <a:xfrm>
            <a:off x="5868785" y="1666118"/>
            <a:ext cx="67888" cy="51918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7190509" y="2527069"/>
            <a:ext cx="813758" cy="681644"/>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9534698" y="3987294"/>
            <a:ext cx="1030778" cy="825775"/>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2846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95289"/>
            <a:ext cx="10058400" cy="1450757"/>
          </a:xfrm>
        </p:spPr>
        <p:txBody>
          <a:bodyPr/>
          <a:lstStyle/>
          <a:p>
            <a:r>
              <a:rPr lang="en-US" u="sng" dirty="0" smtClean="0"/>
              <a:t>Data Analysis:-</a:t>
            </a:r>
            <a:endParaRPr lang="en-US" u="sng" dirty="0"/>
          </a:p>
        </p:txBody>
      </p:sp>
      <p:pic>
        <p:nvPicPr>
          <p:cNvPr id="4" name="Content Placeholder 3"/>
          <p:cNvPicPr>
            <a:picLocks noGrp="1" noChangeAspect="1"/>
          </p:cNvPicPr>
          <p:nvPr>
            <p:ph idx="1"/>
          </p:nvPr>
        </p:nvPicPr>
        <p:blipFill>
          <a:blip r:embed="rId2"/>
          <a:stretch>
            <a:fillRect/>
          </a:stretch>
        </p:blipFill>
        <p:spPr>
          <a:xfrm>
            <a:off x="504768" y="1349561"/>
            <a:ext cx="4973319" cy="562365"/>
          </a:xfrm>
          <a:prstGeom prst="rect">
            <a:avLst/>
          </a:prstGeom>
        </p:spPr>
      </p:pic>
      <p:pic>
        <p:nvPicPr>
          <p:cNvPr id="5" name="Picture 4"/>
          <p:cNvPicPr>
            <a:picLocks noChangeAspect="1"/>
          </p:cNvPicPr>
          <p:nvPr/>
        </p:nvPicPr>
        <p:blipFill>
          <a:blip r:embed="rId3"/>
          <a:stretch>
            <a:fillRect/>
          </a:stretch>
        </p:blipFill>
        <p:spPr>
          <a:xfrm>
            <a:off x="174567" y="2106018"/>
            <a:ext cx="5303520" cy="3022949"/>
          </a:xfrm>
          <a:prstGeom prst="rect">
            <a:avLst/>
          </a:prstGeom>
        </p:spPr>
      </p:pic>
      <p:sp>
        <p:nvSpPr>
          <p:cNvPr id="6" name="Rounded Rectangle 5"/>
          <p:cNvSpPr/>
          <p:nvPr/>
        </p:nvSpPr>
        <p:spPr>
          <a:xfrm>
            <a:off x="1097280" y="5261956"/>
            <a:ext cx="3399905" cy="142978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There are uneven relation between </a:t>
            </a:r>
            <a:r>
              <a:rPr lang="en-US" b="1" dirty="0" err="1">
                <a:solidFill>
                  <a:schemeClr val="tx1"/>
                </a:solidFill>
              </a:rPr>
              <a:t>Arrival_Time_hour</a:t>
            </a:r>
            <a:r>
              <a:rPr lang="en-US" b="1" dirty="0">
                <a:solidFill>
                  <a:schemeClr val="tx1"/>
                </a:solidFill>
              </a:rPr>
              <a:t> and price.</a:t>
            </a:r>
          </a:p>
        </p:txBody>
      </p:sp>
      <p:pic>
        <p:nvPicPr>
          <p:cNvPr id="7" name="Picture 6"/>
          <p:cNvPicPr>
            <a:picLocks noChangeAspect="1"/>
          </p:cNvPicPr>
          <p:nvPr/>
        </p:nvPicPr>
        <p:blipFill>
          <a:blip r:embed="rId4"/>
          <a:stretch>
            <a:fillRect/>
          </a:stretch>
        </p:blipFill>
        <p:spPr>
          <a:xfrm>
            <a:off x="6293167" y="1349561"/>
            <a:ext cx="4945640" cy="562365"/>
          </a:xfrm>
          <a:prstGeom prst="rect">
            <a:avLst/>
          </a:prstGeom>
        </p:spPr>
      </p:pic>
      <p:pic>
        <p:nvPicPr>
          <p:cNvPr id="8" name="Picture 7"/>
          <p:cNvPicPr>
            <a:picLocks noChangeAspect="1"/>
          </p:cNvPicPr>
          <p:nvPr/>
        </p:nvPicPr>
        <p:blipFill>
          <a:blip r:embed="rId5"/>
          <a:stretch>
            <a:fillRect/>
          </a:stretch>
        </p:blipFill>
        <p:spPr>
          <a:xfrm>
            <a:off x="6053003" y="2106017"/>
            <a:ext cx="5277244" cy="3022949"/>
          </a:xfrm>
          <a:prstGeom prst="rect">
            <a:avLst/>
          </a:prstGeom>
        </p:spPr>
      </p:pic>
      <p:sp>
        <p:nvSpPr>
          <p:cNvPr id="9" name="Rounded Rectangle 8"/>
          <p:cNvSpPr/>
          <p:nvPr/>
        </p:nvSpPr>
        <p:spPr>
          <a:xfrm>
            <a:off x="7090757" y="5178828"/>
            <a:ext cx="3591098" cy="151291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There are </a:t>
            </a:r>
            <a:r>
              <a:rPr lang="en-US" b="1" dirty="0" smtClean="0">
                <a:solidFill>
                  <a:schemeClr val="tx1"/>
                </a:solidFill>
              </a:rPr>
              <a:t>also uneven </a:t>
            </a:r>
            <a:r>
              <a:rPr lang="en-US" b="1" dirty="0">
                <a:solidFill>
                  <a:schemeClr val="tx1"/>
                </a:solidFill>
              </a:rPr>
              <a:t>relation between </a:t>
            </a:r>
            <a:r>
              <a:rPr lang="en-US" b="1" dirty="0" err="1" smtClean="0">
                <a:solidFill>
                  <a:schemeClr val="tx1"/>
                </a:solidFill>
              </a:rPr>
              <a:t>Departure_Time_hour</a:t>
            </a:r>
            <a:r>
              <a:rPr lang="en-US" b="1" dirty="0" smtClean="0">
                <a:solidFill>
                  <a:schemeClr val="tx1"/>
                </a:solidFill>
              </a:rPr>
              <a:t> </a:t>
            </a:r>
            <a:r>
              <a:rPr lang="en-US" b="1" dirty="0">
                <a:solidFill>
                  <a:schemeClr val="tx1"/>
                </a:solidFill>
              </a:rPr>
              <a:t>and price.</a:t>
            </a:r>
          </a:p>
        </p:txBody>
      </p:sp>
    </p:spTree>
    <p:extLst>
      <p:ext uri="{BB962C8B-B14F-4D97-AF65-F5344CB8AC3E}">
        <p14:creationId xmlns:p14="http://schemas.microsoft.com/office/powerpoint/2010/main" val="3985061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44917"/>
            <a:ext cx="10058400" cy="1450757"/>
          </a:xfrm>
        </p:spPr>
        <p:txBody>
          <a:bodyPr/>
          <a:lstStyle/>
          <a:p>
            <a:r>
              <a:rPr lang="en-US" u="sng" dirty="0" smtClean="0"/>
              <a:t>Data Analysis:-    Heat-Map</a:t>
            </a:r>
            <a:endParaRPr lang="en-US" u="sng" dirty="0"/>
          </a:p>
        </p:txBody>
      </p:sp>
      <p:pic>
        <p:nvPicPr>
          <p:cNvPr id="4" name="Picture 3"/>
          <p:cNvPicPr>
            <a:picLocks noChangeAspect="1"/>
          </p:cNvPicPr>
          <p:nvPr/>
        </p:nvPicPr>
        <p:blipFill>
          <a:blip r:embed="rId2"/>
          <a:stretch>
            <a:fillRect/>
          </a:stretch>
        </p:blipFill>
        <p:spPr>
          <a:xfrm>
            <a:off x="340822" y="1156716"/>
            <a:ext cx="5494711" cy="5649996"/>
          </a:xfrm>
          <a:prstGeom prst="rect">
            <a:avLst/>
          </a:prstGeom>
        </p:spPr>
      </p:pic>
      <p:pic>
        <p:nvPicPr>
          <p:cNvPr id="5" name="Picture 4"/>
          <p:cNvPicPr>
            <a:picLocks noChangeAspect="1"/>
          </p:cNvPicPr>
          <p:nvPr/>
        </p:nvPicPr>
        <p:blipFill>
          <a:blip r:embed="rId3"/>
          <a:stretch>
            <a:fillRect/>
          </a:stretch>
        </p:blipFill>
        <p:spPr>
          <a:xfrm>
            <a:off x="6525491" y="2503603"/>
            <a:ext cx="5070763" cy="2001895"/>
          </a:xfrm>
          <a:prstGeom prst="rect">
            <a:avLst/>
          </a:prstGeom>
        </p:spPr>
      </p:pic>
    </p:spTree>
    <p:extLst>
      <p:ext uri="{BB962C8B-B14F-4D97-AF65-F5344CB8AC3E}">
        <p14:creationId xmlns:p14="http://schemas.microsoft.com/office/powerpoint/2010/main" val="13411867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85987"/>
            <a:ext cx="10058400" cy="1450757"/>
          </a:xfrm>
        </p:spPr>
        <p:txBody>
          <a:bodyPr/>
          <a:lstStyle/>
          <a:p>
            <a:r>
              <a:rPr lang="en-US" u="sng" dirty="0" smtClean="0"/>
              <a:t>Encoding:-</a:t>
            </a:r>
            <a:endParaRPr lang="en-US" u="sng" dirty="0"/>
          </a:p>
        </p:txBody>
      </p:sp>
      <p:sp>
        <p:nvSpPr>
          <p:cNvPr id="4" name="TextBox 3"/>
          <p:cNvSpPr txBox="1"/>
          <p:nvPr/>
        </p:nvSpPr>
        <p:spPr>
          <a:xfrm>
            <a:off x="1064025" y="756460"/>
            <a:ext cx="10740044" cy="369332"/>
          </a:xfrm>
          <a:prstGeom prst="rect">
            <a:avLst/>
          </a:prstGeom>
          <a:noFill/>
        </p:spPr>
        <p:txBody>
          <a:bodyPr wrap="square" rtlCol="0">
            <a:spAutoFit/>
          </a:bodyPr>
          <a:lstStyle/>
          <a:p>
            <a:r>
              <a:rPr lang="en-US" dirty="0" smtClean="0"/>
              <a:t>As we know  we have lots of categorical features, so we have to encode them by One Hot Encoding method</a:t>
            </a:r>
            <a:endParaRPr lang="en-US" dirty="0"/>
          </a:p>
        </p:txBody>
      </p:sp>
      <p:pic>
        <p:nvPicPr>
          <p:cNvPr id="5" name="Picture 4"/>
          <p:cNvPicPr>
            <a:picLocks noChangeAspect="1"/>
          </p:cNvPicPr>
          <p:nvPr/>
        </p:nvPicPr>
        <p:blipFill>
          <a:blip r:embed="rId2"/>
          <a:stretch>
            <a:fillRect/>
          </a:stretch>
        </p:blipFill>
        <p:spPr>
          <a:xfrm>
            <a:off x="280726" y="1125792"/>
            <a:ext cx="11249026" cy="3250276"/>
          </a:xfrm>
          <a:prstGeom prst="rect">
            <a:avLst/>
          </a:prstGeom>
        </p:spPr>
      </p:pic>
      <p:pic>
        <p:nvPicPr>
          <p:cNvPr id="7" name="Picture 6"/>
          <p:cNvPicPr>
            <a:picLocks noChangeAspect="1"/>
          </p:cNvPicPr>
          <p:nvPr/>
        </p:nvPicPr>
        <p:blipFill>
          <a:blip r:embed="rId3"/>
          <a:stretch>
            <a:fillRect/>
          </a:stretch>
        </p:blipFill>
        <p:spPr>
          <a:xfrm>
            <a:off x="280725" y="4745400"/>
            <a:ext cx="11365405" cy="2037555"/>
          </a:xfrm>
          <a:prstGeom prst="rect">
            <a:avLst/>
          </a:prstGeom>
        </p:spPr>
      </p:pic>
      <p:sp>
        <p:nvSpPr>
          <p:cNvPr id="10" name="Down Arrow 9"/>
          <p:cNvSpPr/>
          <p:nvPr/>
        </p:nvSpPr>
        <p:spPr>
          <a:xfrm>
            <a:off x="5020887" y="3902242"/>
            <a:ext cx="864524" cy="947651"/>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49839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770" y="-336851"/>
            <a:ext cx="10706793" cy="1450757"/>
          </a:xfrm>
        </p:spPr>
        <p:txBody>
          <a:bodyPr/>
          <a:lstStyle/>
          <a:p>
            <a:r>
              <a:rPr lang="en-US" dirty="0" smtClean="0"/>
              <a:t>Data Analysis:-  </a:t>
            </a:r>
            <a:r>
              <a:rPr lang="en-US" sz="4000" dirty="0" smtClean="0"/>
              <a:t>Correlation With Target</a:t>
            </a:r>
            <a:endParaRPr lang="en-US" sz="4000" dirty="0"/>
          </a:p>
        </p:txBody>
      </p:sp>
      <p:pic>
        <p:nvPicPr>
          <p:cNvPr id="5" name="Picture 4"/>
          <p:cNvPicPr>
            <a:picLocks noChangeAspect="1"/>
          </p:cNvPicPr>
          <p:nvPr/>
        </p:nvPicPr>
        <p:blipFill>
          <a:blip r:embed="rId2"/>
          <a:stretch>
            <a:fillRect/>
          </a:stretch>
        </p:blipFill>
        <p:spPr>
          <a:xfrm>
            <a:off x="952500" y="1004887"/>
            <a:ext cx="10287000" cy="4415011"/>
          </a:xfrm>
          <a:prstGeom prst="rect">
            <a:avLst/>
          </a:prstGeom>
        </p:spPr>
      </p:pic>
      <p:pic>
        <p:nvPicPr>
          <p:cNvPr id="6" name="Picture 5"/>
          <p:cNvPicPr>
            <a:picLocks noChangeAspect="1"/>
          </p:cNvPicPr>
          <p:nvPr/>
        </p:nvPicPr>
        <p:blipFill>
          <a:blip r:embed="rId3"/>
          <a:stretch>
            <a:fillRect/>
          </a:stretch>
        </p:blipFill>
        <p:spPr>
          <a:xfrm>
            <a:off x="567949" y="5361461"/>
            <a:ext cx="10671551" cy="1400175"/>
          </a:xfrm>
          <a:prstGeom prst="rect">
            <a:avLst/>
          </a:prstGeom>
        </p:spPr>
      </p:pic>
    </p:spTree>
    <p:extLst>
      <p:ext uri="{BB962C8B-B14F-4D97-AF65-F5344CB8AC3E}">
        <p14:creationId xmlns:p14="http://schemas.microsoft.com/office/powerpoint/2010/main" val="15317146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1" y="-669362"/>
            <a:ext cx="11804072" cy="1450757"/>
          </a:xfrm>
        </p:spPr>
        <p:txBody>
          <a:bodyPr/>
          <a:lstStyle/>
          <a:p>
            <a:r>
              <a:rPr lang="en-US" u="sng" dirty="0" smtClean="0"/>
              <a:t>Data Cleaning:-  </a:t>
            </a:r>
            <a:r>
              <a:rPr lang="en-US" sz="3600" u="sng" dirty="0" smtClean="0"/>
              <a:t>Checking &amp; Handling Outliers</a:t>
            </a:r>
            <a:endParaRPr lang="en-US" sz="3600" u="sng" dirty="0"/>
          </a:p>
        </p:txBody>
      </p:sp>
      <p:pic>
        <p:nvPicPr>
          <p:cNvPr id="4" name="Picture 3"/>
          <p:cNvPicPr>
            <a:picLocks noChangeAspect="1"/>
          </p:cNvPicPr>
          <p:nvPr/>
        </p:nvPicPr>
        <p:blipFill>
          <a:blip r:embed="rId2"/>
          <a:stretch>
            <a:fillRect/>
          </a:stretch>
        </p:blipFill>
        <p:spPr>
          <a:xfrm>
            <a:off x="254838" y="781395"/>
            <a:ext cx="3095192" cy="3034840"/>
          </a:xfrm>
          <a:prstGeom prst="rect">
            <a:avLst/>
          </a:prstGeom>
        </p:spPr>
      </p:pic>
      <p:pic>
        <p:nvPicPr>
          <p:cNvPr id="5" name="Picture 4"/>
          <p:cNvPicPr>
            <a:picLocks noChangeAspect="1"/>
          </p:cNvPicPr>
          <p:nvPr/>
        </p:nvPicPr>
        <p:blipFill>
          <a:blip r:embed="rId3"/>
          <a:stretch>
            <a:fillRect/>
          </a:stretch>
        </p:blipFill>
        <p:spPr>
          <a:xfrm>
            <a:off x="254838" y="3816235"/>
            <a:ext cx="3095192" cy="2917074"/>
          </a:xfrm>
          <a:prstGeom prst="rect">
            <a:avLst/>
          </a:prstGeom>
        </p:spPr>
      </p:pic>
      <p:sp>
        <p:nvSpPr>
          <p:cNvPr id="6" name="Oval 5"/>
          <p:cNvSpPr/>
          <p:nvPr/>
        </p:nvSpPr>
        <p:spPr>
          <a:xfrm>
            <a:off x="3291840" y="3296689"/>
            <a:ext cx="1778924" cy="103909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Outliers</a:t>
            </a:r>
            <a:endParaRPr lang="en-US" sz="2000" dirty="0">
              <a:solidFill>
                <a:schemeClr val="tx1"/>
              </a:solidFill>
            </a:endParaRPr>
          </a:p>
        </p:txBody>
      </p:sp>
      <p:sp>
        <p:nvSpPr>
          <p:cNvPr id="7" name="Down Arrow 6"/>
          <p:cNvSpPr/>
          <p:nvPr/>
        </p:nvSpPr>
        <p:spPr>
          <a:xfrm rot="2519048">
            <a:off x="2752499" y="4118653"/>
            <a:ext cx="532014" cy="979955"/>
          </a:xfrm>
          <a:prstGeom prst="down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rot="7180931">
            <a:off x="1719647" y="1685072"/>
            <a:ext cx="532014" cy="2703688"/>
          </a:xfrm>
          <a:prstGeom prst="down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stretch>
            <a:fillRect/>
          </a:stretch>
        </p:blipFill>
        <p:spPr>
          <a:xfrm>
            <a:off x="5704586" y="922713"/>
            <a:ext cx="6008047" cy="5810596"/>
          </a:xfrm>
          <a:prstGeom prst="rect">
            <a:avLst/>
          </a:prstGeom>
        </p:spPr>
      </p:pic>
    </p:spTree>
    <p:extLst>
      <p:ext uri="{BB962C8B-B14F-4D97-AF65-F5344CB8AC3E}">
        <p14:creationId xmlns:p14="http://schemas.microsoft.com/office/powerpoint/2010/main" val="2866002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011" y="-636111"/>
            <a:ext cx="11280371" cy="1450757"/>
          </a:xfrm>
        </p:spPr>
        <p:txBody>
          <a:bodyPr/>
          <a:lstStyle/>
          <a:p>
            <a:r>
              <a:rPr lang="en-US" u="sng" dirty="0" smtClean="0"/>
              <a:t>Data Cleaning:- </a:t>
            </a:r>
            <a:r>
              <a:rPr lang="en-US" sz="3200" u="sng" dirty="0" smtClean="0"/>
              <a:t>Checking &amp; Handling Skewness</a:t>
            </a:r>
            <a:endParaRPr lang="en-US" sz="3200" u="sng" dirty="0"/>
          </a:p>
        </p:txBody>
      </p:sp>
      <p:pic>
        <p:nvPicPr>
          <p:cNvPr id="4" name="Picture 3"/>
          <p:cNvPicPr>
            <a:picLocks noChangeAspect="1"/>
          </p:cNvPicPr>
          <p:nvPr/>
        </p:nvPicPr>
        <p:blipFill>
          <a:blip r:embed="rId2"/>
          <a:stretch>
            <a:fillRect/>
          </a:stretch>
        </p:blipFill>
        <p:spPr>
          <a:xfrm>
            <a:off x="166255" y="1444942"/>
            <a:ext cx="4015047" cy="4141009"/>
          </a:xfrm>
          <a:prstGeom prst="rect">
            <a:avLst/>
          </a:prstGeom>
        </p:spPr>
      </p:pic>
      <p:sp>
        <p:nvSpPr>
          <p:cNvPr id="5" name="Oval 4"/>
          <p:cNvSpPr/>
          <p:nvPr/>
        </p:nvSpPr>
        <p:spPr>
          <a:xfrm>
            <a:off x="4538750" y="2701636"/>
            <a:ext cx="2593571" cy="18288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Accepted Range for Skewness</a:t>
            </a:r>
          </a:p>
          <a:p>
            <a:pPr algn="ctr"/>
            <a:r>
              <a:rPr lang="en-US" dirty="0" smtClean="0">
                <a:solidFill>
                  <a:srgbClr val="7030A0"/>
                </a:solidFill>
              </a:rPr>
              <a:t>Between -0.5 to +0.5</a:t>
            </a:r>
            <a:endParaRPr lang="en-US" dirty="0">
              <a:solidFill>
                <a:srgbClr val="7030A0"/>
              </a:solidFill>
            </a:endParaRPr>
          </a:p>
        </p:txBody>
      </p:sp>
      <p:pic>
        <p:nvPicPr>
          <p:cNvPr id="6" name="Picture 5"/>
          <p:cNvPicPr>
            <a:picLocks noChangeAspect="1"/>
          </p:cNvPicPr>
          <p:nvPr/>
        </p:nvPicPr>
        <p:blipFill>
          <a:blip r:embed="rId3"/>
          <a:stretch>
            <a:fillRect/>
          </a:stretch>
        </p:blipFill>
        <p:spPr>
          <a:xfrm>
            <a:off x="7372176" y="1510145"/>
            <a:ext cx="4473460" cy="4211781"/>
          </a:xfrm>
          <a:prstGeom prst="rect">
            <a:avLst/>
          </a:prstGeom>
        </p:spPr>
      </p:pic>
    </p:spTree>
    <p:extLst>
      <p:ext uri="{BB962C8B-B14F-4D97-AF65-F5344CB8AC3E}">
        <p14:creationId xmlns:p14="http://schemas.microsoft.com/office/powerpoint/2010/main" val="39519879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87222"/>
            <a:ext cx="10058400" cy="1450757"/>
          </a:xfrm>
        </p:spPr>
        <p:txBody>
          <a:bodyPr/>
          <a:lstStyle/>
          <a:p>
            <a:r>
              <a:rPr lang="en-US" u="sng" dirty="0" smtClean="0"/>
              <a:t>Data Scaling:-</a:t>
            </a:r>
            <a:endParaRPr lang="en-US" u="sng" dirty="0"/>
          </a:p>
        </p:txBody>
      </p:sp>
      <p:pic>
        <p:nvPicPr>
          <p:cNvPr id="4" name="Picture 3"/>
          <p:cNvPicPr>
            <a:picLocks noChangeAspect="1"/>
          </p:cNvPicPr>
          <p:nvPr/>
        </p:nvPicPr>
        <p:blipFill>
          <a:blip r:embed="rId2"/>
          <a:stretch>
            <a:fillRect/>
          </a:stretch>
        </p:blipFill>
        <p:spPr>
          <a:xfrm>
            <a:off x="124692" y="1263536"/>
            <a:ext cx="11247120" cy="2128058"/>
          </a:xfrm>
          <a:prstGeom prst="rect">
            <a:avLst/>
          </a:prstGeom>
        </p:spPr>
      </p:pic>
      <p:pic>
        <p:nvPicPr>
          <p:cNvPr id="5" name="Picture 4"/>
          <p:cNvPicPr>
            <a:picLocks noChangeAspect="1"/>
          </p:cNvPicPr>
          <p:nvPr/>
        </p:nvPicPr>
        <p:blipFill>
          <a:blip r:embed="rId3"/>
          <a:stretch>
            <a:fillRect/>
          </a:stretch>
        </p:blipFill>
        <p:spPr>
          <a:xfrm>
            <a:off x="241071" y="3425746"/>
            <a:ext cx="11130742" cy="3249460"/>
          </a:xfrm>
          <a:prstGeom prst="rect">
            <a:avLst/>
          </a:prstGeom>
        </p:spPr>
      </p:pic>
    </p:spTree>
    <p:extLst>
      <p:ext uri="{BB962C8B-B14F-4D97-AF65-F5344CB8AC3E}">
        <p14:creationId xmlns:p14="http://schemas.microsoft.com/office/powerpoint/2010/main" val="34129729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61295"/>
            <a:ext cx="10058400" cy="1450757"/>
          </a:xfrm>
        </p:spPr>
        <p:txBody>
          <a:bodyPr/>
          <a:lstStyle/>
          <a:p>
            <a:r>
              <a:rPr lang="en-US" u="sng" dirty="0" smtClean="0"/>
              <a:t>Data Scaling:- Using PCA</a:t>
            </a:r>
            <a:endParaRPr lang="en-US" u="sng" dirty="0"/>
          </a:p>
        </p:txBody>
      </p:sp>
      <p:pic>
        <p:nvPicPr>
          <p:cNvPr id="4" name="Content Placeholder 3"/>
          <p:cNvPicPr>
            <a:picLocks noGrp="1" noChangeAspect="1"/>
          </p:cNvPicPr>
          <p:nvPr>
            <p:ph idx="1"/>
          </p:nvPr>
        </p:nvPicPr>
        <p:blipFill>
          <a:blip r:embed="rId2"/>
          <a:stretch>
            <a:fillRect/>
          </a:stretch>
        </p:blipFill>
        <p:spPr>
          <a:xfrm>
            <a:off x="116149" y="1261327"/>
            <a:ext cx="3175691" cy="3668120"/>
          </a:xfrm>
          <a:prstGeom prst="rect">
            <a:avLst/>
          </a:prstGeom>
        </p:spPr>
      </p:pic>
      <p:pic>
        <p:nvPicPr>
          <p:cNvPr id="5" name="Picture 4"/>
          <p:cNvPicPr>
            <a:picLocks noChangeAspect="1"/>
          </p:cNvPicPr>
          <p:nvPr/>
        </p:nvPicPr>
        <p:blipFill>
          <a:blip r:embed="rId3"/>
          <a:stretch>
            <a:fillRect/>
          </a:stretch>
        </p:blipFill>
        <p:spPr>
          <a:xfrm>
            <a:off x="3470744" y="1155081"/>
            <a:ext cx="2763801" cy="3566547"/>
          </a:xfrm>
          <a:prstGeom prst="rect">
            <a:avLst/>
          </a:prstGeom>
        </p:spPr>
      </p:pic>
      <p:pic>
        <p:nvPicPr>
          <p:cNvPr id="6" name="Picture 5"/>
          <p:cNvPicPr>
            <a:picLocks noChangeAspect="1"/>
          </p:cNvPicPr>
          <p:nvPr/>
        </p:nvPicPr>
        <p:blipFill>
          <a:blip r:embed="rId4"/>
          <a:stretch>
            <a:fillRect/>
          </a:stretch>
        </p:blipFill>
        <p:spPr>
          <a:xfrm>
            <a:off x="6413449" y="1155081"/>
            <a:ext cx="5540253" cy="3566547"/>
          </a:xfrm>
          <a:prstGeom prst="rect">
            <a:avLst/>
          </a:prstGeom>
        </p:spPr>
      </p:pic>
      <p:sp>
        <p:nvSpPr>
          <p:cNvPr id="7" name="Oval 6"/>
          <p:cNvSpPr/>
          <p:nvPr/>
        </p:nvSpPr>
        <p:spPr>
          <a:xfrm>
            <a:off x="739832" y="4929447"/>
            <a:ext cx="1695796" cy="107234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Step:- 1</a:t>
            </a:r>
            <a:endParaRPr lang="en-US" dirty="0"/>
          </a:p>
        </p:txBody>
      </p:sp>
      <p:sp>
        <p:nvSpPr>
          <p:cNvPr id="8" name="Oval 7"/>
          <p:cNvSpPr/>
          <p:nvPr/>
        </p:nvSpPr>
        <p:spPr>
          <a:xfrm>
            <a:off x="4192385" y="4929447"/>
            <a:ext cx="1695796" cy="107234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Step:- 2</a:t>
            </a:r>
            <a:endParaRPr lang="en-US" dirty="0"/>
          </a:p>
        </p:txBody>
      </p:sp>
      <p:sp>
        <p:nvSpPr>
          <p:cNvPr id="9" name="Oval 8"/>
          <p:cNvSpPr/>
          <p:nvPr/>
        </p:nvSpPr>
        <p:spPr>
          <a:xfrm>
            <a:off x="8817815" y="4929446"/>
            <a:ext cx="1695796" cy="107234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Step:- 3</a:t>
            </a:r>
            <a:endParaRPr lang="en-US" dirty="0"/>
          </a:p>
        </p:txBody>
      </p:sp>
    </p:spTree>
    <p:extLst>
      <p:ext uri="{BB962C8B-B14F-4D97-AF65-F5344CB8AC3E}">
        <p14:creationId xmlns:p14="http://schemas.microsoft.com/office/powerpoint/2010/main" val="3923075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85244"/>
          </a:xfrm>
        </p:spPr>
        <p:txBody>
          <a:bodyPr/>
          <a:lstStyle/>
          <a:p>
            <a:r>
              <a:rPr lang="en-US" dirty="0" smtClean="0"/>
              <a:t>Introduction:-  Business Problem</a:t>
            </a:r>
            <a:endParaRPr lang="en-US" dirty="0"/>
          </a:p>
        </p:txBody>
      </p:sp>
      <p:pic>
        <p:nvPicPr>
          <p:cNvPr id="4" name="Content Placeholder 3" descr="Problem Solving | Guy Harris: The Recovering Enginee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0119" y="2377441"/>
            <a:ext cx="3740005" cy="3325090"/>
          </a:xfrm>
        </p:spPr>
      </p:pic>
      <p:sp>
        <p:nvSpPr>
          <p:cNvPr id="5" name="TextBox 4"/>
          <p:cNvSpPr txBox="1"/>
          <p:nvPr/>
        </p:nvSpPr>
        <p:spPr>
          <a:xfrm>
            <a:off x="1213658" y="2194560"/>
            <a:ext cx="5852160" cy="1338828"/>
          </a:xfrm>
          <a:prstGeom prst="rect">
            <a:avLst/>
          </a:prstGeom>
          <a:noFill/>
        </p:spPr>
        <p:txBody>
          <a:bodyPr wrap="square" rtlCol="0">
            <a:spAutoFit/>
          </a:bodyPr>
          <a:lstStyle/>
          <a:p>
            <a:pPr>
              <a:lnSpc>
                <a:spcPct val="150000"/>
              </a:lnSpc>
            </a:pPr>
            <a:endParaRPr lang="en-US" dirty="0">
              <a:latin typeface="Bookman Old Style (Headings)"/>
            </a:endParaRPr>
          </a:p>
          <a:p>
            <a:pPr>
              <a:lnSpc>
                <a:spcPct val="150000"/>
              </a:lnSpc>
            </a:pPr>
            <a:endParaRPr lang="en-US" dirty="0">
              <a:latin typeface="Bookman Old Style (Headings)"/>
            </a:endParaRPr>
          </a:p>
          <a:p>
            <a:pPr>
              <a:lnSpc>
                <a:spcPct val="150000"/>
              </a:lnSpc>
            </a:pPr>
            <a:endParaRPr lang="en-US" dirty="0">
              <a:latin typeface="Bookman Old Style (Headings)"/>
            </a:endParaRPr>
          </a:p>
        </p:txBody>
      </p:sp>
      <p:sp>
        <p:nvSpPr>
          <p:cNvPr id="6" name="Rounded Rectangle 5"/>
          <p:cNvSpPr/>
          <p:nvPr/>
        </p:nvSpPr>
        <p:spPr>
          <a:xfrm>
            <a:off x="889463" y="2256907"/>
            <a:ext cx="6251170" cy="368253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nSpc>
                <a:spcPct val="150000"/>
              </a:lnSpc>
            </a:pPr>
            <a:r>
              <a:rPr lang="en-US" dirty="0">
                <a:solidFill>
                  <a:srgbClr val="002060"/>
                </a:solidFill>
                <a:latin typeface="Bookman Old Style (Headings)"/>
              </a:rPr>
              <a:t>Flight ticket prices can be something hard to guess, today we might see a price, check out the price of the same flight tomorrow, it will be a different story. </a:t>
            </a:r>
          </a:p>
          <a:p>
            <a:pPr>
              <a:lnSpc>
                <a:spcPct val="150000"/>
              </a:lnSpc>
            </a:pPr>
            <a:endParaRPr lang="en-US" dirty="0">
              <a:solidFill>
                <a:srgbClr val="002060"/>
              </a:solidFill>
              <a:latin typeface="Bookman Old Style (Headings)"/>
            </a:endParaRPr>
          </a:p>
          <a:p>
            <a:pPr>
              <a:lnSpc>
                <a:spcPct val="150000"/>
              </a:lnSpc>
            </a:pPr>
            <a:r>
              <a:rPr lang="en-US" dirty="0">
                <a:solidFill>
                  <a:srgbClr val="002060"/>
                </a:solidFill>
                <a:latin typeface="Bookman Old Style (Headings)"/>
              </a:rPr>
              <a:t>We might have often heard travelers saying that flight ticket prices are so unpredictable. Huh! Here we take on the challenge! As data scientists, we are </a:t>
            </a:r>
            <a:r>
              <a:rPr lang="en-US" dirty="0" err="1">
                <a:solidFill>
                  <a:srgbClr val="002060"/>
                </a:solidFill>
                <a:latin typeface="Bookman Old Style (Headings)"/>
              </a:rPr>
              <a:t>gonna</a:t>
            </a:r>
            <a:r>
              <a:rPr lang="en-US" dirty="0">
                <a:solidFill>
                  <a:srgbClr val="002060"/>
                </a:solidFill>
                <a:latin typeface="Bookman Old Style (Headings)"/>
              </a:rPr>
              <a:t> prove that given the right data anything can be predicted.</a:t>
            </a:r>
          </a:p>
        </p:txBody>
      </p:sp>
    </p:spTree>
    <p:extLst>
      <p:ext uri="{BB962C8B-B14F-4D97-AF65-F5344CB8AC3E}">
        <p14:creationId xmlns:p14="http://schemas.microsoft.com/office/powerpoint/2010/main" val="13779816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70351"/>
            <a:ext cx="10058400" cy="1450757"/>
          </a:xfrm>
        </p:spPr>
        <p:txBody>
          <a:bodyPr/>
          <a:lstStyle/>
          <a:p>
            <a:r>
              <a:rPr lang="en-US" u="sng" dirty="0" smtClean="0"/>
              <a:t>Model Building:-</a:t>
            </a:r>
            <a:endParaRPr lang="en-US" u="sng" dirty="0"/>
          </a:p>
        </p:txBody>
      </p:sp>
      <p:pic>
        <p:nvPicPr>
          <p:cNvPr id="4" name="Picture 3"/>
          <p:cNvPicPr>
            <a:picLocks noChangeAspect="1"/>
          </p:cNvPicPr>
          <p:nvPr/>
        </p:nvPicPr>
        <p:blipFill>
          <a:blip r:embed="rId2"/>
          <a:stretch>
            <a:fillRect/>
          </a:stretch>
        </p:blipFill>
        <p:spPr>
          <a:xfrm>
            <a:off x="371262" y="1571105"/>
            <a:ext cx="10990162" cy="3815541"/>
          </a:xfrm>
          <a:prstGeom prst="rect">
            <a:avLst/>
          </a:prstGeom>
        </p:spPr>
      </p:pic>
    </p:spTree>
    <p:extLst>
      <p:ext uri="{BB962C8B-B14F-4D97-AF65-F5344CB8AC3E}">
        <p14:creationId xmlns:p14="http://schemas.microsoft.com/office/powerpoint/2010/main" val="22997808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395" y="-461544"/>
            <a:ext cx="11030989" cy="1450757"/>
          </a:xfrm>
        </p:spPr>
        <p:txBody>
          <a:bodyPr/>
          <a:lstStyle/>
          <a:p>
            <a:r>
              <a:rPr lang="en-US" u="sng" dirty="0" smtClean="0"/>
              <a:t>Model Building:- Printing Scores</a:t>
            </a:r>
            <a:endParaRPr lang="en-US" u="sng" dirty="0"/>
          </a:p>
        </p:txBody>
      </p:sp>
      <p:pic>
        <p:nvPicPr>
          <p:cNvPr id="4" name="Picture 3"/>
          <p:cNvPicPr>
            <a:picLocks noChangeAspect="1"/>
          </p:cNvPicPr>
          <p:nvPr/>
        </p:nvPicPr>
        <p:blipFill>
          <a:blip r:embed="rId2"/>
          <a:stretch>
            <a:fillRect/>
          </a:stretch>
        </p:blipFill>
        <p:spPr>
          <a:xfrm>
            <a:off x="856211" y="1317827"/>
            <a:ext cx="10174778" cy="3836064"/>
          </a:xfrm>
          <a:prstGeom prst="rect">
            <a:avLst/>
          </a:prstGeom>
        </p:spPr>
      </p:pic>
      <p:pic>
        <p:nvPicPr>
          <p:cNvPr id="5" name="Picture 4"/>
          <p:cNvPicPr>
            <a:picLocks noChangeAspect="1"/>
          </p:cNvPicPr>
          <p:nvPr/>
        </p:nvPicPr>
        <p:blipFill>
          <a:blip r:embed="rId3"/>
          <a:stretch>
            <a:fillRect/>
          </a:stretch>
        </p:blipFill>
        <p:spPr>
          <a:xfrm>
            <a:off x="1801003" y="5282046"/>
            <a:ext cx="9545869" cy="802870"/>
          </a:xfrm>
          <a:prstGeom prst="rect">
            <a:avLst/>
          </a:prstGeom>
        </p:spPr>
      </p:pic>
      <p:sp>
        <p:nvSpPr>
          <p:cNvPr id="6" name="Right Arrow 5"/>
          <p:cNvSpPr/>
          <p:nvPr/>
        </p:nvSpPr>
        <p:spPr>
          <a:xfrm rot="17892980">
            <a:off x="7529506" y="4586098"/>
            <a:ext cx="1217320" cy="631979"/>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88345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03106"/>
            <a:ext cx="10058400" cy="1450757"/>
          </a:xfrm>
        </p:spPr>
        <p:txBody>
          <a:bodyPr/>
          <a:lstStyle/>
          <a:p>
            <a:r>
              <a:rPr lang="en-US" u="sng" dirty="0" smtClean="0"/>
              <a:t>Hyper-Parameter Tuning:-</a:t>
            </a:r>
            <a:endParaRPr lang="en-US" u="sng" dirty="0"/>
          </a:p>
        </p:txBody>
      </p:sp>
      <p:pic>
        <p:nvPicPr>
          <p:cNvPr id="4" name="Picture 3"/>
          <p:cNvPicPr>
            <a:picLocks noChangeAspect="1"/>
          </p:cNvPicPr>
          <p:nvPr/>
        </p:nvPicPr>
        <p:blipFill>
          <a:blip r:embed="rId2"/>
          <a:stretch>
            <a:fillRect/>
          </a:stretch>
        </p:blipFill>
        <p:spPr>
          <a:xfrm>
            <a:off x="230506" y="1388225"/>
            <a:ext cx="5214331" cy="2463058"/>
          </a:xfrm>
          <a:prstGeom prst="rect">
            <a:avLst/>
          </a:prstGeom>
        </p:spPr>
      </p:pic>
      <p:pic>
        <p:nvPicPr>
          <p:cNvPr id="5" name="Picture 4"/>
          <p:cNvPicPr>
            <a:picLocks noChangeAspect="1"/>
          </p:cNvPicPr>
          <p:nvPr/>
        </p:nvPicPr>
        <p:blipFill>
          <a:blip r:embed="rId3"/>
          <a:stretch>
            <a:fillRect/>
          </a:stretch>
        </p:blipFill>
        <p:spPr>
          <a:xfrm>
            <a:off x="230506" y="3934413"/>
            <a:ext cx="5305770" cy="2832150"/>
          </a:xfrm>
          <a:prstGeom prst="rect">
            <a:avLst/>
          </a:prstGeom>
        </p:spPr>
      </p:pic>
      <p:sp>
        <p:nvSpPr>
          <p:cNvPr id="6" name="Rounded Rectangle 5"/>
          <p:cNvSpPr/>
          <p:nvPr/>
        </p:nvSpPr>
        <p:spPr>
          <a:xfrm>
            <a:off x="532013" y="947651"/>
            <a:ext cx="3416531" cy="382385"/>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Random Forest Regressor</a:t>
            </a:r>
            <a:endParaRPr lang="en-US" b="1" dirty="0">
              <a:solidFill>
                <a:schemeClr val="tx1"/>
              </a:solidFill>
            </a:endParaRPr>
          </a:p>
        </p:txBody>
      </p:sp>
      <p:sp>
        <p:nvSpPr>
          <p:cNvPr id="7" name="Rounded Rectangle 6"/>
          <p:cNvSpPr/>
          <p:nvPr/>
        </p:nvSpPr>
        <p:spPr>
          <a:xfrm>
            <a:off x="7531331" y="947651"/>
            <a:ext cx="3624349" cy="382385"/>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XGB Regressor</a:t>
            </a:r>
            <a:endParaRPr lang="en-US" b="1" dirty="0">
              <a:solidFill>
                <a:schemeClr val="tx1"/>
              </a:solidFill>
            </a:endParaRPr>
          </a:p>
        </p:txBody>
      </p:sp>
      <p:pic>
        <p:nvPicPr>
          <p:cNvPr id="8" name="Picture 7"/>
          <p:cNvPicPr>
            <a:picLocks noChangeAspect="1"/>
          </p:cNvPicPr>
          <p:nvPr/>
        </p:nvPicPr>
        <p:blipFill>
          <a:blip r:embed="rId4"/>
          <a:stretch>
            <a:fillRect/>
          </a:stretch>
        </p:blipFill>
        <p:spPr>
          <a:xfrm>
            <a:off x="5777171" y="1390143"/>
            <a:ext cx="5760893" cy="1390650"/>
          </a:xfrm>
          <a:prstGeom prst="rect">
            <a:avLst/>
          </a:prstGeom>
        </p:spPr>
      </p:pic>
      <p:pic>
        <p:nvPicPr>
          <p:cNvPr id="9" name="Picture 8"/>
          <p:cNvPicPr>
            <a:picLocks noChangeAspect="1"/>
          </p:cNvPicPr>
          <p:nvPr/>
        </p:nvPicPr>
        <p:blipFill>
          <a:blip r:embed="rId5"/>
          <a:stretch>
            <a:fillRect/>
          </a:stretch>
        </p:blipFill>
        <p:spPr>
          <a:xfrm>
            <a:off x="5777171" y="2840900"/>
            <a:ext cx="5760893" cy="838200"/>
          </a:xfrm>
          <a:prstGeom prst="rect">
            <a:avLst/>
          </a:prstGeom>
        </p:spPr>
      </p:pic>
      <p:pic>
        <p:nvPicPr>
          <p:cNvPr id="10" name="Picture 9"/>
          <p:cNvPicPr>
            <a:picLocks noChangeAspect="1"/>
          </p:cNvPicPr>
          <p:nvPr/>
        </p:nvPicPr>
        <p:blipFill>
          <a:blip r:embed="rId6"/>
          <a:stretch>
            <a:fillRect/>
          </a:stretch>
        </p:blipFill>
        <p:spPr>
          <a:xfrm>
            <a:off x="5777170" y="3851283"/>
            <a:ext cx="5760893" cy="2915280"/>
          </a:xfrm>
          <a:prstGeom prst="rect">
            <a:avLst/>
          </a:prstGeom>
        </p:spPr>
      </p:pic>
    </p:spTree>
    <p:extLst>
      <p:ext uri="{BB962C8B-B14F-4D97-AF65-F5344CB8AC3E}">
        <p14:creationId xmlns:p14="http://schemas.microsoft.com/office/powerpoint/2010/main" val="19968662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95041"/>
            <a:ext cx="10058400" cy="1450757"/>
          </a:xfrm>
        </p:spPr>
        <p:txBody>
          <a:bodyPr/>
          <a:lstStyle/>
          <a:p>
            <a:r>
              <a:rPr lang="en-US" u="sng" dirty="0" smtClean="0"/>
              <a:t>Model Evaluation:-</a:t>
            </a:r>
            <a:endParaRPr lang="en-US" u="sng" dirty="0"/>
          </a:p>
        </p:txBody>
      </p:sp>
      <p:sp>
        <p:nvSpPr>
          <p:cNvPr id="4" name="TextBox 3"/>
          <p:cNvSpPr txBox="1"/>
          <p:nvPr/>
        </p:nvSpPr>
        <p:spPr>
          <a:xfrm>
            <a:off x="6226218" y="6176353"/>
            <a:ext cx="5893725" cy="369332"/>
          </a:xfrm>
          <a:prstGeom prst="rect">
            <a:avLst/>
          </a:prstGeom>
          <a:solidFill>
            <a:srgbClr val="00B050"/>
          </a:solidFill>
        </p:spPr>
        <p:txBody>
          <a:bodyPr wrap="square" rtlCol="0">
            <a:spAutoFit/>
          </a:bodyPr>
          <a:lstStyle/>
          <a:p>
            <a:r>
              <a:rPr lang="en-US" dirty="0" smtClean="0">
                <a:solidFill>
                  <a:schemeClr val="bg1"/>
                </a:solidFill>
              </a:rPr>
              <a:t>As we can see that XGB Gives us the Best Accuracy:</a:t>
            </a:r>
            <a:endParaRPr lang="en-US" dirty="0">
              <a:solidFill>
                <a:schemeClr val="bg1"/>
              </a:solidFill>
            </a:endParaRPr>
          </a:p>
        </p:txBody>
      </p:sp>
      <p:pic>
        <p:nvPicPr>
          <p:cNvPr id="5" name="Picture 4"/>
          <p:cNvPicPr>
            <a:picLocks noChangeAspect="1"/>
          </p:cNvPicPr>
          <p:nvPr/>
        </p:nvPicPr>
        <p:blipFill>
          <a:blip r:embed="rId2"/>
          <a:stretch>
            <a:fillRect/>
          </a:stretch>
        </p:blipFill>
        <p:spPr>
          <a:xfrm>
            <a:off x="396240" y="1546166"/>
            <a:ext cx="4491644" cy="4518747"/>
          </a:xfrm>
          <a:prstGeom prst="rect">
            <a:avLst/>
          </a:prstGeom>
        </p:spPr>
      </p:pic>
      <p:pic>
        <p:nvPicPr>
          <p:cNvPr id="6" name="Picture 5"/>
          <p:cNvPicPr>
            <a:picLocks noChangeAspect="1"/>
          </p:cNvPicPr>
          <p:nvPr/>
        </p:nvPicPr>
        <p:blipFill>
          <a:blip r:embed="rId3"/>
          <a:stretch>
            <a:fillRect/>
          </a:stretch>
        </p:blipFill>
        <p:spPr>
          <a:xfrm>
            <a:off x="5893203" y="1546166"/>
            <a:ext cx="5520172" cy="4619559"/>
          </a:xfrm>
          <a:prstGeom prst="rect">
            <a:avLst/>
          </a:prstGeom>
        </p:spPr>
      </p:pic>
      <p:sp>
        <p:nvSpPr>
          <p:cNvPr id="7" name="Rounded Rectangle 6"/>
          <p:cNvSpPr/>
          <p:nvPr/>
        </p:nvSpPr>
        <p:spPr>
          <a:xfrm>
            <a:off x="598515" y="1055716"/>
            <a:ext cx="4039987" cy="382385"/>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Random Forest Regressor</a:t>
            </a:r>
            <a:endParaRPr lang="en-US" b="1" dirty="0">
              <a:solidFill>
                <a:schemeClr val="tx1"/>
              </a:solidFill>
            </a:endParaRPr>
          </a:p>
        </p:txBody>
      </p:sp>
      <p:sp>
        <p:nvSpPr>
          <p:cNvPr id="8" name="Rounded Rectangle 7"/>
          <p:cNvSpPr/>
          <p:nvPr/>
        </p:nvSpPr>
        <p:spPr>
          <a:xfrm>
            <a:off x="7082444" y="918555"/>
            <a:ext cx="3624349" cy="382385"/>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XGB Regressor</a:t>
            </a:r>
            <a:endParaRPr lang="en-US" b="1" dirty="0">
              <a:solidFill>
                <a:schemeClr val="tx1"/>
              </a:solidFill>
            </a:endParaRPr>
          </a:p>
        </p:txBody>
      </p:sp>
    </p:spTree>
    <p:extLst>
      <p:ext uri="{BB962C8B-B14F-4D97-AF65-F5344CB8AC3E}">
        <p14:creationId xmlns:p14="http://schemas.microsoft.com/office/powerpoint/2010/main" val="19171861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19978"/>
            <a:ext cx="10058400" cy="1450757"/>
          </a:xfrm>
        </p:spPr>
        <p:txBody>
          <a:bodyPr/>
          <a:lstStyle/>
          <a:p>
            <a:r>
              <a:rPr lang="en-US" u="sng" dirty="0" smtClean="0"/>
              <a:t>Conclusion:-</a:t>
            </a:r>
            <a:endParaRPr lang="en-US" u="sng" dirty="0"/>
          </a:p>
        </p:txBody>
      </p:sp>
      <p:sp>
        <p:nvSpPr>
          <p:cNvPr id="3" name="TextBox 2"/>
          <p:cNvSpPr txBox="1"/>
          <p:nvPr/>
        </p:nvSpPr>
        <p:spPr>
          <a:xfrm>
            <a:off x="1188720" y="2003367"/>
            <a:ext cx="10407535" cy="4801314"/>
          </a:xfrm>
          <a:prstGeom prst="rect">
            <a:avLst/>
          </a:prstGeom>
          <a:noFill/>
        </p:spPr>
        <p:txBody>
          <a:bodyPr wrap="square" rtlCol="0">
            <a:spAutoFit/>
          </a:bodyPr>
          <a:lstStyle/>
          <a:p>
            <a:r>
              <a:rPr lang="en-US" dirty="0"/>
              <a:t>In this project we have scraped the flight data from airline webpages. Features like flight duration, number of stops during the journey and the departure and arrival  time are playing major role in predicting the prices of the flights.</a:t>
            </a:r>
          </a:p>
          <a:p>
            <a:endParaRPr lang="en-US" dirty="0" smtClean="0"/>
          </a:p>
          <a:p>
            <a:r>
              <a:rPr lang="en-US" dirty="0"/>
              <a:t>Visualization part helped me to understand the data as it provides graphical representation of huge </a:t>
            </a:r>
            <a:r>
              <a:rPr lang="en-US" dirty="0" smtClean="0"/>
              <a:t>data.</a:t>
            </a:r>
          </a:p>
          <a:p>
            <a:endParaRPr lang="en-US" dirty="0" smtClean="0"/>
          </a:p>
          <a:p>
            <a:r>
              <a:rPr lang="en-US" dirty="0"/>
              <a:t>A</a:t>
            </a:r>
            <a:r>
              <a:rPr lang="en-US" dirty="0" smtClean="0"/>
              <a:t>ssisted </a:t>
            </a:r>
            <a:r>
              <a:rPr lang="en-US" dirty="0"/>
              <a:t>me to understand the feature importance, outliers or skewness detection and to compare the independent-dependent features. </a:t>
            </a:r>
          </a:p>
          <a:p>
            <a:endParaRPr lang="en-US" dirty="0" smtClean="0"/>
          </a:p>
          <a:p>
            <a:r>
              <a:rPr lang="en-US" dirty="0"/>
              <a:t>Some algorithms are facing over-fitting problem which may be because of a smaller number of features in our dataset.</a:t>
            </a:r>
          </a:p>
          <a:p>
            <a:endParaRPr lang="en-US" dirty="0" smtClean="0"/>
          </a:p>
          <a:p>
            <a:r>
              <a:rPr lang="en-US" dirty="0"/>
              <a:t>Limitation of the study is that in the volatile changing market we have taken the data, to be more precise we have taken the data at the time of pandemic and recent data, so when the pandemic ends the market correction might happen slowly. </a:t>
            </a:r>
          </a:p>
          <a:p>
            <a:endParaRPr lang="en-US" dirty="0"/>
          </a:p>
          <a:p>
            <a:endParaRPr lang="en-US" dirty="0"/>
          </a:p>
        </p:txBody>
      </p:sp>
      <p:sp>
        <p:nvSpPr>
          <p:cNvPr id="4" name="Oval 3"/>
          <p:cNvSpPr/>
          <p:nvPr/>
        </p:nvSpPr>
        <p:spPr>
          <a:xfrm>
            <a:off x="1097280" y="2169622"/>
            <a:ext cx="91440" cy="108065"/>
          </a:xfrm>
          <a:prstGeom prst="ellipse">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083422" y="3228111"/>
            <a:ext cx="91440" cy="108065"/>
          </a:xfrm>
          <a:prstGeom prst="ellipse">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077877" y="3812777"/>
            <a:ext cx="91440" cy="108065"/>
          </a:xfrm>
          <a:prstGeom prst="ellipse">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088958" y="4613576"/>
            <a:ext cx="91440" cy="108065"/>
          </a:xfrm>
          <a:prstGeom prst="ellipse">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100039" y="5431001"/>
            <a:ext cx="91440" cy="108065"/>
          </a:xfrm>
          <a:prstGeom prst="ellipse">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6117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385" y="286603"/>
            <a:ext cx="11330248" cy="1450757"/>
          </a:xfrm>
          <a:solidFill>
            <a:schemeClr val="accent3">
              <a:lumMod val="60000"/>
              <a:lumOff val="40000"/>
            </a:schemeClr>
          </a:solidFill>
        </p:spPr>
        <p:txBody>
          <a:bodyPr/>
          <a:lstStyle/>
          <a:p>
            <a:r>
              <a:rPr lang="en-US" u="sng" dirty="0" smtClean="0"/>
              <a:t>Abstract :- </a:t>
            </a:r>
            <a:endParaRPr lang="en-US" u="sng" dirty="0"/>
          </a:p>
        </p:txBody>
      </p:sp>
      <p:sp>
        <p:nvSpPr>
          <p:cNvPr id="3" name="Content Placeholder 2"/>
          <p:cNvSpPr>
            <a:spLocks noGrp="1"/>
          </p:cNvSpPr>
          <p:nvPr>
            <p:ph idx="1"/>
          </p:nvPr>
        </p:nvSpPr>
        <p:spPr>
          <a:xfrm>
            <a:off x="382385" y="2108201"/>
            <a:ext cx="10773295" cy="3760891"/>
          </a:xfrm>
        </p:spPr>
        <p:txBody>
          <a:bodyPr/>
          <a:lstStyle/>
          <a:p>
            <a:pPr marL="0" indent="0">
              <a:buNone/>
            </a:pPr>
            <a:r>
              <a:rPr lang="en-US" dirty="0"/>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marL="0" indent="0">
              <a:buNone/>
            </a:pPr>
            <a:r>
              <a:rPr lang="en-US" dirty="0"/>
              <a:t>1. Time of purchase patterns (making sure last-minute purchases are expensive)</a:t>
            </a:r>
          </a:p>
          <a:p>
            <a:pPr marL="0" indent="0">
              <a:buNone/>
            </a:pPr>
            <a:r>
              <a:rPr lang="en-US" dirty="0"/>
              <a:t>2. Keeping the flight as full as they want it (raising prices on a flight which is filling up in order to reduce sales and hold back inventory for those expensive last-minute expensive purchases)</a:t>
            </a:r>
          </a:p>
          <a:p>
            <a:endParaRPr lang="en-US" dirty="0"/>
          </a:p>
        </p:txBody>
      </p:sp>
    </p:spTree>
    <p:extLst>
      <p:ext uri="{BB962C8B-B14F-4D97-AF65-F5344CB8AC3E}">
        <p14:creationId xmlns:p14="http://schemas.microsoft.com/office/powerpoint/2010/main" val="292035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778" y="0"/>
            <a:ext cx="10058400" cy="1450757"/>
          </a:xfrm>
        </p:spPr>
        <p:txBody>
          <a:bodyPr/>
          <a:lstStyle/>
          <a:p>
            <a:r>
              <a:rPr lang="en-US" u="sng" dirty="0" smtClean="0">
                <a:solidFill>
                  <a:srgbClr val="002060"/>
                </a:solidFill>
              </a:rPr>
              <a:t>Steps to Follow:-</a:t>
            </a:r>
            <a:endParaRPr lang="en-US" u="sng" dirty="0">
              <a:solidFill>
                <a:srgbClr val="002060"/>
              </a:solidFill>
            </a:endParaRPr>
          </a:p>
        </p:txBody>
      </p:sp>
      <p:sp>
        <p:nvSpPr>
          <p:cNvPr id="3" name="Content Placeholder 2"/>
          <p:cNvSpPr>
            <a:spLocks noGrp="1"/>
          </p:cNvSpPr>
          <p:nvPr>
            <p:ph idx="1"/>
          </p:nvPr>
        </p:nvSpPr>
        <p:spPr/>
        <p:txBody>
          <a:bodyPr>
            <a:normAutofit fontScale="92500" lnSpcReduction="20000"/>
          </a:bodyPr>
          <a:lstStyle/>
          <a:p>
            <a:r>
              <a:rPr lang="en-US" dirty="0" smtClean="0"/>
              <a:t>Data Collection</a:t>
            </a:r>
          </a:p>
          <a:p>
            <a:r>
              <a:rPr lang="en-US" dirty="0" smtClean="0"/>
              <a:t>Loading Dataset</a:t>
            </a:r>
          </a:p>
          <a:p>
            <a:r>
              <a:rPr lang="en-US" dirty="0" smtClean="0"/>
              <a:t>Pre-Processing</a:t>
            </a:r>
          </a:p>
          <a:p>
            <a:r>
              <a:rPr lang="en-US" dirty="0" smtClean="0"/>
              <a:t>Data Analysis</a:t>
            </a:r>
          </a:p>
          <a:p>
            <a:r>
              <a:rPr lang="en-US" dirty="0" smtClean="0"/>
              <a:t>Data Cleaning</a:t>
            </a:r>
          </a:p>
          <a:p>
            <a:r>
              <a:rPr lang="en-US" dirty="0" smtClean="0"/>
              <a:t>Scaling</a:t>
            </a:r>
          </a:p>
          <a:p>
            <a:r>
              <a:rPr lang="en-US" dirty="0" smtClean="0"/>
              <a:t>Model Building</a:t>
            </a:r>
          </a:p>
          <a:p>
            <a:r>
              <a:rPr lang="en-US" dirty="0" smtClean="0"/>
              <a:t>Hyper-Parameter Tuning</a:t>
            </a:r>
          </a:p>
          <a:p>
            <a:r>
              <a:rPr lang="en-US" dirty="0" smtClean="0"/>
              <a:t>Conclusion</a:t>
            </a:r>
            <a:endParaRPr lang="en-US" dirty="0"/>
          </a:p>
        </p:txBody>
      </p:sp>
      <p:sp>
        <p:nvSpPr>
          <p:cNvPr id="4" name="Oval 3"/>
          <p:cNvSpPr/>
          <p:nvPr/>
        </p:nvSpPr>
        <p:spPr>
          <a:xfrm>
            <a:off x="955964" y="2211184"/>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955964" y="2679472"/>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79488" y="3097884"/>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69800" y="3517890"/>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969800" y="3941425"/>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83632" y="4393087"/>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79488" y="4808139"/>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85026" y="5236628"/>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969800" y="5608351"/>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9895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20348"/>
            <a:ext cx="10058400" cy="1450757"/>
          </a:xfrm>
        </p:spPr>
        <p:txBody>
          <a:bodyPr/>
          <a:lstStyle/>
          <a:p>
            <a:r>
              <a:rPr lang="en-US" u="sng" dirty="0" smtClean="0"/>
              <a:t>Data Collection:-</a:t>
            </a:r>
            <a:endParaRPr lang="en-US" u="sng" dirty="0"/>
          </a:p>
        </p:txBody>
      </p:sp>
      <p:sp>
        <p:nvSpPr>
          <p:cNvPr id="3" name="Content Placeholder 2"/>
          <p:cNvSpPr>
            <a:spLocks noGrp="1"/>
          </p:cNvSpPr>
          <p:nvPr>
            <p:ph idx="1"/>
          </p:nvPr>
        </p:nvSpPr>
        <p:spPr/>
        <p:txBody>
          <a:bodyPr/>
          <a:lstStyle/>
          <a:p>
            <a:pPr marL="0" indent="0">
              <a:buNone/>
            </a:pPr>
            <a:r>
              <a:rPr lang="en-US" dirty="0" smtClean="0"/>
              <a:t>For this project, first of all we scrapped more than 3000 records from different sites. And then build a model for predicting the price of flight ticket. We have used “Selenium Web scrapping” tool for scrapping the data  form online ticket booking sites. Some sites are mentioned below:-</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9813" y="3118224"/>
            <a:ext cx="3880485" cy="1305254"/>
          </a:xfrm>
          <a:prstGeom prst="rect">
            <a:avLst/>
          </a:prstGeo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55222" y="3262161"/>
            <a:ext cx="3700895" cy="1363409"/>
          </a:xfrm>
          <a:prstGeom prst="rect">
            <a:avLst/>
          </a:prstGeom>
        </p:spPr>
      </p:pic>
      <p:pic>
        <p:nvPicPr>
          <p:cNvPr id="6" name="Picture 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258493" y="4685156"/>
            <a:ext cx="2572097" cy="1445614"/>
          </a:xfrm>
          <a:prstGeom prst="rect">
            <a:avLst/>
          </a:prstGeom>
        </p:spPr>
      </p:pic>
      <p:pic>
        <p:nvPicPr>
          <p:cNvPr id="7" name="Picture 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180407" y="4777740"/>
            <a:ext cx="2510444" cy="1412124"/>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63420" y="3544718"/>
            <a:ext cx="2769870" cy="2161703"/>
          </a:xfrm>
          <a:prstGeom prst="rect">
            <a:avLst/>
          </a:prstGeom>
        </p:spPr>
      </p:pic>
    </p:spTree>
    <p:extLst>
      <p:ext uri="{BB962C8B-B14F-4D97-AF65-F5344CB8AC3E}">
        <p14:creationId xmlns:p14="http://schemas.microsoft.com/office/powerpoint/2010/main" val="38066148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2161"/>
            <a:ext cx="10058400" cy="1450757"/>
          </a:xfrm>
        </p:spPr>
        <p:txBody>
          <a:bodyPr/>
          <a:lstStyle/>
          <a:p>
            <a:r>
              <a:rPr lang="en-US" u="sng" dirty="0" smtClean="0"/>
              <a:t>Loading the Dataset:-</a:t>
            </a:r>
            <a:endParaRPr lang="en-US" u="sng" dirty="0"/>
          </a:p>
        </p:txBody>
      </p:sp>
      <p:pic>
        <p:nvPicPr>
          <p:cNvPr id="5" name="Content Placeholder 4"/>
          <p:cNvPicPr>
            <a:picLocks noGrp="1" noChangeAspect="1"/>
          </p:cNvPicPr>
          <p:nvPr>
            <p:ph idx="1"/>
          </p:nvPr>
        </p:nvPicPr>
        <p:blipFill>
          <a:blip r:embed="rId2"/>
          <a:stretch>
            <a:fillRect/>
          </a:stretch>
        </p:blipFill>
        <p:spPr>
          <a:xfrm>
            <a:off x="311496" y="1979249"/>
            <a:ext cx="7435965" cy="2440893"/>
          </a:xfrm>
          <a:prstGeom prst="rect">
            <a:avLst/>
          </a:prstGeom>
        </p:spPr>
      </p:pic>
      <p:pic>
        <p:nvPicPr>
          <p:cNvPr id="6" name="Picture 5"/>
          <p:cNvPicPr>
            <a:picLocks noChangeAspect="1"/>
          </p:cNvPicPr>
          <p:nvPr/>
        </p:nvPicPr>
        <p:blipFill>
          <a:blip r:embed="rId3"/>
          <a:stretch>
            <a:fillRect/>
          </a:stretch>
        </p:blipFill>
        <p:spPr>
          <a:xfrm>
            <a:off x="4239058" y="3917638"/>
            <a:ext cx="7038975" cy="2314575"/>
          </a:xfrm>
          <a:prstGeom prst="rect">
            <a:avLst/>
          </a:prstGeom>
        </p:spPr>
      </p:pic>
      <p:sp>
        <p:nvSpPr>
          <p:cNvPr id="7" name="Right Arrow 6"/>
          <p:cNvSpPr/>
          <p:nvPr/>
        </p:nvSpPr>
        <p:spPr>
          <a:xfrm>
            <a:off x="2294313" y="4954385"/>
            <a:ext cx="1288472" cy="88115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8862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Data Pre-Processing:-</a:t>
            </a:r>
            <a:endParaRPr lang="en-US" u="sng" dirty="0"/>
          </a:p>
        </p:txBody>
      </p:sp>
      <p:pic>
        <p:nvPicPr>
          <p:cNvPr id="4" name="Content Placeholder 3"/>
          <p:cNvPicPr>
            <a:picLocks noGrp="1" noChangeAspect="1"/>
          </p:cNvPicPr>
          <p:nvPr>
            <p:ph idx="1"/>
          </p:nvPr>
        </p:nvPicPr>
        <p:blipFill>
          <a:blip r:embed="rId2"/>
          <a:stretch>
            <a:fillRect/>
          </a:stretch>
        </p:blipFill>
        <p:spPr>
          <a:xfrm>
            <a:off x="913303" y="2101344"/>
            <a:ext cx="2727672" cy="2278408"/>
          </a:xfrm>
          <a:prstGeom prst="rect">
            <a:avLst/>
          </a:prstGeom>
        </p:spPr>
      </p:pic>
      <p:pic>
        <p:nvPicPr>
          <p:cNvPr id="5" name="Picture 4"/>
          <p:cNvPicPr>
            <a:picLocks noChangeAspect="1"/>
          </p:cNvPicPr>
          <p:nvPr/>
        </p:nvPicPr>
        <p:blipFill>
          <a:blip r:embed="rId3"/>
          <a:stretch>
            <a:fillRect/>
          </a:stretch>
        </p:blipFill>
        <p:spPr>
          <a:xfrm>
            <a:off x="9351818" y="268538"/>
            <a:ext cx="2111172" cy="5983151"/>
          </a:xfrm>
          <a:prstGeom prst="rect">
            <a:avLst/>
          </a:prstGeom>
        </p:spPr>
      </p:pic>
      <p:sp>
        <p:nvSpPr>
          <p:cNvPr id="6" name="TextBox 5"/>
          <p:cNvSpPr txBox="1"/>
          <p:nvPr/>
        </p:nvSpPr>
        <p:spPr>
          <a:xfrm>
            <a:off x="4771505" y="2668385"/>
            <a:ext cx="3549535" cy="2518757"/>
          </a:xfrm>
          <a:prstGeom prst="rect">
            <a:avLst/>
          </a:prstGeom>
          <a:noFill/>
        </p:spPr>
        <p:txBody>
          <a:bodyPr wrap="square" rtlCol="0">
            <a:spAutoFit/>
          </a:bodyPr>
          <a:lstStyle/>
          <a:p>
            <a:endParaRPr lang="en-US" dirty="0"/>
          </a:p>
        </p:txBody>
      </p:sp>
      <p:sp>
        <p:nvSpPr>
          <p:cNvPr id="7" name="Rounded Rectangle 6"/>
          <p:cNvSpPr/>
          <p:nvPr/>
        </p:nvSpPr>
        <p:spPr>
          <a:xfrm>
            <a:off x="4364180" y="2147952"/>
            <a:ext cx="4987637" cy="176734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Bookman Old Style (Headings)"/>
              </a:rPr>
              <a:t>We see that in </a:t>
            </a:r>
            <a:r>
              <a:rPr lang="en-US" sz="1600" dirty="0" smtClean="0">
                <a:latin typeface="Bookman Old Style (Headings)"/>
              </a:rPr>
              <a:t>Airline name </a:t>
            </a:r>
            <a:r>
              <a:rPr lang="en-US" sz="1600" dirty="0">
                <a:latin typeface="Bookman Old Style (Headings)"/>
              </a:rPr>
              <a:t>feature, Air Asia, AirAsia, AirAsia I. flights are different name of Air Asia flight. So we will convert them in one as Air Asia.</a:t>
            </a:r>
          </a:p>
          <a:p>
            <a:r>
              <a:rPr lang="en-US" sz="1600" dirty="0">
                <a:latin typeface="Bookman Old Style (Headings)"/>
              </a:rPr>
              <a:t>Also we see that Total stops feature are showing different name in similar stops . We have to handle them also.</a:t>
            </a:r>
          </a:p>
        </p:txBody>
      </p:sp>
      <p:sp>
        <p:nvSpPr>
          <p:cNvPr id="8" name="Right Arrow 7"/>
          <p:cNvSpPr/>
          <p:nvPr/>
        </p:nvSpPr>
        <p:spPr>
          <a:xfrm rot="10800000">
            <a:off x="2763981" y="2768138"/>
            <a:ext cx="1421477" cy="714895"/>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364180" y="4006735"/>
            <a:ext cx="3516285" cy="2369127"/>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Also we see that Total stops feature are showing different name in similar stops . We have to handle them also.</a:t>
            </a:r>
          </a:p>
        </p:txBody>
      </p:sp>
      <p:sp>
        <p:nvSpPr>
          <p:cNvPr id="10" name="Right Arrow 9"/>
          <p:cNvSpPr/>
          <p:nvPr/>
        </p:nvSpPr>
        <p:spPr>
          <a:xfrm>
            <a:off x="8146473" y="4231178"/>
            <a:ext cx="1205344" cy="1612669"/>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2096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905" y="0"/>
            <a:ext cx="10058400" cy="1450757"/>
          </a:xfrm>
        </p:spPr>
        <p:txBody>
          <a:bodyPr/>
          <a:lstStyle/>
          <a:p>
            <a:r>
              <a:rPr lang="en-US" u="sng" dirty="0" smtClean="0"/>
              <a:t>Data Pre-Processing:-</a:t>
            </a:r>
            <a:endParaRPr lang="en-US" u="sng" dirty="0"/>
          </a:p>
        </p:txBody>
      </p:sp>
      <p:pic>
        <p:nvPicPr>
          <p:cNvPr id="4" name="Content Placeholder 3"/>
          <p:cNvPicPr>
            <a:picLocks noGrp="1" noChangeAspect="1"/>
          </p:cNvPicPr>
          <p:nvPr>
            <p:ph idx="1"/>
          </p:nvPr>
        </p:nvPicPr>
        <p:blipFill>
          <a:blip r:embed="rId2"/>
          <a:stretch>
            <a:fillRect/>
          </a:stretch>
        </p:blipFill>
        <p:spPr>
          <a:xfrm>
            <a:off x="182880" y="1450756"/>
            <a:ext cx="1260793" cy="3694821"/>
          </a:xfrm>
          <a:prstGeom prst="rect">
            <a:avLst/>
          </a:prstGeom>
        </p:spPr>
      </p:pic>
      <p:sp>
        <p:nvSpPr>
          <p:cNvPr id="5" name="Rounded Rectangle 4"/>
          <p:cNvSpPr/>
          <p:nvPr/>
        </p:nvSpPr>
        <p:spPr>
          <a:xfrm>
            <a:off x="2177936" y="1995055"/>
            <a:ext cx="2651760" cy="3333402"/>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From description we can see that Date_of_Journey is a object data type,\ Therefore, we have to convert this datatype into timestamp so as to use this column properly for prediction</a:t>
            </a:r>
          </a:p>
          <a:p>
            <a:r>
              <a:rPr lang="en-US" sz="1400" dirty="0"/>
              <a:t>For this we require pandas to_datetime to convert object data type to </a:t>
            </a:r>
            <a:r>
              <a:rPr lang="en-US" sz="1400" dirty="0" smtClean="0"/>
              <a:t>date time </a:t>
            </a:r>
            <a:r>
              <a:rPr lang="en-US" sz="1400" dirty="0"/>
              <a:t>dtype.</a:t>
            </a:r>
          </a:p>
          <a:p>
            <a:r>
              <a:rPr lang="en-US" sz="1400" dirty="0"/>
              <a:t>.dt.day method will extract only day of that date\ *.dt.month method will extract only month of that date</a:t>
            </a:r>
          </a:p>
        </p:txBody>
      </p:sp>
      <p:sp>
        <p:nvSpPr>
          <p:cNvPr id="6" name="Right Arrow 5"/>
          <p:cNvSpPr/>
          <p:nvPr/>
        </p:nvSpPr>
        <p:spPr>
          <a:xfrm rot="10800000">
            <a:off x="1330036" y="3108958"/>
            <a:ext cx="739832" cy="922713"/>
          </a:xfrm>
          <a:prstGeom prst="rightArrow">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345084" y="1475199"/>
            <a:ext cx="6633556" cy="646331"/>
          </a:xfrm>
          <a:prstGeom prst="rect">
            <a:avLst/>
          </a:prstGeom>
          <a:solidFill>
            <a:schemeClr val="bg2">
              <a:lumMod val="90000"/>
            </a:schemeClr>
          </a:solidFill>
        </p:spPr>
        <p:txBody>
          <a:bodyPr wrap="square" rtlCol="0">
            <a:spAutoFit/>
          </a:bodyPr>
          <a:lstStyle/>
          <a:p>
            <a:r>
              <a:rPr lang="en-US" dirty="0"/>
              <a:t>we will extract hours and minutes from duration feature and extract some meaning </a:t>
            </a:r>
            <a:r>
              <a:rPr lang="en-US" dirty="0" smtClean="0"/>
              <a:t>full </a:t>
            </a:r>
            <a:r>
              <a:rPr lang="en-US" dirty="0"/>
              <a:t>information from it.</a:t>
            </a:r>
          </a:p>
        </p:txBody>
      </p:sp>
      <p:pic>
        <p:nvPicPr>
          <p:cNvPr id="8" name="Picture 7"/>
          <p:cNvPicPr>
            <a:picLocks noChangeAspect="1"/>
          </p:cNvPicPr>
          <p:nvPr/>
        </p:nvPicPr>
        <p:blipFill>
          <a:blip r:embed="rId3"/>
          <a:stretch>
            <a:fillRect/>
          </a:stretch>
        </p:blipFill>
        <p:spPr>
          <a:xfrm>
            <a:off x="5345084" y="2121530"/>
            <a:ext cx="764771" cy="3419475"/>
          </a:xfrm>
          <a:prstGeom prst="rect">
            <a:avLst/>
          </a:prstGeom>
        </p:spPr>
      </p:pic>
      <p:pic>
        <p:nvPicPr>
          <p:cNvPr id="9" name="Picture 8"/>
          <p:cNvPicPr>
            <a:picLocks noChangeAspect="1"/>
          </p:cNvPicPr>
          <p:nvPr/>
        </p:nvPicPr>
        <p:blipFill>
          <a:blip r:embed="rId4"/>
          <a:stretch>
            <a:fillRect/>
          </a:stretch>
        </p:blipFill>
        <p:spPr>
          <a:xfrm>
            <a:off x="6616930" y="2129347"/>
            <a:ext cx="3507972" cy="3321507"/>
          </a:xfrm>
          <a:prstGeom prst="rect">
            <a:avLst/>
          </a:prstGeom>
        </p:spPr>
      </p:pic>
      <p:pic>
        <p:nvPicPr>
          <p:cNvPr id="10" name="Picture 9"/>
          <p:cNvPicPr>
            <a:picLocks noChangeAspect="1"/>
          </p:cNvPicPr>
          <p:nvPr/>
        </p:nvPicPr>
        <p:blipFill>
          <a:blip r:embed="rId5"/>
          <a:stretch>
            <a:fillRect/>
          </a:stretch>
        </p:blipFill>
        <p:spPr>
          <a:xfrm>
            <a:off x="10279233" y="2145972"/>
            <a:ext cx="1699407" cy="3395032"/>
          </a:xfrm>
          <a:prstGeom prst="rect">
            <a:avLst/>
          </a:prstGeom>
        </p:spPr>
      </p:pic>
      <p:sp>
        <p:nvSpPr>
          <p:cNvPr id="11" name="Right Arrow 10"/>
          <p:cNvSpPr/>
          <p:nvPr/>
        </p:nvSpPr>
        <p:spPr>
          <a:xfrm>
            <a:off x="6168041" y="3383280"/>
            <a:ext cx="673333" cy="465513"/>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10033466" y="3383280"/>
            <a:ext cx="665018" cy="548640"/>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108171" y="5599193"/>
            <a:ext cx="1238596" cy="66860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Before</a:t>
            </a:r>
            <a:endParaRPr lang="en-US" dirty="0"/>
          </a:p>
        </p:txBody>
      </p:sp>
      <p:sp>
        <p:nvSpPr>
          <p:cNvPr id="15" name="Oval 14"/>
          <p:cNvSpPr/>
          <p:nvPr/>
        </p:nvSpPr>
        <p:spPr>
          <a:xfrm>
            <a:off x="7348451" y="5577840"/>
            <a:ext cx="2252749" cy="71489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Applying Code</a:t>
            </a:r>
            <a:endParaRPr lang="en-US" dirty="0"/>
          </a:p>
        </p:txBody>
      </p:sp>
      <p:sp>
        <p:nvSpPr>
          <p:cNvPr id="16" name="Oval 15"/>
          <p:cNvSpPr/>
          <p:nvPr/>
        </p:nvSpPr>
        <p:spPr>
          <a:xfrm>
            <a:off x="10365971" y="5541004"/>
            <a:ext cx="1438102" cy="66860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After</a:t>
            </a:r>
            <a:endParaRPr lang="en-US" dirty="0"/>
          </a:p>
        </p:txBody>
      </p:sp>
    </p:spTree>
    <p:extLst>
      <p:ext uri="{BB962C8B-B14F-4D97-AF65-F5344CB8AC3E}">
        <p14:creationId xmlns:p14="http://schemas.microsoft.com/office/powerpoint/2010/main" val="1970292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28539"/>
            <a:ext cx="10058400" cy="1450757"/>
          </a:xfrm>
        </p:spPr>
        <p:txBody>
          <a:bodyPr/>
          <a:lstStyle/>
          <a:p>
            <a:r>
              <a:rPr lang="en-US" u="sng" dirty="0" smtClean="0"/>
              <a:t>Data Analysis:-</a:t>
            </a:r>
            <a:endParaRPr lang="en-US" u="sng" dirty="0"/>
          </a:p>
        </p:txBody>
      </p:sp>
      <p:pic>
        <p:nvPicPr>
          <p:cNvPr id="4" name="Picture 3"/>
          <p:cNvPicPr>
            <a:picLocks noChangeAspect="1"/>
          </p:cNvPicPr>
          <p:nvPr/>
        </p:nvPicPr>
        <p:blipFill>
          <a:blip r:embed="rId2"/>
          <a:stretch>
            <a:fillRect/>
          </a:stretch>
        </p:blipFill>
        <p:spPr>
          <a:xfrm>
            <a:off x="511752" y="1335608"/>
            <a:ext cx="4621399" cy="609571"/>
          </a:xfrm>
          <a:prstGeom prst="rect">
            <a:avLst/>
          </a:prstGeom>
        </p:spPr>
      </p:pic>
      <p:pic>
        <p:nvPicPr>
          <p:cNvPr id="5" name="Picture 4"/>
          <p:cNvPicPr>
            <a:picLocks noChangeAspect="1"/>
          </p:cNvPicPr>
          <p:nvPr/>
        </p:nvPicPr>
        <p:blipFill>
          <a:blip r:embed="rId3"/>
          <a:stretch>
            <a:fillRect/>
          </a:stretch>
        </p:blipFill>
        <p:spPr>
          <a:xfrm>
            <a:off x="511752" y="1945179"/>
            <a:ext cx="4524253" cy="3374966"/>
          </a:xfrm>
          <a:prstGeom prst="rect">
            <a:avLst/>
          </a:prstGeom>
        </p:spPr>
      </p:pic>
      <p:sp>
        <p:nvSpPr>
          <p:cNvPr id="6" name="Rounded Rectangle 5"/>
          <p:cNvSpPr/>
          <p:nvPr/>
        </p:nvSpPr>
        <p:spPr>
          <a:xfrm>
            <a:off x="266007" y="5336769"/>
            <a:ext cx="4954386" cy="1404851"/>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travolook.com websites having highest price of domestic flights.</a:t>
            </a:r>
          </a:p>
          <a:p>
            <a:r>
              <a:rPr lang="en-US"/>
              <a:t>goibibo.com websites having least prices of domestic flights.</a:t>
            </a:r>
          </a:p>
        </p:txBody>
      </p:sp>
      <p:sp>
        <p:nvSpPr>
          <p:cNvPr id="7" name="Oval 6"/>
          <p:cNvSpPr/>
          <p:nvPr/>
        </p:nvSpPr>
        <p:spPr>
          <a:xfrm>
            <a:off x="282633" y="5577838"/>
            <a:ext cx="121053" cy="11638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7090" y="6145870"/>
            <a:ext cx="121053" cy="11638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stretch>
            <a:fillRect/>
          </a:stretch>
        </p:blipFill>
        <p:spPr>
          <a:xfrm>
            <a:off x="6600824" y="1252478"/>
            <a:ext cx="4613045" cy="692701"/>
          </a:xfrm>
          <a:prstGeom prst="rect">
            <a:avLst/>
          </a:prstGeom>
        </p:spPr>
      </p:pic>
      <p:pic>
        <p:nvPicPr>
          <p:cNvPr id="10" name="Picture 9"/>
          <p:cNvPicPr>
            <a:picLocks noChangeAspect="1"/>
          </p:cNvPicPr>
          <p:nvPr/>
        </p:nvPicPr>
        <p:blipFill>
          <a:blip r:embed="rId5"/>
          <a:stretch>
            <a:fillRect/>
          </a:stretch>
        </p:blipFill>
        <p:spPr>
          <a:xfrm>
            <a:off x="6321871" y="1810396"/>
            <a:ext cx="5124753" cy="3667142"/>
          </a:xfrm>
          <a:prstGeom prst="rect">
            <a:avLst/>
          </a:prstGeom>
        </p:spPr>
      </p:pic>
      <p:sp>
        <p:nvSpPr>
          <p:cNvPr id="11" name="Rounded Rectangle 10"/>
          <p:cNvSpPr/>
          <p:nvPr/>
        </p:nvSpPr>
        <p:spPr>
          <a:xfrm>
            <a:off x="6321872" y="5561215"/>
            <a:ext cx="5640144" cy="117209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29th may and 31th may we can find the highest price of domestic flights.</a:t>
            </a:r>
          </a:p>
        </p:txBody>
      </p:sp>
      <p:sp>
        <p:nvSpPr>
          <p:cNvPr id="12" name="Oval 11"/>
          <p:cNvSpPr/>
          <p:nvPr/>
        </p:nvSpPr>
        <p:spPr>
          <a:xfrm>
            <a:off x="6320431" y="5987932"/>
            <a:ext cx="121053" cy="11638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7384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841</Words>
  <Application>Microsoft Office PowerPoint</Application>
  <PresentationFormat>Widescreen</PresentationFormat>
  <Paragraphs>83</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Bookman Old Style</vt:lpstr>
      <vt:lpstr>Bookman Old Style (Headings)</vt:lpstr>
      <vt:lpstr>Calibri</vt:lpstr>
      <vt:lpstr>Franklin Gothic Book</vt:lpstr>
      <vt:lpstr>1_RetrospectVTI</vt:lpstr>
      <vt:lpstr>Flight Price Prediction</vt:lpstr>
      <vt:lpstr>Introduction:-  Business Problem</vt:lpstr>
      <vt:lpstr>Abstract :- </vt:lpstr>
      <vt:lpstr>Steps to Follow:-</vt:lpstr>
      <vt:lpstr>Data Collection:-</vt:lpstr>
      <vt:lpstr>Loading the Dataset:-</vt:lpstr>
      <vt:lpstr>Data Pre-Processing:-</vt:lpstr>
      <vt:lpstr>Data Pre-Processing:-</vt:lpstr>
      <vt:lpstr>Data Analysis:-</vt:lpstr>
      <vt:lpstr>Data Analysis:-</vt:lpstr>
      <vt:lpstr>Data Analysis:-</vt:lpstr>
      <vt:lpstr>Data Analysis:-</vt:lpstr>
      <vt:lpstr>Data Analysis:-    Heat-Map</vt:lpstr>
      <vt:lpstr>Encoding:-</vt:lpstr>
      <vt:lpstr>Data Analysis:-  Correlation With Target</vt:lpstr>
      <vt:lpstr>Data Cleaning:-  Checking &amp; Handling Outliers</vt:lpstr>
      <vt:lpstr>Data Cleaning:- Checking &amp; Handling Skewness</vt:lpstr>
      <vt:lpstr>Data Scaling:-</vt:lpstr>
      <vt:lpstr>Data Scaling:- Using PCA</vt:lpstr>
      <vt:lpstr>Model Building:-</vt:lpstr>
      <vt:lpstr>Model Building:- Printing Scores</vt:lpstr>
      <vt:lpstr>Hyper-Parameter Tuning:-</vt:lpstr>
      <vt:lpstr>Model Evaluation:-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2022-06-07T12:41:19Z</dcterms:created>
  <dcterms:modified xsi:type="dcterms:W3CDTF">2022-06-09T14:21:03Z</dcterms:modified>
</cp:coreProperties>
</file>