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0"/>
  </p:notesMasterIdLst>
  <p:handoutMasterIdLst>
    <p:handoutMasterId r:id="rId31"/>
  </p:handoutMasterIdLst>
  <p:sldIdLst>
    <p:sldId id="256" r:id="rId5"/>
    <p:sldId id="287" r:id="rId6"/>
    <p:sldId id="288" r:id="rId7"/>
    <p:sldId id="284" r:id="rId8"/>
    <p:sldId id="271" r:id="rId9"/>
    <p:sldId id="285" r:id="rId10"/>
    <p:sldId id="286"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Welcome" id="{E75E278A-FF0E-49A4-B170-79828D63BBAD}">
          <p14:sldIdLst>
            <p14:sldId id="256"/>
            <p14:sldId id="287"/>
            <p14:sldId id="288"/>
            <p14:sldId id="284"/>
          </p14:sldIdLst>
        </p14:section>
        <p14:section name="Design, Morph, Annotate, Work Together, Tell Me" id="{B9B51309-D148-4332-87C2-07BE32FBCA3B}">
          <p14:sldIdLst>
            <p14:sldId id="271"/>
            <p14:sldId id="285"/>
            <p14:sldId id="286"/>
            <p14:sldId id="289"/>
            <p14:sldId id="290"/>
            <p14:sldId id="291"/>
            <p14:sldId id="292"/>
            <p14:sldId id="293"/>
            <p14:sldId id="294"/>
            <p14:sldId id="295"/>
            <p14:sldId id="296"/>
            <p14:sldId id="297"/>
            <p14:sldId id="298"/>
            <p14:sldId id="299"/>
            <p14:sldId id="300"/>
            <p14:sldId id="301"/>
            <p14:sldId id="302"/>
            <p14:sldId id="303"/>
            <p14:sldId id="304"/>
            <p14:sldId id="305"/>
            <p14:sldId id="306"/>
          </p14:sldIdLst>
        </p14:section>
        <p14:section name="Learn More" id="{2CC34DB2-6590-42C0-AD4B-A04C6060184E}">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04040"/>
    <a:srgbClr val="F8CAB6"/>
    <a:srgbClr val="F8CFB6"/>
    <a:srgbClr val="D24726"/>
    <a:srgbClr val="FF9B45"/>
    <a:srgbClr val="DD462F"/>
    <a:srgbClr val="923922"/>
    <a:srgbClr val="F5F5F5"/>
    <a:srgbClr val="F2F2F2"/>
    <a:srgbClr val="D2B4A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241" autoAdjust="0"/>
  </p:normalViewPr>
  <p:slideViewPr>
    <p:cSldViewPr snapToGrid="0">
      <p:cViewPr varScale="1">
        <p:scale>
          <a:sx n="71" d="100"/>
          <a:sy n="71" d="100"/>
        </p:scale>
        <p:origin x="-66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pPr/>
              <a:t>4/24/2022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pPr/>
              <a:t>‹#›</a:t>
            </a:fld>
            <a:endParaRPr lang="en-US" dirty="0"/>
          </a:p>
        </p:txBody>
      </p:sp>
    </p:spTree>
    <p:extLst>
      <p:ext uri="{BB962C8B-B14F-4D97-AF65-F5344CB8AC3E}">
        <p14:creationId xmlns:p14="http://schemas.microsoft.com/office/powerpoint/2010/main" xmlns=""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4/24/2022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xmlns=""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pPr/>
              <a:t>1</a:t>
            </a:fld>
            <a:endParaRPr lang="en-US" dirty="0"/>
          </a:p>
        </p:txBody>
      </p:sp>
    </p:spTree>
    <p:extLst>
      <p:ext uri="{BB962C8B-B14F-4D97-AF65-F5344CB8AC3E}">
        <p14:creationId xmlns:p14="http://schemas.microsoft.com/office/powerpoint/2010/main" xmlns=""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4/24/2022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xmlns=""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xmlns=""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4/24/2022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rc93619@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smtClean="0">
                <a:solidFill>
                  <a:schemeClr val="bg1"/>
                </a:solidFill>
                <a:latin typeface="Book Antiqua" panose="02040602050305030304" pitchFamily="18" charset="0"/>
              </a:rPr>
              <a:t>Housing Project: </a:t>
            </a:r>
            <a:endParaRPr lang="en-US" sz="4800" b="1" dirty="0">
              <a:solidFill>
                <a:schemeClr val="bg1"/>
              </a:solidFill>
              <a:latin typeface="Book Antiqua" panose="02040602050305030304" pitchFamily="18" charset="0"/>
            </a:endParaRPr>
          </a:p>
        </p:txBody>
      </p:sp>
      <p:sp>
        <p:nvSpPr>
          <p:cNvPr id="3" name="Subtitle 2"/>
          <p:cNvSpPr>
            <a:spLocks noGrp="1"/>
          </p:cNvSpPr>
          <p:nvPr>
            <p:ph type="subTitle" idx="4294967295"/>
          </p:nvPr>
        </p:nvSpPr>
        <p:spPr>
          <a:xfrm>
            <a:off x="2102531" y="3689561"/>
            <a:ext cx="9582736" cy="1137793"/>
          </a:xfrm>
        </p:spPr>
        <p:txBody>
          <a:bodyPr>
            <a:normAutofit/>
          </a:bodyPr>
          <a:lstStyle/>
          <a:p>
            <a:pPr marL="0" indent="0">
              <a:buNone/>
            </a:pPr>
            <a:r>
              <a:rPr lang="en-US" sz="2400" dirty="0" smtClean="0">
                <a:solidFill>
                  <a:schemeClr val="bg1"/>
                </a:solidFill>
                <a:latin typeface="+mj-lt"/>
              </a:rPr>
              <a:t>		Submitted by:- Rakesh Chaudhary</a:t>
            </a:r>
            <a:endParaRPr lang="en-US" sz="2400" dirty="0">
              <a:solidFill>
                <a:schemeClr val="bg1"/>
              </a:solidFill>
              <a:latin typeface="+mj-lt"/>
            </a:endParaRPr>
          </a:p>
        </p:txBody>
      </p:sp>
      <p:sp>
        <p:nvSpPr>
          <p:cNvPr id="5" name="TextBox 4"/>
          <p:cNvSpPr txBox="1"/>
          <p:nvPr/>
        </p:nvSpPr>
        <p:spPr>
          <a:xfrm>
            <a:off x="6051655" y="4420034"/>
            <a:ext cx="3483033" cy="369332"/>
          </a:xfrm>
          <a:prstGeom prst="rect">
            <a:avLst/>
          </a:prstGeom>
          <a:noFill/>
        </p:spPr>
        <p:txBody>
          <a:bodyPr wrap="square" rtlCol="0">
            <a:spAutoFit/>
          </a:bodyPr>
          <a:lstStyle/>
          <a:p>
            <a:r>
              <a:rPr lang="en-IN" b="1" dirty="0" smtClean="0">
                <a:solidFill>
                  <a:schemeClr val="bg1">
                    <a:lumMod val="95000"/>
                  </a:schemeClr>
                </a:solidFill>
                <a:latin typeface="Book Antiqua" panose="02040602050305030304" pitchFamily="18" charset="0"/>
              </a:rPr>
              <a:t>April 2022</a:t>
            </a:r>
            <a:endParaRPr lang="en-IN" b="1" dirty="0">
              <a:solidFill>
                <a:schemeClr val="bg1">
                  <a:lumMod val="95000"/>
                </a:schemeClr>
              </a:solidFill>
              <a:latin typeface="Book Antiqua" panose="02040602050305030304" pitchFamily="18" charset="0"/>
            </a:endParaRPr>
          </a:p>
        </p:txBody>
      </p:sp>
      <p:sp>
        <p:nvSpPr>
          <p:cNvPr id="6" name="TextBox 5"/>
          <p:cNvSpPr txBox="1"/>
          <p:nvPr/>
        </p:nvSpPr>
        <p:spPr>
          <a:xfrm>
            <a:off x="3350032" y="2734886"/>
            <a:ext cx="6151418" cy="461665"/>
          </a:xfrm>
          <a:prstGeom prst="rect">
            <a:avLst/>
          </a:prstGeom>
          <a:noFill/>
        </p:spPr>
        <p:txBody>
          <a:bodyPr wrap="square" rtlCol="0">
            <a:spAutoFit/>
          </a:bodyPr>
          <a:lstStyle/>
          <a:p>
            <a:r>
              <a:rPr lang="en-IN" sz="2400" b="1" dirty="0" smtClean="0">
                <a:solidFill>
                  <a:srgbClr val="002060"/>
                </a:solidFill>
                <a:latin typeface="Book Antiqua" panose="02040602050305030304" pitchFamily="18" charset="0"/>
              </a:rPr>
              <a:t>Predicting Housing Sale price in Australia</a:t>
            </a:r>
            <a:endParaRPr lang="en-IN" sz="24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xmlns=""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49862" cy="640080"/>
          </a:xfrm>
          <a:solidFill>
            <a:srgbClr val="92D050"/>
          </a:solidFill>
        </p:spPr>
        <p:txBody>
          <a:bodyPr>
            <a:normAutofit/>
          </a:bodyPr>
          <a:lstStyle/>
          <a:p>
            <a:pPr algn="ctr"/>
            <a:r>
              <a:rPr lang="en-IN" sz="3200" b="1" u="sng" dirty="0" smtClean="0">
                <a:latin typeface="Calibri" panose="020F0502020204030204" pitchFamily="34" charset="0"/>
                <a:cs typeface="Calibri" panose="020F0502020204030204" pitchFamily="34" charset="0"/>
              </a:rPr>
              <a:t>Checking </a:t>
            </a:r>
            <a:r>
              <a:rPr lang="en-IN" sz="3200" b="1" u="sng" dirty="0" err="1" smtClean="0">
                <a:latin typeface="Calibri" panose="020F0502020204030204" pitchFamily="34" charset="0"/>
                <a:cs typeface="Calibri" panose="020F0502020204030204" pitchFamily="34" charset="0"/>
              </a:rPr>
              <a:t>Multicollinearity</a:t>
            </a:r>
            <a:r>
              <a:rPr lang="en-IN" sz="3200" b="1" u="sng" dirty="0" smtClean="0">
                <a:latin typeface="Calibri" panose="020F0502020204030204" pitchFamily="34" charset="0"/>
                <a:cs typeface="Calibri" panose="020F0502020204030204" pitchFamily="34" charset="0"/>
              </a:rPr>
              <a:t>:-</a:t>
            </a:r>
            <a:endParaRPr lang="en-IN" sz="3200" b="1" u="sng"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21207" y="1367877"/>
            <a:ext cx="3443964" cy="2946427"/>
          </a:xfrm>
          <a:prstGeom prst="rect">
            <a:avLst/>
          </a:prstGeom>
        </p:spPr>
      </p:pic>
      <p:pic>
        <p:nvPicPr>
          <p:cNvPr id="5" name="Picture 4"/>
          <p:cNvPicPr>
            <a:picLocks noChangeAspect="1"/>
          </p:cNvPicPr>
          <p:nvPr/>
        </p:nvPicPr>
        <p:blipFill>
          <a:blip r:embed="rId3"/>
          <a:stretch>
            <a:fillRect/>
          </a:stretch>
        </p:blipFill>
        <p:spPr>
          <a:xfrm>
            <a:off x="4081549" y="1367877"/>
            <a:ext cx="3807229" cy="2939191"/>
          </a:xfrm>
          <a:prstGeom prst="rect">
            <a:avLst/>
          </a:prstGeom>
        </p:spPr>
      </p:pic>
      <p:pic>
        <p:nvPicPr>
          <p:cNvPr id="6" name="Picture 5"/>
          <p:cNvPicPr>
            <a:picLocks noChangeAspect="1"/>
          </p:cNvPicPr>
          <p:nvPr/>
        </p:nvPicPr>
        <p:blipFill>
          <a:blip r:embed="rId4"/>
          <a:stretch>
            <a:fillRect/>
          </a:stretch>
        </p:blipFill>
        <p:spPr>
          <a:xfrm>
            <a:off x="8005156" y="1367877"/>
            <a:ext cx="3582093" cy="2971366"/>
          </a:xfrm>
          <a:prstGeom prst="rect">
            <a:avLst/>
          </a:prstGeom>
        </p:spPr>
      </p:pic>
      <p:sp>
        <p:nvSpPr>
          <p:cNvPr id="7" name="TextBox 6"/>
          <p:cNvSpPr txBox="1"/>
          <p:nvPr/>
        </p:nvSpPr>
        <p:spPr>
          <a:xfrm>
            <a:off x="471329" y="4414057"/>
            <a:ext cx="11399243" cy="2092881"/>
          </a:xfrm>
          <a:prstGeom prst="rect">
            <a:avLst/>
          </a:prstGeom>
          <a:noFill/>
        </p:spPr>
        <p:txBody>
          <a:bodyPr wrap="square" rtlCol="0">
            <a:spAutoFit/>
          </a:bodyPr>
          <a:lstStyle/>
          <a:p>
            <a:r>
              <a:rPr lang="en-US" b="1" u="sng" dirty="0" smtClean="0">
                <a:latin typeface="Book Antiqua" panose="02040602050305030304" pitchFamily="18" charset="0"/>
              </a:rPr>
              <a:t>Observations:-</a:t>
            </a:r>
            <a:endParaRPr lang="en-US" b="1" u="sng" dirty="0">
              <a:latin typeface="Book Antiqua" panose="02040602050305030304" pitchFamily="18" charset="0"/>
            </a:endParaRPr>
          </a:p>
          <a:p>
            <a:r>
              <a:rPr lang="en-US" sz="1600" dirty="0">
                <a:latin typeface="Book Antiqua" panose="02040602050305030304" pitchFamily="18" charset="0"/>
              </a:rPr>
              <a:t>As we assume, all of them showing tight relation with </a:t>
            </a:r>
            <a:r>
              <a:rPr lang="en-US" sz="1600" dirty="0" err="1">
                <a:latin typeface="Book Antiqua" panose="02040602050305030304" pitchFamily="18" charset="0"/>
              </a:rPr>
              <a:t>eachother</a:t>
            </a:r>
            <a:r>
              <a:rPr lang="en-US" sz="1600" dirty="0">
                <a:latin typeface="Book Antiqua" panose="02040602050305030304" pitchFamily="18" charset="0"/>
              </a:rPr>
              <a:t>, so we have to drop any 1 feature from every pair.</a:t>
            </a:r>
          </a:p>
          <a:p>
            <a:r>
              <a:rPr lang="en-US" sz="1600" dirty="0" err="1">
                <a:latin typeface="Book Antiqua" panose="02040602050305030304" pitchFamily="18" charset="0"/>
              </a:rPr>
              <a:t>GarageCars</a:t>
            </a:r>
            <a:r>
              <a:rPr lang="en-US" sz="1600" dirty="0">
                <a:latin typeface="Book Antiqua" panose="02040602050305030304" pitchFamily="18" charset="0"/>
              </a:rPr>
              <a:t> and </a:t>
            </a:r>
            <a:r>
              <a:rPr lang="en-US" sz="1600" dirty="0" err="1">
                <a:latin typeface="Book Antiqua" panose="02040602050305030304" pitchFamily="18" charset="0"/>
              </a:rPr>
              <a:t>GarageArea</a:t>
            </a:r>
            <a:r>
              <a:rPr lang="en-US" sz="1600" dirty="0">
                <a:latin typeface="Book Antiqua" panose="02040602050305030304" pitchFamily="18" charset="0"/>
              </a:rPr>
              <a:t> both are equally correlate with target variable. So we can drop any of them.</a:t>
            </a:r>
          </a:p>
          <a:p>
            <a:r>
              <a:rPr lang="en-US" sz="1600" dirty="0" err="1">
                <a:latin typeface="Book Antiqua" panose="02040602050305030304" pitchFamily="18" charset="0"/>
              </a:rPr>
              <a:t>GrLivArea</a:t>
            </a:r>
            <a:r>
              <a:rPr lang="en-US" sz="1600" dirty="0">
                <a:latin typeface="Book Antiqua" panose="02040602050305030304" pitchFamily="18" charset="0"/>
              </a:rPr>
              <a:t> and </a:t>
            </a:r>
            <a:r>
              <a:rPr lang="en-US" sz="1600" dirty="0" err="1">
                <a:latin typeface="Book Antiqua" panose="02040602050305030304" pitchFamily="18" charset="0"/>
              </a:rPr>
              <a:t>TotRmsAbvGrd</a:t>
            </a:r>
            <a:r>
              <a:rPr lang="en-US" sz="1600" dirty="0">
                <a:latin typeface="Book Antiqua" panose="02040602050305030304" pitchFamily="18" charset="0"/>
              </a:rPr>
              <a:t> are </a:t>
            </a:r>
            <a:r>
              <a:rPr lang="en-US" sz="1600" dirty="0" err="1">
                <a:latin typeface="Book Antiqua" panose="02040602050305030304" pitchFamily="18" charset="0"/>
              </a:rPr>
              <a:t>correalted</a:t>
            </a:r>
            <a:r>
              <a:rPr lang="en-US" sz="1600" dirty="0">
                <a:latin typeface="Book Antiqua" panose="02040602050305030304" pitchFamily="18" charset="0"/>
              </a:rPr>
              <a:t> with target variable as 69% and 49% respectively. So we will drop </a:t>
            </a:r>
            <a:r>
              <a:rPr lang="en-US" sz="1600" dirty="0" err="1">
                <a:latin typeface="Book Antiqua" panose="02040602050305030304" pitchFamily="18" charset="0"/>
              </a:rPr>
              <a:t>TotRmsAbvGrd</a:t>
            </a:r>
            <a:r>
              <a:rPr lang="en-US" sz="1600" dirty="0">
                <a:latin typeface="Book Antiqua" panose="02040602050305030304" pitchFamily="18" charset="0"/>
              </a:rPr>
              <a:t> feature as it is less correlate with target with compare to </a:t>
            </a:r>
            <a:r>
              <a:rPr lang="en-US" sz="1600" dirty="0" err="1">
                <a:latin typeface="Book Antiqua" panose="02040602050305030304" pitchFamily="18" charset="0"/>
              </a:rPr>
              <a:t>GrLiveArea</a:t>
            </a:r>
            <a:r>
              <a:rPr lang="en-US" sz="1600" dirty="0">
                <a:latin typeface="Book Antiqua" panose="02040602050305030304" pitchFamily="18" charset="0"/>
              </a:rPr>
              <a:t>.</a:t>
            </a:r>
          </a:p>
          <a:p>
            <a:r>
              <a:rPr lang="en-US" sz="1600" dirty="0">
                <a:latin typeface="Book Antiqua" panose="02040602050305030304" pitchFamily="18" charset="0"/>
              </a:rPr>
              <a:t>1stFlrSF and 2ndFlrSF are </a:t>
            </a:r>
            <a:r>
              <a:rPr lang="en-US" sz="1600" dirty="0" err="1">
                <a:latin typeface="Book Antiqua" panose="02040602050305030304" pitchFamily="18" charset="0"/>
              </a:rPr>
              <a:t>correalted</a:t>
            </a:r>
            <a:r>
              <a:rPr lang="en-US" sz="1600" dirty="0">
                <a:latin typeface="Book Antiqua" panose="02040602050305030304" pitchFamily="18" charset="0"/>
              </a:rPr>
              <a:t> with target variable as 55% and 30% respectively. So we will drop 2ndFlrSF feature as it is less correlate with target with compare to 1stFlrSF.</a:t>
            </a:r>
          </a:p>
          <a:p>
            <a:endParaRPr lang="en-IN" sz="1600" dirty="0">
              <a:latin typeface="Book Antiqua" panose="02040602050305030304" pitchFamily="18" charset="0"/>
            </a:endParaRPr>
          </a:p>
        </p:txBody>
      </p:sp>
      <p:sp>
        <p:nvSpPr>
          <p:cNvPr id="8" name="Oval 7"/>
          <p:cNvSpPr/>
          <p:nvPr/>
        </p:nvSpPr>
        <p:spPr>
          <a:xfrm>
            <a:off x="404826" y="4796443"/>
            <a:ext cx="85623" cy="99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399282" y="5048595"/>
            <a:ext cx="85623" cy="99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93738" y="5267495"/>
            <a:ext cx="85623" cy="99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388194" y="5544586"/>
            <a:ext cx="85623" cy="99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399276" y="5771799"/>
            <a:ext cx="85623" cy="99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62958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382618" cy="640080"/>
          </a:xfrm>
          <a:solidFill>
            <a:schemeClr val="accent1">
              <a:lumMod val="60000"/>
              <a:lumOff val="40000"/>
            </a:schemeClr>
          </a:solidFill>
        </p:spPr>
        <p:txBody>
          <a:bodyPr>
            <a:normAutofit/>
          </a:bodyPr>
          <a:lstStyle/>
          <a:p>
            <a:pPr algn="ctr"/>
            <a:r>
              <a:rPr lang="en-US" sz="3200" b="1" u="sng" dirty="0">
                <a:latin typeface="Arial" panose="020B0604020202020204" pitchFamily="34" charset="0"/>
                <a:cs typeface="Arial" panose="020B0604020202020204" pitchFamily="34" charset="0"/>
              </a:rPr>
              <a:t>Overall Quality Vs Sale </a:t>
            </a:r>
            <a:r>
              <a:rPr lang="en-US" sz="3200" b="1" u="sng" dirty="0" smtClean="0">
                <a:latin typeface="Arial" panose="020B0604020202020204" pitchFamily="34" charset="0"/>
                <a:cs typeface="Arial" panose="020B0604020202020204" pitchFamily="34" charset="0"/>
              </a:rPr>
              <a:t>Price</a:t>
            </a:r>
            <a:endParaRPr lang="en-IN" sz="3200" u="sng"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21207" y="1274271"/>
            <a:ext cx="5652590" cy="4652704"/>
          </a:xfrm>
          <a:prstGeom prst="rect">
            <a:avLst/>
          </a:prstGeom>
        </p:spPr>
      </p:pic>
      <p:sp>
        <p:nvSpPr>
          <p:cNvPr id="5" name="TextBox 4"/>
          <p:cNvSpPr txBox="1"/>
          <p:nvPr/>
        </p:nvSpPr>
        <p:spPr>
          <a:xfrm>
            <a:off x="6458990" y="2446365"/>
            <a:ext cx="5336771" cy="2585323"/>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Observation </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i="1" dirty="0">
                <a:latin typeface="Calibri" panose="020F0502020204030204" pitchFamily="34" charset="0"/>
                <a:cs typeface="Calibri" panose="020F0502020204030204" pitchFamily="34" charset="0"/>
              </a:rPr>
              <a:t>The plot defines we can state that as </a:t>
            </a:r>
            <a:r>
              <a:rPr lang="en-US" i="1" dirty="0" err="1">
                <a:latin typeface="Calibri" panose="020F0502020204030204" pitchFamily="34" charset="0"/>
                <a:cs typeface="Calibri" panose="020F0502020204030204" pitchFamily="34" charset="0"/>
              </a:rPr>
              <a:t>OverallQual</a:t>
            </a:r>
            <a:r>
              <a:rPr lang="en-US" i="1" dirty="0">
                <a:latin typeface="Calibri" panose="020F0502020204030204" pitchFamily="34" charset="0"/>
                <a:cs typeface="Calibri" panose="020F0502020204030204" pitchFamily="34" charset="0"/>
              </a:rPr>
              <a:t> increases, the </a:t>
            </a:r>
            <a:r>
              <a:rPr lang="en-US" i="1" dirty="0" err="1">
                <a:latin typeface="Calibri" panose="020F0502020204030204" pitchFamily="34" charset="0"/>
                <a:cs typeface="Calibri" panose="020F0502020204030204" pitchFamily="34" charset="0"/>
              </a:rPr>
              <a:t>SalePrice</a:t>
            </a:r>
            <a:r>
              <a:rPr lang="en-US" i="1" dirty="0">
                <a:latin typeface="Calibri" panose="020F0502020204030204" pitchFamily="34" charset="0"/>
                <a:cs typeface="Calibri" panose="020F0502020204030204" pitchFamily="34" charset="0"/>
              </a:rPr>
              <a:t> also increases.</a:t>
            </a:r>
            <a:endParaRPr lang="en-US" dirty="0">
              <a:latin typeface="Calibri" panose="020F0502020204030204" pitchFamily="34" charset="0"/>
              <a:cs typeface="Calibri" panose="020F0502020204030204" pitchFamily="34" charset="0"/>
            </a:endParaRPr>
          </a:p>
          <a:p>
            <a:endParaRPr lang="en-US" i="1" dirty="0" smtClean="0">
              <a:latin typeface="Calibri" panose="020F0502020204030204" pitchFamily="34" charset="0"/>
              <a:cs typeface="Calibri" panose="020F0502020204030204" pitchFamily="34" charset="0"/>
            </a:endParaRPr>
          </a:p>
          <a:p>
            <a:endParaRPr lang="en-US" i="1" dirty="0" smtClean="0">
              <a:latin typeface="Calibri" panose="020F0502020204030204" pitchFamily="34" charset="0"/>
              <a:cs typeface="Calibri" panose="020F0502020204030204" pitchFamily="34" charset="0"/>
            </a:endParaRPr>
          </a:p>
          <a:p>
            <a:r>
              <a:rPr lang="en-US" i="1" dirty="0" smtClean="0">
                <a:latin typeface="Calibri" panose="020F0502020204030204" pitchFamily="34" charset="0"/>
                <a:cs typeface="Calibri" panose="020F0502020204030204" pitchFamily="34" charset="0"/>
              </a:rPr>
              <a:t>The </a:t>
            </a:r>
            <a:r>
              <a:rPr lang="en-US" i="1" dirty="0">
                <a:latin typeface="Calibri" panose="020F0502020204030204" pitchFamily="34" charset="0"/>
                <a:cs typeface="Calibri" panose="020F0502020204030204" pitchFamily="34" charset="0"/>
              </a:rPr>
              <a:t>above assumption is true on normal assumption also, As </a:t>
            </a:r>
            <a:r>
              <a:rPr lang="en-US" i="1" dirty="0" err="1">
                <a:latin typeface="Calibri" panose="020F0502020204030204" pitchFamily="34" charset="0"/>
                <a:cs typeface="Calibri" panose="020F0502020204030204" pitchFamily="34" charset="0"/>
              </a:rPr>
              <a:t>OverallQual</a:t>
            </a:r>
            <a:r>
              <a:rPr lang="en-US" i="1" dirty="0">
                <a:latin typeface="Calibri" panose="020F0502020204030204" pitchFamily="34" charset="0"/>
                <a:cs typeface="Calibri" panose="020F0502020204030204" pitchFamily="34" charset="0"/>
              </a:rPr>
              <a:t> is more the </a:t>
            </a:r>
            <a:r>
              <a:rPr lang="en-US" i="1" dirty="0" err="1">
                <a:latin typeface="Calibri" panose="020F0502020204030204" pitchFamily="34" charset="0"/>
                <a:cs typeface="Calibri" panose="020F0502020204030204" pitchFamily="34" charset="0"/>
              </a:rPr>
              <a:t>SalePrice</a:t>
            </a:r>
            <a:r>
              <a:rPr lang="en-US" i="1" dirty="0">
                <a:latin typeface="Calibri" panose="020F0502020204030204" pitchFamily="34" charset="0"/>
                <a:cs typeface="Calibri" panose="020F0502020204030204" pitchFamily="34" charset="0"/>
              </a:rPr>
              <a:t> is also more.</a:t>
            </a:r>
            <a:endParaRPr lang="en-US" dirty="0">
              <a:latin typeface="Calibri" panose="020F0502020204030204" pitchFamily="34" charset="0"/>
              <a:cs typeface="Calibri" panose="020F0502020204030204" pitchFamily="34" charset="0"/>
            </a:endParaRPr>
          </a:p>
          <a:p>
            <a:endParaRPr lang="en-IN" dirty="0"/>
          </a:p>
        </p:txBody>
      </p:sp>
      <p:sp>
        <p:nvSpPr>
          <p:cNvPr id="6" name="Oval 5"/>
          <p:cNvSpPr/>
          <p:nvPr/>
        </p:nvSpPr>
        <p:spPr>
          <a:xfrm>
            <a:off x="6392490" y="3125586"/>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6411884" y="4233950"/>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85687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41549" cy="640080"/>
          </a:xfrm>
          <a:solidFill>
            <a:schemeClr val="tx2">
              <a:lumMod val="20000"/>
              <a:lumOff val="80000"/>
            </a:schemeClr>
          </a:solidFill>
        </p:spPr>
        <p:txBody>
          <a:bodyPr/>
          <a:lstStyle/>
          <a:p>
            <a:pPr algn="ctr"/>
            <a:r>
              <a:rPr lang="en-IN" b="1" u="sng" dirty="0" err="1">
                <a:latin typeface="Arial" panose="020B0604020202020204" pitchFamily="34" charset="0"/>
                <a:cs typeface="Arial" panose="020B0604020202020204" pitchFamily="34" charset="0"/>
              </a:rPr>
              <a:t>GrLivArea</a:t>
            </a:r>
            <a:r>
              <a:rPr lang="en-IN" b="1" u="sng" dirty="0">
                <a:latin typeface="Arial" panose="020B0604020202020204" pitchFamily="34" charset="0"/>
                <a:cs typeface="Arial" panose="020B0604020202020204" pitchFamily="34" charset="0"/>
              </a:rPr>
              <a:t> Vs </a:t>
            </a:r>
            <a:r>
              <a:rPr lang="en-IN" b="1" u="sng" dirty="0" err="1">
                <a:latin typeface="Arial" panose="020B0604020202020204" pitchFamily="34" charset="0"/>
                <a:cs typeface="Arial" panose="020B0604020202020204" pitchFamily="34" charset="0"/>
              </a:rPr>
              <a:t>SalePrice</a:t>
            </a:r>
            <a:r>
              <a:rPr lang="en-IN" b="1" u="sng" dirty="0">
                <a:latin typeface="Arial" panose="020B0604020202020204" pitchFamily="34" charset="0"/>
                <a:cs typeface="Arial" panose="020B0604020202020204" pitchFamily="34" charset="0"/>
              </a:rPr>
              <a:t>:</a:t>
            </a:r>
            <a:endParaRPr lang="en-IN" u="sng"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70906" y="1745846"/>
            <a:ext cx="4914900" cy="3981450"/>
          </a:xfrm>
          <a:prstGeom prst="rect">
            <a:avLst/>
          </a:prstGeom>
        </p:spPr>
      </p:pic>
      <p:sp>
        <p:nvSpPr>
          <p:cNvPr id="5" name="TextBox 4"/>
          <p:cNvSpPr txBox="1"/>
          <p:nvPr/>
        </p:nvSpPr>
        <p:spPr>
          <a:xfrm>
            <a:off x="6018415" y="2227811"/>
            <a:ext cx="5153890" cy="3754874"/>
          </a:xfrm>
          <a:prstGeom prst="rect">
            <a:avLst/>
          </a:prstGeom>
          <a:noFill/>
        </p:spPr>
        <p:txBody>
          <a:bodyPr wrap="square" rtlCol="0">
            <a:spAutoFit/>
          </a:bodyPr>
          <a:lstStyle/>
          <a:p>
            <a:r>
              <a:rPr lang="en-US" sz="2000" b="1" dirty="0">
                <a:latin typeface="Book Antiqua" panose="02040602050305030304" pitchFamily="18" charset="0"/>
              </a:rPr>
              <a:t>Observation </a:t>
            </a:r>
            <a:r>
              <a:rPr lang="en-US" sz="2000" b="1" dirty="0" smtClean="0">
                <a:latin typeface="Book Antiqua" panose="02040602050305030304" pitchFamily="18" charset="0"/>
              </a:rPr>
              <a:t>–</a:t>
            </a:r>
          </a:p>
          <a:p>
            <a:endParaRPr lang="en-US" sz="2000" dirty="0">
              <a:latin typeface="Book Antiqua" panose="02040602050305030304" pitchFamily="18" charset="0"/>
            </a:endParaRPr>
          </a:p>
          <a:p>
            <a:r>
              <a:rPr lang="en-US" dirty="0"/>
              <a:t>People pay more for more living area.</a:t>
            </a:r>
          </a:p>
          <a:p>
            <a:r>
              <a:rPr lang="en-US" dirty="0"/>
              <a:t>In the above plot, there is a value which has the least cost for more living area. It is better to remove it</a:t>
            </a:r>
          </a:p>
          <a:p>
            <a:endParaRPr lang="en-US" dirty="0"/>
          </a:p>
          <a:p>
            <a:endParaRPr lang="en-US" dirty="0" smtClean="0"/>
          </a:p>
          <a:p>
            <a:r>
              <a:rPr lang="en-US" dirty="0" err="1" smtClean="0"/>
              <a:t>GrLivArea</a:t>
            </a:r>
            <a:r>
              <a:rPr lang="en-US" dirty="0" smtClean="0"/>
              <a:t> </a:t>
            </a:r>
            <a:r>
              <a:rPr lang="en-US" dirty="0"/>
              <a:t>seems outside the range of 4000 to 200000 appears to be an outlier. In the below plot we can see the variable after removing outlier.</a:t>
            </a:r>
          </a:p>
          <a:p>
            <a:endParaRPr lang="en-IN" dirty="0"/>
          </a:p>
        </p:txBody>
      </p:sp>
      <p:sp>
        <p:nvSpPr>
          <p:cNvPr id="6" name="Oval 5"/>
          <p:cNvSpPr/>
          <p:nvPr/>
        </p:nvSpPr>
        <p:spPr>
          <a:xfrm>
            <a:off x="5951915" y="2967643"/>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979623" y="4624645"/>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61604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83360" cy="640080"/>
          </a:xfrm>
          <a:solidFill>
            <a:schemeClr val="accent2">
              <a:lumMod val="60000"/>
              <a:lumOff val="40000"/>
            </a:schemeClr>
          </a:solidFill>
        </p:spPr>
        <p:txBody>
          <a:bodyPr>
            <a:normAutofit/>
          </a:bodyPr>
          <a:lstStyle/>
          <a:p>
            <a:pPr algn="ctr"/>
            <a:r>
              <a:rPr lang="en-IN" sz="3200" u="sng"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GarageCars</a:t>
            </a:r>
            <a:r>
              <a:rPr lang="en-IN" sz="3200" u="sng"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Vs </a:t>
            </a:r>
            <a:r>
              <a:rPr lang="en-IN" sz="3200" u="sng" dirty="0" err="1">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SalePrice</a:t>
            </a:r>
            <a:endParaRPr lang="en-IN" sz="3200" u="sng"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21207" y="1304233"/>
            <a:ext cx="3318683" cy="2170447"/>
          </a:xfrm>
          <a:prstGeom prst="rect">
            <a:avLst/>
          </a:prstGeom>
        </p:spPr>
      </p:pic>
      <p:sp>
        <p:nvSpPr>
          <p:cNvPr id="5" name="TextBox 4"/>
          <p:cNvSpPr txBox="1"/>
          <p:nvPr/>
        </p:nvSpPr>
        <p:spPr>
          <a:xfrm>
            <a:off x="4214553" y="1288473"/>
            <a:ext cx="7390014" cy="2339102"/>
          </a:xfrm>
          <a:prstGeom prst="rect">
            <a:avLst/>
          </a:prstGeom>
          <a:noFill/>
        </p:spPr>
        <p:txBody>
          <a:bodyPr wrap="square" rtlCol="0">
            <a:spAutoFit/>
          </a:bodyPr>
          <a:lstStyle/>
          <a:p>
            <a:r>
              <a:rPr lang="en-US" sz="2000" b="1" u="sng" dirty="0" smtClean="0">
                <a:latin typeface="Book Antiqua" panose="02040602050305030304" pitchFamily="18" charset="0"/>
              </a:rPr>
              <a:t>Observation:-</a:t>
            </a:r>
            <a:endParaRPr lang="en-US" sz="2000" b="1" u="sng" dirty="0">
              <a:latin typeface="Book Antiqua" panose="02040602050305030304" pitchFamily="18" charset="0"/>
            </a:endParaRPr>
          </a:p>
          <a:p>
            <a:endParaRPr lang="en-US" dirty="0" smtClean="0"/>
          </a:p>
          <a:p>
            <a:r>
              <a:rPr lang="en-US" dirty="0" smtClean="0"/>
              <a:t>From </a:t>
            </a:r>
            <a:r>
              <a:rPr lang="en-US" dirty="0"/>
              <a:t>the above plot we can say that for </a:t>
            </a:r>
            <a:r>
              <a:rPr lang="en-US" dirty="0" err="1"/>
              <a:t>GarageCars</a:t>
            </a:r>
            <a:r>
              <a:rPr lang="en-US" dirty="0"/>
              <a:t> of 3, the </a:t>
            </a:r>
            <a:r>
              <a:rPr lang="en-US" dirty="0" err="1"/>
              <a:t>SalePrice</a:t>
            </a:r>
            <a:r>
              <a:rPr lang="en-US" dirty="0"/>
              <a:t> is more.</a:t>
            </a:r>
          </a:p>
          <a:p>
            <a:endParaRPr lang="en-US" dirty="0" smtClean="0"/>
          </a:p>
          <a:p>
            <a:r>
              <a:rPr lang="en-US" dirty="0" smtClean="0"/>
              <a:t>But </a:t>
            </a:r>
            <a:r>
              <a:rPr lang="en-US" dirty="0"/>
              <a:t>strange is that the </a:t>
            </a:r>
            <a:r>
              <a:rPr lang="en-US" dirty="0" err="1"/>
              <a:t>GarageCars</a:t>
            </a:r>
            <a:r>
              <a:rPr lang="en-US" dirty="0"/>
              <a:t>==4 having less cost, As it is an outlier we can remove this outlier</a:t>
            </a:r>
          </a:p>
          <a:p>
            <a:endParaRPr lang="en-IN" dirty="0"/>
          </a:p>
        </p:txBody>
      </p:sp>
      <p:sp>
        <p:nvSpPr>
          <p:cNvPr id="6" name="Oval 5"/>
          <p:cNvSpPr/>
          <p:nvPr/>
        </p:nvSpPr>
        <p:spPr>
          <a:xfrm>
            <a:off x="4156370" y="1986741"/>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167453" y="2812470"/>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90945" y="3627575"/>
            <a:ext cx="11596255"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63265" y="3690777"/>
            <a:ext cx="11083360" cy="523220"/>
          </a:xfrm>
          <a:prstGeom prst="rect">
            <a:avLst/>
          </a:prstGeom>
          <a:solidFill>
            <a:schemeClr val="accent1">
              <a:lumMod val="60000"/>
              <a:lumOff val="40000"/>
            </a:schemeClr>
          </a:solidFill>
        </p:spPr>
        <p:txBody>
          <a:bodyPr wrap="square" rtlCol="0">
            <a:spAutoFit/>
          </a:bodyPr>
          <a:lstStyle/>
          <a:p>
            <a:pPr algn="ctr"/>
            <a:r>
              <a:rPr lang="en-IN" sz="2800" b="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GarageArea</a:t>
            </a:r>
            <a:r>
              <a:rPr lang="en-IN" sz="28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Vs </a:t>
            </a:r>
            <a:r>
              <a:rPr lang="en-IN" sz="2800" b="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SalePrice</a:t>
            </a:r>
            <a:endParaRPr lang="en-IN" sz="28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363265" y="4289669"/>
            <a:ext cx="3476625" cy="2227509"/>
          </a:xfrm>
          <a:prstGeom prst="rect">
            <a:avLst/>
          </a:prstGeom>
        </p:spPr>
      </p:pic>
      <p:sp>
        <p:nvSpPr>
          <p:cNvPr id="13" name="TextBox 12"/>
          <p:cNvSpPr txBox="1"/>
          <p:nvPr/>
        </p:nvSpPr>
        <p:spPr>
          <a:xfrm>
            <a:off x="4081549" y="4297982"/>
            <a:ext cx="7365076" cy="2308324"/>
          </a:xfrm>
          <a:prstGeom prst="rect">
            <a:avLst/>
          </a:prstGeom>
          <a:noFill/>
        </p:spPr>
        <p:txBody>
          <a:bodyPr wrap="square" rtlCol="0">
            <a:spAutoFit/>
          </a:bodyPr>
          <a:lstStyle/>
          <a:p>
            <a:r>
              <a:rPr lang="en-US" b="1" u="sng" dirty="0" smtClean="0">
                <a:latin typeface="Book Antiqua" panose="02040602050305030304" pitchFamily="18" charset="0"/>
              </a:rPr>
              <a:t>Observation:-</a:t>
            </a:r>
          </a:p>
          <a:p>
            <a:endParaRPr lang="en-US" u="sng" dirty="0">
              <a:latin typeface="Book Antiqua" panose="02040602050305030304" pitchFamily="18" charset="0"/>
            </a:endParaRPr>
          </a:p>
          <a:p>
            <a:r>
              <a:rPr lang="en-US" dirty="0"/>
              <a:t>From the above plot, we can say that for </a:t>
            </a:r>
            <a:r>
              <a:rPr lang="en-US" dirty="0" err="1"/>
              <a:t>GarageArea</a:t>
            </a:r>
            <a:r>
              <a:rPr lang="en-US" dirty="0"/>
              <a:t> of 200–1000 has most of the </a:t>
            </a:r>
            <a:r>
              <a:rPr lang="en-US" dirty="0" err="1"/>
              <a:t>SalePrice</a:t>
            </a:r>
            <a:r>
              <a:rPr lang="en-US" dirty="0"/>
              <a:t>.</a:t>
            </a:r>
          </a:p>
          <a:p>
            <a:endParaRPr lang="en-US" dirty="0" smtClean="0"/>
          </a:p>
          <a:p>
            <a:r>
              <a:rPr lang="en-US" dirty="0" smtClean="0"/>
              <a:t>But </a:t>
            </a:r>
            <a:r>
              <a:rPr lang="en-US" dirty="0"/>
              <a:t>strange is that the </a:t>
            </a:r>
            <a:r>
              <a:rPr lang="en-US" dirty="0" err="1"/>
              <a:t>GarageArea</a:t>
            </a:r>
            <a:r>
              <a:rPr lang="en-US" dirty="0"/>
              <a:t>&gt;=1000 having less cost, As it is an outlier we can remove this outlier</a:t>
            </a:r>
          </a:p>
          <a:p>
            <a:endParaRPr lang="en-IN" dirty="0"/>
          </a:p>
        </p:txBody>
      </p:sp>
      <p:sp>
        <p:nvSpPr>
          <p:cNvPr id="14" name="Oval 13"/>
          <p:cNvSpPr/>
          <p:nvPr/>
        </p:nvSpPr>
        <p:spPr>
          <a:xfrm>
            <a:off x="4052455" y="4959926"/>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4059387" y="5795434"/>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19881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49862" cy="640080"/>
          </a:xfrm>
          <a:solidFill>
            <a:schemeClr val="accent4"/>
          </a:solidFill>
        </p:spPr>
        <p:txBody>
          <a:bodyPr>
            <a:normAutofit/>
          </a:bodyPr>
          <a:lstStyle/>
          <a:p>
            <a:pPr algn="ctr"/>
            <a:r>
              <a:rPr lang="en-IN" sz="3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1stFlrSF Vs </a:t>
            </a:r>
            <a:r>
              <a:rPr lang="en-IN" sz="320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SalePrice</a:t>
            </a:r>
            <a:endParaRPr lang="en-IN" sz="32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21207" y="1306570"/>
            <a:ext cx="4059106" cy="2118273"/>
          </a:xfrm>
          <a:prstGeom prst="rect">
            <a:avLst/>
          </a:prstGeom>
        </p:spPr>
      </p:pic>
      <p:sp>
        <p:nvSpPr>
          <p:cNvPr id="5" name="TextBox 4"/>
          <p:cNvSpPr txBox="1"/>
          <p:nvPr/>
        </p:nvSpPr>
        <p:spPr>
          <a:xfrm>
            <a:off x="4804756" y="1306570"/>
            <a:ext cx="6866313" cy="2062103"/>
          </a:xfrm>
          <a:prstGeom prst="rect">
            <a:avLst/>
          </a:prstGeom>
          <a:noFill/>
        </p:spPr>
        <p:txBody>
          <a:bodyPr wrap="square" rtlCol="0">
            <a:spAutoFit/>
          </a:bodyPr>
          <a:lstStyle/>
          <a:p>
            <a:r>
              <a:rPr lang="en-US" sz="2000" b="1" u="sng" dirty="0" smtClean="0">
                <a:latin typeface="Book Antiqua" panose="02040602050305030304" pitchFamily="18" charset="0"/>
              </a:rPr>
              <a:t>Observation:-</a:t>
            </a:r>
            <a:endParaRPr lang="en-US" sz="2000" u="sng" dirty="0">
              <a:latin typeface="Book Antiqua" panose="02040602050305030304" pitchFamily="18" charset="0"/>
            </a:endParaRPr>
          </a:p>
          <a:p>
            <a:r>
              <a:rPr lang="en-US" dirty="0"/>
              <a:t>From the above plot, we can say that for 1stFirSF of 500–2000 has most of the </a:t>
            </a:r>
            <a:r>
              <a:rPr lang="en-US" dirty="0" err="1"/>
              <a:t>SalePrice</a:t>
            </a:r>
            <a:r>
              <a:rPr lang="en-US" dirty="0"/>
              <a:t>.</a:t>
            </a:r>
          </a:p>
          <a:p>
            <a:endParaRPr lang="en-US" dirty="0" smtClean="0"/>
          </a:p>
          <a:p>
            <a:r>
              <a:rPr lang="en-US" dirty="0" smtClean="0"/>
              <a:t>We </a:t>
            </a:r>
            <a:r>
              <a:rPr lang="en-US" dirty="0"/>
              <a:t>can see as 1st-floor square feet increases, the </a:t>
            </a:r>
            <a:r>
              <a:rPr lang="en-US" dirty="0" err="1"/>
              <a:t>SalePrice</a:t>
            </a:r>
            <a:r>
              <a:rPr lang="en-US" dirty="0"/>
              <a:t> also increases</a:t>
            </a:r>
          </a:p>
          <a:p>
            <a:endParaRPr lang="en-IN" dirty="0"/>
          </a:p>
        </p:txBody>
      </p:sp>
      <p:sp>
        <p:nvSpPr>
          <p:cNvPr id="6" name="Oval 5"/>
          <p:cNvSpPr/>
          <p:nvPr/>
        </p:nvSpPr>
        <p:spPr>
          <a:xfrm>
            <a:off x="4771504" y="1737359"/>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774272" y="2538153"/>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63021" y="3535072"/>
            <a:ext cx="11133236" cy="400110"/>
          </a:xfrm>
          <a:prstGeom prst="rect">
            <a:avLst/>
          </a:prstGeom>
          <a:solidFill>
            <a:srgbClr val="00B0F0"/>
          </a:solidFill>
        </p:spPr>
        <p:txBody>
          <a:bodyPr wrap="square" rtlCol="0">
            <a:spAutoFit/>
          </a:bodyPr>
          <a:lstStyle/>
          <a:p>
            <a:pPr algn="ctr"/>
            <a:r>
              <a:rPr lang="en-IN" sz="2000" b="1" dirty="0" err="1">
                <a:latin typeface="Arial" panose="020B0604020202020204" pitchFamily="34" charset="0"/>
                <a:cs typeface="Arial" panose="020B0604020202020204" pitchFamily="34" charset="0"/>
              </a:rPr>
              <a:t>TotRmsAbvGrd</a:t>
            </a:r>
            <a:r>
              <a:rPr lang="en-IN" sz="2000" b="1" dirty="0">
                <a:latin typeface="Arial" panose="020B0604020202020204" pitchFamily="34" charset="0"/>
                <a:cs typeface="Arial" panose="020B0604020202020204" pitchFamily="34" charset="0"/>
              </a:rPr>
              <a:t> Vs </a:t>
            </a:r>
            <a:r>
              <a:rPr lang="en-IN" sz="2000" b="1" dirty="0" err="1">
                <a:latin typeface="Arial" panose="020B0604020202020204" pitchFamily="34" charset="0"/>
                <a:cs typeface="Arial" panose="020B0604020202020204" pitchFamily="34" charset="0"/>
              </a:rPr>
              <a:t>SalePrice</a:t>
            </a:r>
            <a:endParaRPr lang="en-IN"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463021" y="3998736"/>
            <a:ext cx="4117291" cy="2531365"/>
          </a:xfrm>
          <a:prstGeom prst="rect">
            <a:avLst/>
          </a:prstGeom>
        </p:spPr>
      </p:pic>
      <p:sp>
        <p:nvSpPr>
          <p:cNvPr id="11" name="TextBox 10"/>
          <p:cNvSpPr txBox="1"/>
          <p:nvPr/>
        </p:nvSpPr>
        <p:spPr>
          <a:xfrm>
            <a:off x="5012575" y="4015047"/>
            <a:ext cx="6475614" cy="2339102"/>
          </a:xfrm>
          <a:prstGeom prst="rect">
            <a:avLst/>
          </a:prstGeom>
          <a:noFill/>
        </p:spPr>
        <p:txBody>
          <a:bodyPr wrap="square" rtlCol="0">
            <a:spAutoFit/>
          </a:bodyPr>
          <a:lstStyle/>
          <a:p>
            <a:r>
              <a:rPr lang="en-US" sz="2000" b="1" dirty="0" smtClean="0">
                <a:latin typeface="Book Antiqua" panose="02040602050305030304" pitchFamily="18" charset="0"/>
              </a:rPr>
              <a:t>Observation:-</a:t>
            </a:r>
          </a:p>
          <a:p>
            <a:endParaRPr lang="en-US" dirty="0"/>
          </a:p>
          <a:p>
            <a:r>
              <a:rPr lang="en-US" dirty="0"/>
              <a:t>From the above plot, we can say that for </a:t>
            </a:r>
            <a:r>
              <a:rPr lang="en-US" dirty="0" err="1"/>
              <a:t>TotRmsAbvGrd</a:t>
            </a:r>
            <a:r>
              <a:rPr lang="en-US" dirty="0"/>
              <a:t> having more than 11 rows has less weight.</a:t>
            </a:r>
          </a:p>
          <a:p>
            <a:endParaRPr lang="en-US" dirty="0" smtClean="0"/>
          </a:p>
          <a:p>
            <a:r>
              <a:rPr lang="en-US" dirty="0" smtClean="0"/>
              <a:t>May </a:t>
            </a:r>
            <a:r>
              <a:rPr lang="en-US" dirty="0"/>
              <a:t>be those are old enough due to which they cost less, But it is just an assumption.</a:t>
            </a:r>
          </a:p>
          <a:p>
            <a:endParaRPr lang="en-IN" dirty="0"/>
          </a:p>
        </p:txBody>
      </p:sp>
      <p:sp>
        <p:nvSpPr>
          <p:cNvPr id="12" name="Oval 11"/>
          <p:cNvSpPr/>
          <p:nvPr/>
        </p:nvSpPr>
        <p:spPr>
          <a:xfrm>
            <a:off x="4966855" y="4707660"/>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966855" y="5533390"/>
            <a:ext cx="91440" cy="13300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86297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75048" cy="640080"/>
          </a:xfrm>
          <a:solidFill>
            <a:srgbClr val="92D050"/>
          </a:solidFill>
        </p:spPr>
        <p:txBody>
          <a:bodyPr>
            <a:normAutofit/>
          </a:bodyPr>
          <a:lstStyle/>
          <a:p>
            <a:pPr algn="ctr"/>
            <a:r>
              <a:rPr lang="en-IN" sz="3200" u="sng"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Correlation With Target:-</a:t>
            </a:r>
            <a:endParaRPr lang="en-IN" sz="3200" u="sng"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21207" y="1296283"/>
            <a:ext cx="8531353" cy="5179332"/>
          </a:xfrm>
          <a:prstGeom prst="rect">
            <a:avLst/>
          </a:prstGeom>
        </p:spPr>
      </p:pic>
      <p:sp>
        <p:nvSpPr>
          <p:cNvPr id="13" name="Rectangle 6"/>
          <p:cNvSpPr>
            <a:spLocks noChangeArrowheads="1"/>
          </p:cNvSpPr>
          <p:nvPr/>
        </p:nvSpPr>
        <p:spPr bwMode="auto">
          <a:xfrm>
            <a:off x="9160625" y="1454123"/>
            <a:ext cx="2427316" cy="489682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lvl="0" eaLnBrk="0" fontAlgn="base" hangingPunct="0">
              <a:spcBef>
                <a:spcPct val="0"/>
              </a:spcBef>
              <a:spcAft>
                <a:spcPct val="0"/>
              </a:spcAft>
            </a:pPr>
            <a:r>
              <a:rPr lang="en-US" altLang="en-US" b="1" u="sng" dirty="0">
                <a:latin typeface="Book Antiqua" panose="02040602050305030304" pitchFamily="18" charset="0"/>
              </a:rPr>
              <a:t>Observations:-</a:t>
            </a:r>
          </a:p>
          <a:p>
            <a:pPr lvl="0" eaLnBrk="0" fontAlgn="base" hangingPunct="0">
              <a:spcBef>
                <a:spcPct val="0"/>
              </a:spcBef>
              <a:spcAft>
                <a:spcPct val="0"/>
              </a:spcAft>
            </a:pPr>
            <a:endParaRPr lang="en-US" altLang="en-US" sz="1600" dirty="0" smtClean="0">
              <a:latin typeface="var(--jp-code-font-family)"/>
            </a:endParaRPr>
          </a:p>
          <a:p>
            <a:pPr lvl="0" eaLnBrk="0" fontAlgn="base" hangingPunct="0">
              <a:spcBef>
                <a:spcPct val="0"/>
              </a:spcBef>
              <a:spcAft>
                <a:spcPct val="0"/>
              </a:spcAft>
            </a:pPr>
            <a:r>
              <a:rPr lang="en-US" altLang="en-US" sz="1600" dirty="0" err="1" smtClean="0">
                <a:latin typeface="var(--jp-code-font-family)"/>
              </a:rPr>
              <a:t>MSSubClass</a:t>
            </a:r>
            <a:r>
              <a:rPr lang="en-US" altLang="en-US" sz="1600" dirty="0">
                <a:latin typeface="-apple-system"/>
              </a:rPr>
              <a:t>, </a:t>
            </a:r>
            <a:r>
              <a:rPr lang="en-US" altLang="en-US" sz="1600" dirty="0" err="1">
                <a:latin typeface="var(--jp-code-font-family)"/>
              </a:rPr>
              <a:t>OverallCond</a:t>
            </a:r>
            <a:r>
              <a:rPr lang="en-US" altLang="en-US" sz="1600" dirty="0">
                <a:latin typeface="-apple-system"/>
              </a:rPr>
              <a:t>, </a:t>
            </a:r>
            <a:r>
              <a:rPr lang="en-US" altLang="en-US" sz="1600" dirty="0" err="1">
                <a:latin typeface="var(--jp-code-font-family)"/>
              </a:rPr>
              <a:t>YrSold</a:t>
            </a:r>
            <a:r>
              <a:rPr lang="en-US" altLang="en-US" sz="1600" dirty="0">
                <a:latin typeface="-apple-system"/>
              </a:rPr>
              <a:t> feature are negative correlated with target and in other hand all the features are positive correlated with the target variable.</a:t>
            </a:r>
          </a:p>
          <a:p>
            <a:pPr lvl="0" eaLnBrk="0" fontAlgn="base" hangingPunct="0">
              <a:spcBef>
                <a:spcPct val="0"/>
              </a:spcBef>
              <a:spcAft>
                <a:spcPct val="0"/>
              </a:spcAft>
            </a:pPr>
            <a:endParaRPr lang="en-US" altLang="en-US" sz="1600" dirty="0" smtClean="0">
              <a:latin typeface="var(--jp-code-font-family)"/>
            </a:endParaRPr>
          </a:p>
          <a:p>
            <a:pPr lvl="0" eaLnBrk="0" fontAlgn="base" hangingPunct="0">
              <a:spcBef>
                <a:spcPct val="0"/>
              </a:spcBef>
              <a:spcAft>
                <a:spcPct val="0"/>
              </a:spcAft>
            </a:pPr>
            <a:r>
              <a:rPr lang="en-US" altLang="en-US" sz="1600" dirty="0" err="1" smtClean="0">
                <a:latin typeface="var(--jp-code-font-family)"/>
              </a:rPr>
              <a:t>Overallcond</a:t>
            </a:r>
            <a:r>
              <a:rPr lang="en-US" altLang="en-US" sz="1600" dirty="0">
                <a:latin typeface="-apple-system"/>
              </a:rPr>
              <a:t> feature is showing highest correlation with target variable.</a:t>
            </a:r>
          </a:p>
          <a:p>
            <a:pPr lvl="0" eaLnBrk="0" fontAlgn="base" hangingPunct="0">
              <a:spcBef>
                <a:spcPct val="0"/>
              </a:spcBef>
              <a:spcAft>
                <a:spcPct val="0"/>
              </a:spcAft>
            </a:pPr>
            <a:endParaRPr lang="en-US" altLang="en-US" sz="1600" dirty="0" smtClean="0">
              <a:latin typeface="var(--jp-code-font-family)"/>
            </a:endParaRPr>
          </a:p>
          <a:p>
            <a:pPr lvl="0" eaLnBrk="0" fontAlgn="base" hangingPunct="0">
              <a:spcBef>
                <a:spcPct val="0"/>
              </a:spcBef>
              <a:spcAft>
                <a:spcPct val="0"/>
              </a:spcAft>
            </a:pPr>
            <a:r>
              <a:rPr lang="en-US" altLang="en-US" sz="1600" dirty="0" err="1" smtClean="0">
                <a:latin typeface="var(--jp-code-font-family)"/>
              </a:rPr>
              <a:t>MoSold</a:t>
            </a:r>
            <a:r>
              <a:rPr lang="en-US" altLang="en-US" sz="1600" dirty="0">
                <a:latin typeface="-apple-system"/>
              </a:rPr>
              <a:t> feature is showing least correlation with target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0667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66488" cy="640080"/>
          </a:xfrm>
          <a:solidFill>
            <a:srgbClr val="92D050"/>
          </a:solidFill>
        </p:spPr>
        <p:txBody>
          <a:bodyPr>
            <a:normAutofit/>
          </a:bodyPr>
          <a:lstStyle/>
          <a:p>
            <a:pPr algn="ctr"/>
            <a:r>
              <a:rPr lang="en-IN"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Checking And Handling Skewness</a:t>
            </a:r>
            <a:endParaRPr lang="en-I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21207" y="1394893"/>
            <a:ext cx="2828822" cy="5047471"/>
          </a:xfrm>
          <a:prstGeom prst="rect">
            <a:avLst/>
          </a:prstGeom>
        </p:spPr>
      </p:pic>
      <p:pic>
        <p:nvPicPr>
          <p:cNvPr id="5" name="Picture 4"/>
          <p:cNvPicPr>
            <a:picLocks noChangeAspect="1"/>
          </p:cNvPicPr>
          <p:nvPr/>
        </p:nvPicPr>
        <p:blipFill>
          <a:blip r:embed="rId3"/>
          <a:stretch>
            <a:fillRect/>
          </a:stretch>
        </p:blipFill>
        <p:spPr>
          <a:xfrm>
            <a:off x="6192982" y="1222481"/>
            <a:ext cx="5353396" cy="5219883"/>
          </a:xfrm>
          <a:prstGeom prst="rect">
            <a:avLst/>
          </a:prstGeom>
        </p:spPr>
      </p:pic>
      <p:sp>
        <p:nvSpPr>
          <p:cNvPr id="6" name="TextBox 5"/>
          <p:cNvSpPr txBox="1"/>
          <p:nvPr/>
        </p:nvSpPr>
        <p:spPr>
          <a:xfrm>
            <a:off x="3507967" y="2975956"/>
            <a:ext cx="1995055" cy="1077218"/>
          </a:xfrm>
          <a:prstGeom prst="rect">
            <a:avLst/>
          </a:prstGeom>
          <a:solidFill>
            <a:srgbClr val="F8CFB6"/>
          </a:solidFill>
        </p:spPr>
        <p:txBody>
          <a:bodyPr wrap="square" rtlCol="0">
            <a:spAutoFit/>
          </a:bodyPr>
          <a:lstStyle/>
          <a:p>
            <a:r>
              <a:rPr lang="en-IN" sz="3200" dirty="0" smtClean="0"/>
              <a:t>Handling Skewness</a:t>
            </a:r>
            <a:endParaRPr lang="en-IN" sz="3200" dirty="0"/>
          </a:p>
        </p:txBody>
      </p:sp>
      <p:sp>
        <p:nvSpPr>
          <p:cNvPr id="7" name="Right Arrow 6"/>
          <p:cNvSpPr/>
          <p:nvPr/>
        </p:nvSpPr>
        <p:spPr>
          <a:xfrm>
            <a:off x="5577840" y="3200400"/>
            <a:ext cx="565264" cy="507076"/>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81554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58422" cy="640080"/>
          </a:xfrm>
          <a:solidFill>
            <a:srgbClr val="FFFF00"/>
          </a:solidFill>
        </p:spPr>
        <p:txBody>
          <a:bodyPr>
            <a:normAutofit/>
          </a:bodyPr>
          <a:lstStyle/>
          <a:p>
            <a:pPr algn="ctr"/>
            <a:r>
              <a:rPr lang="en-IN" sz="320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Encoding &amp; Scaling</a:t>
            </a:r>
            <a:endParaRPr lang="en-IN" sz="3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521207" y="1280161"/>
            <a:ext cx="5854655" cy="5212079"/>
          </a:xfrm>
          <a:prstGeom prst="rect">
            <a:avLst/>
          </a:prstGeom>
        </p:spPr>
      </p:pic>
      <p:pic>
        <p:nvPicPr>
          <p:cNvPr id="5" name="Picture 4"/>
          <p:cNvPicPr>
            <a:picLocks noChangeAspect="1"/>
          </p:cNvPicPr>
          <p:nvPr/>
        </p:nvPicPr>
        <p:blipFill>
          <a:blip r:embed="rId3"/>
          <a:stretch>
            <a:fillRect/>
          </a:stretch>
        </p:blipFill>
        <p:spPr>
          <a:xfrm>
            <a:off x="6442364" y="1280160"/>
            <a:ext cx="5428211" cy="5212079"/>
          </a:xfrm>
          <a:prstGeom prst="rect">
            <a:avLst/>
          </a:prstGeom>
        </p:spPr>
      </p:pic>
    </p:spTree>
    <p:extLst>
      <p:ext uri="{BB962C8B-B14F-4D97-AF65-F5344CB8AC3E}">
        <p14:creationId xmlns:p14="http://schemas.microsoft.com/office/powerpoint/2010/main" xmlns="" val="197810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83360" cy="640080"/>
          </a:xfrm>
          <a:solidFill>
            <a:srgbClr val="92D050"/>
          </a:solidFill>
        </p:spPr>
        <p:txBody>
          <a:bodyPr>
            <a:normAutofit/>
          </a:bodyPr>
          <a:lstStyle/>
          <a:p>
            <a:pPr algn="ctr"/>
            <a:r>
              <a:rPr lang="en-IN" sz="3600" b="1" u="sng" dirty="0" smtClean="0">
                <a:latin typeface="Calibri" panose="020F0502020204030204" pitchFamily="34" charset="0"/>
                <a:cs typeface="Calibri" panose="020F0502020204030204" pitchFamily="34" charset="0"/>
              </a:rPr>
              <a:t>PCA (</a:t>
            </a:r>
            <a:r>
              <a:rPr lang="en-IN" sz="3600" b="1" u="sng" dirty="0">
                <a:latin typeface="Calibri" panose="020F0502020204030204" pitchFamily="34" charset="0"/>
                <a:cs typeface="Calibri" panose="020F0502020204030204" pitchFamily="34" charset="0"/>
              </a:rPr>
              <a:t>Principal C</a:t>
            </a:r>
            <a:r>
              <a:rPr lang="en-IN" sz="3600" b="1" u="sng" dirty="0" smtClean="0">
                <a:latin typeface="Calibri" panose="020F0502020204030204" pitchFamily="34" charset="0"/>
                <a:cs typeface="Calibri" panose="020F0502020204030204" pitchFamily="34" charset="0"/>
              </a:rPr>
              <a:t>omponent </a:t>
            </a:r>
            <a:r>
              <a:rPr lang="en-IN" sz="3600" b="1" u="sng" dirty="0">
                <a:latin typeface="Calibri" panose="020F0502020204030204" pitchFamily="34" charset="0"/>
                <a:cs typeface="Calibri" panose="020F0502020204030204" pitchFamily="34" charset="0"/>
              </a:rPr>
              <a:t>A</a:t>
            </a:r>
            <a:r>
              <a:rPr lang="en-IN" sz="3600" b="1" u="sng" dirty="0" smtClean="0">
                <a:latin typeface="Calibri" panose="020F0502020204030204" pitchFamily="34" charset="0"/>
                <a:cs typeface="Calibri" panose="020F0502020204030204" pitchFamily="34" charset="0"/>
              </a:rPr>
              <a:t>nalysis)</a:t>
            </a:r>
            <a:endParaRPr lang="en-IN" sz="3600" b="1" u="sng" dirty="0">
              <a:latin typeface="Calibri" panose="020F0502020204030204" pitchFamily="34" charset="0"/>
              <a:cs typeface="Calibri" panose="020F0502020204030204" pitchFamily="34" charset="0"/>
            </a:endParaRPr>
          </a:p>
        </p:txBody>
      </p:sp>
      <p:sp>
        <p:nvSpPr>
          <p:cNvPr id="4" name="TextBox 3"/>
          <p:cNvSpPr txBox="1"/>
          <p:nvPr/>
        </p:nvSpPr>
        <p:spPr>
          <a:xfrm>
            <a:off x="521207" y="1288473"/>
            <a:ext cx="11083360" cy="861774"/>
          </a:xfrm>
          <a:prstGeom prst="rect">
            <a:avLst/>
          </a:prstGeom>
          <a:noFill/>
        </p:spPr>
        <p:txBody>
          <a:bodyPr wrap="square" rtlCol="0">
            <a:spAutoFit/>
          </a:bodyPr>
          <a:lstStyle/>
          <a:p>
            <a:r>
              <a:rPr lang="en-US" b="1" u="sng" dirty="0" smtClean="0"/>
              <a:t>Working:-</a:t>
            </a:r>
            <a:r>
              <a:rPr lang="en-US" sz="1600" b="1" dirty="0" smtClean="0"/>
              <a:t> Principal </a:t>
            </a:r>
            <a:r>
              <a:rPr lang="en-US" sz="1600" b="1" dirty="0"/>
              <a:t>component analysis</a:t>
            </a:r>
            <a:r>
              <a:rPr lang="en-US" sz="1600" dirty="0"/>
              <a:t>, or PCA, is a statistical procedure that allows you to summarize the information content in large data tables by means of a smaller set of “summary indices” that can be more easily visualized and analyzed.</a:t>
            </a:r>
            <a:endParaRPr lang="en-IN" sz="1600" dirty="0"/>
          </a:p>
        </p:txBody>
      </p:sp>
      <p:pic>
        <p:nvPicPr>
          <p:cNvPr id="5" name="Picture 4"/>
          <p:cNvPicPr>
            <a:picLocks noChangeAspect="1"/>
          </p:cNvPicPr>
          <p:nvPr/>
        </p:nvPicPr>
        <p:blipFill>
          <a:blip r:embed="rId2"/>
          <a:stretch>
            <a:fillRect/>
          </a:stretch>
        </p:blipFill>
        <p:spPr>
          <a:xfrm>
            <a:off x="521207" y="2350584"/>
            <a:ext cx="4162425" cy="2828925"/>
          </a:xfrm>
          <a:prstGeom prst="rect">
            <a:avLst/>
          </a:prstGeom>
        </p:spPr>
      </p:pic>
      <p:pic>
        <p:nvPicPr>
          <p:cNvPr id="6" name="Picture 5"/>
          <p:cNvPicPr>
            <a:picLocks noChangeAspect="1"/>
          </p:cNvPicPr>
          <p:nvPr/>
        </p:nvPicPr>
        <p:blipFill>
          <a:blip r:embed="rId3"/>
          <a:stretch>
            <a:fillRect/>
          </a:stretch>
        </p:blipFill>
        <p:spPr>
          <a:xfrm>
            <a:off x="4929445" y="2350584"/>
            <a:ext cx="3092335" cy="2828925"/>
          </a:xfrm>
          <a:prstGeom prst="rect">
            <a:avLst/>
          </a:prstGeom>
        </p:spPr>
      </p:pic>
      <p:pic>
        <p:nvPicPr>
          <p:cNvPr id="8" name="Picture 7"/>
          <p:cNvPicPr>
            <a:picLocks noChangeAspect="1"/>
          </p:cNvPicPr>
          <p:nvPr/>
        </p:nvPicPr>
        <p:blipFill>
          <a:blip r:embed="rId4"/>
          <a:stretch>
            <a:fillRect/>
          </a:stretch>
        </p:blipFill>
        <p:spPr>
          <a:xfrm>
            <a:off x="8267593" y="2350583"/>
            <a:ext cx="3336974" cy="2828925"/>
          </a:xfrm>
          <a:prstGeom prst="rect">
            <a:avLst/>
          </a:prstGeom>
        </p:spPr>
      </p:pic>
      <p:sp>
        <p:nvSpPr>
          <p:cNvPr id="9" name="TextBox 8"/>
          <p:cNvSpPr txBox="1"/>
          <p:nvPr/>
        </p:nvSpPr>
        <p:spPr>
          <a:xfrm>
            <a:off x="1712421" y="6035039"/>
            <a:ext cx="1521229" cy="461665"/>
          </a:xfrm>
          <a:prstGeom prst="rect">
            <a:avLst/>
          </a:prstGeom>
          <a:solidFill>
            <a:srgbClr val="F8CAB6"/>
          </a:solidFill>
        </p:spPr>
        <p:txBody>
          <a:bodyPr wrap="square" rtlCol="0">
            <a:spAutoFit/>
          </a:bodyPr>
          <a:lstStyle/>
          <a:p>
            <a:r>
              <a:rPr lang="en-IN" sz="2400" b="1" dirty="0" smtClean="0">
                <a:solidFill>
                  <a:srgbClr val="0070C0"/>
                </a:solidFill>
                <a:latin typeface="Arial" panose="020B0604020202020204" pitchFamily="34" charset="0"/>
                <a:cs typeface="Arial" panose="020B0604020202020204" pitchFamily="34" charset="0"/>
              </a:rPr>
              <a:t>Step One</a:t>
            </a:r>
            <a:endParaRPr lang="en-IN" sz="2400" b="1" dirty="0">
              <a:solidFill>
                <a:srgbClr val="0070C0"/>
              </a:solidFill>
              <a:latin typeface="Arial" panose="020B0604020202020204" pitchFamily="34" charset="0"/>
              <a:cs typeface="Arial" panose="020B0604020202020204" pitchFamily="34" charset="0"/>
            </a:endParaRPr>
          </a:p>
        </p:txBody>
      </p:sp>
      <p:sp>
        <p:nvSpPr>
          <p:cNvPr id="10" name="Right Arrow 9"/>
          <p:cNvSpPr/>
          <p:nvPr/>
        </p:nvSpPr>
        <p:spPr>
          <a:xfrm rot="16200000">
            <a:off x="2147517" y="5401533"/>
            <a:ext cx="651037" cy="411480"/>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Right Arrow 10"/>
          <p:cNvSpPr/>
          <p:nvPr/>
        </p:nvSpPr>
        <p:spPr>
          <a:xfrm rot="16200000">
            <a:off x="5935332" y="5357399"/>
            <a:ext cx="651037" cy="411480"/>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TextBox 11"/>
          <p:cNvSpPr txBox="1"/>
          <p:nvPr/>
        </p:nvSpPr>
        <p:spPr>
          <a:xfrm>
            <a:off x="5500235" y="6035038"/>
            <a:ext cx="1521229" cy="461665"/>
          </a:xfrm>
          <a:prstGeom prst="rect">
            <a:avLst/>
          </a:prstGeom>
          <a:solidFill>
            <a:srgbClr val="F8CAB6"/>
          </a:solidFill>
        </p:spPr>
        <p:txBody>
          <a:bodyPr wrap="square" rtlCol="0">
            <a:spAutoFit/>
          </a:bodyPr>
          <a:lstStyle/>
          <a:p>
            <a:r>
              <a:rPr lang="en-IN" sz="2400" b="1" dirty="0" smtClean="0">
                <a:solidFill>
                  <a:srgbClr val="0070C0"/>
                </a:solidFill>
                <a:latin typeface="Arial" panose="020B0604020202020204" pitchFamily="34" charset="0"/>
                <a:cs typeface="Arial" panose="020B0604020202020204" pitchFamily="34" charset="0"/>
              </a:rPr>
              <a:t>Step Two</a:t>
            </a:r>
            <a:endParaRPr lang="en-IN" sz="2400" b="1" dirty="0">
              <a:solidFill>
                <a:srgbClr val="0070C0"/>
              </a:solidFill>
              <a:latin typeface="Arial" panose="020B0604020202020204" pitchFamily="34" charset="0"/>
              <a:cs typeface="Arial" panose="020B0604020202020204" pitchFamily="34" charset="0"/>
            </a:endParaRPr>
          </a:p>
        </p:txBody>
      </p:sp>
      <p:sp>
        <p:nvSpPr>
          <p:cNvPr id="13" name="TextBox 12"/>
          <p:cNvSpPr txBox="1"/>
          <p:nvPr/>
        </p:nvSpPr>
        <p:spPr>
          <a:xfrm>
            <a:off x="9288049" y="6035037"/>
            <a:ext cx="2125326" cy="461665"/>
          </a:xfrm>
          <a:prstGeom prst="rect">
            <a:avLst/>
          </a:prstGeom>
          <a:solidFill>
            <a:srgbClr val="F8CAB6"/>
          </a:solidFill>
        </p:spPr>
        <p:txBody>
          <a:bodyPr wrap="square" rtlCol="0">
            <a:spAutoFit/>
          </a:bodyPr>
          <a:lstStyle/>
          <a:p>
            <a:r>
              <a:rPr lang="en-IN" sz="2400" b="1" dirty="0" smtClean="0">
                <a:solidFill>
                  <a:srgbClr val="0070C0"/>
                </a:solidFill>
                <a:latin typeface="Arial" panose="020B0604020202020204" pitchFamily="34" charset="0"/>
                <a:cs typeface="Arial" panose="020B0604020202020204" pitchFamily="34" charset="0"/>
              </a:rPr>
              <a:t>Step Three</a:t>
            </a:r>
            <a:endParaRPr lang="en-IN" sz="2400" b="1" dirty="0">
              <a:solidFill>
                <a:srgbClr val="0070C0"/>
              </a:solidFill>
              <a:latin typeface="Arial" panose="020B0604020202020204" pitchFamily="34" charset="0"/>
              <a:cs typeface="Arial" panose="020B0604020202020204" pitchFamily="34" charset="0"/>
            </a:endParaRPr>
          </a:p>
        </p:txBody>
      </p:sp>
      <p:sp>
        <p:nvSpPr>
          <p:cNvPr id="14" name="Right Arrow 13"/>
          <p:cNvSpPr/>
          <p:nvPr/>
        </p:nvSpPr>
        <p:spPr>
          <a:xfrm rot="16200000">
            <a:off x="10025194" y="5401534"/>
            <a:ext cx="651037" cy="411480"/>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862912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91673" cy="640080"/>
          </a:xfrm>
          <a:solidFill>
            <a:schemeClr val="accent6">
              <a:lumMod val="40000"/>
              <a:lumOff val="60000"/>
            </a:schemeClr>
          </a:solidFill>
        </p:spPr>
        <p:txBody>
          <a:bodyPr/>
          <a:lstStyle/>
          <a:p>
            <a:r>
              <a:rPr lang="en-IN" b="1" u="sng" dirty="0" smtClean="0">
                <a:latin typeface="Calibri" panose="020F0502020204030204" pitchFamily="34" charset="0"/>
                <a:cs typeface="Calibri" panose="020F0502020204030204" pitchFamily="34" charset="0"/>
              </a:rPr>
              <a:t>Models </a:t>
            </a:r>
            <a:r>
              <a:rPr lang="en-IN" b="1" u="sng" dirty="0" smtClean="0">
                <a:latin typeface="Calibri" panose="020F0502020204030204" pitchFamily="34" charset="0"/>
                <a:cs typeface="Calibri" panose="020F0502020204030204" pitchFamily="34" charset="0"/>
              </a:rPr>
              <a:t>Used for Predicting Sale Price</a:t>
            </a:r>
            <a:endParaRPr lang="en-IN" b="1" u="sng" dirty="0">
              <a:latin typeface="Calibri" panose="020F0502020204030204" pitchFamily="34" charset="0"/>
              <a:cs typeface="Calibri" panose="020F0502020204030204" pitchFamily="34" charset="0"/>
            </a:endParaRPr>
          </a:p>
        </p:txBody>
      </p:sp>
      <p:sp>
        <p:nvSpPr>
          <p:cNvPr id="4" name="TextBox 3"/>
          <p:cNvSpPr txBox="1"/>
          <p:nvPr/>
        </p:nvSpPr>
        <p:spPr>
          <a:xfrm>
            <a:off x="648393" y="1479665"/>
            <a:ext cx="4713316" cy="5119222"/>
          </a:xfrm>
          <a:prstGeom prst="rect">
            <a:avLst/>
          </a:prstGeom>
          <a:noFill/>
        </p:spPr>
        <p:txBody>
          <a:bodyPr wrap="square" rtlCol="0">
            <a:spAutoFit/>
          </a:bodyPr>
          <a:lstStyle/>
          <a:p>
            <a:pPr>
              <a:lnSpc>
                <a:spcPct val="150000"/>
              </a:lnSpc>
            </a:pPr>
            <a:r>
              <a:rPr lang="en-IN" sz="2200" b="1" dirty="0" smtClean="0">
                <a:latin typeface="Book Antiqua" panose="02040602050305030304" pitchFamily="18" charset="0"/>
              </a:rPr>
              <a:t>Linear Regression()</a:t>
            </a:r>
          </a:p>
          <a:p>
            <a:pPr>
              <a:lnSpc>
                <a:spcPct val="150000"/>
              </a:lnSpc>
            </a:pPr>
            <a:r>
              <a:rPr lang="en-IN" sz="2200" b="1" dirty="0" smtClean="0">
                <a:latin typeface="Book Antiqua" panose="02040602050305030304" pitchFamily="18" charset="0"/>
              </a:rPr>
              <a:t>Lasso()</a:t>
            </a:r>
          </a:p>
          <a:p>
            <a:pPr>
              <a:lnSpc>
                <a:spcPct val="150000"/>
              </a:lnSpc>
            </a:pPr>
            <a:r>
              <a:rPr lang="en-IN" sz="2200" b="1" dirty="0" smtClean="0">
                <a:latin typeface="Book Antiqua" panose="02040602050305030304" pitchFamily="18" charset="0"/>
              </a:rPr>
              <a:t>Ridge()</a:t>
            </a:r>
          </a:p>
          <a:p>
            <a:pPr>
              <a:lnSpc>
                <a:spcPct val="150000"/>
              </a:lnSpc>
            </a:pPr>
            <a:r>
              <a:rPr lang="en-IN" sz="2200" b="1" dirty="0" smtClean="0">
                <a:latin typeface="Book Antiqua" panose="02040602050305030304" pitchFamily="18" charset="0"/>
              </a:rPr>
              <a:t>Decision Tree </a:t>
            </a:r>
            <a:r>
              <a:rPr lang="en-IN" sz="2200" b="1" dirty="0" err="1" smtClean="0">
                <a:latin typeface="Book Antiqua" panose="02040602050305030304" pitchFamily="18" charset="0"/>
              </a:rPr>
              <a:t>Regressor</a:t>
            </a:r>
            <a:r>
              <a:rPr lang="en-IN" sz="2200" b="1" dirty="0" smtClean="0">
                <a:latin typeface="Book Antiqua" panose="02040602050305030304" pitchFamily="18" charset="0"/>
              </a:rPr>
              <a:t>()</a:t>
            </a:r>
          </a:p>
          <a:p>
            <a:pPr>
              <a:lnSpc>
                <a:spcPct val="150000"/>
              </a:lnSpc>
            </a:pPr>
            <a:r>
              <a:rPr lang="en-IN" sz="2200" b="1" dirty="0" err="1" smtClean="0">
                <a:latin typeface="Book Antiqua" panose="02040602050305030304" pitchFamily="18" charset="0"/>
              </a:rPr>
              <a:t>Kneighbors</a:t>
            </a:r>
            <a:r>
              <a:rPr lang="en-IN" sz="2200" b="1" dirty="0" smtClean="0">
                <a:latin typeface="Book Antiqua" panose="02040602050305030304" pitchFamily="18" charset="0"/>
              </a:rPr>
              <a:t> </a:t>
            </a:r>
            <a:r>
              <a:rPr lang="en-IN" sz="2200" b="1" dirty="0" err="1" smtClean="0">
                <a:latin typeface="Book Antiqua" panose="02040602050305030304" pitchFamily="18" charset="0"/>
              </a:rPr>
              <a:t>Regressor</a:t>
            </a:r>
            <a:r>
              <a:rPr lang="en-IN" sz="2200" b="1" dirty="0" smtClean="0">
                <a:latin typeface="Book Antiqua" panose="02040602050305030304" pitchFamily="18" charset="0"/>
              </a:rPr>
              <a:t>()</a:t>
            </a:r>
          </a:p>
          <a:p>
            <a:pPr>
              <a:lnSpc>
                <a:spcPct val="150000"/>
              </a:lnSpc>
            </a:pPr>
            <a:r>
              <a:rPr lang="en-IN" sz="2200" b="1" dirty="0" smtClean="0">
                <a:latin typeface="Book Antiqua" panose="02040602050305030304" pitchFamily="18" charset="0"/>
              </a:rPr>
              <a:t>SVR()</a:t>
            </a:r>
          </a:p>
          <a:p>
            <a:pPr>
              <a:lnSpc>
                <a:spcPct val="150000"/>
              </a:lnSpc>
            </a:pPr>
            <a:r>
              <a:rPr lang="en-IN" sz="2200" b="1" dirty="0" smtClean="0">
                <a:latin typeface="Book Antiqua" panose="02040602050305030304" pitchFamily="18" charset="0"/>
              </a:rPr>
              <a:t>XGB </a:t>
            </a:r>
            <a:r>
              <a:rPr lang="en-IN" sz="2200" b="1" dirty="0" err="1" smtClean="0">
                <a:latin typeface="Book Antiqua" panose="02040602050305030304" pitchFamily="18" charset="0"/>
              </a:rPr>
              <a:t>Regressor</a:t>
            </a:r>
            <a:r>
              <a:rPr lang="en-IN" sz="2200" b="1" dirty="0" smtClean="0">
                <a:latin typeface="Book Antiqua" panose="02040602050305030304" pitchFamily="18" charset="0"/>
              </a:rPr>
              <a:t>()</a:t>
            </a:r>
          </a:p>
          <a:p>
            <a:pPr>
              <a:lnSpc>
                <a:spcPct val="150000"/>
              </a:lnSpc>
            </a:pPr>
            <a:r>
              <a:rPr lang="en-IN" sz="2200" b="1" dirty="0" smtClean="0">
                <a:latin typeface="Book Antiqua" panose="02040602050305030304" pitchFamily="18" charset="0"/>
              </a:rPr>
              <a:t>Random Forest </a:t>
            </a:r>
            <a:r>
              <a:rPr lang="en-IN" sz="2200" b="1" dirty="0" err="1" smtClean="0">
                <a:latin typeface="Book Antiqua" panose="02040602050305030304" pitchFamily="18" charset="0"/>
              </a:rPr>
              <a:t>Regressor</a:t>
            </a:r>
            <a:r>
              <a:rPr lang="en-IN" sz="2200" b="1" dirty="0" smtClean="0">
                <a:latin typeface="Book Antiqua" panose="02040602050305030304" pitchFamily="18" charset="0"/>
              </a:rPr>
              <a:t>()</a:t>
            </a:r>
          </a:p>
          <a:p>
            <a:pPr>
              <a:lnSpc>
                <a:spcPct val="150000"/>
              </a:lnSpc>
            </a:pPr>
            <a:r>
              <a:rPr lang="en-IN" sz="2200" b="1" dirty="0" smtClean="0">
                <a:latin typeface="Book Antiqua" panose="02040602050305030304" pitchFamily="18" charset="0"/>
              </a:rPr>
              <a:t>Ada Boost </a:t>
            </a:r>
            <a:r>
              <a:rPr lang="en-IN" sz="2200" b="1" dirty="0" err="1" smtClean="0">
                <a:latin typeface="Book Antiqua" panose="02040602050305030304" pitchFamily="18" charset="0"/>
              </a:rPr>
              <a:t>Regressor</a:t>
            </a:r>
            <a:r>
              <a:rPr lang="en-IN" sz="2200" b="1" dirty="0" smtClean="0">
                <a:latin typeface="Book Antiqua" panose="02040602050305030304" pitchFamily="18" charset="0"/>
              </a:rPr>
              <a:t>()</a:t>
            </a:r>
          </a:p>
          <a:p>
            <a:pPr>
              <a:lnSpc>
                <a:spcPct val="150000"/>
              </a:lnSpc>
            </a:pPr>
            <a:r>
              <a:rPr lang="en-IN" sz="2200" b="1" dirty="0" smtClean="0">
                <a:latin typeface="Book Antiqua" panose="02040602050305030304" pitchFamily="18" charset="0"/>
              </a:rPr>
              <a:t>Gradient Boosting </a:t>
            </a:r>
            <a:r>
              <a:rPr lang="en-IN" sz="2200" b="1" dirty="0" err="1" smtClean="0">
                <a:latin typeface="Book Antiqua" panose="02040602050305030304" pitchFamily="18" charset="0"/>
              </a:rPr>
              <a:t>Regressor</a:t>
            </a:r>
            <a:r>
              <a:rPr lang="en-IN" sz="2200" b="1" dirty="0" smtClean="0">
                <a:latin typeface="Book Antiqua" panose="02040602050305030304" pitchFamily="18" charset="0"/>
              </a:rPr>
              <a:t>()</a:t>
            </a:r>
            <a:endParaRPr lang="en-IN" sz="2200" b="1" dirty="0">
              <a:latin typeface="Book Antiqua" panose="02040602050305030304" pitchFamily="18" charset="0"/>
            </a:endParaRPr>
          </a:p>
        </p:txBody>
      </p:sp>
      <p:sp>
        <p:nvSpPr>
          <p:cNvPr id="5" name="Oval 4"/>
          <p:cNvSpPr/>
          <p:nvPr/>
        </p:nvSpPr>
        <p:spPr>
          <a:xfrm>
            <a:off x="521207" y="1737360"/>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523974" y="2238896"/>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26741" y="2740432"/>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29508" y="3241968"/>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532275" y="3743504"/>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535042" y="4245040"/>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537809" y="4746576"/>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540576" y="5248112"/>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543343" y="5749648"/>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546110" y="6251184"/>
            <a:ext cx="127186" cy="11637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Brace 16"/>
          <p:cNvSpPr/>
          <p:nvPr/>
        </p:nvSpPr>
        <p:spPr>
          <a:xfrm>
            <a:off x="3566160" y="1578034"/>
            <a:ext cx="997527" cy="1554480"/>
          </a:xfrm>
          <a:prstGeom prst="rightBrace">
            <a:avLst/>
          </a:prstGeom>
          <a:ln w="76200"/>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8" name="TextBox 17"/>
          <p:cNvSpPr txBox="1"/>
          <p:nvPr/>
        </p:nvSpPr>
        <p:spPr>
          <a:xfrm>
            <a:off x="5361709" y="2004697"/>
            <a:ext cx="4896196" cy="584775"/>
          </a:xfrm>
          <a:prstGeom prst="rect">
            <a:avLst/>
          </a:prstGeom>
          <a:solidFill>
            <a:schemeClr val="accent2">
              <a:lumMod val="40000"/>
              <a:lumOff val="60000"/>
            </a:schemeClr>
          </a:solidFill>
        </p:spPr>
        <p:txBody>
          <a:bodyPr wrap="square" rtlCol="0">
            <a:spAutoFit/>
          </a:bodyPr>
          <a:lstStyle/>
          <a:p>
            <a:r>
              <a:rPr lang="en-IN" sz="3200" b="1" dirty="0" smtClean="0">
                <a:latin typeface="Arial" panose="020B0604020202020204" pitchFamily="34" charset="0"/>
                <a:cs typeface="Arial" panose="020B0604020202020204" pitchFamily="34" charset="0"/>
              </a:rPr>
              <a:t>Performing Very Well</a:t>
            </a:r>
            <a:endParaRPr lang="en-IN" sz="3200" b="1" dirty="0">
              <a:latin typeface="Arial" panose="020B0604020202020204" pitchFamily="34" charset="0"/>
              <a:cs typeface="Arial" panose="020B0604020202020204" pitchFamily="34" charset="0"/>
            </a:endParaRPr>
          </a:p>
        </p:txBody>
      </p:sp>
      <p:sp>
        <p:nvSpPr>
          <p:cNvPr id="19" name="Right Brace 18"/>
          <p:cNvSpPr/>
          <p:nvPr/>
        </p:nvSpPr>
        <p:spPr>
          <a:xfrm>
            <a:off x="4563687" y="3230883"/>
            <a:ext cx="1064029" cy="3319546"/>
          </a:xfrm>
          <a:prstGeom prst="rightBrace">
            <a:avLst/>
          </a:prstGeom>
          <a:ln w="76200"/>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0" name="TextBox 19"/>
          <p:cNvSpPr txBox="1"/>
          <p:nvPr/>
        </p:nvSpPr>
        <p:spPr>
          <a:xfrm>
            <a:off x="6018415" y="4503720"/>
            <a:ext cx="4871258" cy="707886"/>
          </a:xfrm>
          <a:prstGeom prst="rect">
            <a:avLst/>
          </a:prstGeom>
          <a:solidFill>
            <a:srgbClr val="FFC000"/>
          </a:solidFill>
        </p:spPr>
        <p:txBody>
          <a:bodyPr wrap="square" rtlCol="0">
            <a:spAutoFit/>
          </a:bodyPr>
          <a:lstStyle/>
          <a:p>
            <a:r>
              <a:rPr lang="en-IN" sz="4000" b="1" dirty="0" smtClean="0">
                <a:latin typeface="Calibri" panose="020F0502020204030204" pitchFamily="34" charset="0"/>
                <a:cs typeface="Calibri" panose="020F0502020204030204" pitchFamily="34" charset="0"/>
              </a:rPr>
              <a:t>Not Performing Well.</a:t>
            </a:r>
            <a:endParaRPr lang="en-IN"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1960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448056"/>
            <a:ext cx="11073384" cy="640080"/>
          </a:xfrm>
          <a:solidFill>
            <a:srgbClr val="92D050"/>
          </a:solidFill>
        </p:spPr>
        <p:txBody>
          <a:bodyPr>
            <a:normAutofit/>
          </a:bodyPr>
          <a:lstStyle/>
          <a:p>
            <a:pPr algn="ctr"/>
            <a:r>
              <a:rPr lang="en-IN" sz="3600" b="1" u="sng" dirty="0" smtClean="0">
                <a:latin typeface="Calibri" panose="020F0502020204030204" pitchFamily="34" charset="0"/>
                <a:cs typeface="Calibri" panose="020F0502020204030204" pitchFamily="34" charset="0"/>
              </a:rPr>
              <a:t>Introduction:-</a:t>
            </a:r>
            <a:endParaRPr lang="en-IN" sz="3600" b="1" u="sng" dirty="0">
              <a:latin typeface="Calibri" panose="020F0502020204030204" pitchFamily="34" charset="0"/>
              <a:cs typeface="Calibri" panose="020F0502020204030204" pitchFamily="34" charset="0"/>
            </a:endParaRPr>
          </a:p>
        </p:txBody>
      </p:sp>
      <p:sp>
        <p:nvSpPr>
          <p:cNvPr id="4" name="TextBox 3"/>
          <p:cNvSpPr txBox="1"/>
          <p:nvPr/>
        </p:nvSpPr>
        <p:spPr>
          <a:xfrm>
            <a:off x="856211" y="1429789"/>
            <a:ext cx="10532225" cy="2031325"/>
          </a:xfrm>
          <a:prstGeom prst="rect">
            <a:avLst/>
          </a:prstGeom>
          <a:noFill/>
        </p:spPr>
        <p:txBody>
          <a:bodyPr wrap="square" rtlCol="0">
            <a:spAutoFit/>
          </a:bodyPr>
          <a:lstStyle/>
          <a:p>
            <a:r>
              <a:rPr lang="en-US" dirty="0">
                <a:latin typeface="Book Antiqua" panose="02040602050305030304" pitchFamily="18" charset="0"/>
              </a:rPr>
              <a:t>A house is usually the single largest purchase an individual will make in their lifetime. Such significant purchase warrants being well-informed about what a house’s selling price should be; for the buyer, as well as the seller or real estate broker involved. The power of machine learning provides us with the tools we need to look at a large data set and spit out a predicted value, which was our main goal in this project. Using a dataset containing information on houses in Ames, Iowa, our team leveraged different machine learning techniques to predict sale prices based on both practical intuition and those observed through our exploratory data analysis and model fitting processes.</a:t>
            </a:r>
            <a:endParaRPr lang="en-IN" dirty="0">
              <a:latin typeface="Book Antiqua" panose="02040602050305030304" pitchFamily="18" charset="0"/>
            </a:endParaRPr>
          </a:p>
        </p:txBody>
      </p:sp>
      <p:sp>
        <p:nvSpPr>
          <p:cNvPr id="6" name="TextBox 5"/>
          <p:cNvSpPr txBox="1"/>
          <p:nvPr/>
        </p:nvSpPr>
        <p:spPr>
          <a:xfrm>
            <a:off x="847898" y="3499658"/>
            <a:ext cx="5178829" cy="3000821"/>
          </a:xfrm>
          <a:prstGeom prst="rect">
            <a:avLst/>
          </a:prstGeom>
          <a:noFill/>
        </p:spPr>
        <p:txBody>
          <a:bodyPr wrap="square" rtlCol="0">
            <a:spAutoFit/>
          </a:bodyPr>
          <a:lstStyle/>
          <a:p>
            <a:pPr>
              <a:lnSpc>
                <a:spcPct val="150000"/>
              </a:lnSpc>
            </a:pPr>
            <a:r>
              <a:rPr lang="en-US" b="1" u="sng" dirty="0">
                <a:solidFill>
                  <a:srgbClr val="0070C0"/>
                </a:solidFill>
                <a:latin typeface="Book Antiqua" panose="02040602050305030304" pitchFamily="18" charset="0"/>
              </a:rPr>
              <a:t>The general outline of the process was:</a:t>
            </a:r>
          </a:p>
          <a:p>
            <a:pPr>
              <a:lnSpc>
                <a:spcPct val="150000"/>
              </a:lnSpc>
            </a:pPr>
            <a:r>
              <a:rPr lang="en-US" dirty="0" smtClean="0"/>
              <a:t>    Imputing </a:t>
            </a:r>
            <a:r>
              <a:rPr lang="en-US" dirty="0"/>
              <a:t>Missing Values</a:t>
            </a:r>
          </a:p>
          <a:p>
            <a:pPr>
              <a:lnSpc>
                <a:spcPct val="150000"/>
              </a:lnSpc>
            </a:pPr>
            <a:r>
              <a:rPr lang="en-US" dirty="0" smtClean="0"/>
              <a:t>    Exploratory </a:t>
            </a:r>
            <a:r>
              <a:rPr lang="en-US" dirty="0"/>
              <a:t>Data Analysis</a:t>
            </a:r>
          </a:p>
          <a:p>
            <a:pPr>
              <a:lnSpc>
                <a:spcPct val="150000"/>
              </a:lnSpc>
            </a:pPr>
            <a:r>
              <a:rPr lang="en-US" dirty="0" smtClean="0"/>
              <a:t>    Feature </a:t>
            </a:r>
            <a:r>
              <a:rPr lang="en-US" dirty="0"/>
              <a:t>Engineering/Dimension </a:t>
            </a:r>
            <a:r>
              <a:rPr lang="en-US" dirty="0" smtClean="0"/>
              <a:t>Reduction </a:t>
            </a:r>
            <a:endParaRPr lang="en-US" dirty="0"/>
          </a:p>
          <a:p>
            <a:pPr>
              <a:lnSpc>
                <a:spcPct val="150000"/>
              </a:lnSpc>
            </a:pPr>
            <a:r>
              <a:rPr lang="en-US" dirty="0" smtClean="0"/>
              <a:t>    Fixing </a:t>
            </a:r>
            <a:r>
              <a:rPr lang="en-US" dirty="0"/>
              <a:t>Skewness and Outliers</a:t>
            </a:r>
          </a:p>
          <a:p>
            <a:pPr>
              <a:lnSpc>
                <a:spcPct val="150000"/>
              </a:lnSpc>
            </a:pPr>
            <a:r>
              <a:rPr lang="en-US" dirty="0" smtClean="0"/>
              <a:t>    Modeling</a:t>
            </a:r>
            <a:endParaRPr lang="en-US" dirty="0"/>
          </a:p>
          <a:p>
            <a:pPr>
              <a:lnSpc>
                <a:spcPct val="150000"/>
              </a:lnSpc>
            </a:pPr>
            <a:endParaRPr lang="en-IN" dirty="0"/>
          </a:p>
        </p:txBody>
      </p:sp>
      <p:sp>
        <p:nvSpPr>
          <p:cNvPr id="7" name="Oval 6"/>
          <p:cNvSpPr/>
          <p:nvPr/>
        </p:nvSpPr>
        <p:spPr>
          <a:xfrm>
            <a:off x="989216" y="4139737"/>
            <a:ext cx="108065" cy="1080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975360" y="4541520"/>
            <a:ext cx="108065" cy="1080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961504" y="4951616"/>
            <a:ext cx="108065" cy="1080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47648" y="5361712"/>
            <a:ext cx="108065" cy="1080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933792" y="5771808"/>
            <a:ext cx="108065" cy="1080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879232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66735" cy="640080"/>
          </a:xfrm>
          <a:solidFill>
            <a:srgbClr val="92D050"/>
          </a:solidFill>
        </p:spPr>
        <p:txBody>
          <a:bodyPr>
            <a:normAutofit/>
          </a:bodyPr>
          <a:lstStyle/>
          <a:p>
            <a:pPr algn="ctr"/>
            <a:r>
              <a:rPr lang="en-IN" sz="3600" b="1" u="sng" dirty="0">
                <a:latin typeface="Calibri" panose="020F0502020204030204" pitchFamily="34" charset="0"/>
                <a:cs typeface="Calibri" panose="020F0502020204030204" pitchFamily="34" charset="0"/>
              </a:rPr>
              <a:t>Model's Score With </a:t>
            </a:r>
            <a:r>
              <a:rPr lang="en-IN" sz="3600" b="1" u="sng" dirty="0" smtClean="0">
                <a:latin typeface="Calibri" panose="020F0502020204030204" pitchFamily="34" charset="0"/>
                <a:cs typeface="Calibri" panose="020F0502020204030204" pitchFamily="34" charset="0"/>
              </a:rPr>
              <a:t>Cross Validation:</a:t>
            </a:r>
            <a:endParaRPr lang="en-IN" sz="3600" u="sng"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742741" y="1544864"/>
            <a:ext cx="10623665" cy="3933223"/>
          </a:xfrm>
          <a:prstGeom prst="rect">
            <a:avLst/>
          </a:prstGeom>
        </p:spPr>
      </p:pic>
      <p:sp>
        <p:nvSpPr>
          <p:cNvPr id="6" name="Right Brace 5"/>
          <p:cNvSpPr/>
          <p:nvPr/>
        </p:nvSpPr>
        <p:spPr>
          <a:xfrm>
            <a:off x="8836429" y="4721629"/>
            <a:ext cx="274320" cy="62345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8" name="Picture 7"/>
          <p:cNvPicPr>
            <a:picLocks noChangeAspect="1"/>
          </p:cNvPicPr>
          <p:nvPr/>
        </p:nvPicPr>
        <p:blipFill>
          <a:blip r:embed="rId3"/>
          <a:stretch>
            <a:fillRect/>
          </a:stretch>
        </p:blipFill>
        <p:spPr>
          <a:xfrm>
            <a:off x="7423266" y="5627716"/>
            <a:ext cx="4040418" cy="853256"/>
          </a:xfrm>
          <a:prstGeom prst="rect">
            <a:avLst/>
          </a:prstGeom>
        </p:spPr>
      </p:pic>
    </p:spTree>
    <p:extLst>
      <p:ext uri="{BB962C8B-B14F-4D97-AF65-F5344CB8AC3E}">
        <p14:creationId xmlns:p14="http://schemas.microsoft.com/office/powerpoint/2010/main" xmlns="" val="359341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08298" cy="640080"/>
          </a:xfrm>
          <a:solidFill>
            <a:srgbClr val="FFC000"/>
          </a:solidFill>
        </p:spPr>
        <p:txBody>
          <a:bodyPr>
            <a:normAutofit/>
          </a:bodyPr>
          <a:lstStyle/>
          <a:p>
            <a:pPr algn="ctr"/>
            <a:r>
              <a:rPr lang="en-IN" sz="3200" u="sng" dirty="0" err="1" smtClean="0">
                <a:latin typeface="Calibri" panose="020F0502020204030204" pitchFamily="34" charset="0"/>
                <a:cs typeface="Calibri" panose="020F0502020204030204" pitchFamily="34" charset="0"/>
              </a:rPr>
              <a:t>HyperParameter</a:t>
            </a:r>
            <a:r>
              <a:rPr lang="en-IN" sz="3200" u="sng" dirty="0" smtClean="0">
                <a:latin typeface="Calibri" panose="020F0502020204030204" pitchFamily="34" charset="0"/>
                <a:cs typeface="Calibri" panose="020F0502020204030204" pitchFamily="34" charset="0"/>
              </a:rPr>
              <a:t> </a:t>
            </a:r>
            <a:r>
              <a:rPr lang="en-IN" sz="3200" u="sng" dirty="0" err="1" smtClean="0">
                <a:latin typeface="Calibri" panose="020F0502020204030204" pitchFamily="34" charset="0"/>
                <a:cs typeface="Calibri" panose="020F0502020204030204" pitchFamily="34" charset="0"/>
              </a:rPr>
              <a:t>Tunning</a:t>
            </a:r>
            <a:r>
              <a:rPr lang="en-IN" sz="3200" u="sng" dirty="0" smtClean="0">
                <a:latin typeface="Calibri" panose="020F0502020204030204" pitchFamily="34" charset="0"/>
                <a:cs typeface="Calibri" panose="020F0502020204030204" pitchFamily="34" charset="0"/>
              </a:rPr>
              <a:t> and Model Evaluation</a:t>
            </a:r>
            <a:endParaRPr lang="en-IN" sz="3200" u="sng" dirty="0">
              <a:latin typeface="Calibri" panose="020F0502020204030204" pitchFamily="34" charset="0"/>
              <a:cs typeface="Calibri" panose="020F0502020204030204" pitchFamily="34" charset="0"/>
            </a:endParaRPr>
          </a:p>
        </p:txBody>
      </p:sp>
      <p:sp>
        <p:nvSpPr>
          <p:cNvPr id="4" name="TextBox 3"/>
          <p:cNvSpPr txBox="1"/>
          <p:nvPr/>
        </p:nvSpPr>
        <p:spPr>
          <a:xfrm>
            <a:off x="989215" y="1255221"/>
            <a:ext cx="1712421" cy="400110"/>
          </a:xfrm>
          <a:prstGeom prst="rect">
            <a:avLst/>
          </a:prstGeom>
          <a:solidFill>
            <a:schemeClr val="tx2">
              <a:lumMod val="40000"/>
              <a:lumOff val="60000"/>
            </a:schemeClr>
          </a:solidFill>
        </p:spPr>
        <p:txBody>
          <a:bodyPr wrap="square" rtlCol="0">
            <a:spAutoFit/>
          </a:bodyPr>
          <a:lstStyle/>
          <a:p>
            <a:r>
              <a:rPr lang="en-IN" sz="2000" b="1" dirty="0" smtClean="0">
                <a:latin typeface="Arial" panose="020B0604020202020204" pitchFamily="34" charset="0"/>
                <a:cs typeface="Arial" panose="020B0604020202020204" pitchFamily="34" charset="0"/>
              </a:rPr>
              <a:t>Lasso</a:t>
            </a:r>
            <a:endParaRPr lang="en-IN" sz="20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21208" y="4322619"/>
            <a:ext cx="2047426" cy="1945177"/>
          </a:xfrm>
          <a:prstGeom prst="rect">
            <a:avLst/>
          </a:prstGeom>
        </p:spPr>
      </p:pic>
      <p:pic>
        <p:nvPicPr>
          <p:cNvPr id="6" name="Picture 5"/>
          <p:cNvPicPr>
            <a:picLocks noChangeAspect="1"/>
          </p:cNvPicPr>
          <p:nvPr/>
        </p:nvPicPr>
        <p:blipFill>
          <a:blip r:embed="rId3"/>
          <a:stretch>
            <a:fillRect/>
          </a:stretch>
        </p:blipFill>
        <p:spPr>
          <a:xfrm>
            <a:off x="521208" y="1765926"/>
            <a:ext cx="5314950" cy="1974801"/>
          </a:xfrm>
          <a:prstGeom prst="rect">
            <a:avLst/>
          </a:prstGeom>
        </p:spPr>
      </p:pic>
      <p:pic>
        <p:nvPicPr>
          <p:cNvPr id="7" name="Picture 6"/>
          <p:cNvPicPr>
            <a:picLocks noChangeAspect="1"/>
          </p:cNvPicPr>
          <p:nvPr/>
        </p:nvPicPr>
        <p:blipFill>
          <a:blip r:embed="rId4"/>
          <a:stretch>
            <a:fillRect/>
          </a:stretch>
        </p:blipFill>
        <p:spPr>
          <a:xfrm>
            <a:off x="2947902" y="4197927"/>
            <a:ext cx="2888256" cy="2272360"/>
          </a:xfrm>
          <a:prstGeom prst="rect">
            <a:avLst/>
          </a:prstGeom>
        </p:spPr>
      </p:pic>
      <p:sp>
        <p:nvSpPr>
          <p:cNvPr id="8" name="TextBox 7"/>
          <p:cNvSpPr txBox="1"/>
          <p:nvPr/>
        </p:nvSpPr>
        <p:spPr>
          <a:xfrm>
            <a:off x="519651" y="3807798"/>
            <a:ext cx="2354998" cy="307777"/>
          </a:xfrm>
          <a:prstGeom prst="rect">
            <a:avLst/>
          </a:prstGeom>
          <a:solidFill>
            <a:schemeClr val="accent1">
              <a:lumMod val="60000"/>
              <a:lumOff val="40000"/>
            </a:schemeClr>
          </a:solidFill>
        </p:spPr>
        <p:txBody>
          <a:bodyPr wrap="square" rtlCol="0">
            <a:spAutoFit/>
          </a:bodyPr>
          <a:lstStyle/>
          <a:p>
            <a:r>
              <a:rPr lang="en-IN" sz="1400" b="1" dirty="0" smtClean="0"/>
              <a:t>Finding Best Alpha Rate</a:t>
            </a:r>
            <a:endParaRPr lang="en-IN" sz="1400" b="1" dirty="0"/>
          </a:p>
        </p:txBody>
      </p:sp>
      <p:sp>
        <p:nvSpPr>
          <p:cNvPr id="9" name="Right Arrow 8"/>
          <p:cNvSpPr/>
          <p:nvPr/>
        </p:nvSpPr>
        <p:spPr>
          <a:xfrm rot="5400000">
            <a:off x="1220412" y="4132984"/>
            <a:ext cx="249382" cy="12988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3424843" y="3732414"/>
            <a:ext cx="2261062" cy="461665"/>
          </a:xfrm>
          <a:prstGeom prst="rect">
            <a:avLst/>
          </a:prstGeom>
          <a:solidFill>
            <a:schemeClr val="accent1">
              <a:lumMod val="40000"/>
              <a:lumOff val="60000"/>
            </a:schemeClr>
          </a:solidFill>
        </p:spPr>
        <p:txBody>
          <a:bodyPr wrap="square" rtlCol="0">
            <a:spAutoFit/>
          </a:bodyPr>
          <a:lstStyle/>
          <a:p>
            <a:r>
              <a:rPr lang="en-IN" sz="1200" b="1" dirty="0"/>
              <a:t>Visualize the Lasso </a:t>
            </a:r>
            <a:r>
              <a:rPr lang="en-IN" sz="1200" b="1" dirty="0" smtClean="0"/>
              <a:t>model</a:t>
            </a:r>
            <a:endParaRPr lang="en-IN" sz="1200" b="1" dirty="0"/>
          </a:p>
          <a:p>
            <a:endParaRPr lang="en-IN" sz="1200" dirty="0"/>
          </a:p>
        </p:txBody>
      </p:sp>
      <p:sp>
        <p:nvSpPr>
          <p:cNvPr id="11" name="TextBox 10"/>
          <p:cNvSpPr txBox="1"/>
          <p:nvPr/>
        </p:nvSpPr>
        <p:spPr>
          <a:xfrm>
            <a:off x="8506672" y="1249679"/>
            <a:ext cx="1712421" cy="400110"/>
          </a:xfrm>
          <a:prstGeom prst="rect">
            <a:avLst/>
          </a:prstGeom>
          <a:solidFill>
            <a:schemeClr val="tx2">
              <a:lumMod val="40000"/>
              <a:lumOff val="60000"/>
            </a:schemeClr>
          </a:solidFill>
        </p:spPr>
        <p:txBody>
          <a:bodyPr wrap="square" rtlCol="0">
            <a:spAutoFit/>
          </a:bodyPr>
          <a:lstStyle/>
          <a:p>
            <a:r>
              <a:rPr lang="en-IN" sz="2000" b="1" dirty="0" smtClean="0">
                <a:latin typeface="Arial" panose="020B0604020202020204" pitchFamily="34" charset="0"/>
                <a:cs typeface="Arial" panose="020B0604020202020204" pitchFamily="34" charset="0"/>
              </a:rPr>
              <a:t>Ridge</a:t>
            </a:r>
            <a:endParaRPr lang="en-IN" sz="2000" b="1"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5"/>
          <a:stretch>
            <a:fillRect/>
          </a:stretch>
        </p:blipFill>
        <p:spPr>
          <a:xfrm>
            <a:off x="6239480" y="1765926"/>
            <a:ext cx="5281960" cy="1974801"/>
          </a:xfrm>
          <a:prstGeom prst="rect">
            <a:avLst/>
          </a:prstGeom>
        </p:spPr>
      </p:pic>
      <p:pic>
        <p:nvPicPr>
          <p:cNvPr id="13" name="Picture 12"/>
          <p:cNvPicPr>
            <a:picLocks noChangeAspect="1"/>
          </p:cNvPicPr>
          <p:nvPr/>
        </p:nvPicPr>
        <p:blipFill>
          <a:blip r:embed="rId6"/>
          <a:stretch>
            <a:fillRect/>
          </a:stretch>
        </p:blipFill>
        <p:spPr>
          <a:xfrm>
            <a:off x="6252725" y="4547059"/>
            <a:ext cx="2752398" cy="1695797"/>
          </a:xfrm>
          <a:prstGeom prst="rect">
            <a:avLst/>
          </a:prstGeom>
        </p:spPr>
      </p:pic>
      <p:pic>
        <p:nvPicPr>
          <p:cNvPr id="14" name="Picture 13"/>
          <p:cNvPicPr>
            <a:picLocks noChangeAspect="1"/>
          </p:cNvPicPr>
          <p:nvPr/>
        </p:nvPicPr>
        <p:blipFill>
          <a:blip r:embed="rId7"/>
          <a:stretch>
            <a:fillRect/>
          </a:stretch>
        </p:blipFill>
        <p:spPr>
          <a:xfrm>
            <a:off x="9159753" y="4194079"/>
            <a:ext cx="2594443" cy="2073717"/>
          </a:xfrm>
          <a:prstGeom prst="rect">
            <a:avLst/>
          </a:prstGeom>
        </p:spPr>
      </p:pic>
      <p:sp>
        <p:nvSpPr>
          <p:cNvPr id="15" name="TextBox 14"/>
          <p:cNvSpPr txBox="1"/>
          <p:nvPr/>
        </p:nvSpPr>
        <p:spPr>
          <a:xfrm>
            <a:off x="6441066" y="3843818"/>
            <a:ext cx="2354998" cy="307777"/>
          </a:xfrm>
          <a:prstGeom prst="rect">
            <a:avLst/>
          </a:prstGeom>
          <a:solidFill>
            <a:srgbClr val="00B0F0"/>
          </a:solidFill>
        </p:spPr>
        <p:txBody>
          <a:bodyPr wrap="square" rtlCol="0">
            <a:spAutoFit/>
          </a:bodyPr>
          <a:lstStyle/>
          <a:p>
            <a:r>
              <a:rPr lang="en-IN" sz="1400" b="1" dirty="0" smtClean="0"/>
              <a:t>Finding Best Alpha Rate</a:t>
            </a:r>
            <a:endParaRPr lang="en-IN" sz="1400" b="1" dirty="0"/>
          </a:p>
        </p:txBody>
      </p:sp>
      <p:sp>
        <p:nvSpPr>
          <p:cNvPr id="16" name="Right Arrow 15"/>
          <p:cNvSpPr/>
          <p:nvPr/>
        </p:nvSpPr>
        <p:spPr>
          <a:xfrm rot="5400000">
            <a:off x="7313269" y="4207081"/>
            <a:ext cx="289249" cy="263250"/>
          </a:xfrm>
          <a:prstGeom prst="rightArrow">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337960" y="3926379"/>
            <a:ext cx="2261062" cy="461665"/>
          </a:xfrm>
          <a:prstGeom prst="rect">
            <a:avLst/>
          </a:prstGeom>
          <a:solidFill>
            <a:schemeClr val="accent2">
              <a:lumMod val="60000"/>
              <a:lumOff val="40000"/>
            </a:schemeClr>
          </a:solidFill>
        </p:spPr>
        <p:txBody>
          <a:bodyPr wrap="square" rtlCol="0">
            <a:spAutoFit/>
          </a:bodyPr>
          <a:lstStyle/>
          <a:p>
            <a:r>
              <a:rPr lang="en-IN" sz="1200" b="1" dirty="0"/>
              <a:t>Visualize the </a:t>
            </a:r>
            <a:r>
              <a:rPr lang="en-IN" sz="1200" b="1" dirty="0" smtClean="0"/>
              <a:t>Ridge model</a:t>
            </a:r>
            <a:endParaRPr lang="en-IN" sz="1200" b="1" dirty="0"/>
          </a:p>
          <a:p>
            <a:endParaRPr lang="en-IN" sz="1200" dirty="0"/>
          </a:p>
        </p:txBody>
      </p:sp>
    </p:spTree>
    <p:extLst>
      <p:ext uri="{BB962C8B-B14F-4D97-AF65-F5344CB8AC3E}">
        <p14:creationId xmlns:p14="http://schemas.microsoft.com/office/powerpoint/2010/main" xmlns="" val="265615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108298" cy="640080"/>
          </a:xfrm>
          <a:solidFill>
            <a:srgbClr val="92D050"/>
          </a:solidFill>
        </p:spPr>
        <p:txBody>
          <a:bodyPr>
            <a:normAutofit/>
          </a:bodyPr>
          <a:lstStyle/>
          <a:p>
            <a:r>
              <a:rPr lang="en-IN" sz="3600" b="1"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Actual VS Predicted</a:t>
            </a:r>
            <a:endParaRPr lang="en-IN" sz="3600" b="1"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674151" y="1345362"/>
            <a:ext cx="6948618" cy="5023509"/>
          </a:xfrm>
          <a:prstGeom prst="rect">
            <a:avLst/>
          </a:prstGeom>
        </p:spPr>
      </p:pic>
      <p:sp>
        <p:nvSpPr>
          <p:cNvPr id="5" name="TextBox 4"/>
          <p:cNvSpPr txBox="1"/>
          <p:nvPr/>
        </p:nvSpPr>
        <p:spPr>
          <a:xfrm>
            <a:off x="8154785" y="1345362"/>
            <a:ext cx="3192087" cy="4693593"/>
          </a:xfrm>
          <a:prstGeom prst="rect">
            <a:avLst/>
          </a:prstGeom>
          <a:noFill/>
        </p:spPr>
        <p:txBody>
          <a:bodyPr wrap="square" rtlCol="0">
            <a:spAutoFit/>
          </a:bodyPr>
          <a:lstStyle/>
          <a:p>
            <a:r>
              <a:rPr lang="en-US" sz="2300"/>
              <a:t>A difference between the predicted regression value and the actual value is called </a:t>
            </a:r>
            <a:r>
              <a:rPr lang="en-US" sz="2300" b="1"/>
              <a:t>residual</a:t>
            </a:r>
            <a:r>
              <a:rPr lang="en-US" sz="2300"/>
              <a:t>. One of the main assumptions of the regression analysis is the normal distribution of the residuals with the mean equal to 0, i.e residuals must be both positive and negative.</a:t>
            </a:r>
            <a:endParaRPr lang="en-IN" sz="2300" dirty="0"/>
          </a:p>
        </p:txBody>
      </p:sp>
      <p:sp>
        <p:nvSpPr>
          <p:cNvPr id="6" name="Right Arrow 5"/>
          <p:cNvSpPr/>
          <p:nvPr/>
        </p:nvSpPr>
        <p:spPr>
          <a:xfrm>
            <a:off x="6982691" y="3042458"/>
            <a:ext cx="1130531" cy="906087"/>
          </a:xfrm>
          <a:prstGeom prst="right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38867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33484" cy="640080"/>
          </a:xfrm>
          <a:solidFill>
            <a:schemeClr val="accent2"/>
          </a:solidFill>
        </p:spPr>
        <p:txBody>
          <a:bodyPr>
            <a:normAutofit/>
          </a:bodyPr>
          <a:lstStyle/>
          <a:p>
            <a:r>
              <a:rPr lang="en-IN" sz="3600" u="sng" dirty="0" smtClean="0">
                <a:latin typeface="Calibri" panose="020F0502020204030204" pitchFamily="34" charset="0"/>
                <a:cs typeface="Calibri" panose="020F0502020204030204" pitchFamily="34" charset="0"/>
              </a:rPr>
              <a:t>Conclusion:-</a:t>
            </a:r>
            <a:endParaRPr lang="en-IN" sz="3600" u="sng" dirty="0">
              <a:latin typeface="Calibri" panose="020F0502020204030204" pitchFamily="34" charset="0"/>
              <a:cs typeface="Calibri" panose="020F0502020204030204" pitchFamily="34" charset="0"/>
            </a:endParaRPr>
          </a:p>
        </p:txBody>
      </p:sp>
      <p:sp>
        <p:nvSpPr>
          <p:cNvPr id="4" name="TextBox 3"/>
          <p:cNvSpPr txBox="1"/>
          <p:nvPr/>
        </p:nvSpPr>
        <p:spPr>
          <a:xfrm>
            <a:off x="521208" y="1479665"/>
            <a:ext cx="11033484" cy="5601533"/>
          </a:xfrm>
          <a:prstGeom prst="rect">
            <a:avLst/>
          </a:prstGeom>
          <a:noFill/>
        </p:spPr>
        <p:txBody>
          <a:bodyPr wrap="square" rtlCol="0">
            <a:spAutoFit/>
          </a:bodyPr>
          <a:lstStyle/>
          <a:p>
            <a:r>
              <a:rPr lang="en-US" sz="2000" dirty="0"/>
              <a:t>In this research paper, we have used machine learning algorithms to predict the house prices. We have mentioned the step by step procedure to analyze the dataset and finding the correlation between the parameters. Thus we can select the parameters which are not correlated to each other and are independent in nature. These feature set were then given as an input to four algorithms and a csv file was generated consisting of predicted house prices.</a:t>
            </a:r>
            <a:endParaRPr lang="en-US" sz="2000" dirty="0" smtClean="0">
              <a:latin typeface="Book Antiqua" panose="02040602050305030304" pitchFamily="18" charset="0"/>
            </a:endParaRPr>
          </a:p>
          <a:p>
            <a:endParaRPr lang="en-US" sz="2000" dirty="0" smtClean="0">
              <a:latin typeface="Book Antiqua" panose="02040602050305030304" pitchFamily="18" charset="0"/>
            </a:endParaRPr>
          </a:p>
          <a:p>
            <a:r>
              <a:rPr lang="en-US" sz="2000" dirty="0" smtClean="0">
                <a:latin typeface="Book Antiqua" panose="02040602050305030304" pitchFamily="18" charset="0"/>
              </a:rPr>
              <a:t>From </a:t>
            </a:r>
            <a:r>
              <a:rPr lang="en-US" sz="2000" dirty="0">
                <a:latin typeface="Book Antiqua" panose="02040602050305030304" pitchFamily="18" charset="0"/>
              </a:rPr>
              <a:t>the above two techniques of Lasso and Ridge Regression, we can say that both almost having the same r2 value</a:t>
            </a:r>
            <a:r>
              <a:rPr lang="en-US" sz="2000" dirty="0" smtClean="0">
                <a:latin typeface="Book Antiqua" panose="02040602050305030304" pitchFamily="18" charset="0"/>
              </a:rPr>
              <a:t>.</a:t>
            </a:r>
          </a:p>
          <a:p>
            <a:endParaRPr lang="en-US" sz="2000" dirty="0">
              <a:latin typeface="Book Antiqua" panose="02040602050305030304" pitchFamily="18" charset="0"/>
            </a:endParaRPr>
          </a:p>
          <a:p>
            <a:r>
              <a:rPr lang="en-US" sz="2000" dirty="0">
                <a:latin typeface="Book Antiqua" panose="02040602050305030304" pitchFamily="18" charset="0"/>
              </a:rPr>
              <a:t>When comparing the complexity, it is better to use Lasso because as we have 221 variables, Lasso will make the feature selection among the present variables, but Ridge will not reduce columns, it will keep all 221 variables with the reducing the coefficient of variables.</a:t>
            </a:r>
          </a:p>
          <a:p>
            <a:endParaRPr lang="en-IN" sz="2000" dirty="0" smtClean="0">
              <a:latin typeface="Book Antiqua" panose="02040602050305030304" pitchFamily="18" charset="0"/>
            </a:endParaRPr>
          </a:p>
          <a:p>
            <a:r>
              <a:rPr lang="en-US" sz="2000" dirty="0" err="1"/>
              <a:t>OverallQual</a:t>
            </a:r>
            <a:r>
              <a:rPr lang="en-US" sz="2000" dirty="0"/>
              <a:t> is highly correlated column with target variable followed by </a:t>
            </a:r>
            <a:r>
              <a:rPr lang="en-US" sz="2000" dirty="0" err="1"/>
              <a:t>GrLivArea</a:t>
            </a:r>
            <a:r>
              <a:rPr lang="en-US" sz="2000" dirty="0"/>
              <a:t> and other attributes</a:t>
            </a:r>
            <a:r>
              <a:rPr lang="en-US" sz="2000" dirty="0" smtClean="0"/>
              <a:t>.</a:t>
            </a:r>
          </a:p>
          <a:p>
            <a:endParaRPr lang="en-US" sz="2000" dirty="0"/>
          </a:p>
          <a:p>
            <a:endParaRPr lang="en-IN" sz="2000" dirty="0" smtClean="0">
              <a:latin typeface="Book Antiqua" panose="02040602050305030304" pitchFamily="18" charset="0"/>
            </a:endParaRPr>
          </a:p>
          <a:p>
            <a:endParaRPr lang="en-IN" sz="2000" dirty="0">
              <a:latin typeface="Book Antiqua" panose="02040602050305030304" pitchFamily="18" charset="0"/>
            </a:endParaRPr>
          </a:p>
        </p:txBody>
      </p:sp>
      <p:sp>
        <p:nvSpPr>
          <p:cNvPr id="6" name="Oval 5"/>
          <p:cNvSpPr/>
          <p:nvPr/>
        </p:nvSpPr>
        <p:spPr>
          <a:xfrm>
            <a:off x="415637" y="1637607"/>
            <a:ext cx="105570" cy="1080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35034" y="3427614"/>
            <a:ext cx="105570" cy="1080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54431" y="4344784"/>
            <a:ext cx="105570" cy="1080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448889" y="5619403"/>
            <a:ext cx="105570" cy="1080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389358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960" y="464681"/>
            <a:ext cx="11066735" cy="640080"/>
          </a:xfrm>
          <a:solidFill>
            <a:srgbClr val="FFC000"/>
          </a:solidFill>
        </p:spPr>
        <p:txBody>
          <a:bodyPr>
            <a:noAutofit/>
          </a:bodyPr>
          <a:lstStyle/>
          <a:p>
            <a:r>
              <a:rPr lang="en-IN" sz="4000" b="1" u="sng" dirty="0" smtClean="0">
                <a:latin typeface="Calibri" panose="020F0502020204030204" pitchFamily="34" charset="0"/>
                <a:cs typeface="Calibri" panose="020F0502020204030204" pitchFamily="34" charset="0"/>
              </a:rPr>
              <a:t>Future Work:-</a:t>
            </a:r>
            <a:endParaRPr lang="en-IN" sz="4000" b="1" u="sng" dirty="0">
              <a:latin typeface="Calibri" panose="020F0502020204030204" pitchFamily="34" charset="0"/>
              <a:cs typeface="Calibri" panose="020F0502020204030204" pitchFamily="34" charset="0"/>
            </a:endParaRPr>
          </a:p>
        </p:txBody>
      </p:sp>
      <p:sp>
        <p:nvSpPr>
          <p:cNvPr id="4" name="TextBox 3"/>
          <p:cNvSpPr txBox="1"/>
          <p:nvPr/>
        </p:nvSpPr>
        <p:spPr>
          <a:xfrm>
            <a:off x="620960" y="2801388"/>
            <a:ext cx="11191425" cy="2128853"/>
          </a:xfrm>
          <a:prstGeom prst="rect">
            <a:avLst/>
          </a:prstGeom>
          <a:noFill/>
        </p:spPr>
        <p:txBody>
          <a:bodyPr wrap="square" rtlCol="0">
            <a:spAutoFit/>
          </a:bodyPr>
          <a:lstStyle/>
          <a:p>
            <a:pPr>
              <a:lnSpc>
                <a:spcPct val="150000"/>
              </a:lnSpc>
            </a:pPr>
            <a:r>
              <a:rPr lang="en-US" b="1" dirty="0">
                <a:latin typeface="Book Antiqua" panose="02040602050305030304" pitchFamily="18" charset="0"/>
              </a:rPr>
              <a:t>For future work, we recommend that working on large dataset would yield a better and real picture about the model. We have undertaken only few Machine Learning algorithms that are actually classifiers but we need to train many other classifiers and understand their predicting behavior for continuous values too. By improving the error values this research work can be useful for development of applications for various respective cities.</a:t>
            </a:r>
            <a:endParaRPr lang="en-IN" b="1" dirty="0">
              <a:latin typeface="Book Antiqua" panose="02040602050305030304" pitchFamily="18" charset="0"/>
            </a:endParaRPr>
          </a:p>
        </p:txBody>
      </p:sp>
    </p:spTree>
    <p:extLst>
      <p:ext uri="{BB962C8B-B14F-4D97-AF65-F5344CB8AC3E}">
        <p14:creationId xmlns:p14="http://schemas.microsoft.com/office/powerpoint/2010/main" xmlns="" val="203117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350008" y="2260230"/>
            <a:ext cx="6876288" cy="640080"/>
          </a:xfrm>
        </p:spPr>
        <p:txBody>
          <a:bodyPr>
            <a:noAutofit/>
          </a:bodyPr>
          <a:lstStyle/>
          <a:p>
            <a:r>
              <a:rPr lang="en-IN" sz="8000" b="1" dirty="0" smtClean="0">
                <a:latin typeface="Calibri" panose="020F0502020204030204" pitchFamily="34" charset="0"/>
                <a:cs typeface="Calibri" panose="020F0502020204030204" pitchFamily="34" charset="0"/>
              </a:rPr>
              <a:t>Thank You…!!!</a:t>
            </a:r>
            <a:endParaRPr lang="en-IN" sz="8000" b="1" dirty="0">
              <a:latin typeface="Calibri" panose="020F0502020204030204" pitchFamily="34" charset="0"/>
              <a:cs typeface="Calibri" panose="020F0502020204030204" pitchFamily="34" charset="0"/>
            </a:endParaRPr>
          </a:p>
        </p:txBody>
      </p:sp>
      <p:sp>
        <p:nvSpPr>
          <p:cNvPr id="9" name="TextBox 8"/>
          <p:cNvSpPr txBox="1"/>
          <p:nvPr/>
        </p:nvSpPr>
        <p:spPr>
          <a:xfrm>
            <a:off x="8080893" y="5371721"/>
            <a:ext cx="7439891" cy="646331"/>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E-Mail:- </a:t>
            </a:r>
            <a:r>
              <a:rPr lang="en-IN" b="1" dirty="0" smtClean="0">
                <a:latin typeface="Calibri" panose="020F0502020204030204" pitchFamily="34" charset="0"/>
                <a:cs typeface="Calibri" panose="020F0502020204030204" pitchFamily="34" charset="0"/>
                <a:hlinkClick r:id="rId2"/>
              </a:rPr>
              <a:t>rc93619@gmail.com</a:t>
            </a:r>
            <a:endParaRPr lang="en-IN" b="1"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Git-</a:t>
            </a:r>
            <a:r>
              <a:rPr lang="en-IN" b="1" dirty="0" err="1" smtClean="0">
                <a:latin typeface="Calibri" panose="020F0502020204030204" pitchFamily="34" charset="0"/>
                <a:cs typeface="Calibri" panose="020F0502020204030204" pitchFamily="34" charset="0"/>
              </a:rPr>
              <a:t>hub_ID</a:t>
            </a:r>
            <a:r>
              <a:rPr lang="en-IN" b="1" dirty="0" smtClean="0">
                <a:latin typeface="Calibri" panose="020F0502020204030204" pitchFamily="34" charset="0"/>
                <a:cs typeface="Calibri" panose="020F0502020204030204" pitchFamily="34" charset="0"/>
              </a:rPr>
              <a:t>:- </a:t>
            </a:r>
            <a:r>
              <a:rPr lang="en-IN" b="1" dirty="0" smtClean="0">
                <a:solidFill>
                  <a:schemeClr val="accent5">
                    <a:lumMod val="75000"/>
                  </a:schemeClr>
                </a:solidFill>
                <a:latin typeface="Calibri" panose="020F0502020204030204" pitchFamily="34" charset="0"/>
                <a:cs typeface="Calibri" panose="020F0502020204030204" pitchFamily="34" charset="0"/>
              </a:rPr>
              <a:t>rakesh93619</a:t>
            </a:r>
            <a:r>
              <a:rPr lang="en-IN" b="1" dirty="0" smtClean="0">
                <a:latin typeface="Calibri" panose="020F0502020204030204" pitchFamily="34" charset="0"/>
                <a:cs typeface="Calibri" panose="020F0502020204030204" pitchFamily="34" charset="0"/>
              </a:rPr>
              <a:t> </a:t>
            </a:r>
            <a:endParaRPr lang="en-IN" b="1" dirty="0">
              <a:latin typeface="Calibri" panose="020F0502020204030204" pitchFamily="34" charset="0"/>
              <a:cs typeface="Calibri" panose="020F0502020204030204" pitchFamily="34" charset="0"/>
            </a:endParaRPr>
          </a:p>
        </p:txBody>
      </p:sp>
      <p:sp>
        <p:nvSpPr>
          <p:cNvPr id="10" name="TextBox 9"/>
          <p:cNvSpPr txBox="1"/>
          <p:nvPr/>
        </p:nvSpPr>
        <p:spPr>
          <a:xfrm>
            <a:off x="8077196" y="5071534"/>
            <a:ext cx="2370667" cy="400110"/>
          </a:xfrm>
          <a:prstGeom prst="rect">
            <a:avLst/>
          </a:prstGeom>
          <a:noFill/>
        </p:spPr>
        <p:txBody>
          <a:bodyPr wrap="square" rtlCol="0">
            <a:spAutoFit/>
          </a:bodyPr>
          <a:lstStyle/>
          <a:p>
            <a:r>
              <a:rPr lang="en-IN" sz="2000" b="1" dirty="0" smtClean="0">
                <a:latin typeface="Calibri" panose="020F0502020204030204" pitchFamily="34" charset="0"/>
                <a:cs typeface="Calibri" panose="020F0502020204030204" pitchFamily="34" charset="0"/>
              </a:rPr>
              <a:t>Rakesh Chaudhary</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02093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5"/>
            <a:ext cx="11133237" cy="707413"/>
          </a:xfrm>
          <a:solidFill>
            <a:srgbClr val="00B0F0"/>
          </a:solidFill>
        </p:spPr>
        <p:txBody>
          <a:bodyPr>
            <a:noAutofit/>
          </a:bodyPr>
          <a:lstStyle/>
          <a:p>
            <a:r>
              <a:rPr lang="en-IN" sz="4400" b="1" dirty="0" smtClean="0">
                <a:latin typeface="Calibri" panose="020F0502020204030204" pitchFamily="34" charset="0"/>
                <a:cs typeface="Calibri" panose="020F0502020204030204" pitchFamily="34" charset="0"/>
              </a:rPr>
              <a:t>Problem Statement:-</a:t>
            </a:r>
            <a:endParaRPr lang="en-IN" sz="4400" b="1" dirty="0">
              <a:latin typeface="Calibri" panose="020F0502020204030204" pitchFamily="34" charset="0"/>
              <a:cs typeface="Calibri" panose="020F0502020204030204" pitchFamily="34" charset="0"/>
            </a:endParaRPr>
          </a:p>
        </p:txBody>
      </p:sp>
      <p:sp>
        <p:nvSpPr>
          <p:cNvPr id="4" name="TextBox 3"/>
          <p:cNvSpPr txBox="1"/>
          <p:nvPr/>
        </p:nvSpPr>
        <p:spPr>
          <a:xfrm>
            <a:off x="598516" y="1454727"/>
            <a:ext cx="10947862" cy="3364704"/>
          </a:xfrm>
          <a:prstGeom prst="rect">
            <a:avLst/>
          </a:prstGeom>
          <a:noFill/>
        </p:spPr>
        <p:txBody>
          <a:bodyPr wrap="square" rtlCol="0">
            <a:spAutoFit/>
          </a:bodyPr>
          <a:lstStyle/>
          <a:p>
            <a:pPr>
              <a:lnSpc>
                <a:spcPct val="150000"/>
              </a:lnSpc>
            </a:pPr>
            <a:r>
              <a:rPr lang="en-US" dirty="0" smtClean="0">
                <a:latin typeface="Book Antiqua" panose="02040602050305030304" pitchFamily="18" charset="0"/>
              </a:rPr>
              <a:t>AUS-based </a:t>
            </a:r>
            <a:r>
              <a:rPr lang="en-US" dirty="0">
                <a:latin typeface="Book Antiqua" panose="02040602050305030304" pitchFamily="18" charset="0"/>
              </a:rPr>
              <a:t>housing company named Surprise Housing has decided to enter the Australian market. The company uses data analytics to purchase houses at a price below their actual values and flip them on at a higher price. For the same purpose, the company has collected a data set from the sale of houses in Australia.</a:t>
            </a:r>
          </a:p>
          <a:p>
            <a:pPr>
              <a:lnSpc>
                <a:spcPct val="150000"/>
              </a:lnSpc>
            </a:pPr>
            <a:r>
              <a:rPr lang="en-US" dirty="0">
                <a:latin typeface="Book Antiqua" panose="02040602050305030304" pitchFamily="18" charset="0"/>
              </a:rPr>
              <a:t>The company is looking at prospective properties to buy to enter the market. You are required to build a regression model using </a:t>
            </a:r>
            <a:r>
              <a:rPr lang="en-US" dirty="0" smtClean="0">
                <a:latin typeface="Book Antiqua" panose="02040602050305030304" pitchFamily="18" charset="0"/>
              </a:rPr>
              <a:t>regularization </a:t>
            </a:r>
            <a:r>
              <a:rPr lang="en-US" dirty="0">
                <a:latin typeface="Book Antiqua" panose="02040602050305030304" pitchFamily="18" charset="0"/>
              </a:rPr>
              <a:t>in order to predict the actual value of the prospective properties and decide whether to invest in them or not.</a:t>
            </a:r>
          </a:p>
          <a:p>
            <a:pPr>
              <a:lnSpc>
                <a:spcPct val="150000"/>
              </a:lnSpc>
            </a:pPr>
            <a:endParaRPr lang="en-IN" dirty="0">
              <a:latin typeface="Book Antiqua" panose="02040602050305030304" pitchFamily="18" charset="0"/>
            </a:endParaRPr>
          </a:p>
        </p:txBody>
      </p:sp>
      <p:sp>
        <p:nvSpPr>
          <p:cNvPr id="5" name="TextBox 4"/>
          <p:cNvSpPr txBox="1"/>
          <p:nvPr/>
        </p:nvSpPr>
        <p:spPr>
          <a:xfrm>
            <a:off x="598514" y="4305983"/>
            <a:ext cx="10474036" cy="2308324"/>
          </a:xfrm>
          <a:prstGeom prst="rect">
            <a:avLst/>
          </a:prstGeom>
          <a:noFill/>
        </p:spPr>
        <p:txBody>
          <a:bodyPr wrap="square" rtlCol="0">
            <a:spAutoFit/>
          </a:bodyPr>
          <a:lstStyle/>
          <a:p>
            <a:pPr>
              <a:lnSpc>
                <a:spcPct val="150000"/>
              </a:lnSpc>
            </a:pPr>
            <a:r>
              <a:rPr lang="en-US" sz="2400" b="1" u="sng" dirty="0">
                <a:latin typeface="Calibri" panose="020F0502020204030204" pitchFamily="34" charset="0"/>
                <a:cs typeface="Calibri" panose="020F0502020204030204" pitchFamily="34" charset="0"/>
              </a:rPr>
              <a:t>Goal</a:t>
            </a:r>
            <a:r>
              <a:rPr lang="en-US" dirty="0">
                <a:latin typeface="Book Antiqua" panose="02040602050305030304" pitchFamily="18" charset="0"/>
              </a:rPr>
              <a:t/>
            </a:r>
            <a:br>
              <a:rPr lang="en-US" dirty="0">
                <a:latin typeface="Book Antiqua" panose="02040602050305030304" pitchFamily="18" charset="0"/>
              </a:rPr>
            </a:br>
            <a:r>
              <a:rPr lang="en-US" dirty="0">
                <a:latin typeface="Book Antiqua" panose="02040602050305030304" pitchFamily="18" charset="0"/>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a:t>
            </a:r>
            <a:endParaRPr lang="en-IN" dirty="0">
              <a:latin typeface="Book Antiqua" panose="02040602050305030304" pitchFamily="18" charset="0"/>
            </a:endParaRPr>
          </a:p>
        </p:txBody>
      </p:sp>
    </p:spTree>
    <p:extLst>
      <p:ext uri="{BB962C8B-B14F-4D97-AF65-F5344CB8AC3E}">
        <p14:creationId xmlns:p14="http://schemas.microsoft.com/office/powerpoint/2010/main" xmlns="" val="414010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53738" y="2701635"/>
            <a:ext cx="8595359" cy="1323439"/>
          </a:xfrm>
          <a:prstGeom prst="rect">
            <a:avLst/>
          </a:prstGeom>
          <a:noFill/>
        </p:spPr>
        <p:txBody>
          <a:bodyPr wrap="square" rtlCol="0">
            <a:spAutoFit/>
          </a:bodyPr>
          <a:lstStyle/>
          <a:p>
            <a:r>
              <a:rPr lang="en-IN" sz="8000" b="1" dirty="0" smtClean="0">
                <a:solidFill>
                  <a:srgbClr val="0070C0"/>
                </a:solidFill>
                <a:latin typeface="Britannic Bold" panose="020B0903060703020204" pitchFamily="34" charset="0"/>
              </a:rPr>
              <a:t>Data Exploration</a:t>
            </a:r>
            <a:endParaRPr lang="en-IN" sz="8000" b="1" dirty="0">
              <a:solidFill>
                <a:srgbClr val="0070C0"/>
              </a:solidFill>
              <a:latin typeface="Britannic Bold" panose="020B0903060703020204" pitchFamily="34" charset="0"/>
            </a:endParaRPr>
          </a:p>
        </p:txBody>
      </p:sp>
    </p:spTree>
    <p:extLst>
      <p:ext uri="{BB962C8B-B14F-4D97-AF65-F5344CB8AC3E}">
        <p14:creationId xmlns:p14="http://schemas.microsoft.com/office/powerpoint/2010/main" xmlns="" val="25208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9520" y="448056"/>
            <a:ext cx="10667724" cy="458031"/>
          </a:xfrm>
        </p:spPr>
        <p:txBody>
          <a:bodyPr>
            <a:noAutofit/>
          </a:bodyPr>
          <a:lstStyle/>
          <a:p>
            <a:r>
              <a:rPr lang="en-US" b="1" dirty="0" smtClean="0">
                <a:solidFill>
                  <a:srgbClr val="00B050"/>
                </a:solidFill>
                <a:latin typeface="Book Antiqua" panose="02040602050305030304" pitchFamily="18" charset="0"/>
                <a:cs typeface="Segoe UI Light" panose="020B0502040204020203" pitchFamily="34" charset="0"/>
              </a:rPr>
              <a:t>The Purpose is to Predict Housing Price with Least Error </a:t>
            </a:r>
            <a:endParaRPr lang="en-US" b="1" dirty="0">
              <a:solidFill>
                <a:srgbClr val="00B050"/>
              </a:solidFill>
              <a:latin typeface="Book Antiqua" panose="02040602050305030304" pitchFamily="18" charset="0"/>
              <a:cs typeface="Segoe UI Light" panose="020B0502040204020203" pitchFamily="34" charset="0"/>
            </a:endParaRPr>
          </a:p>
        </p:txBody>
      </p:sp>
      <p:sp>
        <p:nvSpPr>
          <p:cNvPr id="38" name="Content Placeholder 17"/>
          <p:cNvSpPr txBox="1">
            <a:spLocks/>
          </p:cNvSpPr>
          <p:nvPr/>
        </p:nvSpPr>
        <p:spPr>
          <a:xfrm>
            <a:off x="541610" y="1524708"/>
            <a:ext cx="4321704" cy="10938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Book Antiqua" panose="02040602050305030304" pitchFamily="18" charset="0"/>
              <a:cs typeface="Segoe UI" panose="020B0502040204020203" pitchFamily="34" charset="0"/>
            </a:endParaRPr>
          </a:p>
        </p:txBody>
      </p:sp>
      <p:sp>
        <p:nvSpPr>
          <p:cNvPr id="2" name="TextBox 1"/>
          <p:cNvSpPr txBox="1"/>
          <p:nvPr/>
        </p:nvSpPr>
        <p:spPr>
          <a:xfrm>
            <a:off x="529520" y="846065"/>
            <a:ext cx="11014364" cy="369332"/>
          </a:xfrm>
          <a:prstGeom prst="rect">
            <a:avLst/>
          </a:prstGeom>
          <a:noFill/>
        </p:spPr>
        <p:txBody>
          <a:bodyPr wrap="square" rtlCol="0">
            <a:spAutoFit/>
          </a:bodyPr>
          <a:lstStyle/>
          <a:p>
            <a:r>
              <a:rPr lang="en-IN" dirty="0" smtClean="0">
                <a:solidFill>
                  <a:srgbClr val="00B050"/>
                </a:solidFill>
                <a:latin typeface="Book Antiqua" panose="02040602050305030304" pitchFamily="18" charset="0"/>
              </a:rPr>
              <a:t>We trained 10 Models, which are proven to be effective, to predict prices based on Housing information</a:t>
            </a:r>
            <a:endParaRPr lang="en-IN" dirty="0">
              <a:solidFill>
                <a:srgbClr val="00B050"/>
              </a:solidFill>
              <a:latin typeface="Book Antiqua" panose="02040602050305030304" pitchFamily="18" charset="0"/>
            </a:endParaRPr>
          </a:p>
        </p:txBody>
      </p:sp>
      <p:sp>
        <p:nvSpPr>
          <p:cNvPr id="3" name="TextBox 2"/>
          <p:cNvSpPr txBox="1"/>
          <p:nvPr/>
        </p:nvSpPr>
        <p:spPr>
          <a:xfrm>
            <a:off x="756458" y="1338349"/>
            <a:ext cx="3773978" cy="646331"/>
          </a:xfrm>
          <a:prstGeom prst="rect">
            <a:avLst/>
          </a:prstGeom>
          <a:noFill/>
        </p:spPr>
        <p:txBody>
          <a:bodyPr wrap="square" rtlCol="0">
            <a:spAutoFit/>
          </a:bodyPr>
          <a:lstStyle/>
          <a:p>
            <a:r>
              <a:rPr lang="en-IN" dirty="0" smtClean="0">
                <a:solidFill>
                  <a:srgbClr val="0070C0"/>
                </a:solidFill>
                <a:latin typeface="Book Antiqua" panose="02040602050305030304" pitchFamily="18" charset="0"/>
              </a:rPr>
              <a:t>Over 80 Input variables:</a:t>
            </a:r>
          </a:p>
          <a:p>
            <a:r>
              <a:rPr lang="en-IN" dirty="0" smtClean="0">
                <a:solidFill>
                  <a:srgbClr val="0070C0"/>
                </a:solidFill>
                <a:latin typeface="Book Antiqua" panose="02040602050305030304" pitchFamily="18" charset="0"/>
              </a:rPr>
              <a:t>Information about Houses</a:t>
            </a:r>
            <a:endParaRPr lang="en-IN" dirty="0">
              <a:solidFill>
                <a:srgbClr val="0070C0"/>
              </a:solidFill>
              <a:latin typeface="Book Antiqua" panose="02040602050305030304" pitchFamily="18" charset="0"/>
            </a:endParaRPr>
          </a:p>
        </p:txBody>
      </p:sp>
      <p:sp>
        <p:nvSpPr>
          <p:cNvPr id="4" name="TextBox 3"/>
          <p:cNvSpPr txBox="1"/>
          <p:nvPr/>
        </p:nvSpPr>
        <p:spPr>
          <a:xfrm>
            <a:off x="756458" y="1984680"/>
            <a:ext cx="2992582" cy="369332"/>
          </a:xfrm>
          <a:prstGeom prst="rect">
            <a:avLst/>
          </a:prstGeom>
          <a:noFill/>
        </p:spPr>
        <p:txBody>
          <a:bodyPr wrap="square" rtlCol="0">
            <a:spAutoFit/>
          </a:bodyPr>
          <a:lstStyle/>
          <a:p>
            <a:r>
              <a:rPr lang="en-IN" dirty="0" smtClean="0">
                <a:solidFill>
                  <a:srgbClr val="0070C0"/>
                </a:solidFill>
                <a:latin typeface="Book Antiqua" panose="02040602050305030304" pitchFamily="18" charset="0"/>
              </a:rPr>
              <a:t>Overall Quality</a:t>
            </a:r>
            <a:endParaRPr lang="en-IN" dirty="0">
              <a:solidFill>
                <a:srgbClr val="0070C0"/>
              </a:solidFill>
              <a:latin typeface="Book Antiqua" panose="02040602050305030304" pitchFamily="18" charset="0"/>
            </a:endParaRPr>
          </a:p>
        </p:txBody>
      </p:sp>
      <p:sp>
        <p:nvSpPr>
          <p:cNvPr id="6" name="TextBox 5"/>
          <p:cNvSpPr txBox="1"/>
          <p:nvPr/>
        </p:nvSpPr>
        <p:spPr>
          <a:xfrm>
            <a:off x="716278" y="2444652"/>
            <a:ext cx="2884516" cy="369332"/>
          </a:xfrm>
          <a:prstGeom prst="rect">
            <a:avLst/>
          </a:prstGeom>
          <a:noFill/>
        </p:spPr>
        <p:txBody>
          <a:bodyPr wrap="square" rtlCol="0">
            <a:spAutoFit/>
          </a:bodyPr>
          <a:lstStyle/>
          <a:p>
            <a:r>
              <a:rPr lang="en-IN" dirty="0" smtClean="0">
                <a:solidFill>
                  <a:srgbClr val="0070C0"/>
                </a:solidFill>
                <a:latin typeface="Book Antiqua" panose="02040602050305030304" pitchFamily="18" charset="0"/>
              </a:rPr>
              <a:t>Above- Grade Living Area</a:t>
            </a:r>
            <a:endParaRPr lang="en-IN" dirty="0">
              <a:solidFill>
                <a:srgbClr val="0070C0"/>
              </a:solidFill>
              <a:latin typeface="Book Antiqua" panose="02040602050305030304" pitchFamily="18" charset="0"/>
            </a:endParaRPr>
          </a:p>
        </p:txBody>
      </p:sp>
      <p:sp>
        <p:nvSpPr>
          <p:cNvPr id="7" name="TextBox 6"/>
          <p:cNvSpPr txBox="1"/>
          <p:nvPr/>
        </p:nvSpPr>
        <p:spPr>
          <a:xfrm>
            <a:off x="756458" y="2927820"/>
            <a:ext cx="3541222" cy="369332"/>
          </a:xfrm>
          <a:prstGeom prst="rect">
            <a:avLst/>
          </a:prstGeom>
          <a:noFill/>
        </p:spPr>
        <p:txBody>
          <a:bodyPr wrap="square" rtlCol="0">
            <a:spAutoFit/>
          </a:bodyPr>
          <a:lstStyle/>
          <a:p>
            <a:r>
              <a:rPr lang="en-IN" dirty="0" smtClean="0">
                <a:solidFill>
                  <a:srgbClr val="0070C0"/>
                </a:solidFill>
                <a:latin typeface="Book Antiqua" panose="02040602050305030304" pitchFamily="18" charset="0"/>
              </a:rPr>
              <a:t>Size of garage in Square Feet</a:t>
            </a:r>
            <a:endParaRPr lang="en-IN" dirty="0">
              <a:solidFill>
                <a:srgbClr val="0070C0"/>
              </a:solidFill>
              <a:latin typeface="Book Antiqua" panose="02040602050305030304" pitchFamily="18" charset="0"/>
            </a:endParaRPr>
          </a:p>
        </p:txBody>
      </p:sp>
      <p:sp>
        <p:nvSpPr>
          <p:cNvPr id="10" name="Oval 9"/>
          <p:cNvSpPr/>
          <p:nvPr/>
        </p:nvSpPr>
        <p:spPr>
          <a:xfrm>
            <a:off x="2069870" y="3466407"/>
            <a:ext cx="91440" cy="58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 Antiqua" panose="02040602050305030304" pitchFamily="18" charset="0"/>
            </a:endParaRPr>
          </a:p>
        </p:txBody>
      </p:sp>
      <p:sp>
        <p:nvSpPr>
          <p:cNvPr id="13" name="Oval 12"/>
          <p:cNvSpPr/>
          <p:nvPr/>
        </p:nvSpPr>
        <p:spPr>
          <a:xfrm>
            <a:off x="2080958" y="3793374"/>
            <a:ext cx="91440" cy="58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 Antiqua" panose="02040602050305030304" pitchFamily="18" charset="0"/>
            </a:endParaRPr>
          </a:p>
        </p:txBody>
      </p:sp>
      <p:sp>
        <p:nvSpPr>
          <p:cNvPr id="14" name="Oval 13"/>
          <p:cNvSpPr/>
          <p:nvPr/>
        </p:nvSpPr>
        <p:spPr>
          <a:xfrm>
            <a:off x="2067096" y="4070468"/>
            <a:ext cx="91440" cy="581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 Antiqua" panose="02040602050305030304" pitchFamily="18" charset="0"/>
            </a:endParaRPr>
          </a:p>
        </p:txBody>
      </p:sp>
      <p:sp>
        <p:nvSpPr>
          <p:cNvPr id="11" name="TextBox 10"/>
          <p:cNvSpPr txBox="1"/>
          <p:nvPr/>
        </p:nvSpPr>
        <p:spPr>
          <a:xfrm>
            <a:off x="731519" y="4339244"/>
            <a:ext cx="3616037" cy="369332"/>
          </a:xfrm>
          <a:prstGeom prst="rect">
            <a:avLst/>
          </a:prstGeom>
          <a:noFill/>
        </p:spPr>
        <p:txBody>
          <a:bodyPr wrap="square" rtlCol="0">
            <a:spAutoFit/>
          </a:bodyPr>
          <a:lstStyle/>
          <a:p>
            <a:r>
              <a:rPr lang="en-IN" dirty="0" smtClean="0">
                <a:solidFill>
                  <a:srgbClr val="0070C0"/>
                </a:solidFill>
                <a:latin typeface="Book Antiqua" panose="02040602050305030304" pitchFamily="18" charset="0"/>
              </a:rPr>
              <a:t>   Original construction Date</a:t>
            </a:r>
            <a:endParaRPr lang="en-IN" dirty="0">
              <a:solidFill>
                <a:srgbClr val="0070C0"/>
              </a:solidFill>
              <a:latin typeface="Book Antiqua" panose="02040602050305030304" pitchFamily="18" charset="0"/>
            </a:endParaRPr>
          </a:p>
        </p:txBody>
      </p:sp>
      <p:sp>
        <p:nvSpPr>
          <p:cNvPr id="18" name="TextBox 17"/>
          <p:cNvSpPr txBox="1"/>
          <p:nvPr/>
        </p:nvSpPr>
        <p:spPr>
          <a:xfrm>
            <a:off x="272939" y="4793104"/>
            <a:ext cx="3616037" cy="369332"/>
          </a:xfrm>
          <a:prstGeom prst="rect">
            <a:avLst/>
          </a:prstGeom>
          <a:noFill/>
        </p:spPr>
        <p:txBody>
          <a:bodyPr wrap="square" rtlCol="0">
            <a:spAutoFit/>
          </a:bodyPr>
          <a:lstStyle/>
          <a:p>
            <a:pPr algn="ctr"/>
            <a:r>
              <a:rPr lang="en-IN" dirty="0" smtClean="0">
                <a:solidFill>
                  <a:srgbClr val="0070C0"/>
                </a:solidFill>
                <a:latin typeface="Book Antiqua" panose="02040602050305030304" pitchFamily="18" charset="0"/>
              </a:rPr>
              <a:t>Neighbourhood</a:t>
            </a:r>
            <a:endParaRPr lang="en-IN" dirty="0">
              <a:solidFill>
                <a:srgbClr val="0070C0"/>
              </a:solidFill>
              <a:latin typeface="Book Antiqua" panose="02040602050305030304" pitchFamily="18" charset="0"/>
            </a:endParaRPr>
          </a:p>
        </p:txBody>
      </p:sp>
      <p:sp>
        <p:nvSpPr>
          <p:cNvPr id="19" name="TextBox 18"/>
          <p:cNvSpPr txBox="1"/>
          <p:nvPr/>
        </p:nvSpPr>
        <p:spPr>
          <a:xfrm>
            <a:off x="816037" y="5294637"/>
            <a:ext cx="3616037" cy="369332"/>
          </a:xfrm>
          <a:prstGeom prst="rect">
            <a:avLst/>
          </a:prstGeom>
          <a:noFill/>
        </p:spPr>
        <p:txBody>
          <a:bodyPr wrap="square" rtlCol="0">
            <a:spAutoFit/>
          </a:bodyPr>
          <a:lstStyle/>
          <a:p>
            <a:r>
              <a:rPr lang="en-IN" dirty="0" smtClean="0">
                <a:solidFill>
                  <a:srgbClr val="0070C0"/>
                </a:solidFill>
                <a:latin typeface="Book Antiqua" panose="02040602050305030304" pitchFamily="18" charset="0"/>
              </a:rPr>
              <a:t>    Lot size  in square feet</a:t>
            </a:r>
            <a:endParaRPr lang="en-IN" dirty="0">
              <a:solidFill>
                <a:srgbClr val="0070C0"/>
              </a:solidFill>
              <a:latin typeface="Book Antiqua" panose="02040602050305030304" pitchFamily="18" charset="0"/>
            </a:endParaRPr>
          </a:p>
        </p:txBody>
      </p:sp>
      <p:sp>
        <p:nvSpPr>
          <p:cNvPr id="17" name="TextBox 16"/>
          <p:cNvSpPr txBox="1"/>
          <p:nvPr/>
        </p:nvSpPr>
        <p:spPr>
          <a:xfrm>
            <a:off x="272939" y="6274185"/>
            <a:ext cx="3539841" cy="276999"/>
          </a:xfrm>
          <a:prstGeom prst="rect">
            <a:avLst/>
          </a:prstGeom>
          <a:noFill/>
        </p:spPr>
        <p:txBody>
          <a:bodyPr wrap="square" rtlCol="0">
            <a:spAutoFit/>
          </a:bodyPr>
          <a:lstStyle/>
          <a:p>
            <a:r>
              <a:rPr lang="en-IN" sz="1200" dirty="0" smtClean="0">
                <a:latin typeface="Book Antiqua" panose="02040602050305030304" pitchFamily="18" charset="0"/>
              </a:rPr>
              <a:t>RMSE: Root Mean Square Error</a:t>
            </a:r>
            <a:endParaRPr lang="en-IN" sz="1200" dirty="0">
              <a:latin typeface="Book Antiqua" panose="02040602050305030304" pitchFamily="18" charset="0"/>
            </a:endParaRPr>
          </a:p>
        </p:txBody>
      </p:sp>
      <p:sp>
        <p:nvSpPr>
          <p:cNvPr id="22" name="Rectangle 21"/>
          <p:cNvSpPr/>
          <p:nvPr/>
        </p:nvSpPr>
        <p:spPr>
          <a:xfrm>
            <a:off x="4530436" y="1280160"/>
            <a:ext cx="3956859" cy="5234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 Antiqua" panose="02040602050305030304" pitchFamily="18" charset="0"/>
            </a:endParaRPr>
          </a:p>
        </p:txBody>
      </p:sp>
      <p:sp>
        <p:nvSpPr>
          <p:cNvPr id="23" name="TextBox 22"/>
          <p:cNvSpPr txBox="1"/>
          <p:nvPr/>
        </p:nvSpPr>
        <p:spPr>
          <a:xfrm>
            <a:off x="4596938" y="1329233"/>
            <a:ext cx="3807229" cy="923330"/>
          </a:xfrm>
          <a:prstGeom prst="rect">
            <a:avLst/>
          </a:prstGeom>
          <a:solidFill>
            <a:srgbClr val="92D050"/>
          </a:solidFill>
        </p:spPr>
        <p:txBody>
          <a:bodyPr wrap="square" rtlCol="0">
            <a:spAutoFit/>
          </a:bodyPr>
          <a:lstStyle/>
          <a:p>
            <a:pPr algn="ctr"/>
            <a:r>
              <a:rPr lang="en-IN" dirty="0" smtClean="0">
                <a:latin typeface="Book Antiqua" panose="02040602050305030304" pitchFamily="18" charset="0"/>
              </a:rPr>
              <a:t>Lasso Regression</a:t>
            </a:r>
          </a:p>
          <a:p>
            <a:pPr algn="ctr"/>
            <a:r>
              <a:rPr lang="en-IN" dirty="0" smtClean="0">
                <a:latin typeface="Book Antiqua" panose="02040602050305030304" pitchFamily="18" charset="0"/>
              </a:rPr>
              <a:t>Ridge Regression</a:t>
            </a:r>
          </a:p>
          <a:p>
            <a:pPr algn="ctr"/>
            <a:r>
              <a:rPr lang="en-IN" dirty="0" smtClean="0">
                <a:latin typeface="Book Antiqua" panose="02040602050305030304" pitchFamily="18" charset="0"/>
              </a:rPr>
              <a:t>Linear Regression</a:t>
            </a:r>
            <a:endParaRPr lang="en-IN" dirty="0">
              <a:latin typeface="Book Antiqua" panose="02040602050305030304" pitchFamily="18" charset="0"/>
            </a:endParaRPr>
          </a:p>
        </p:txBody>
      </p:sp>
      <p:sp>
        <p:nvSpPr>
          <p:cNvPr id="24" name="Plus 23"/>
          <p:cNvSpPr/>
          <p:nvPr/>
        </p:nvSpPr>
        <p:spPr>
          <a:xfrm>
            <a:off x="6036702" y="2444652"/>
            <a:ext cx="788047" cy="667834"/>
          </a:xfrm>
          <a:prstGeom prst="mathPlu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 Antiqua" panose="02040602050305030304" pitchFamily="18" charset="0"/>
            </a:endParaRPr>
          </a:p>
        </p:txBody>
      </p:sp>
      <p:sp>
        <p:nvSpPr>
          <p:cNvPr id="25" name="TextBox 24"/>
          <p:cNvSpPr txBox="1"/>
          <p:nvPr/>
        </p:nvSpPr>
        <p:spPr>
          <a:xfrm>
            <a:off x="4713316" y="3399905"/>
            <a:ext cx="3599411" cy="923330"/>
          </a:xfrm>
          <a:prstGeom prst="rect">
            <a:avLst/>
          </a:prstGeom>
          <a:solidFill>
            <a:srgbClr val="92D050"/>
          </a:solidFill>
        </p:spPr>
        <p:txBody>
          <a:bodyPr wrap="square" rtlCol="0">
            <a:spAutoFit/>
          </a:bodyPr>
          <a:lstStyle/>
          <a:p>
            <a:pPr algn="ctr"/>
            <a:r>
              <a:rPr lang="en-IN" dirty="0" smtClean="0">
                <a:latin typeface="Book Antiqua" panose="02040602050305030304" pitchFamily="18" charset="0"/>
              </a:rPr>
              <a:t>Random Forest </a:t>
            </a:r>
            <a:r>
              <a:rPr lang="en-IN" dirty="0" err="1" smtClean="0">
                <a:latin typeface="Book Antiqua" panose="02040602050305030304" pitchFamily="18" charset="0"/>
              </a:rPr>
              <a:t>Regressor</a:t>
            </a:r>
            <a:endParaRPr lang="en-IN" dirty="0" smtClean="0">
              <a:latin typeface="Book Antiqua" panose="02040602050305030304" pitchFamily="18" charset="0"/>
            </a:endParaRPr>
          </a:p>
          <a:p>
            <a:pPr algn="ctr"/>
            <a:r>
              <a:rPr lang="en-IN" dirty="0" smtClean="0">
                <a:latin typeface="Book Antiqua" panose="02040602050305030304" pitchFamily="18" charset="0"/>
              </a:rPr>
              <a:t>Gradient Boosting </a:t>
            </a:r>
          </a:p>
          <a:p>
            <a:pPr algn="ctr"/>
            <a:r>
              <a:rPr lang="en-IN" dirty="0" smtClean="0">
                <a:latin typeface="Book Antiqua" panose="02040602050305030304" pitchFamily="18" charset="0"/>
              </a:rPr>
              <a:t>XGB </a:t>
            </a:r>
            <a:r>
              <a:rPr lang="en-IN" dirty="0" err="1" smtClean="0">
                <a:latin typeface="Book Antiqua" panose="02040602050305030304" pitchFamily="18" charset="0"/>
              </a:rPr>
              <a:t>Regressor</a:t>
            </a:r>
            <a:endParaRPr lang="en-IN" dirty="0">
              <a:latin typeface="Book Antiqua" panose="02040602050305030304" pitchFamily="18" charset="0"/>
            </a:endParaRPr>
          </a:p>
        </p:txBody>
      </p:sp>
      <p:sp>
        <p:nvSpPr>
          <p:cNvPr id="26" name="Plus 25"/>
          <p:cNvSpPr/>
          <p:nvPr/>
        </p:nvSpPr>
        <p:spPr>
          <a:xfrm>
            <a:off x="6118167" y="4463935"/>
            <a:ext cx="706582" cy="698501"/>
          </a:xfrm>
          <a:prstGeom prst="mathPlu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 Antiqua" panose="02040602050305030304" pitchFamily="18" charset="0"/>
            </a:endParaRPr>
          </a:p>
        </p:txBody>
      </p:sp>
      <p:sp>
        <p:nvSpPr>
          <p:cNvPr id="27" name="TextBox 26"/>
          <p:cNvSpPr txBox="1"/>
          <p:nvPr/>
        </p:nvSpPr>
        <p:spPr>
          <a:xfrm>
            <a:off x="4614952" y="5482305"/>
            <a:ext cx="3614648" cy="400110"/>
          </a:xfrm>
          <a:prstGeom prst="rect">
            <a:avLst/>
          </a:prstGeom>
          <a:solidFill>
            <a:srgbClr val="92D050"/>
          </a:solidFill>
        </p:spPr>
        <p:txBody>
          <a:bodyPr wrap="square" rtlCol="0">
            <a:spAutoFit/>
          </a:bodyPr>
          <a:lstStyle/>
          <a:p>
            <a:pPr algn="ctr"/>
            <a:r>
              <a:rPr lang="en-IN" sz="2000" dirty="0" smtClean="0">
                <a:latin typeface="Book Antiqua" panose="02040602050305030304" pitchFamily="18" charset="0"/>
              </a:rPr>
              <a:t>Stack </a:t>
            </a:r>
            <a:r>
              <a:rPr lang="en-IN" sz="2000" dirty="0" err="1" smtClean="0">
                <a:latin typeface="Book Antiqua" panose="02040602050305030304" pitchFamily="18" charset="0"/>
              </a:rPr>
              <a:t>Regressor</a:t>
            </a:r>
            <a:endParaRPr lang="en-IN" sz="2000" dirty="0">
              <a:latin typeface="Book Antiqua" panose="02040602050305030304" pitchFamily="18" charset="0"/>
            </a:endParaRPr>
          </a:p>
        </p:txBody>
      </p:sp>
      <p:sp>
        <p:nvSpPr>
          <p:cNvPr id="28" name="Rectangle 27"/>
          <p:cNvSpPr/>
          <p:nvPr/>
        </p:nvSpPr>
        <p:spPr>
          <a:xfrm>
            <a:off x="9002684" y="1329233"/>
            <a:ext cx="2826327" cy="51855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 Antiqua" panose="02040602050305030304" pitchFamily="18" charset="0"/>
            </a:endParaRPr>
          </a:p>
        </p:txBody>
      </p:sp>
      <p:sp>
        <p:nvSpPr>
          <p:cNvPr id="29" name="TextBox 28"/>
          <p:cNvSpPr txBox="1"/>
          <p:nvPr/>
        </p:nvSpPr>
        <p:spPr>
          <a:xfrm>
            <a:off x="9002684" y="1338349"/>
            <a:ext cx="2826327" cy="5078313"/>
          </a:xfrm>
          <a:prstGeom prst="rect">
            <a:avLst/>
          </a:prstGeom>
          <a:solidFill>
            <a:srgbClr val="FFC000"/>
          </a:solidFill>
        </p:spPr>
        <p:txBody>
          <a:bodyPr wrap="square" rtlCol="0">
            <a:spAutoFit/>
          </a:bodyPr>
          <a:lstStyle/>
          <a:p>
            <a:pPr algn="ctr"/>
            <a:endParaRPr lang="en-IN" b="1" dirty="0" smtClean="0">
              <a:solidFill>
                <a:srgbClr val="0070C0"/>
              </a:solidFill>
              <a:latin typeface="Book Antiqua" panose="02040602050305030304" pitchFamily="18" charset="0"/>
            </a:endParaRPr>
          </a:p>
          <a:p>
            <a:pPr algn="ctr"/>
            <a:endParaRPr lang="en-IN" b="1" dirty="0">
              <a:solidFill>
                <a:srgbClr val="0070C0"/>
              </a:solidFill>
              <a:latin typeface="Book Antiqua" panose="02040602050305030304" pitchFamily="18" charset="0"/>
            </a:endParaRPr>
          </a:p>
          <a:p>
            <a:pPr algn="ctr"/>
            <a:endParaRPr lang="en-IN" b="1" dirty="0" smtClean="0">
              <a:solidFill>
                <a:srgbClr val="0070C0"/>
              </a:solidFill>
              <a:latin typeface="Book Antiqua" panose="02040602050305030304" pitchFamily="18" charset="0"/>
            </a:endParaRPr>
          </a:p>
          <a:p>
            <a:pPr algn="ctr"/>
            <a:endParaRPr lang="en-IN" b="1" dirty="0">
              <a:solidFill>
                <a:srgbClr val="0070C0"/>
              </a:solidFill>
              <a:latin typeface="Book Antiqua" panose="02040602050305030304" pitchFamily="18" charset="0"/>
            </a:endParaRPr>
          </a:p>
          <a:p>
            <a:pPr algn="ctr"/>
            <a:endParaRPr lang="en-IN" b="1" dirty="0" smtClean="0">
              <a:solidFill>
                <a:srgbClr val="0070C0"/>
              </a:solidFill>
              <a:latin typeface="Book Antiqua" panose="02040602050305030304" pitchFamily="18" charset="0"/>
            </a:endParaRPr>
          </a:p>
          <a:p>
            <a:pPr algn="ctr"/>
            <a:endParaRPr lang="en-IN" b="1" dirty="0">
              <a:solidFill>
                <a:srgbClr val="0070C0"/>
              </a:solidFill>
              <a:latin typeface="Book Antiqua" panose="02040602050305030304" pitchFamily="18" charset="0"/>
            </a:endParaRPr>
          </a:p>
          <a:p>
            <a:pPr algn="ctr"/>
            <a:endParaRPr lang="en-IN" b="1" dirty="0" smtClean="0">
              <a:solidFill>
                <a:srgbClr val="0070C0"/>
              </a:solidFill>
              <a:latin typeface="Book Antiqua" panose="02040602050305030304" pitchFamily="18" charset="0"/>
            </a:endParaRPr>
          </a:p>
          <a:p>
            <a:pPr algn="ctr"/>
            <a:endParaRPr lang="en-IN" b="1" dirty="0">
              <a:solidFill>
                <a:srgbClr val="0070C0"/>
              </a:solidFill>
              <a:latin typeface="Book Antiqua" panose="02040602050305030304" pitchFamily="18" charset="0"/>
            </a:endParaRPr>
          </a:p>
          <a:p>
            <a:pPr algn="ctr"/>
            <a:r>
              <a:rPr lang="en-IN" b="1" dirty="0" smtClean="0">
                <a:solidFill>
                  <a:srgbClr val="0070C0"/>
                </a:solidFill>
                <a:latin typeface="Book Antiqua" panose="02040602050305030304" pitchFamily="18" charset="0"/>
              </a:rPr>
              <a:t>Output Or Target:-</a:t>
            </a:r>
          </a:p>
          <a:p>
            <a:pPr algn="ctr"/>
            <a:r>
              <a:rPr lang="en-IN" b="1" dirty="0" smtClean="0">
                <a:solidFill>
                  <a:srgbClr val="0070C0"/>
                </a:solidFill>
                <a:latin typeface="Book Antiqua" panose="02040602050305030304" pitchFamily="18" charset="0"/>
              </a:rPr>
              <a:t>Housing Sales Price</a:t>
            </a:r>
          </a:p>
          <a:p>
            <a:pPr algn="ctr"/>
            <a:endParaRPr lang="en-IN" b="1" dirty="0">
              <a:solidFill>
                <a:srgbClr val="0070C0"/>
              </a:solidFill>
              <a:latin typeface="Book Antiqua" panose="02040602050305030304" pitchFamily="18" charset="0"/>
            </a:endParaRPr>
          </a:p>
          <a:p>
            <a:pPr algn="ctr"/>
            <a:endParaRPr lang="en-IN" b="1" dirty="0" smtClean="0">
              <a:solidFill>
                <a:srgbClr val="0070C0"/>
              </a:solidFill>
              <a:latin typeface="Book Antiqua" panose="02040602050305030304" pitchFamily="18" charset="0"/>
            </a:endParaRPr>
          </a:p>
          <a:p>
            <a:pPr algn="ctr"/>
            <a:endParaRPr lang="en-IN" b="1" dirty="0">
              <a:solidFill>
                <a:srgbClr val="0070C0"/>
              </a:solidFill>
              <a:latin typeface="Book Antiqua" panose="02040602050305030304" pitchFamily="18" charset="0"/>
            </a:endParaRPr>
          </a:p>
          <a:p>
            <a:pPr algn="ctr"/>
            <a:endParaRPr lang="en-IN" b="1" dirty="0" smtClean="0">
              <a:solidFill>
                <a:srgbClr val="0070C0"/>
              </a:solidFill>
              <a:latin typeface="Book Antiqua" panose="02040602050305030304" pitchFamily="18" charset="0"/>
            </a:endParaRPr>
          </a:p>
          <a:p>
            <a:pPr algn="ctr"/>
            <a:endParaRPr lang="en-IN" b="1" dirty="0">
              <a:solidFill>
                <a:srgbClr val="0070C0"/>
              </a:solidFill>
              <a:latin typeface="Book Antiqua" panose="02040602050305030304" pitchFamily="18" charset="0"/>
            </a:endParaRPr>
          </a:p>
          <a:p>
            <a:pPr algn="ctr"/>
            <a:endParaRPr lang="en-IN" b="1" dirty="0" smtClean="0">
              <a:solidFill>
                <a:srgbClr val="0070C0"/>
              </a:solidFill>
              <a:latin typeface="Book Antiqua" panose="02040602050305030304" pitchFamily="18" charset="0"/>
            </a:endParaRPr>
          </a:p>
          <a:p>
            <a:pPr algn="ctr"/>
            <a:endParaRPr lang="en-IN" b="1" dirty="0">
              <a:solidFill>
                <a:srgbClr val="0070C0"/>
              </a:solidFill>
              <a:latin typeface="Book Antiqua" panose="02040602050305030304" pitchFamily="18" charset="0"/>
            </a:endParaRPr>
          </a:p>
          <a:p>
            <a:pPr algn="ctr"/>
            <a:endParaRPr lang="en-IN" b="1" dirty="0" smtClean="0">
              <a:solidFill>
                <a:srgbClr val="0070C0"/>
              </a:solidFill>
              <a:latin typeface="Book Antiqua" panose="02040602050305030304" pitchFamily="18" charset="0"/>
            </a:endParaRPr>
          </a:p>
        </p:txBody>
      </p:sp>
    </p:spTree>
    <p:extLst>
      <p:ext uri="{BB962C8B-B14F-4D97-AF65-F5344CB8AC3E}">
        <p14:creationId xmlns:p14="http://schemas.microsoft.com/office/powerpoint/2010/main" xmlns="" val="34576161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182050"/>
            <a:ext cx="6877119" cy="640080"/>
          </a:xfrm>
        </p:spPr>
        <p:txBody>
          <a:bodyPr/>
          <a:lstStyle/>
          <a:p>
            <a:r>
              <a:rPr lang="en-IN" dirty="0" smtClean="0">
                <a:solidFill>
                  <a:srgbClr val="00B050"/>
                </a:solidFill>
                <a:latin typeface="Arial Black" panose="020B0A04020102020204" pitchFamily="34" charset="0"/>
              </a:rPr>
              <a:t>A Glance of Dataset:</a:t>
            </a:r>
            <a:endParaRPr lang="en-IN" dirty="0">
              <a:solidFill>
                <a:srgbClr val="00B050"/>
              </a:solidFill>
              <a:latin typeface="Arial Black" panose="020B0A04020102020204" pitchFamily="34" charset="0"/>
            </a:endParaRPr>
          </a:p>
        </p:txBody>
      </p:sp>
      <p:sp>
        <p:nvSpPr>
          <p:cNvPr id="4" name="TextBox 3"/>
          <p:cNvSpPr txBox="1"/>
          <p:nvPr/>
        </p:nvSpPr>
        <p:spPr>
          <a:xfrm>
            <a:off x="581891" y="822130"/>
            <a:ext cx="10881360" cy="369332"/>
          </a:xfrm>
          <a:prstGeom prst="rect">
            <a:avLst/>
          </a:prstGeom>
          <a:noFill/>
        </p:spPr>
        <p:txBody>
          <a:bodyPr wrap="square" rtlCol="0">
            <a:spAutoFit/>
          </a:bodyPr>
          <a:lstStyle/>
          <a:p>
            <a:r>
              <a:rPr lang="en-IN" b="1" dirty="0" smtClean="0">
                <a:solidFill>
                  <a:srgbClr val="0070C0"/>
                </a:solidFill>
              </a:rPr>
              <a:t>Exploration dataset is the foundation of the following pre-processing and modelling:</a:t>
            </a:r>
            <a:endParaRPr lang="en-IN" b="1" dirty="0">
              <a:solidFill>
                <a:srgbClr val="0070C0"/>
              </a:solidFill>
            </a:endParaRPr>
          </a:p>
        </p:txBody>
      </p:sp>
      <p:pic>
        <p:nvPicPr>
          <p:cNvPr id="6" name="Picture 5"/>
          <p:cNvPicPr>
            <a:picLocks noChangeAspect="1"/>
          </p:cNvPicPr>
          <p:nvPr/>
        </p:nvPicPr>
        <p:blipFill>
          <a:blip r:embed="rId2"/>
          <a:stretch>
            <a:fillRect/>
          </a:stretch>
        </p:blipFill>
        <p:spPr>
          <a:xfrm>
            <a:off x="442826" y="1831541"/>
            <a:ext cx="2069854" cy="2632393"/>
          </a:xfrm>
          <a:prstGeom prst="rect">
            <a:avLst/>
          </a:prstGeom>
        </p:spPr>
      </p:pic>
      <p:pic>
        <p:nvPicPr>
          <p:cNvPr id="7" name="Picture 6"/>
          <p:cNvPicPr>
            <a:picLocks noChangeAspect="1"/>
          </p:cNvPicPr>
          <p:nvPr/>
        </p:nvPicPr>
        <p:blipFill>
          <a:blip r:embed="rId3"/>
          <a:stretch>
            <a:fillRect/>
          </a:stretch>
        </p:blipFill>
        <p:spPr>
          <a:xfrm>
            <a:off x="2566208" y="1831542"/>
            <a:ext cx="2234525" cy="3624608"/>
          </a:xfrm>
          <a:prstGeom prst="rect">
            <a:avLst/>
          </a:prstGeom>
        </p:spPr>
      </p:pic>
      <p:pic>
        <p:nvPicPr>
          <p:cNvPr id="8" name="Picture 7"/>
          <p:cNvPicPr>
            <a:picLocks noChangeAspect="1"/>
          </p:cNvPicPr>
          <p:nvPr/>
        </p:nvPicPr>
        <p:blipFill>
          <a:blip r:embed="rId4"/>
          <a:stretch>
            <a:fillRect/>
          </a:stretch>
        </p:blipFill>
        <p:spPr>
          <a:xfrm>
            <a:off x="442826" y="4529897"/>
            <a:ext cx="2065234" cy="926253"/>
          </a:xfrm>
          <a:prstGeom prst="rect">
            <a:avLst/>
          </a:prstGeom>
        </p:spPr>
      </p:pic>
      <p:pic>
        <p:nvPicPr>
          <p:cNvPr id="9" name="Picture 8"/>
          <p:cNvPicPr>
            <a:picLocks noChangeAspect="1"/>
          </p:cNvPicPr>
          <p:nvPr/>
        </p:nvPicPr>
        <p:blipFill>
          <a:blip r:embed="rId5"/>
          <a:stretch>
            <a:fillRect/>
          </a:stretch>
        </p:blipFill>
        <p:spPr>
          <a:xfrm>
            <a:off x="384678" y="5449638"/>
            <a:ext cx="2123382" cy="1208857"/>
          </a:xfrm>
          <a:prstGeom prst="rect">
            <a:avLst/>
          </a:prstGeom>
        </p:spPr>
      </p:pic>
      <p:pic>
        <p:nvPicPr>
          <p:cNvPr id="10" name="Picture 9"/>
          <p:cNvPicPr>
            <a:picLocks noChangeAspect="1"/>
          </p:cNvPicPr>
          <p:nvPr/>
        </p:nvPicPr>
        <p:blipFill>
          <a:blip r:embed="rId6"/>
          <a:stretch>
            <a:fillRect/>
          </a:stretch>
        </p:blipFill>
        <p:spPr>
          <a:xfrm>
            <a:off x="2508059" y="5425592"/>
            <a:ext cx="2292673" cy="1232903"/>
          </a:xfrm>
          <a:prstGeom prst="rect">
            <a:avLst/>
          </a:prstGeom>
        </p:spPr>
      </p:pic>
      <p:sp>
        <p:nvSpPr>
          <p:cNvPr id="11" name="TextBox 10"/>
          <p:cNvSpPr txBox="1"/>
          <p:nvPr/>
        </p:nvSpPr>
        <p:spPr>
          <a:xfrm>
            <a:off x="521207" y="1363287"/>
            <a:ext cx="4279525" cy="382386"/>
          </a:xfrm>
          <a:prstGeom prst="rect">
            <a:avLst/>
          </a:prstGeom>
          <a:solidFill>
            <a:srgbClr val="FFC000"/>
          </a:solidFill>
        </p:spPr>
        <p:txBody>
          <a:bodyPr wrap="square" rtlCol="0">
            <a:spAutoFit/>
          </a:bodyPr>
          <a:lstStyle/>
          <a:p>
            <a:r>
              <a:rPr lang="en-IN" b="1" dirty="0" smtClean="0">
                <a:solidFill>
                  <a:schemeClr val="tx2"/>
                </a:solidFill>
                <a:latin typeface="Book Antiqua" panose="02040602050305030304" pitchFamily="18" charset="0"/>
              </a:rPr>
              <a:t>Distribution of variables</a:t>
            </a:r>
            <a:endParaRPr lang="en-IN" b="1" dirty="0">
              <a:solidFill>
                <a:schemeClr val="tx2"/>
              </a:solidFill>
              <a:latin typeface="Book Antiqua" panose="02040602050305030304" pitchFamily="18" charset="0"/>
            </a:endParaRPr>
          </a:p>
        </p:txBody>
      </p:sp>
      <p:pic>
        <p:nvPicPr>
          <p:cNvPr id="12" name="Picture 11"/>
          <p:cNvPicPr>
            <a:picLocks noChangeAspect="1"/>
          </p:cNvPicPr>
          <p:nvPr/>
        </p:nvPicPr>
        <p:blipFill>
          <a:blip r:embed="rId7"/>
          <a:stretch>
            <a:fillRect/>
          </a:stretch>
        </p:blipFill>
        <p:spPr>
          <a:xfrm>
            <a:off x="5025044" y="1831541"/>
            <a:ext cx="3523904" cy="4693950"/>
          </a:xfrm>
          <a:prstGeom prst="rect">
            <a:avLst/>
          </a:prstGeom>
        </p:spPr>
      </p:pic>
      <p:pic>
        <p:nvPicPr>
          <p:cNvPr id="13" name="Picture 12"/>
          <p:cNvPicPr>
            <a:picLocks noChangeAspect="1"/>
          </p:cNvPicPr>
          <p:nvPr/>
        </p:nvPicPr>
        <p:blipFill>
          <a:blip r:embed="rId8"/>
          <a:stretch>
            <a:fillRect/>
          </a:stretch>
        </p:blipFill>
        <p:spPr>
          <a:xfrm>
            <a:off x="8624108" y="1831541"/>
            <a:ext cx="3263091" cy="4693950"/>
          </a:xfrm>
          <a:prstGeom prst="rect">
            <a:avLst/>
          </a:prstGeom>
        </p:spPr>
      </p:pic>
      <p:sp>
        <p:nvSpPr>
          <p:cNvPr id="14" name="TextBox 13"/>
          <p:cNvSpPr txBox="1"/>
          <p:nvPr/>
        </p:nvSpPr>
        <p:spPr>
          <a:xfrm>
            <a:off x="5025043" y="1238214"/>
            <a:ext cx="3523905" cy="584775"/>
          </a:xfrm>
          <a:prstGeom prst="rect">
            <a:avLst/>
          </a:prstGeom>
          <a:solidFill>
            <a:schemeClr val="accent4">
              <a:lumMod val="40000"/>
              <a:lumOff val="60000"/>
            </a:schemeClr>
          </a:solidFill>
        </p:spPr>
        <p:txBody>
          <a:bodyPr wrap="square" rtlCol="0">
            <a:spAutoFit/>
          </a:bodyPr>
          <a:lstStyle/>
          <a:p>
            <a:r>
              <a:rPr lang="en-IN" sz="1600" b="1" dirty="0" smtClean="0">
                <a:latin typeface="Book Antiqua" panose="02040602050305030304" pitchFamily="18" charset="0"/>
              </a:rPr>
              <a:t>Relationship Between Numerical inputs and Target</a:t>
            </a:r>
            <a:endParaRPr lang="en-IN" sz="1600" b="1" dirty="0">
              <a:latin typeface="Book Antiqua" panose="02040602050305030304" pitchFamily="18" charset="0"/>
            </a:endParaRPr>
          </a:p>
        </p:txBody>
      </p:sp>
      <p:sp>
        <p:nvSpPr>
          <p:cNvPr id="15" name="TextBox 14"/>
          <p:cNvSpPr txBox="1"/>
          <p:nvPr/>
        </p:nvSpPr>
        <p:spPr>
          <a:xfrm>
            <a:off x="8624108" y="1238214"/>
            <a:ext cx="3263091" cy="584775"/>
          </a:xfrm>
          <a:prstGeom prst="rect">
            <a:avLst/>
          </a:prstGeom>
          <a:solidFill>
            <a:schemeClr val="accent4">
              <a:lumMod val="40000"/>
              <a:lumOff val="60000"/>
            </a:schemeClr>
          </a:solidFill>
        </p:spPr>
        <p:txBody>
          <a:bodyPr wrap="square" rtlCol="0">
            <a:spAutoFit/>
          </a:bodyPr>
          <a:lstStyle/>
          <a:p>
            <a:r>
              <a:rPr lang="en-IN" sz="1600" b="1" dirty="0">
                <a:latin typeface="Book Antiqua" panose="02040602050305030304" pitchFamily="18" charset="0"/>
              </a:rPr>
              <a:t>Relationship </a:t>
            </a:r>
            <a:r>
              <a:rPr lang="en-IN" sz="1600" b="1" dirty="0" smtClean="0">
                <a:latin typeface="Book Antiqua" panose="02040602050305030304" pitchFamily="18" charset="0"/>
              </a:rPr>
              <a:t>Between categorical </a:t>
            </a:r>
            <a:r>
              <a:rPr lang="en-IN" sz="1600" b="1" dirty="0">
                <a:latin typeface="Book Antiqua" panose="02040602050305030304" pitchFamily="18" charset="0"/>
              </a:rPr>
              <a:t>inputs and Target</a:t>
            </a:r>
          </a:p>
        </p:txBody>
      </p:sp>
    </p:spTree>
    <p:extLst>
      <p:ext uri="{BB962C8B-B14F-4D97-AF65-F5344CB8AC3E}">
        <p14:creationId xmlns:p14="http://schemas.microsoft.com/office/powerpoint/2010/main" xmlns="" val="357093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99986" cy="640080"/>
          </a:xfrm>
          <a:solidFill>
            <a:srgbClr val="00B050"/>
          </a:solidFill>
        </p:spPr>
        <p:txBody>
          <a:bodyPr>
            <a:normAutofit/>
          </a:bodyPr>
          <a:lstStyle/>
          <a:p>
            <a:pPr algn="ctr"/>
            <a:r>
              <a:rPr lang="en-IN" sz="3600" b="1" dirty="0" smtClean="0">
                <a:latin typeface="Calibri" panose="020F0502020204030204" pitchFamily="34" charset="0"/>
                <a:cs typeface="Calibri" panose="020F0502020204030204" pitchFamily="34" charset="0"/>
              </a:rPr>
              <a:t>Visualizations:-</a:t>
            </a:r>
            <a:endParaRPr lang="en-IN" sz="3600" b="1" dirty="0">
              <a:latin typeface="Calibri" panose="020F0502020204030204" pitchFamily="34" charset="0"/>
              <a:cs typeface="Calibri" panose="020F0502020204030204" pitchFamily="34" charset="0"/>
            </a:endParaRPr>
          </a:p>
        </p:txBody>
      </p:sp>
      <p:sp>
        <p:nvSpPr>
          <p:cNvPr id="4" name="TextBox 3"/>
          <p:cNvSpPr txBox="1"/>
          <p:nvPr/>
        </p:nvSpPr>
        <p:spPr>
          <a:xfrm>
            <a:off x="3890353" y="1238597"/>
            <a:ext cx="4089862" cy="461665"/>
          </a:xfrm>
          <a:prstGeom prst="rect">
            <a:avLst/>
          </a:prstGeom>
          <a:noFill/>
        </p:spPr>
        <p:txBody>
          <a:bodyPr wrap="square" rtlCol="0">
            <a:spAutoFit/>
          </a:bodyPr>
          <a:lstStyle/>
          <a:p>
            <a:r>
              <a:rPr lang="en-IN" sz="2400" b="1" u="sng" dirty="0" smtClean="0">
                <a:solidFill>
                  <a:schemeClr val="accent6"/>
                </a:solidFill>
                <a:latin typeface="Book Antiqua" panose="02040602050305030304" pitchFamily="18" charset="0"/>
              </a:rPr>
              <a:t>Target Variable</a:t>
            </a:r>
            <a:endParaRPr lang="en-IN" sz="2400" b="1" u="sng" dirty="0">
              <a:solidFill>
                <a:schemeClr val="accent6"/>
              </a:solidFill>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321700" y="1850723"/>
            <a:ext cx="5455646" cy="2380897"/>
          </a:xfrm>
          <a:prstGeom prst="rect">
            <a:avLst/>
          </a:prstGeom>
        </p:spPr>
      </p:pic>
      <p:sp>
        <p:nvSpPr>
          <p:cNvPr id="6" name="TextBox 5"/>
          <p:cNvSpPr txBox="1"/>
          <p:nvPr/>
        </p:nvSpPr>
        <p:spPr>
          <a:xfrm>
            <a:off x="321699" y="4364182"/>
            <a:ext cx="11390934" cy="1902572"/>
          </a:xfrm>
          <a:prstGeom prst="rect">
            <a:avLst/>
          </a:prstGeom>
          <a:noFill/>
        </p:spPr>
        <p:txBody>
          <a:bodyPr wrap="square" rtlCol="0">
            <a:spAutoFit/>
          </a:bodyPr>
          <a:lstStyle/>
          <a:p>
            <a:pPr>
              <a:lnSpc>
                <a:spcPct val="150000"/>
              </a:lnSpc>
            </a:pPr>
            <a:r>
              <a:rPr lang="en-US" sz="1600" dirty="0">
                <a:latin typeface="Book Antiqua" panose="02040602050305030304" pitchFamily="18" charset="0"/>
              </a:rPr>
              <a:t>Let's start with the distribution of the target variable, sales price. There is a clear right-skew in the distribution of sale price with a vast majority of property values in the $100,000 — $200,000 range, but with a long tail stretching upward towards $800,000 (bottom left image). Using a Box-Cox transformation, we identified that taking the log of sale price transforms the distribution to approximately normal (bottom right image). This transformation increased the strength of linearity amongst most of our variables against sale price, validating the assumption of linearity in regression.</a:t>
            </a:r>
            <a:endParaRPr lang="en-IN" sz="1600" dirty="0">
              <a:latin typeface="Book Antiqua" panose="02040602050305030304" pitchFamily="18" charset="0"/>
            </a:endParaRPr>
          </a:p>
        </p:txBody>
      </p:sp>
      <p:pic>
        <p:nvPicPr>
          <p:cNvPr id="7" name="Picture 6"/>
          <p:cNvPicPr>
            <a:picLocks noChangeAspect="1"/>
          </p:cNvPicPr>
          <p:nvPr/>
        </p:nvPicPr>
        <p:blipFill>
          <a:blip r:embed="rId3"/>
          <a:stretch>
            <a:fillRect/>
          </a:stretch>
        </p:blipFill>
        <p:spPr>
          <a:xfrm>
            <a:off x="5935283" y="1825094"/>
            <a:ext cx="5386652" cy="2406526"/>
          </a:xfrm>
          <a:prstGeom prst="rect">
            <a:avLst/>
          </a:prstGeom>
        </p:spPr>
      </p:pic>
    </p:spTree>
    <p:extLst>
      <p:ext uri="{BB962C8B-B14F-4D97-AF65-F5344CB8AC3E}">
        <p14:creationId xmlns:p14="http://schemas.microsoft.com/office/powerpoint/2010/main" xmlns="" val="314870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249615" cy="640080"/>
          </a:xfrm>
          <a:solidFill>
            <a:srgbClr val="0070C0"/>
          </a:solidFill>
        </p:spPr>
        <p:txBody>
          <a:bodyPr/>
          <a:lstStyle/>
          <a:p>
            <a:r>
              <a:rPr lang="en-IN" b="1" dirty="0" smtClean="0">
                <a:solidFill>
                  <a:schemeClr val="bg1"/>
                </a:solidFill>
                <a:latin typeface="Calibri" panose="020F0502020204030204" pitchFamily="34" charset="0"/>
                <a:cs typeface="Calibri" panose="020F0502020204030204" pitchFamily="34" charset="0"/>
              </a:rPr>
              <a:t>Handling Missing Values:-</a:t>
            </a:r>
            <a:endParaRPr lang="en-IN" b="1" dirty="0">
              <a:solidFill>
                <a:schemeClr val="bg1"/>
              </a:solidFill>
              <a:latin typeface="Calibri" panose="020F0502020204030204" pitchFamily="34" charset="0"/>
              <a:cs typeface="Calibri" panose="020F0502020204030204" pitchFamily="34" charset="0"/>
            </a:endParaRPr>
          </a:p>
        </p:txBody>
      </p:sp>
      <p:sp>
        <p:nvSpPr>
          <p:cNvPr id="4" name="TextBox 3"/>
          <p:cNvSpPr txBox="1"/>
          <p:nvPr/>
        </p:nvSpPr>
        <p:spPr>
          <a:xfrm>
            <a:off x="454703" y="3084022"/>
            <a:ext cx="1016648" cy="738664"/>
          </a:xfrm>
          <a:prstGeom prst="rect">
            <a:avLst/>
          </a:prstGeom>
          <a:solidFill>
            <a:srgbClr val="92D050"/>
          </a:solidFill>
        </p:spPr>
        <p:txBody>
          <a:bodyPr wrap="square" rtlCol="0">
            <a:spAutoFit/>
          </a:bodyPr>
          <a:lstStyle/>
          <a:p>
            <a:r>
              <a:rPr lang="en-IN" sz="1400" b="1" dirty="0" smtClean="0">
                <a:latin typeface="Book Antiqua" panose="02040602050305030304" pitchFamily="18" charset="0"/>
              </a:rPr>
              <a:t>Dataset</a:t>
            </a:r>
          </a:p>
          <a:p>
            <a:r>
              <a:rPr lang="en-IN" sz="1400" b="1" dirty="0" smtClean="0">
                <a:latin typeface="Book Antiqua" panose="02040602050305030304" pitchFamily="18" charset="0"/>
              </a:rPr>
              <a:t>Missing</a:t>
            </a:r>
          </a:p>
          <a:p>
            <a:r>
              <a:rPr lang="en-IN" sz="1400" b="1" dirty="0" smtClean="0">
                <a:latin typeface="Book Antiqua" panose="02040602050305030304" pitchFamily="18" charset="0"/>
              </a:rPr>
              <a:t>Value</a:t>
            </a:r>
            <a:endParaRPr lang="en-IN" sz="1400" b="1" dirty="0">
              <a:latin typeface="Book Antiqua" panose="02040602050305030304" pitchFamily="18" charset="0"/>
            </a:endParaRPr>
          </a:p>
        </p:txBody>
      </p:sp>
      <p:pic>
        <p:nvPicPr>
          <p:cNvPr id="5" name="Picture 4"/>
          <p:cNvPicPr>
            <a:picLocks noChangeAspect="1"/>
          </p:cNvPicPr>
          <p:nvPr/>
        </p:nvPicPr>
        <p:blipFill>
          <a:blip r:embed="rId2"/>
          <a:stretch>
            <a:fillRect/>
          </a:stretch>
        </p:blipFill>
        <p:spPr>
          <a:xfrm>
            <a:off x="1398096" y="1360953"/>
            <a:ext cx="3755795" cy="5156225"/>
          </a:xfrm>
          <a:prstGeom prst="rect">
            <a:avLst/>
          </a:prstGeom>
        </p:spPr>
      </p:pic>
      <p:sp>
        <p:nvSpPr>
          <p:cNvPr id="7" name="TextBox 6"/>
          <p:cNvSpPr txBox="1"/>
          <p:nvPr/>
        </p:nvSpPr>
        <p:spPr>
          <a:xfrm>
            <a:off x="6226233" y="1360953"/>
            <a:ext cx="5328458" cy="369332"/>
          </a:xfrm>
          <a:prstGeom prst="rect">
            <a:avLst/>
          </a:prstGeom>
          <a:noFill/>
        </p:spPr>
        <p:txBody>
          <a:bodyPr wrap="square" rtlCol="0">
            <a:spAutoFit/>
          </a:bodyPr>
          <a:lstStyle/>
          <a:p>
            <a:r>
              <a:rPr lang="en-IN" b="1" u="sng" dirty="0"/>
              <a:t>Imputing Missing </a:t>
            </a:r>
            <a:r>
              <a:rPr lang="en-IN" b="1" u="sng" dirty="0" smtClean="0"/>
              <a:t>Values</a:t>
            </a:r>
            <a:r>
              <a:rPr lang="en-IN" b="1" u="sng" dirty="0" smtClean="0">
                <a:latin typeface="Book Antiqua" panose="02040602050305030304" pitchFamily="18" charset="0"/>
              </a:rPr>
              <a:t>:-</a:t>
            </a:r>
            <a:endParaRPr lang="en-IN" u="sng" dirty="0"/>
          </a:p>
        </p:txBody>
      </p:sp>
      <p:sp>
        <p:nvSpPr>
          <p:cNvPr id="9" name="TextBox 8"/>
          <p:cNvSpPr txBox="1"/>
          <p:nvPr/>
        </p:nvSpPr>
        <p:spPr>
          <a:xfrm>
            <a:off x="5428211" y="1920240"/>
            <a:ext cx="6434051" cy="807913"/>
          </a:xfrm>
          <a:prstGeom prst="rect">
            <a:avLst/>
          </a:prstGeom>
          <a:noFill/>
        </p:spPr>
        <p:txBody>
          <a:bodyPr wrap="square" rtlCol="0">
            <a:spAutoFit/>
          </a:bodyPr>
          <a:lstStyle/>
          <a:p>
            <a:r>
              <a:rPr lang="en-US" sz="1200" b="1" dirty="0">
                <a:latin typeface="Book Antiqua" panose="02040602050305030304" pitchFamily="18" charset="0"/>
              </a:rPr>
              <a:t>lot frontage</a:t>
            </a:r>
            <a:r>
              <a:rPr lang="en-US" sz="1200" dirty="0">
                <a:latin typeface="Book Antiqua" panose="02040602050305030304" pitchFamily="18" charset="0"/>
              </a:rPr>
              <a:t>: Since the area of each street connected to the house property most likely have a similar area to other houses in its neighborhood, we can fill in missing values by the median </a:t>
            </a:r>
            <a:r>
              <a:rPr lang="en-US" sz="1200" dirty="0" smtClean="0">
                <a:latin typeface="Book Antiqua" panose="02040602050305030304" pitchFamily="18" charset="0"/>
              </a:rPr>
              <a:t>Lot Frontage </a:t>
            </a:r>
            <a:r>
              <a:rPr lang="en-US" sz="1200" dirty="0">
                <a:latin typeface="Book Antiqua" panose="02040602050305030304" pitchFamily="18" charset="0"/>
              </a:rPr>
              <a:t>of the neighborhood.</a:t>
            </a:r>
          </a:p>
          <a:p>
            <a:endParaRPr lang="en-IN" sz="1000" dirty="0">
              <a:latin typeface="Book Antiqua" panose="02040602050305030304" pitchFamily="18" charset="0"/>
            </a:endParaRPr>
          </a:p>
        </p:txBody>
      </p:sp>
      <p:sp>
        <p:nvSpPr>
          <p:cNvPr id="10" name="TextBox 9"/>
          <p:cNvSpPr txBox="1"/>
          <p:nvPr/>
        </p:nvSpPr>
        <p:spPr>
          <a:xfrm>
            <a:off x="5430977" y="2521526"/>
            <a:ext cx="6434051" cy="584775"/>
          </a:xfrm>
          <a:prstGeom prst="rect">
            <a:avLst/>
          </a:prstGeom>
          <a:noFill/>
        </p:spPr>
        <p:txBody>
          <a:bodyPr wrap="square" rtlCol="0">
            <a:spAutoFit/>
          </a:bodyPr>
          <a:lstStyle/>
          <a:p>
            <a:r>
              <a:rPr lang="en-US" sz="1200" u="sng" dirty="0" err="1">
                <a:latin typeface="Book Antiqua" panose="02040602050305030304" pitchFamily="18" charset="0"/>
              </a:rPr>
              <a:t>GarageType</a:t>
            </a:r>
            <a:r>
              <a:rPr lang="en-US" sz="1200" dirty="0">
                <a:latin typeface="Book Antiqua" panose="02040602050305030304" pitchFamily="18" charset="0"/>
              </a:rPr>
              <a:t>, </a:t>
            </a:r>
            <a:r>
              <a:rPr lang="en-US" sz="1200" u="sng" dirty="0" err="1">
                <a:latin typeface="Book Antiqua" panose="02040602050305030304" pitchFamily="18" charset="0"/>
              </a:rPr>
              <a:t>GarageFinish</a:t>
            </a:r>
            <a:r>
              <a:rPr lang="en-US" sz="1200" u="sng" dirty="0">
                <a:latin typeface="Book Antiqua" panose="02040602050305030304" pitchFamily="18" charset="0"/>
              </a:rPr>
              <a:t>, </a:t>
            </a:r>
            <a:r>
              <a:rPr lang="en-US" sz="1200" u="sng" dirty="0" err="1">
                <a:latin typeface="Book Antiqua" panose="02040602050305030304" pitchFamily="18" charset="0"/>
              </a:rPr>
              <a:t>GarageQual</a:t>
            </a:r>
            <a:r>
              <a:rPr lang="en-US" sz="1200" dirty="0">
                <a:latin typeface="Book Antiqua" panose="02040602050305030304" pitchFamily="18" charset="0"/>
              </a:rPr>
              <a:t>, and </a:t>
            </a:r>
            <a:r>
              <a:rPr lang="en-US" sz="1200" u="sng" dirty="0" err="1">
                <a:latin typeface="Book Antiqua" panose="02040602050305030304" pitchFamily="18" charset="0"/>
              </a:rPr>
              <a:t>GarageCond</a:t>
            </a:r>
            <a:r>
              <a:rPr lang="en-US" sz="1200" dirty="0">
                <a:latin typeface="Book Antiqua" panose="02040602050305030304" pitchFamily="18" charset="0"/>
              </a:rPr>
              <a:t>: Replacing missing data with “None”.</a:t>
            </a:r>
          </a:p>
          <a:p>
            <a:endParaRPr lang="en-IN" sz="700" dirty="0">
              <a:latin typeface="Book Antiqua" panose="02040602050305030304" pitchFamily="18" charset="0"/>
            </a:endParaRPr>
          </a:p>
        </p:txBody>
      </p:sp>
      <p:sp>
        <p:nvSpPr>
          <p:cNvPr id="11" name="TextBox 10"/>
          <p:cNvSpPr txBox="1"/>
          <p:nvPr/>
        </p:nvSpPr>
        <p:spPr>
          <a:xfrm>
            <a:off x="5453146" y="2926079"/>
            <a:ext cx="6325986" cy="1015663"/>
          </a:xfrm>
          <a:prstGeom prst="rect">
            <a:avLst/>
          </a:prstGeom>
          <a:noFill/>
        </p:spPr>
        <p:txBody>
          <a:bodyPr wrap="square" rtlCol="0">
            <a:spAutoFit/>
          </a:bodyPr>
          <a:lstStyle/>
          <a:p>
            <a:r>
              <a:rPr lang="en-IN" sz="1200" u="sng" dirty="0" err="1">
                <a:latin typeface="Book Antiqua" panose="02040602050305030304" pitchFamily="18" charset="0"/>
              </a:rPr>
              <a:t>GarageYrBlt</a:t>
            </a:r>
            <a:r>
              <a:rPr lang="en-IN" sz="1200" dirty="0">
                <a:latin typeface="Book Antiqua" panose="02040602050305030304" pitchFamily="18" charset="0"/>
              </a:rPr>
              <a:t>, </a:t>
            </a:r>
            <a:r>
              <a:rPr lang="en-IN" sz="1200" u="sng" dirty="0" err="1">
                <a:latin typeface="Book Antiqua" panose="02040602050305030304" pitchFamily="18" charset="0"/>
              </a:rPr>
              <a:t>GarageArea</a:t>
            </a:r>
            <a:r>
              <a:rPr lang="en-IN" sz="1200" dirty="0">
                <a:latin typeface="Book Antiqua" panose="02040602050305030304" pitchFamily="18" charset="0"/>
              </a:rPr>
              <a:t>, and </a:t>
            </a:r>
            <a:r>
              <a:rPr lang="en-IN" sz="1200" u="sng" dirty="0" err="1">
                <a:latin typeface="Book Antiqua" panose="02040602050305030304" pitchFamily="18" charset="0"/>
              </a:rPr>
              <a:t>GarageCars</a:t>
            </a:r>
            <a:r>
              <a:rPr lang="en-IN" sz="1200" dirty="0">
                <a:latin typeface="Book Antiqua" panose="02040602050305030304" pitchFamily="18" charset="0"/>
              </a:rPr>
              <a:t>: Replacing missing data with 0</a:t>
            </a:r>
            <a:r>
              <a:rPr lang="en-IN" sz="1200" dirty="0" smtClean="0">
                <a:latin typeface="Book Antiqua" panose="02040602050305030304" pitchFamily="18" charset="0"/>
              </a:rPr>
              <a:t>.</a:t>
            </a:r>
          </a:p>
          <a:p>
            <a:r>
              <a:rPr lang="en-IN" sz="1200" dirty="0">
                <a:latin typeface="Book Antiqua" panose="02040602050305030304" pitchFamily="18" charset="0"/>
              </a:rPr>
              <a:t/>
            </a:r>
            <a:br>
              <a:rPr lang="en-IN" sz="1200" dirty="0">
                <a:latin typeface="Book Antiqua" panose="02040602050305030304" pitchFamily="18" charset="0"/>
              </a:rPr>
            </a:br>
            <a:r>
              <a:rPr lang="en-IN" sz="1200" u="sng" dirty="0" smtClean="0">
                <a:latin typeface="Book Antiqua" panose="02040602050305030304" pitchFamily="18" charset="0"/>
              </a:rPr>
              <a:t>BsmtFinSF1</a:t>
            </a:r>
            <a:r>
              <a:rPr lang="en-IN" sz="1200" dirty="0">
                <a:latin typeface="Book Antiqua" panose="02040602050305030304" pitchFamily="18" charset="0"/>
              </a:rPr>
              <a:t>, </a:t>
            </a:r>
            <a:r>
              <a:rPr lang="en-IN" sz="1200" u="sng" dirty="0">
                <a:latin typeface="Book Antiqua" panose="02040602050305030304" pitchFamily="18" charset="0"/>
              </a:rPr>
              <a:t>BsmtFinSF2</a:t>
            </a:r>
            <a:r>
              <a:rPr lang="en-IN" sz="1200" dirty="0">
                <a:latin typeface="Book Antiqua" panose="02040602050305030304" pitchFamily="18" charset="0"/>
              </a:rPr>
              <a:t>, </a:t>
            </a:r>
            <a:r>
              <a:rPr lang="en-IN" sz="1200" u="sng" dirty="0" err="1">
                <a:latin typeface="Book Antiqua" panose="02040602050305030304" pitchFamily="18" charset="0"/>
              </a:rPr>
              <a:t>BsmtUnfSF</a:t>
            </a:r>
            <a:r>
              <a:rPr lang="en-IN" sz="1200" dirty="0">
                <a:latin typeface="Book Antiqua" panose="02040602050305030304" pitchFamily="18" charset="0"/>
              </a:rPr>
              <a:t>, </a:t>
            </a:r>
            <a:r>
              <a:rPr lang="en-IN" sz="1200" u="sng" dirty="0" err="1">
                <a:latin typeface="Book Antiqua" panose="02040602050305030304" pitchFamily="18" charset="0"/>
              </a:rPr>
              <a:t>TotalBsmtSF</a:t>
            </a:r>
            <a:r>
              <a:rPr lang="en-IN" sz="1200" dirty="0">
                <a:latin typeface="Book Antiqua" panose="02040602050305030304" pitchFamily="18" charset="0"/>
              </a:rPr>
              <a:t>, </a:t>
            </a:r>
            <a:r>
              <a:rPr lang="en-IN" sz="1200" u="sng" dirty="0" err="1">
                <a:latin typeface="Book Antiqua" panose="02040602050305030304" pitchFamily="18" charset="0"/>
              </a:rPr>
              <a:t>BsmtFullBath</a:t>
            </a:r>
            <a:r>
              <a:rPr lang="en-IN" sz="1200" dirty="0">
                <a:latin typeface="Book Antiqua" panose="02040602050305030304" pitchFamily="18" charset="0"/>
              </a:rPr>
              <a:t> and </a:t>
            </a:r>
            <a:r>
              <a:rPr lang="en-IN" sz="1200" u="sng" dirty="0" err="1">
                <a:latin typeface="Book Antiqua" panose="02040602050305030304" pitchFamily="18" charset="0"/>
              </a:rPr>
              <a:t>BsmtHalfBath</a:t>
            </a:r>
            <a:r>
              <a:rPr lang="en-IN" sz="1200" dirty="0" smtClean="0">
                <a:latin typeface="Book Antiqua" panose="02040602050305030304" pitchFamily="18" charset="0"/>
              </a:rPr>
              <a:t>:  Replacing </a:t>
            </a:r>
            <a:r>
              <a:rPr lang="en-IN" sz="1200" dirty="0">
                <a:latin typeface="Book Antiqua" panose="02040602050305030304" pitchFamily="18" charset="0"/>
              </a:rPr>
              <a:t>missing data with 0.</a:t>
            </a:r>
          </a:p>
          <a:p>
            <a:endParaRPr lang="en-IN" sz="1200" dirty="0">
              <a:latin typeface="Book Antiqua" panose="02040602050305030304" pitchFamily="18" charset="0"/>
            </a:endParaRPr>
          </a:p>
        </p:txBody>
      </p:sp>
      <p:sp>
        <p:nvSpPr>
          <p:cNvPr id="12" name="TextBox 11"/>
          <p:cNvSpPr txBox="1"/>
          <p:nvPr/>
        </p:nvSpPr>
        <p:spPr>
          <a:xfrm>
            <a:off x="5469774" y="3756182"/>
            <a:ext cx="6284422" cy="600164"/>
          </a:xfrm>
          <a:prstGeom prst="rect">
            <a:avLst/>
          </a:prstGeom>
          <a:noFill/>
        </p:spPr>
        <p:txBody>
          <a:bodyPr wrap="square" rtlCol="0">
            <a:spAutoFit/>
          </a:bodyPr>
          <a:lstStyle/>
          <a:p>
            <a:r>
              <a:rPr lang="en-US" sz="1100" dirty="0" err="1">
                <a:latin typeface="Book Antiqua" panose="02040602050305030304" pitchFamily="18" charset="0"/>
              </a:rPr>
              <a:t>BsmtQual</a:t>
            </a:r>
            <a:r>
              <a:rPr lang="en-US" sz="1100" dirty="0">
                <a:latin typeface="Book Antiqua" panose="02040602050305030304" pitchFamily="18" charset="0"/>
              </a:rPr>
              <a:t>, </a:t>
            </a:r>
            <a:r>
              <a:rPr lang="en-US" sz="1100" dirty="0" err="1">
                <a:latin typeface="Book Antiqua" panose="02040602050305030304" pitchFamily="18" charset="0"/>
              </a:rPr>
              <a:t>BsmtCond</a:t>
            </a:r>
            <a:r>
              <a:rPr lang="en-US" sz="1100" dirty="0">
                <a:latin typeface="Book Antiqua" panose="02040602050305030304" pitchFamily="18" charset="0"/>
              </a:rPr>
              <a:t>, </a:t>
            </a:r>
            <a:r>
              <a:rPr lang="en-US" sz="1100" dirty="0" err="1">
                <a:latin typeface="Book Antiqua" panose="02040602050305030304" pitchFamily="18" charset="0"/>
              </a:rPr>
              <a:t>BsmtExposure</a:t>
            </a:r>
            <a:r>
              <a:rPr lang="en-US" sz="1100" dirty="0">
                <a:latin typeface="Book Antiqua" panose="02040602050305030304" pitchFamily="18" charset="0"/>
              </a:rPr>
              <a:t>, BsmtFinType1, and BsmtFinType2: For all these categorical basement-related features, </a:t>
            </a:r>
            <a:r>
              <a:rPr lang="en-US" sz="1100" dirty="0" err="1">
                <a:latin typeface="Book Antiqua" panose="02040602050305030304" pitchFamily="18" charset="0"/>
              </a:rPr>
              <a:t>NaN</a:t>
            </a:r>
            <a:r>
              <a:rPr lang="en-US" sz="1100" dirty="0">
                <a:latin typeface="Book Antiqua" panose="02040602050305030304" pitchFamily="18" charset="0"/>
              </a:rPr>
              <a:t> means that there isn’t a basement.</a:t>
            </a:r>
          </a:p>
          <a:p>
            <a:endParaRPr lang="en-IN" sz="1100" dirty="0">
              <a:latin typeface="Book Antiqua" panose="02040602050305030304" pitchFamily="18" charset="0"/>
            </a:endParaRPr>
          </a:p>
        </p:txBody>
      </p:sp>
      <p:sp>
        <p:nvSpPr>
          <p:cNvPr id="13" name="TextBox 12"/>
          <p:cNvSpPr txBox="1"/>
          <p:nvPr/>
        </p:nvSpPr>
        <p:spPr>
          <a:xfrm>
            <a:off x="5461460" y="4206714"/>
            <a:ext cx="6192982" cy="600164"/>
          </a:xfrm>
          <a:prstGeom prst="rect">
            <a:avLst/>
          </a:prstGeom>
          <a:noFill/>
        </p:spPr>
        <p:txBody>
          <a:bodyPr wrap="square" rtlCol="0">
            <a:spAutoFit/>
          </a:bodyPr>
          <a:lstStyle/>
          <a:p>
            <a:r>
              <a:rPr lang="en-US" sz="1100" dirty="0" err="1">
                <a:latin typeface="Book Antiqua" panose="02040602050305030304" pitchFamily="18" charset="0"/>
              </a:rPr>
              <a:t>MasVnrArea</a:t>
            </a:r>
            <a:r>
              <a:rPr lang="en-US" sz="1100" dirty="0">
                <a:latin typeface="Book Antiqua" panose="02040602050305030304" pitchFamily="18" charset="0"/>
              </a:rPr>
              <a:t> and </a:t>
            </a:r>
            <a:r>
              <a:rPr lang="en-US" sz="1100" dirty="0" err="1">
                <a:latin typeface="Book Antiqua" panose="02040602050305030304" pitchFamily="18" charset="0"/>
              </a:rPr>
              <a:t>MasVnrType</a:t>
            </a:r>
            <a:r>
              <a:rPr lang="en-US" sz="1100" dirty="0">
                <a:latin typeface="Book Antiqua" panose="02040602050305030304" pitchFamily="18" charset="0"/>
              </a:rPr>
              <a:t>: NA most likely means no masonry veneer for these houses. We can fill 0 for the area and None for the type.</a:t>
            </a:r>
          </a:p>
          <a:p>
            <a:endParaRPr lang="en-IN" sz="1100" dirty="0">
              <a:latin typeface="Book Antiqua" panose="02040602050305030304" pitchFamily="18" charset="0"/>
            </a:endParaRPr>
          </a:p>
        </p:txBody>
      </p:sp>
      <p:sp>
        <p:nvSpPr>
          <p:cNvPr id="14" name="TextBox 13"/>
          <p:cNvSpPr txBox="1"/>
          <p:nvPr/>
        </p:nvSpPr>
        <p:spPr>
          <a:xfrm>
            <a:off x="5486398" y="4630187"/>
            <a:ext cx="6342612" cy="1277273"/>
          </a:xfrm>
          <a:prstGeom prst="rect">
            <a:avLst/>
          </a:prstGeom>
          <a:noFill/>
        </p:spPr>
        <p:txBody>
          <a:bodyPr wrap="square" rtlCol="0">
            <a:spAutoFit/>
          </a:bodyPr>
          <a:lstStyle/>
          <a:p>
            <a:r>
              <a:rPr lang="en-US" sz="1100" dirty="0" err="1">
                <a:latin typeface="Book Antiqua" panose="02040602050305030304" pitchFamily="18" charset="0"/>
              </a:rPr>
              <a:t>MSZoning</a:t>
            </a:r>
            <a:r>
              <a:rPr lang="en-US" sz="1100" dirty="0">
                <a:latin typeface="Book Antiqua" panose="02040602050305030304" pitchFamily="18" charset="0"/>
              </a:rPr>
              <a:t> (The general zoning classification): ‘RL’ is by far the most common value. So we can fill in missing values with ‘RL’.</a:t>
            </a:r>
          </a:p>
          <a:p>
            <a:endParaRPr lang="en-IN" sz="1100" dirty="0" smtClean="0">
              <a:latin typeface="Book Antiqua" panose="02040602050305030304" pitchFamily="18" charset="0"/>
            </a:endParaRPr>
          </a:p>
          <a:p>
            <a:r>
              <a:rPr lang="en-US" sz="1100" dirty="0">
                <a:latin typeface="Book Antiqua" panose="02040602050305030304" pitchFamily="18" charset="0"/>
              </a:rPr>
              <a:t>Utilities: For this categorical feature all records are “</a:t>
            </a:r>
            <a:r>
              <a:rPr lang="en-US" sz="1100" dirty="0" err="1">
                <a:latin typeface="Book Antiqua" panose="02040602050305030304" pitchFamily="18" charset="0"/>
              </a:rPr>
              <a:t>AllPub</a:t>
            </a:r>
            <a:r>
              <a:rPr lang="en-US" sz="1100" dirty="0">
                <a:latin typeface="Book Antiqua" panose="02040602050305030304" pitchFamily="18" charset="0"/>
              </a:rPr>
              <a:t>”, except for one “</a:t>
            </a:r>
            <a:r>
              <a:rPr lang="en-US" sz="1100" dirty="0" err="1">
                <a:latin typeface="Book Antiqua" panose="02040602050305030304" pitchFamily="18" charset="0"/>
              </a:rPr>
              <a:t>NoSeWa</a:t>
            </a:r>
            <a:r>
              <a:rPr lang="en-US" sz="1100" dirty="0">
                <a:latin typeface="Book Antiqua" panose="02040602050305030304" pitchFamily="18" charset="0"/>
              </a:rPr>
              <a:t>” and 2 NA. Since the house with ‘</a:t>
            </a:r>
            <a:r>
              <a:rPr lang="en-US" sz="1100" dirty="0" err="1">
                <a:latin typeface="Book Antiqua" panose="02040602050305030304" pitchFamily="18" charset="0"/>
              </a:rPr>
              <a:t>NoSewa</a:t>
            </a:r>
            <a:r>
              <a:rPr lang="en-US" sz="1100" dirty="0">
                <a:latin typeface="Book Antiqua" panose="02040602050305030304" pitchFamily="18" charset="0"/>
              </a:rPr>
              <a:t>’ is in the training set, this feature won’t help in predictive modeling. We can then safely remove it.</a:t>
            </a:r>
          </a:p>
          <a:p>
            <a:endParaRPr lang="en-IN" sz="1100" dirty="0">
              <a:latin typeface="Book Antiqua" panose="02040602050305030304" pitchFamily="18" charset="0"/>
            </a:endParaRPr>
          </a:p>
        </p:txBody>
      </p:sp>
      <p:sp>
        <p:nvSpPr>
          <p:cNvPr id="15" name="TextBox 14"/>
          <p:cNvSpPr txBox="1"/>
          <p:nvPr/>
        </p:nvSpPr>
        <p:spPr>
          <a:xfrm>
            <a:off x="5469774" y="5769032"/>
            <a:ext cx="6209607" cy="1107996"/>
          </a:xfrm>
          <a:prstGeom prst="rect">
            <a:avLst/>
          </a:prstGeom>
          <a:noFill/>
        </p:spPr>
        <p:txBody>
          <a:bodyPr wrap="square" rtlCol="0">
            <a:spAutoFit/>
          </a:bodyPr>
          <a:lstStyle/>
          <a:p>
            <a:r>
              <a:rPr lang="en-US" sz="1100" dirty="0">
                <a:latin typeface="Book Antiqua" panose="02040602050305030304" pitchFamily="18" charset="0"/>
              </a:rPr>
              <a:t>Exterior1st and Exterior2nd: Both Exterior 1 &amp; 2 have only one missing value. We will just substitute in the most</a:t>
            </a:r>
            <a:br>
              <a:rPr lang="en-US" sz="1100" dirty="0">
                <a:latin typeface="Book Antiqua" panose="02040602050305030304" pitchFamily="18" charset="0"/>
              </a:rPr>
            </a:br>
            <a:r>
              <a:rPr lang="en-US" sz="1100" dirty="0">
                <a:latin typeface="Book Antiqua" panose="02040602050305030304" pitchFamily="18" charset="0"/>
              </a:rPr>
              <a:t>common </a:t>
            </a:r>
            <a:r>
              <a:rPr lang="en-US" sz="1100" dirty="0" smtClean="0">
                <a:latin typeface="Book Antiqua" panose="02040602050305030304" pitchFamily="18" charset="0"/>
              </a:rPr>
              <a:t>string.</a:t>
            </a:r>
          </a:p>
          <a:p>
            <a:r>
              <a:rPr lang="en-US" sz="1100" dirty="0" err="1">
                <a:latin typeface="Book Antiqua" panose="02040602050305030304" pitchFamily="18" charset="0"/>
              </a:rPr>
              <a:t>MSSubClass</a:t>
            </a:r>
            <a:r>
              <a:rPr lang="en-US" sz="1100" dirty="0">
                <a:latin typeface="Book Antiqua" panose="02040602050305030304" pitchFamily="18" charset="0"/>
              </a:rPr>
              <a:t>: Na most likely means No building class. We can replace missing values with None</a:t>
            </a:r>
          </a:p>
          <a:p>
            <a:endParaRPr lang="en-US" sz="1100" dirty="0">
              <a:latin typeface="Book Antiqua" panose="02040602050305030304" pitchFamily="18" charset="0"/>
            </a:endParaRPr>
          </a:p>
          <a:p>
            <a:endParaRPr lang="en-IN" sz="1100" dirty="0">
              <a:latin typeface="Book Antiqua" panose="02040602050305030304" pitchFamily="18" charset="0"/>
            </a:endParaRPr>
          </a:p>
        </p:txBody>
      </p:sp>
      <p:sp>
        <p:nvSpPr>
          <p:cNvPr id="16" name="Oval 15"/>
          <p:cNvSpPr/>
          <p:nvPr/>
        </p:nvSpPr>
        <p:spPr>
          <a:xfrm>
            <a:off x="5311833" y="2003367"/>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5306292" y="2621277"/>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5317377" y="3023059"/>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5328462" y="3383276"/>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5339547" y="3834934"/>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5317380" y="4286592"/>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336778" y="4738250"/>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5322924" y="5189908"/>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5325696" y="5832759"/>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5328468" y="6317668"/>
            <a:ext cx="127457" cy="748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32076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1091673" cy="640080"/>
          </a:xfrm>
          <a:solidFill>
            <a:srgbClr val="00B050"/>
          </a:solidFill>
        </p:spPr>
        <p:txBody>
          <a:bodyPr>
            <a:normAutofit/>
          </a:bodyPr>
          <a:lstStyle/>
          <a:p>
            <a:pPr algn="ctr"/>
            <a:r>
              <a:rPr lang="en-IN" sz="3600" b="1" dirty="0" smtClean="0">
                <a:latin typeface="Calibri" panose="020F0502020204030204" pitchFamily="34" charset="0"/>
                <a:cs typeface="Calibri" panose="020F0502020204030204" pitchFamily="34" charset="0"/>
              </a:rPr>
              <a:t>Heat Map:-</a:t>
            </a:r>
            <a:endParaRPr lang="en-IN" sz="36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30015" y="1245451"/>
            <a:ext cx="5582348" cy="5338229"/>
          </a:xfrm>
          <a:prstGeom prst="rect">
            <a:avLst/>
          </a:prstGeom>
        </p:spPr>
      </p:pic>
      <p:pic>
        <p:nvPicPr>
          <p:cNvPr id="5" name="Picture 4"/>
          <p:cNvPicPr>
            <a:picLocks noChangeAspect="1"/>
          </p:cNvPicPr>
          <p:nvPr/>
        </p:nvPicPr>
        <p:blipFill>
          <a:blip r:embed="rId3"/>
          <a:stretch>
            <a:fillRect/>
          </a:stretch>
        </p:blipFill>
        <p:spPr>
          <a:xfrm>
            <a:off x="5993477" y="1245451"/>
            <a:ext cx="5677592" cy="3223882"/>
          </a:xfrm>
          <a:prstGeom prst="rect">
            <a:avLst/>
          </a:prstGeom>
        </p:spPr>
      </p:pic>
      <p:sp>
        <p:nvSpPr>
          <p:cNvPr id="6" name="TextBox 5"/>
          <p:cNvSpPr txBox="1"/>
          <p:nvPr/>
        </p:nvSpPr>
        <p:spPr>
          <a:xfrm>
            <a:off x="6126480" y="4588625"/>
            <a:ext cx="5735782" cy="2154436"/>
          </a:xfrm>
          <a:prstGeom prst="rect">
            <a:avLst/>
          </a:prstGeom>
          <a:noFill/>
        </p:spPr>
        <p:txBody>
          <a:bodyPr wrap="square" rtlCol="0">
            <a:spAutoFit/>
          </a:bodyPr>
          <a:lstStyle/>
          <a:p>
            <a:r>
              <a:rPr lang="en-IN" b="1" dirty="0" smtClean="0">
                <a:latin typeface="Book Antiqua" panose="02040602050305030304" pitchFamily="18" charset="0"/>
              </a:rPr>
              <a:t>##Observation:-</a:t>
            </a:r>
          </a:p>
          <a:p>
            <a:r>
              <a:rPr lang="en-US" sz="1400" dirty="0" err="1">
                <a:latin typeface="Book Antiqua" panose="02040602050305030304" pitchFamily="18" charset="0"/>
              </a:rPr>
              <a:t>GarageCars</a:t>
            </a:r>
            <a:r>
              <a:rPr lang="en-US" sz="1400" dirty="0">
                <a:latin typeface="Book Antiqua" panose="02040602050305030304" pitchFamily="18" charset="0"/>
              </a:rPr>
              <a:t> and </a:t>
            </a:r>
            <a:r>
              <a:rPr lang="en-US" sz="1400" dirty="0" err="1">
                <a:latin typeface="Book Antiqua" panose="02040602050305030304" pitchFamily="18" charset="0"/>
              </a:rPr>
              <a:t>GarageArea</a:t>
            </a:r>
            <a:r>
              <a:rPr lang="en-US" sz="1400" dirty="0">
                <a:latin typeface="Book Antiqua" panose="02040602050305030304" pitchFamily="18" charset="0"/>
              </a:rPr>
              <a:t> is highly correlated with each other. Typically we can say that our data set have </a:t>
            </a:r>
            <a:r>
              <a:rPr lang="en-US" sz="1400" dirty="0" err="1">
                <a:latin typeface="Book Antiqua" panose="02040602050305030304" pitchFamily="18" charset="0"/>
              </a:rPr>
              <a:t>multicollinearity</a:t>
            </a:r>
            <a:r>
              <a:rPr lang="en-US" sz="1400" dirty="0">
                <a:latin typeface="Book Antiqua" panose="02040602050305030304" pitchFamily="18" charset="0"/>
              </a:rPr>
              <a:t> problem. And also both are equally correlate with target variable.</a:t>
            </a:r>
          </a:p>
          <a:p>
            <a:r>
              <a:rPr lang="en-US" sz="1400" dirty="0" err="1">
                <a:latin typeface="Book Antiqua" panose="02040602050305030304" pitchFamily="18" charset="0"/>
              </a:rPr>
              <a:t>GLivArea</a:t>
            </a:r>
            <a:r>
              <a:rPr lang="en-US" sz="1400" dirty="0">
                <a:latin typeface="Book Antiqua" panose="02040602050305030304" pitchFamily="18" charset="0"/>
              </a:rPr>
              <a:t> and </a:t>
            </a:r>
            <a:r>
              <a:rPr lang="en-US" sz="1400" dirty="0" err="1">
                <a:latin typeface="Book Antiqua" panose="02040602050305030304" pitchFamily="18" charset="0"/>
              </a:rPr>
              <a:t>TotRmsAbvGrd</a:t>
            </a:r>
            <a:r>
              <a:rPr lang="en-US" sz="1400" dirty="0">
                <a:latin typeface="Book Antiqua" panose="02040602050305030304" pitchFamily="18" charset="0"/>
              </a:rPr>
              <a:t> features are also highly correlate with each other with 80% correlation.</a:t>
            </a:r>
          </a:p>
          <a:p>
            <a:r>
              <a:rPr lang="en-US" sz="1400" dirty="0">
                <a:latin typeface="Book Antiqua" panose="02040602050305030304" pitchFamily="18" charset="0"/>
              </a:rPr>
              <a:t>1stFlrSF and 2ndFlrSF features are also </a:t>
            </a:r>
            <a:r>
              <a:rPr lang="en-US" sz="1400" dirty="0" err="1">
                <a:latin typeface="Book Antiqua" panose="02040602050305030304" pitchFamily="18" charset="0"/>
              </a:rPr>
              <a:t>correalte</a:t>
            </a:r>
            <a:r>
              <a:rPr lang="en-US" sz="1400" dirty="0">
                <a:latin typeface="Book Antiqua" panose="02040602050305030304" pitchFamily="18" charset="0"/>
              </a:rPr>
              <a:t> with each other with 77% correlation.</a:t>
            </a:r>
          </a:p>
          <a:p>
            <a:endParaRPr lang="en-IN" b="1" dirty="0">
              <a:latin typeface="Book Antiqua" panose="02040602050305030304" pitchFamily="18" charset="0"/>
            </a:endParaRPr>
          </a:p>
        </p:txBody>
      </p:sp>
      <p:sp>
        <p:nvSpPr>
          <p:cNvPr id="7" name="Oval 6"/>
          <p:cNvSpPr/>
          <p:nvPr/>
        </p:nvSpPr>
        <p:spPr>
          <a:xfrm>
            <a:off x="6076602" y="4962698"/>
            <a:ext cx="91440" cy="9975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8" name="Oval 7"/>
          <p:cNvSpPr/>
          <p:nvPr/>
        </p:nvSpPr>
        <p:spPr>
          <a:xfrm>
            <a:off x="6071062" y="5613860"/>
            <a:ext cx="91440" cy="9975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
        <p:nvSpPr>
          <p:cNvPr id="9" name="Oval 8"/>
          <p:cNvSpPr/>
          <p:nvPr/>
        </p:nvSpPr>
        <p:spPr>
          <a:xfrm>
            <a:off x="6065522" y="6023956"/>
            <a:ext cx="91440" cy="9975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endParaRPr lang="en-IN" dirty="0"/>
          </a:p>
        </p:txBody>
      </p:sp>
    </p:spTree>
    <p:extLst>
      <p:ext uri="{BB962C8B-B14F-4D97-AF65-F5344CB8AC3E}">
        <p14:creationId xmlns:p14="http://schemas.microsoft.com/office/powerpoint/2010/main" xmlns="" val="132387556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1591</Words>
  <Application>Microsoft Office PowerPoint</Application>
  <PresentationFormat>Custom</PresentationFormat>
  <Paragraphs>182</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WelcomeDoc</vt:lpstr>
      <vt:lpstr>Housing Project: </vt:lpstr>
      <vt:lpstr>Introduction:-</vt:lpstr>
      <vt:lpstr>Problem Statement:-</vt:lpstr>
      <vt:lpstr>Slide 4</vt:lpstr>
      <vt:lpstr>The Purpose is to Predict Housing Price with Least Error </vt:lpstr>
      <vt:lpstr>A Glance of Dataset:</vt:lpstr>
      <vt:lpstr>Visualizations:-</vt:lpstr>
      <vt:lpstr>Handling Missing Values:-</vt:lpstr>
      <vt:lpstr>Heat Map:-</vt:lpstr>
      <vt:lpstr>Checking Multicollinearity:-</vt:lpstr>
      <vt:lpstr>Overall Quality Vs Sale Price</vt:lpstr>
      <vt:lpstr>GrLivArea Vs SalePrice:</vt:lpstr>
      <vt:lpstr>GarageCars Vs SalePrice</vt:lpstr>
      <vt:lpstr>1stFlrSF Vs SalePrice</vt:lpstr>
      <vt:lpstr>Correlation With Target:-</vt:lpstr>
      <vt:lpstr>Checking And Handling Skewness</vt:lpstr>
      <vt:lpstr>Encoding &amp; Scaling</vt:lpstr>
      <vt:lpstr>PCA (Principal Component Analysis)</vt:lpstr>
      <vt:lpstr>Models Used for Predicting Sale Price</vt:lpstr>
      <vt:lpstr>Model's Score With Cross Validation:</vt:lpstr>
      <vt:lpstr>HyperParameter Tunning and Model Evaluation</vt:lpstr>
      <vt:lpstr>Actual VS Predicted</vt:lpstr>
      <vt:lpstr>Conclusion:-</vt:lpstr>
      <vt:lpstr>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2022-04-22T15:51:28Z</dcterms:created>
  <dcterms:modified xsi:type="dcterms:W3CDTF">2022-04-23T20:32:33Z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