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12AE"/>
    <a:srgbClr val="FF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74" autoAdjust="0"/>
    <p:restoredTop sz="94660" autoAdjust="0"/>
  </p:normalViewPr>
  <p:slideViewPr>
    <p:cSldViewPr snapToGrid="0">
      <p:cViewPr>
        <p:scale>
          <a:sx n="60" d="100"/>
          <a:sy n="60" d="100"/>
        </p:scale>
        <p:origin x="-1098" y="-3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FC7254-12C7-4D01-84B6-367CA15F92CA}" type="datetimeFigureOut">
              <a:rPr lang="en-US" smtClean="0"/>
              <a:t>4/8/2022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4B94DE-3536-43ED-9C2E-C0EEC25CBCD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4B94DE-3536-43ED-9C2E-C0EEC25CBCDC}"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4B94DE-3536-43ED-9C2E-C0EEC25CBCDC}"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4B94DE-3536-43ED-9C2E-C0EEC25CBCDC}"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FDF92A8-5C3B-4DAF-A1ED-94423AD10396}" type="datetimeFigureOut">
              <a:rPr lang="en-IN" smtClean="0"/>
              <a:pPr/>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B65DA-9EC4-40C8-A759-F829A8F2036F}" type="slidenum">
              <a:rPr lang="en-IN" smtClean="0"/>
              <a:pPr/>
              <a:t>‹#›</a:t>
            </a:fld>
            <a:endParaRPr lang="en-IN"/>
          </a:p>
        </p:txBody>
      </p:sp>
    </p:spTree>
    <p:extLst>
      <p:ext uri="{BB962C8B-B14F-4D97-AF65-F5344CB8AC3E}">
        <p14:creationId xmlns:p14="http://schemas.microsoft.com/office/powerpoint/2010/main" xmlns="" val="315652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DF92A8-5C3B-4DAF-A1ED-94423AD10396}" type="datetimeFigureOut">
              <a:rPr lang="en-IN" smtClean="0"/>
              <a:pPr/>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B65DA-9EC4-40C8-A759-F829A8F2036F}" type="slidenum">
              <a:rPr lang="en-IN" smtClean="0"/>
              <a:pPr/>
              <a:t>‹#›</a:t>
            </a:fld>
            <a:endParaRPr lang="en-IN"/>
          </a:p>
        </p:txBody>
      </p:sp>
    </p:spTree>
    <p:extLst>
      <p:ext uri="{BB962C8B-B14F-4D97-AF65-F5344CB8AC3E}">
        <p14:creationId xmlns:p14="http://schemas.microsoft.com/office/powerpoint/2010/main" xmlns="" val="3631026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DF92A8-5C3B-4DAF-A1ED-94423AD10396}" type="datetimeFigureOut">
              <a:rPr lang="en-IN" smtClean="0"/>
              <a:pPr/>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B65DA-9EC4-40C8-A759-F829A8F2036F}" type="slidenum">
              <a:rPr lang="en-IN" smtClean="0"/>
              <a:pPr/>
              <a:t>‹#›</a:t>
            </a:fld>
            <a:endParaRPr lang="en-IN"/>
          </a:p>
        </p:txBody>
      </p:sp>
    </p:spTree>
    <p:extLst>
      <p:ext uri="{BB962C8B-B14F-4D97-AF65-F5344CB8AC3E}">
        <p14:creationId xmlns:p14="http://schemas.microsoft.com/office/powerpoint/2010/main" xmlns="" val="306560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DF92A8-5C3B-4DAF-A1ED-94423AD10396}" type="datetimeFigureOut">
              <a:rPr lang="en-IN" smtClean="0"/>
              <a:pPr/>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B65DA-9EC4-40C8-A759-F829A8F2036F}" type="slidenum">
              <a:rPr lang="en-IN" smtClean="0"/>
              <a:pPr/>
              <a:t>‹#›</a:t>
            </a:fld>
            <a:endParaRPr lang="en-IN"/>
          </a:p>
        </p:txBody>
      </p:sp>
    </p:spTree>
    <p:extLst>
      <p:ext uri="{BB962C8B-B14F-4D97-AF65-F5344CB8AC3E}">
        <p14:creationId xmlns:p14="http://schemas.microsoft.com/office/powerpoint/2010/main" xmlns="" val="169627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DF92A8-5C3B-4DAF-A1ED-94423AD10396}" type="datetimeFigureOut">
              <a:rPr lang="en-IN" smtClean="0"/>
              <a:pPr/>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B65DA-9EC4-40C8-A759-F829A8F2036F}" type="slidenum">
              <a:rPr lang="en-IN" smtClean="0"/>
              <a:pPr/>
              <a:t>‹#›</a:t>
            </a:fld>
            <a:endParaRPr lang="en-IN"/>
          </a:p>
        </p:txBody>
      </p:sp>
    </p:spTree>
    <p:extLst>
      <p:ext uri="{BB962C8B-B14F-4D97-AF65-F5344CB8AC3E}">
        <p14:creationId xmlns:p14="http://schemas.microsoft.com/office/powerpoint/2010/main" xmlns="" val="4122341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FDF92A8-5C3B-4DAF-A1ED-94423AD10396}" type="datetimeFigureOut">
              <a:rPr lang="en-IN" smtClean="0"/>
              <a:pPr/>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B65DA-9EC4-40C8-A759-F829A8F2036F}" type="slidenum">
              <a:rPr lang="en-IN" smtClean="0"/>
              <a:pPr/>
              <a:t>‹#›</a:t>
            </a:fld>
            <a:endParaRPr lang="en-IN"/>
          </a:p>
        </p:txBody>
      </p:sp>
    </p:spTree>
    <p:extLst>
      <p:ext uri="{BB962C8B-B14F-4D97-AF65-F5344CB8AC3E}">
        <p14:creationId xmlns:p14="http://schemas.microsoft.com/office/powerpoint/2010/main" xmlns="" val="190192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FDF92A8-5C3B-4DAF-A1ED-94423AD10396}" type="datetimeFigureOut">
              <a:rPr lang="en-IN" smtClean="0"/>
              <a:pPr/>
              <a:t>08-04-2022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FB65DA-9EC4-40C8-A759-F829A8F2036F}" type="slidenum">
              <a:rPr lang="en-IN" smtClean="0"/>
              <a:pPr/>
              <a:t>‹#›</a:t>
            </a:fld>
            <a:endParaRPr lang="en-IN"/>
          </a:p>
        </p:txBody>
      </p:sp>
    </p:spTree>
    <p:extLst>
      <p:ext uri="{BB962C8B-B14F-4D97-AF65-F5344CB8AC3E}">
        <p14:creationId xmlns:p14="http://schemas.microsoft.com/office/powerpoint/2010/main" xmlns="" val="426509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FDF92A8-5C3B-4DAF-A1ED-94423AD10396}" type="datetimeFigureOut">
              <a:rPr lang="en-IN" smtClean="0"/>
              <a:pPr/>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FB65DA-9EC4-40C8-A759-F829A8F2036F}" type="slidenum">
              <a:rPr lang="en-IN" smtClean="0"/>
              <a:pPr/>
              <a:t>‹#›</a:t>
            </a:fld>
            <a:endParaRPr lang="en-IN"/>
          </a:p>
        </p:txBody>
      </p:sp>
    </p:spTree>
    <p:extLst>
      <p:ext uri="{BB962C8B-B14F-4D97-AF65-F5344CB8AC3E}">
        <p14:creationId xmlns:p14="http://schemas.microsoft.com/office/powerpoint/2010/main" xmlns="" val="93889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F92A8-5C3B-4DAF-A1ED-94423AD10396}" type="datetimeFigureOut">
              <a:rPr lang="en-IN" smtClean="0"/>
              <a:pPr/>
              <a:t>08-04-2022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FB65DA-9EC4-40C8-A759-F829A8F2036F}" type="slidenum">
              <a:rPr lang="en-IN" smtClean="0"/>
              <a:pPr/>
              <a:t>‹#›</a:t>
            </a:fld>
            <a:endParaRPr lang="en-IN"/>
          </a:p>
        </p:txBody>
      </p:sp>
    </p:spTree>
    <p:extLst>
      <p:ext uri="{BB962C8B-B14F-4D97-AF65-F5344CB8AC3E}">
        <p14:creationId xmlns:p14="http://schemas.microsoft.com/office/powerpoint/2010/main" xmlns="" val="340423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DF92A8-5C3B-4DAF-A1ED-94423AD10396}" type="datetimeFigureOut">
              <a:rPr lang="en-IN" smtClean="0"/>
              <a:pPr/>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B65DA-9EC4-40C8-A759-F829A8F2036F}" type="slidenum">
              <a:rPr lang="en-IN" smtClean="0"/>
              <a:pPr/>
              <a:t>‹#›</a:t>
            </a:fld>
            <a:endParaRPr lang="en-IN"/>
          </a:p>
        </p:txBody>
      </p:sp>
    </p:spTree>
    <p:extLst>
      <p:ext uri="{BB962C8B-B14F-4D97-AF65-F5344CB8AC3E}">
        <p14:creationId xmlns:p14="http://schemas.microsoft.com/office/powerpoint/2010/main" xmlns="" val="306950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DF92A8-5C3B-4DAF-A1ED-94423AD10396}" type="datetimeFigureOut">
              <a:rPr lang="en-IN" smtClean="0"/>
              <a:pPr/>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B65DA-9EC4-40C8-A759-F829A8F2036F}" type="slidenum">
              <a:rPr lang="en-IN" smtClean="0"/>
              <a:pPr/>
              <a:t>‹#›</a:t>
            </a:fld>
            <a:endParaRPr lang="en-IN"/>
          </a:p>
        </p:txBody>
      </p:sp>
    </p:spTree>
    <p:extLst>
      <p:ext uri="{BB962C8B-B14F-4D97-AF65-F5344CB8AC3E}">
        <p14:creationId xmlns:p14="http://schemas.microsoft.com/office/powerpoint/2010/main" xmlns="" val="76687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F92A8-5C3B-4DAF-A1ED-94423AD10396}" type="datetimeFigureOut">
              <a:rPr lang="en-IN" smtClean="0"/>
              <a:pPr/>
              <a:t>08-04-2022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B65DA-9EC4-40C8-A759-F829A8F2036F}" type="slidenum">
              <a:rPr lang="en-IN" smtClean="0"/>
              <a:pPr/>
              <a:t>‹#›</a:t>
            </a:fld>
            <a:endParaRPr lang="en-IN"/>
          </a:p>
        </p:txBody>
      </p:sp>
    </p:spTree>
    <p:extLst>
      <p:ext uri="{BB962C8B-B14F-4D97-AF65-F5344CB8AC3E}">
        <p14:creationId xmlns:p14="http://schemas.microsoft.com/office/powerpoint/2010/main" xmlns="" val="46574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4" name="TextBox 3"/>
          <p:cNvSpPr txBox="1"/>
          <p:nvPr/>
        </p:nvSpPr>
        <p:spPr>
          <a:xfrm>
            <a:off x="383847" y="943540"/>
            <a:ext cx="8725988" cy="1754326"/>
          </a:xfrm>
          <a:prstGeom prst="rect">
            <a:avLst/>
          </a:prstGeom>
          <a:noFill/>
        </p:spPr>
        <p:txBody>
          <a:bodyPr wrap="square" rtlCol="0">
            <a:spAutoFit/>
          </a:bodyPr>
          <a:lstStyle/>
          <a:p>
            <a:r>
              <a:rPr lang="en-IN" sz="5400" dirty="0" smtClean="0">
                <a:solidFill>
                  <a:schemeClr val="bg2">
                    <a:lumMod val="90000"/>
                  </a:schemeClr>
                </a:solidFill>
                <a:latin typeface="Rockwell Bold" panose="02060803030505020403" pitchFamily="18" charset="0"/>
              </a:rPr>
              <a:t>Customer Retention</a:t>
            </a:r>
          </a:p>
          <a:p>
            <a:endParaRPr lang="en-IN" sz="5400" dirty="0">
              <a:solidFill>
                <a:schemeClr val="bg2">
                  <a:lumMod val="90000"/>
                </a:schemeClr>
              </a:solidFill>
              <a:latin typeface="Rockwell Bold" panose="02060803030505020403" pitchFamily="18" charset="0"/>
            </a:endParaRPr>
          </a:p>
        </p:txBody>
      </p:sp>
      <p:sp>
        <p:nvSpPr>
          <p:cNvPr id="5" name="TextBox 4"/>
          <p:cNvSpPr txBox="1"/>
          <p:nvPr/>
        </p:nvSpPr>
        <p:spPr>
          <a:xfrm>
            <a:off x="420524" y="2697866"/>
            <a:ext cx="5891348" cy="1754326"/>
          </a:xfrm>
          <a:prstGeom prst="rect">
            <a:avLst/>
          </a:prstGeom>
          <a:noFill/>
        </p:spPr>
        <p:txBody>
          <a:bodyPr wrap="square" rtlCol="0">
            <a:spAutoFit/>
          </a:bodyPr>
          <a:lstStyle/>
          <a:p>
            <a:r>
              <a:rPr lang="en-IN" sz="5400" dirty="0" smtClean="0">
                <a:solidFill>
                  <a:schemeClr val="bg2">
                    <a:lumMod val="90000"/>
                  </a:schemeClr>
                </a:solidFill>
                <a:latin typeface="Rockwell Bold" panose="02060803030505020403" pitchFamily="18" charset="0"/>
              </a:rPr>
              <a:t>Presentation</a:t>
            </a:r>
          </a:p>
          <a:p>
            <a:endParaRPr lang="en-IN" sz="5400" dirty="0">
              <a:solidFill>
                <a:schemeClr val="bg2">
                  <a:lumMod val="90000"/>
                </a:schemeClr>
              </a:solidFill>
              <a:latin typeface="Rockwell Bold" panose="02060803030505020403" pitchFamily="18" charset="0"/>
            </a:endParaRPr>
          </a:p>
        </p:txBody>
      </p:sp>
      <p:sp>
        <p:nvSpPr>
          <p:cNvPr id="6" name="TextBox 5"/>
          <p:cNvSpPr txBox="1"/>
          <p:nvPr/>
        </p:nvSpPr>
        <p:spPr>
          <a:xfrm>
            <a:off x="3833446" y="3689695"/>
            <a:ext cx="3742006" cy="461665"/>
          </a:xfrm>
          <a:prstGeom prst="rect">
            <a:avLst/>
          </a:prstGeom>
          <a:noFill/>
        </p:spPr>
        <p:txBody>
          <a:bodyPr wrap="square" rtlCol="0">
            <a:spAutoFit/>
          </a:bodyPr>
          <a:lstStyle/>
          <a:p>
            <a:r>
              <a:rPr lang="en-IN" sz="2400" i="1" dirty="0" smtClean="0">
                <a:solidFill>
                  <a:schemeClr val="accent6"/>
                </a:solidFill>
              </a:rPr>
              <a:t>By </a:t>
            </a:r>
            <a:r>
              <a:rPr lang="en-IN" sz="2400" i="1" dirty="0" smtClean="0">
                <a:solidFill>
                  <a:schemeClr val="accent6"/>
                </a:solidFill>
                <a:latin typeface="Book Antiqua" panose="02040602050305030304" pitchFamily="18" charset="0"/>
              </a:rPr>
              <a:t>Rakesh</a:t>
            </a:r>
            <a:r>
              <a:rPr lang="en-IN" sz="2400" i="1" dirty="0" smtClean="0">
                <a:solidFill>
                  <a:schemeClr val="accent6"/>
                </a:solidFill>
              </a:rPr>
              <a:t> Chaudhary</a:t>
            </a:r>
            <a:endParaRPr lang="en-IN" sz="2400" i="1" dirty="0">
              <a:solidFill>
                <a:schemeClr val="accent6"/>
              </a:solidFill>
            </a:endParaRPr>
          </a:p>
        </p:txBody>
      </p:sp>
      <p:sp>
        <p:nvSpPr>
          <p:cNvPr id="7" name="TextBox 6"/>
          <p:cNvSpPr txBox="1"/>
          <p:nvPr/>
        </p:nvSpPr>
        <p:spPr>
          <a:xfrm>
            <a:off x="383847" y="1831869"/>
            <a:ext cx="5964702" cy="923330"/>
          </a:xfrm>
          <a:prstGeom prst="rect">
            <a:avLst/>
          </a:prstGeom>
          <a:noFill/>
        </p:spPr>
        <p:txBody>
          <a:bodyPr wrap="square" rtlCol="0">
            <a:spAutoFit/>
          </a:bodyPr>
          <a:lstStyle/>
          <a:p>
            <a:r>
              <a:rPr lang="en-IN" sz="5400" dirty="0" smtClean="0">
                <a:solidFill>
                  <a:schemeClr val="accent1">
                    <a:lumMod val="40000"/>
                    <a:lumOff val="60000"/>
                  </a:schemeClr>
                </a:solidFill>
                <a:latin typeface="Rockwell Bold" panose="02060803030505020403" pitchFamily="18" charset="0"/>
              </a:rPr>
              <a:t>Analysis</a:t>
            </a:r>
            <a:endParaRPr lang="en-IN" sz="5400" dirty="0">
              <a:solidFill>
                <a:schemeClr val="accent1">
                  <a:lumMod val="40000"/>
                  <a:lumOff val="60000"/>
                </a:schemeClr>
              </a:solidFill>
              <a:latin typeface="Rockwell Bold" panose="02060803030505020403" pitchFamily="18" charset="0"/>
            </a:endParaRPr>
          </a:p>
        </p:txBody>
      </p:sp>
    </p:spTree>
    <p:extLst>
      <p:ext uri="{BB962C8B-B14F-4D97-AF65-F5344CB8AC3E}">
        <p14:creationId xmlns:p14="http://schemas.microsoft.com/office/powerpoint/2010/main" xmlns="" val="245684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0711"/>
            <a:ext cx="12391697" cy="461665"/>
          </a:xfrm>
          <a:prstGeom prst="rect">
            <a:avLst/>
          </a:prstGeom>
          <a:noFill/>
        </p:spPr>
        <p:txBody>
          <a:bodyPr wrap="square" rtlCol="0">
            <a:spAutoFit/>
          </a:bodyPr>
          <a:lstStyle/>
          <a:p>
            <a:r>
              <a:rPr lang="en-US" sz="2400" b="1" u="sng" dirty="0" smtClean="0">
                <a:latin typeface="Rockwell Bold"/>
              </a:rPr>
              <a:t>How many times you have made an online purchase in the past 1 year?</a:t>
            </a:r>
            <a:endParaRPr lang="en-US" sz="2400" u="sng" dirty="0">
              <a:latin typeface="Rockwell Bold"/>
            </a:endParaRPr>
          </a:p>
        </p:txBody>
      </p:sp>
      <p:pic>
        <p:nvPicPr>
          <p:cNvPr id="7170" name="Picture 2"/>
          <p:cNvPicPr>
            <a:picLocks noChangeAspect="1" noChangeArrowheads="1"/>
          </p:cNvPicPr>
          <p:nvPr/>
        </p:nvPicPr>
        <p:blipFill>
          <a:blip r:embed="rId2"/>
          <a:srcRect/>
          <a:stretch>
            <a:fillRect/>
          </a:stretch>
        </p:blipFill>
        <p:spPr bwMode="auto">
          <a:xfrm>
            <a:off x="327883" y="3179635"/>
            <a:ext cx="3462359" cy="3485493"/>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733918" y="920806"/>
            <a:ext cx="10916799" cy="2216532"/>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7831345" y="3272581"/>
            <a:ext cx="4146089" cy="2641331"/>
          </a:xfrm>
          <a:prstGeom prst="rect">
            <a:avLst/>
          </a:prstGeom>
          <a:noFill/>
          <a:ln w="9525">
            <a:noFill/>
            <a:miter lim="800000"/>
            <a:headEnd/>
            <a:tailEnd/>
          </a:ln>
          <a:effectLst/>
        </p:spPr>
      </p:pic>
      <p:sp>
        <p:nvSpPr>
          <p:cNvPr id="6" name="TextBox 5"/>
          <p:cNvSpPr txBox="1"/>
          <p:nvPr/>
        </p:nvSpPr>
        <p:spPr>
          <a:xfrm>
            <a:off x="4049486" y="3253839"/>
            <a:ext cx="3431969" cy="3970318"/>
          </a:xfrm>
          <a:prstGeom prst="rect">
            <a:avLst/>
          </a:prstGeom>
          <a:noFill/>
        </p:spPr>
        <p:txBody>
          <a:bodyPr wrap="square" rtlCol="0">
            <a:spAutoFit/>
          </a:bodyPr>
          <a:lstStyle/>
          <a:p>
            <a:r>
              <a:rPr lang="en-US" b="1" dirty="0" smtClean="0">
                <a:solidFill>
                  <a:schemeClr val="accent5">
                    <a:lumMod val="50000"/>
                  </a:schemeClr>
                </a:solidFill>
                <a:latin typeface="Book Antiqua" pitchFamily="18" charset="0"/>
              </a:rPr>
              <a:t>- As </a:t>
            </a:r>
            <a:r>
              <a:rPr lang="en-US" b="1" dirty="0" smtClean="0">
                <a:solidFill>
                  <a:schemeClr val="accent5">
                    <a:lumMod val="50000"/>
                  </a:schemeClr>
                </a:solidFill>
                <a:latin typeface="Book Antiqua" pitchFamily="18" charset="0"/>
              </a:rPr>
              <a:t>we can see that most of the customers are doing online shopping after more than 4 years.</a:t>
            </a:r>
          </a:p>
          <a:p>
            <a:r>
              <a:rPr lang="en-US" b="1" dirty="0" smtClean="0">
                <a:solidFill>
                  <a:schemeClr val="accent5">
                    <a:lumMod val="50000"/>
                  </a:schemeClr>
                </a:solidFill>
                <a:latin typeface="Book Antiqua" pitchFamily="18" charset="0"/>
              </a:rPr>
              <a:t>-We </a:t>
            </a:r>
            <a:r>
              <a:rPr lang="en-US" b="1" dirty="0" smtClean="0">
                <a:solidFill>
                  <a:schemeClr val="accent5">
                    <a:lumMod val="50000"/>
                  </a:schemeClr>
                </a:solidFill>
                <a:latin typeface="Book Antiqua" pitchFamily="18" charset="0"/>
              </a:rPr>
              <a:t>can see there is amazing fact that male customers count is higher than female customers who are doing online shopping after 3 to 4 year.</a:t>
            </a:r>
          </a:p>
          <a:p>
            <a:r>
              <a:rPr lang="en-US" b="1" dirty="0" smtClean="0">
                <a:solidFill>
                  <a:schemeClr val="accent5">
                    <a:lumMod val="50000"/>
                  </a:schemeClr>
                </a:solidFill>
                <a:latin typeface="Book Antiqua" pitchFamily="18" charset="0"/>
              </a:rPr>
              <a:t>-Female </a:t>
            </a:r>
            <a:r>
              <a:rPr lang="en-US" b="1" dirty="0" smtClean="0">
                <a:solidFill>
                  <a:schemeClr val="accent5">
                    <a:lumMod val="50000"/>
                  </a:schemeClr>
                </a:solidFill>
                <a:latin typeface="Book Antiqua" pitchFamily="18" charset="0"/>
              </a:rPr>
              <a:t>customers are doing shopping after 1- 4 year gap most of the time.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0006" y="220703"/>
            <a:ext cx="10441994" cy="769441"/>
          </a:xfrm>
          <a:prstGeom prst="rect">
            <a:avLst/>
          </a:prstGeom>
          <a:noFill/>
        </p:spPr>
        <p:txBody>
          <a:bodyPr wrap="square" rtlCol="0">
            <a:spAutoFit/>
          </a:bodyPr>
          <a:lstStyle/>
          <a:p>
            <a:r>
              <a:rPr lang="en-US" sz="2000" b="1" u="sng" dirty="0" smtClean="0">
                <a:latin typeface="Rockwell Bold"/>
              </a:rPr>
              <a:t> </a:t>
            </a:r>
            <a:r>
              <a:rPr lang="en-US" sz="2000" b="1" u="sng" dirty="0" smtClean="0">
                <a:latin typeface="Rockwell Bold"/>
              </a:rPr>
              <a:t>How do you access </a:t>
            </a:r>
            <a:r>
              <a:rPr lang="en-US" sz="2400" b="1" u="sng" dirty="0" smtClean="0">
                <a:latin typeface="Rockwell Bold"/>
              </a:rPr>
              <a:t>the</a:t>
            </a:r>
            <a:r>
              <a:rPr lang="en-US" sz="2000" b="1" u="sng" dirty="0" smtClean="0">
                <a:latin typeface="Rockwell Bold"/>
              </a:rPr>
              <a:t> internet while shopping on-line?</a:t>
            </a:r>
            <a:br>
              <a:rPr lang="en-US" sz="2000" b="1" u="sng" dirty="0" smtClean="0">
                <a:latin typeface="Rockwell Bold"/>
              </a:rPr>
            </a:br>
            <a:endParaRPr lang="en-US" sz="2000" b="1" u="sng" dirty="0">
              <a:latin typeface="Rockwell Bold"/>
            </a:endParaRPr>
          </a:p>
        </p:txBody>
      </p:sp>
      <p:pic>
        <p:nvPicPr>
          <p:cNvPr id="8194" name="Picture 2"/>
          <p:cNvPicPr>
            <a:picLocks noChangeAspect="1" noChangeArrowheads="1"/>
          </p:cNvPicPr>
          <p:nvPr/>
        </p:nvPicPr>
        <p:blipFill>
          <a:blip r:embed="rId2"/>
          <a:srcRect/>
          <a:stretch>
            <a:fillRect/>
          </a:stretch>
        </p:blipFill>
        <p:spPr bwMode="auto">
          <a:xfrm>
            <a:off x="220719" y="819807"/>
            <a:ext cx="6053957" cy="4903076"/>
          </a:xfrm>
          <a:prstGeom prst="rect">
            <a:avLst/>
          </a:prstGeom>
          <a:noFill/>
          <a:ln w="9525">
            <a:noFill/>
            <a:miter lim="800000"/>
            <a:headEnd/>
            <a:tailEnd/>
          </a:ln>
          <a:effectLst/>
        </p:spPr>
      </p:pic>
      <p:sp>
        <p:nvSpPr>
          <p:cNvPr id="5" name="TextBox 4"/>
          <p:cNvSpPr txBox="1"/>
          <p:nvPr/>
        </p:nvSpPr>
        <p:spPr>
          <a:xfrm>
            <a:off x="646385" y="5770179"/>
            <a:ext cx="4934607" cy="707886"/>
          </a:xfrm>
          <a:prstGeom prst="rect">
            <a:avLst/>
          </a:prstGeom>
          <a:noFill/>
        </p:spPr>
        <p:txBody>
          <a:bodyPr wrap="square" rtlCol="0">
            <a:spAutoFit/>
          </a:bodyPr>
          <a:lstStyle/>
          <a:p>
            <a:r>
              <a:rPr lang="en-US" sz="2000" b="1" dirty="0" smtClean="0">
                <a:latin typeface="Book Antiqua" pitchFamily="18" charset="0"/>
              </a:rPr>
              <a:t>Most of the customers use mobile Internet while online shopping</a:t>
            </a:r>
            <a:endParaRPr lang="en-US" sz="2000" b="1" dirty="0">
              <a:latin typeface="Book Antiqua" pitchFamily="18" charset="0"/>
            </a:endParaRPr>
          </a:p>
        </p:txBody>
      </p:sp>
      <p:pic>
        <p:nvPicPr>
          <p:cNvPr id="8195" name="Picture 3"/>
          <p:cNvPicPr>
            <a:picLocks noChangeAspect="1" noChangeArrowheads="1"/>
          </p:cNvPicPr>
          <p:nvPr/>
        </p:nvPicPr>
        <p:blipFill>
          <a:blip r:embed="rId3"/>
          <a:srcRect/>
          <a:stretch>
            <a:fillRect/>
          </a:stretch>
        </p:blipFill>
        <p:spPr bwMode="auto">
          <a:xfrm>
            <a:off x="5868221" y="928031"/>
            <a:ext cx="5435655" cy="4101169"/>
          </a:xfrm>
          <a:prstGeom prst="rect">
            <a:avLst/>
          </a:prstGeom>
          <a:noFill/>
          <a:ln w="9525">
            <a:noFill/>
            <a:miter lim="800000"/>
            <a:headEnd/>
            <a:tailEnd/>
          </a:ln>
          <a:effectLst/>
        </p:spPr>
      </p:pic>
      <p:sp>
        <p:nvSpPr>
          <p:cNvPr id="7" name="TextBox 6"/>
          <p:cNvSpPr txBox="1"/>
          <p:nvPr/>
        </p:nvSpPr>
        <p:spPr>
          <a:xfrm>
            <a:off x="6211614" y="5360276"/>
            <a:ext cx="5155324" cy="1200329"/>
          </a:xfrm>
          <a:prstGeom prst="rect">
            <a:avLst/>
          </a:prstGeom>
          <a:noFill/>
        </p:spPr>
        <p:txBody>
          <a:bodyPr wrap="square" rtlCol="0">
            <a:spAutoFit/>
          </a:bodyPr>
          <a:lstStyle/>
          <a:p>
            <a:r>
              <a:rPr lang="en-US" b="1" dirty="0" smtClean="0">
                <a:latin typeface="Book Antiqua" pitchFamily="18" charset="0"/>
              </a:rPr>
              <a:t>Most of the </a:t>
            </a:r>
            <a:r>
              <a:rPr lang="en-US" b="1" dirty="0" smtClean="0">
                <a:latin typeface="Book Antiqua" pitchFamily="18" charset="0"/>
              </a:rPr>
              <a:t>customers </a:t>
            </a:r>
            <a:r>
              <a:rPr lang="en-US" b="1" dirty="0" smtClean="0">
                <a:latin typeface="Book Antiqua" pitchFamily="18" charset="0"/>
              </a:rPr>
              <a:t>are use Smartphone for online shopping and </a:t>
            </a:r>
            <a:r>
              <a:rPr lang="en-US" b="1" dirty="0" smtClean="0">
                <a:latin typeface="Book Antiqua" pitchFamily="18" charset="0"/>
              </a:rPr>
              <a:t>similarly </a:t>
            </a:r>
            <a:r>
              <a:rPr lang="en-US" b="1" dirty="0" smtClean="0">
                <a:latin typeface="Book Antiqua" pitchFamily="18" charset="0"/>
              </a:rPr>
              <a:t>in other hand very less people are use Tablet for online shopping</a:t>
            </a:r>
            <a:endParaRPr lang="en-US" b="1" dirty="0">
              <a:latin typeface="Book Antiqu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20744" y="63058"/>
            <a:ext cx="11603421" cy="523220"/>
          </a:xfrm>
          <a:prstGeom prst="rect">
            <a:avLst/>
          </a:prstGeom>
          <a:noFill/>
        </p:spPr>
        <p:txBody>
          <a:bodyPr wrap="square" rtlCol="0">
            <a:spAutoFit/>
          </a:bodyPr>
          <a:lstStyle/>
          <a:p>
            <a:r>
              <a:rPr lang="en-US" sz="2800" b="1" u="sng" dirty="0" smtClean="0">
                <a:latin typeface="Rockwell Bold"/>
              </a:rPr>
              <a:t>Purchase Duration</a:t>
            </a:r>
            <a:endParaRPr lang="en-US" sz="2800" b="1" u="sng" dirty="0">
              <a:latin typeface="Rockwell Bold"/>
            </a:endParaRPr>
          </a:p>
        </p:txBody>
      </p:sp>
      <p:pic>
        <p:nvPicPr>
          <p:cNvPr id="9218" name="Picture 2"/>
          <p:cNvPicPr>
            <a:picLocks noChangeAspect="1" noChangeArrowheads="1"/>
          </p:cNvPicPr>
          <p:nvPr/>
        </p:nvPicPr>
        <p:blipFill>
          <a:blip r:embed="rId2"/>
          <a:srcRect/>
          <a:stretch>
            <a:fillRect/>
          </a:stretch>
        </p:blipFill>
        <p:spPr bwMode="auto">
          <a:xfrm>
            <a:off x="0" y="3465297"/>
            <a:ext cx="4082164" cy="3392703"/>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49292" y="630621"/>
            <a:ext cx="11559080" cy="2743200"/>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8671034" y="3428180"/>
            <a:ext cx="3520965" cy="3035682"/>
          </a:xfrm>
          <a:prstGeom prst="rect">
            <a:avLst/>
          </a:prstGeom>
          <a:noFill/>
          <a:ln w="9525">
            <a:noFill/>
            <a:miter lim="800000"/>
            <a:headEnd/>
            <a:tailEnd/>
          </a:ln>
          <a:effectLst/>
        </p:spPr>
      </p:pic>
      <p:sp>
        <p:nvSpPr>
          <p:cNvPr id="7" name="TextBox 6"/>
          <p:cNvSpPr txBox="1"/>
          <p:nvPr/>
        </p:nvSpPr>
        <p:spPr>
          <a:xfrm>
            <a:off x="4099034" y="3358054"/>
            <a:ext cx="4209393" cy="3693319"/>
          </a:xfrm>
          <a:prstGeom prst="rect">
            <a:avLst/>
          </a:prstGeom>
          <a:noFill/>
        </p:spPr>
        <p:txBody>
          <a:bodyPr wrap="square" rtlCol="0">
            <a:spAutoFit/>
          </a:bodyPr>
          <a:lstStyle/>
          <a:p>
            <a:r>
              <a:rPr lang="en-US" b="1" dirty="0" smtClean="0">
                <a:latin typeface="Book Antiqua" pitchFamily="18" charset="0"/>
              </a:rPr>
              <a:t>* In </a:t>
            </a:r>
            <a:r>
              <a:rPr lang="en-US" b="1" dirty="0" smtClean="0">
                <a:latin typeface="Book Antiqua" pitchFamily="18" charset="0"/>
              </a:rPr>
              <a:t>first count graph we can see that most of the customers take time more than 15 minutes for purchase one item</a:t>
            </a:r>
            <a:r>
              <a:rPr lang="en-US" b="1" dirty="0" smtClean="0">
                <a:latin typeface="Book Antiqua" pitchFamily="18" charset="0"/>
              </a:rPr>
              <a:t>.</a:t>
            </a:r>
          </a:p>
          <a:p>
            <a:endParaRPr lang="en-US" b="1" dirty="0" smtClean="0">
              <a:latin typeface="Book Antiqua" pitchFamily="18" charset="0"/>
            </a:endParaRPr>
          </a:p>
          <a:p>
            <a:r>
              <a:rPr lang="en-US" b="1" dirty="0" smtClean="0">
                <a:latin typeface="Book Antiqua" pitchFamily="18" charset="0"/>
              </a:rPr>
              <a:t>* In </a:t>
            </a:r>
            <a:r>
              <a:rPr lang="en-US" b="1" dirty="0" smtClean="0">
                <a:latin typeface="Book Antiqua" pitchFamily="18" charset="0"/>
              </a:rPr>
              <a:t>second factor plot we can see that Most of the male customers take time 6 to 10 minutes for purchase one </a:t>
            </a:r>
            <a:r>
              <a:rPr lang="en-US" b="1" dirty="0" smtClean="0">
                <a:latin typeface="Book Antiqua" pitchFamily="18" charset="0"/>
              </a:rPr>
              <a:t>time</a:t>
            </a:r>
            <a:r>
              <a:rPr lang="en-US" b="1" dirty="0" smtClean="0">
                <a:latin typeface="Book Antiqua" pitchFamily="18" charset="0"/>
              </a:rPr>
              <a:t>.</a:t>
            </a:r>
          </a:p>
          <a:p>
            <a:endParaRPr lang="en-US" b="1" dirty="0" smtClean="0">
              <a:latin typeface="Book Antiqua" pitchFamily="18" charset="0"/>
            </a:endParaRPr>
          </a:p>
          <a:p>
            <a:r>
              <a:rPr lang="en-US" b="1" dirty="0" smtClean="0">
                <a:latin typeface="Book Antiqua" pitchFamily="18" charset="0"/>
              </a:rPr>
              <a:t>* Also </a:t>
            </a:r>
            <a:r>
              <a:rPr lang="en-US" b="1" dirty="0" smtClean="0">
                <a:latin typeface="Book Antiqua" pitchFamily="18" charset="0"/>
              </a:rPr>
              <a:t>we can see that Female customers are take time less than 1 minute as compare to male customers.</a:t>
            </a:r>
          </a:p>
          <a:p>
            <a:endParaRPr lang="en-US" b="1" dirty="0">
              <a:latin typeface="Book Antiqu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72447" y="394151"/>
            <a:ext cx="11872255" cy="3149984"/>
          </a:xfrm>
          <a:prstGeom prst="rect">
            <a:avLst/>
          </a:prstGeom>
          <a:noFill/>
          <a:ln w="9525">
            <a:noFill/>
            <a:miter lim="800000"/>
            <a:headEnd/>
            <a:tailEnd/>
          </a:ln>
          <a:effectLst/>
        </p:spPr>
      </p:pic>
      <p:sp>
        <p:nvSpPr>
          <p:cNvPr id="3" name="TextBox 2"/>
          <p:cNvSpPr txBox="1"/>
          <p:nvPr/>
        </p:nvSpPr>
        <p:spPr>
          <a:xfrm>
            <a:off x="78811" y="-97"/>
            <a:ext cx="12113189" cy="677108"/>
          </a:xfrm>
          <a:prstGeom prst="rect">
            <a:avLst/>
          </a:prstGeom>
          <a:noFill/>
        </p:spPr>
        <p:txBody>
          <a:bodyPr wrap="square" rtlCol="0">
            <a:spAutoFit/>
          </a:bodyPr>
          <a:lstStyle/>
          <a:p>
            <a:r>
              <a:rPr lang="en-US" sz="1600" b="1" dirty="0" smtClean="0">
                <a:latin typeface="Book Antiqua" pitchFamily="18" charset="0"/>
              </a:rPr>
              <a:t>Mostly Female customers are choose payment method as cash on delivery as compare to male customers</a:t>
            </a:r>
            <a:r>
              <a:rPr lang="en-US" sz="1600" b="1" dirty="0" smtClean="0">
                <a:latin typeface="Book Antiqua" pitchFamily="18" charset="0"/>
              </a:rPr>
              <a:t>.</a:t>
            </a:r>
            <a:r>
              <a:rPr lang="en-US" b="1" dirty="0" smtClean="0">
                <a:latin typeface="Book Antiqua" pitchFamily="18" charset="0"/>
              </a:rPr>
              <a:t> </a:t>
            </a:r>
            <a:r>
              <a:rPr lang="en-US" sz="2000" b="1" dirty="0" smtClean="0">
                <a:latin typeface="Book Antiqua" pitchFamily="18" charset="0"/>
              </a:rPr>
              <a:t>Below Graph:</a:t>
            </a:r>
            <a:endParaRPr lang="en-US" b="1" dirty="0" smtClean="0">
              <a:latin typeface="Book Antiqua" pitchFamily="18" charset="0"/>
            </a:endParaRPr>
          </a:p>
          <a:p>
            <a:endParaRPr lang="en-US" b="1" dirty="0">
              <a:latin typeface="Book Antiqua" pitchFamily="18" charset="0"/>
            </a:endParaRPr>
          </a:p>
        </p:txBody>
      </p:sp>
      <p:pic>
        <p:nvPicPr>
          <p:cNvPr id="10243" name="Picture 3"/>
          <p:cNvPicPr>
            <a:picLocks noChangeAspect="1" noChangeArrowheads="1"/>
          </p:cNvPicPr>
          <p:nvPr/>
        </p:nvPicPr>
        <p:blipFill>
          <a:blip r:embed="rId3"/>
          <a:srcRect/>
          <a:stretch>
            <a:fillRect/>
          </a:stretch>
        </p:blipFill>
        <p:spPr bwMode="auto">
          <a:xfrm>
            <a:off x="0" y="4130256"/>
            <a:ext cx="12192000" cy="2727743"/>
          </a:xfrm>
          <a:prstGeom prst="rect">
            <a:avLst/>
          </a:prstGeom>
          <a:noFill/>
          <a:ln w="9525">
            <a:noFill/>
            <a:miter lim="800000"/>
            <a:headEnd/>
            <a:tailEnd/>
          </a:ln>
          <a:effectLst/>
        </p:spPr>
      </p:pic>
      <p:sp>
        <p:nvSpPr>
          <p:cNvPr id="5" name="TextBox 4"/>
          <p:cNvSpPr txBox="1"/>
          <p:nvPr/>
        </p:nvSpPr>
        <p:spPr>
          <a:xfrm>
            <a:off x="441448" y="3531476"/>
            <a:ext cx="12192000" cy="1015663"/>
          </a:xfrm>
          <a:prstGeom prst="rect">
            <a:avLst/>
          </a:prstGeom>
          <a:noFill/>
        </p:spPr>
        <p:txBody>
          <a:bodyPr wrap="square" rtlCol="0">
            <a:spAutoFit/>
          </a:bodyPr>
          <a:lstStyle/>
          <a:p>
            <a:r>
              <a:rPr lang="en-US" sz="2000" b="1" dirty="0" smtClean="0">
                <a:latin typeface="Book Antiqua" pitchFamily="18" charset="0"/>
              </a:rPr>
              <a:t>* Most </a:t>
            </a:r>
            <a:r>
              <a:rPr lang="en-US" sz="2000" b="1" dirty="0" smtClean="0">
                <a:latin typeface="Book Antiqua" pitchFamily="18" charset="0"/>
              </a:rPr>
              <a:t>of the customers are satisfied with content of the product.</a:t>
            </a:r>
          </a:p>
          <a:p>
            <a:r>
              <a:rPr lang="en-US" sz="2000" b="1" dirty="0" smtClean="0">
                <a:latin typeface="Book Antiqua" pitchFamily="18" charset="0"/>
              </a:rPr>
              <a:t>* From </a:t>
            </a:r>
            <a:r>
              <a:rPr lang="en-US" sz="2000" b="1" dirty="0" smtClean="0">
                <a:latin typeface="Book Antiqua" pitchFamily="18" charset="0"/>
              </a:rPr>
              <a:t>which Female customers are more then satisfied with content of the product</a:t>
            </a:r>
            <a:r>
              <a:rPr lang="en-US" sz="2000" b="1" dirty="0" smtClean="0">
                <a:latin typeface="Book Antiqua" pitchFamily="18" charset="0"/>
              </a:rPr>
              <a:t>. *Below Graph*</a:t>
            </a:r>
            <a:endParaRPr lang="en-US" sz="2000" b="1" dirty="0" smtClean="0">
              <a:latin typeface="Book Antiqua" pitchFamily="18" charset="0"/>
            </a:endParaRPr>
          </a:p>
          <a:p>
            <a:endParaRPr lang="en-US" sz="2000" b="1" dirty="0">
              <a:latin typeface="Book Antiqu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7913" y="78821"/>
            <a:ext cx="7031421" cy="584775"/>
          </a:xfrm>
          <a:prstGeom prst="rect">
            <a:avLst/>
          </a:prstGeom>
          <a:noFill/>
        </p:spPr>
        <p:txBody>
          <a:bodyPr wrap="square" rtlCol="0">
            <a:spAutoFit/>
          </a:bodyPr>
          <a:lstStyle/>
          <a:p>
            <a:r>
              <a:rPr lang="en-US" sz="3200" b="1" u="sng" dirty="0" smtClean="0">
                <a:latin typeface="Rockwell Bold"/>
              </a:rPr>
              <a:t>Relation With Recommend E-</a:t>
            </a:r>
            <a:r>
              <a:rPr lang="en-US" sz="3200" b="1" u="sng" dirty="0" err="1" smtClean="0">
                <a:latin typeface="Rockwell Bold"/>
              </a:rPr>
              <a:t>Tailer</a:t>
            </a:r>
            <a:endParaRPr lang="en-US" sz="3200" b="1" u="sng" dirty="0">
              <a:latin typeface="Rockwell Bold"/>
            </a:endParaRPr>
          </a:p>
        </p:txBody>
      </p:sp>
      <p:pic>
        <p:nvPicPr>
          <p:cNvPr id="11266" name="Picture 2"/>
          <p:cNvPicPr>
            <a:picLocks noChangeAspect="1" noChangeArrowheads="1"/>
          </p:cNvPicPr>
          <p:nvPr/>
        </p:nvPicPr>
        <p:blipFill>
          <a:blip r:embed="rId2"/>
          <a:srcRect/>
          <a:stretch>
            <a:fillRect/>
          </a:stretch>
        </p:blipFill>
        <p:spPr bwMode="auto">
          <a:xfrm>
            <a:off x="244036" y="805027"/>
            <a:ext cx="6992336" cy="6052973"/>
          </a:xfrm>
          <a:prstGeom prst="rect">
            <a:avLst/>
          </a:prstGeom>
          <a:noFill/>
          <a:ln w="9525">
            <a:noFill/>
            <a:miter lim="800000"/>
            <a:headEnd/>
            <a:tailEnd/>
          </a:ln>
          <a:effectLst/>
        </p:spPr>
      </p:pic>
      <p:sp>
        <p:nvSpPr>
          <p:cNvPr id="4" name="TextBox 3"/>
          <p:cNvSpPr txBox="1"/>
          <p:nvPr/>
        </p:nvSpPr>
        <p:spPr>
          <a:xfrm>
            <a:off x="7898524" y="1024747"/>
            <a:ext cx="3499945" cy="4678204"/>
          </a:xfrm>
          <a:prstGeom prst="rect">
            <a:avLst/>
          </a:prstGeom>
          <a:noFill/>
        </p:spPr>
        <p:txBody>
          <a:bodyPr wrap="square" rtlCol="0">
            <a:spAutoFit/>
          </a:bodyPr>
          <a:lstStyle/>
          <a:p>
            <a:r>
              <a:rPr lang="en-US" sz="2000" b="1" dirty="0" smtClean="0">
                <a:latin typeface="Book Antiqua" pitchFamily="18" charset="0"/>
              </a:rPr>
              <a:t>Customers are not quite sure to rate about responsiveness of the online shopping website when they do shopping with </a:t>
            </a:r>
            <a:r>
              <a:rPr lang="en-US" sz="2000" b="1" dirty="0" err="1" smtClean="0">
                <a:latin typeface="Book Antiqua" pitchFamily="18" charset="0"/>
              </a:rPr>
              <a:t>amazon.in,Flipkart.com,Mytra.com</a:t>
            </a:r>
            <a:r>
              <a:rPr lang="en-US" sz="2000" b="1" dirty="0" smtClean="0">
                <a:latin typeface="Book Antiqua" pitchFamily="18" charset="0"/>
              </a:rPr>
              <a:t> together</a:t>
            </a:r>
            <a:r>
              <a:rPr lang="en-US" sz="2000" b="1" dirty="0" smtClean="0">
                <a:latin typeface="Book Antiqua" pitchFamily="18" charset="0"/>
              </a:rPr>
              <a:t>.</a:t>
            </a:r>
          </a:p>
          <a:p>
            <a:endParaRPr lang="en-US" sz="2000" b="1" dirty="0" smtClean="0">
              <a:latin typeface="Book Antiqua" pitchFamily="18" charset="0"/>
            </a:endParaRPr>
          </a:p>
          <a:p>
            <a:r>
              <a:rPr lang="en-US" sz="2000" b="1" dirty="0" smtClean="0">
                <a:latin typeface="Book Antiqua" pitchFamily="18" charset="0"/>
              </a:rPr>
              <a:t>When Customers are doing shopping with </a:t>
            </a:r>
            <a:r>
              <a:rPr lang="en-US" sz="2000" b="1" dirty="0" err="1" smtClean="0">
                <a:latin typeface="Book Antiqua" pitchFamily="18" charset="0"/>
              </a:rPr>
              <a:t>amazon.in</a:t>
            </a:r>
            <a:r>
              <a:rPr lang="en-US" sz="2000" b="1" dirty="0" smtClean="0">
                <a:latin typeface="Book Antiqua" pitchFamily="18" charset="0"/>
              </a:rPr>
              <a:t> and Flipkart.com together, they are strongly disagree with responsiveness of the website.</a:t>
            </a:r>
          </a:p>
          <a:p>
            <a:endParaRPr lang="en-US" sz="2000" b="1" dirty="0">
              <a:latin typeface="Book Antiqua" pitchFamily="18" charset="0"/>
            </a:endParaRPr>
          </a:p>
        </p:txBody>
      </p:sp>
      <p:sp>
        <p:nvSpPr>
          <p:cNvPr id="5" name="Oval 4"/>
          <p:cNvSpPr/>
          <p:nvPr/>
        </p:nvSpPr>
        <p:spPr>
          <a:xfrm>
            <a:off x="7693581" y="1135116"/>
            <a:ext cx="189186" cy="18918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672555" y="3573586"/>
            <a:ext cx="189186" cy="18918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5563" y="252248"/>
            <a:ext cx="6794938" cy="584775"/>
          </a:xfrm>
          <a:prstGeom prst="rect">
            <a:avLst/>
          </a:prstGeom>
          <a:noFill/>
        </p:spPr>
        <p:txBody>
          <a:bodyPr wrap="square" rtlCol="0">
            <a:spAutoFit/>
          </a:bodyPr>
          <a:lstStyle/>
          <a:p>
            <a:r>
              <a:rPr lang="en-US" sz="3200" b="1" u="sng" dirty="0" smtClean="0">
                <a:latin typeface="Rockwell Bold"/>
              </a:rPr>
              <a:t>Visualize The Target Variable</a:t>
            </a:r>
            <a:endParaRPr lang="en-US" sz="3200" b="1" u="sng" dirty="0">
              <a:latin typeface="Rockwell Bold"/>
            </a:endParaRPr>
          </a:p>
        </p:txBody>
      </p:sp>
      <p:pic>
        <p:nvPicPr>
          <p:cNvPr id="12290" name="Picture 2"/>
          <p:cNvPicPr>
            <a:picLocks noChangeAspect="1" noChangeArrowheads="1"/>
          </p:cNvPicPr>
          <p:nvPr/>
        </p:nvPicPr>
        <p:blipFill>
          <a:blip r:embed="rId2"/>
          <a:srcRect/>
          <a:stretch>
            <a:fillRect/>
          </a:stretch>
        </p:blipFill>
        <p:spPr bwMode="auto">
          <a:xfrm>
            <a:off x="407768" y="1135117"/>
            <a:ext cx="6639417" cy="5281449"/>
          </a:xfrm>
          <a:prstGeom prst="rect">
            <a:avLst/>
          </a:prstGeom>
          <a:noFill/>
          <a:ln w="9525">
            <a:noFill/>
            <a:miter lim="800000"/>
            <a:headEnd/>
            <a:tailEnd/>
          </a:ln>
          <a:effectLst/>
        </p:spPr>
      </p:pic>
      <p:sp>
        <p:nvSpPr>
          <p:cNvPr id="4" name="TextBox 3"/>
          <p:cNvSpPr txBox="1"/>
          <p:nvPr/>
        </p:nvSpPr>
        <p:spPr>
          <a:xfrm>
            <a:off x="7457090" y="1292771"/>
            <a:ext cx="3925613" cy="5016758"/>
          </a:xfrm>
          <a:prstGeom prst="rect">
            <a:avLst/>
          </a:prstGeom>
          <a:noFill/>
        </p:spPr>
        <p:txBody>
          <a:bodyPr wrap="square" rtlCol="0">
            <a:spAutoFit/>
          </a:bodyPr>
          <a:lstStyle/>
          <a:p>
            <a:r>
              <a:rPr lang="en-US" sz="2000" b="1" dirty="0" smtClean="0">
                <a:latin typeface="Book Antiqua" pitchFamily="18" charset="0"/>
              </a:rPr>
              <a:t>Most of the customers are recommend </a:t>
            </a:r>
            <a:r>
              <a:rPr lang="en-US" sz="2000" b="1" dirty="0" err="1" smtClean="0">
                <a:latin typeface="Book Antiqua" pitchFamily="18" charset="0"/>
              </a:rPr>
              <a:t>Amazon.in</a:t>
            </a:r>
            <a:r>
              <a:rPr lang="en-US" sz="2000" b="1" dirty="0" smtClean="0">
                <a:latin typeface="Book Antiqua" pitchFamily="18" charset="0"/>
              </a:rPr>
              <a:t> to his other friend for online shopping</a:t>
            </a:r>
            <a:r>
              <a:rPr lang="en-US" sz="2000" b="1" dirty="0" smtClean="0">
                <a:latin typeface="Book Antiqua" pitchFamily="18" charset="0"/>
              </a:rPr>
              <a:t>.</a:t>
            </a:r>
          </a:p>
          <a:p>
            <a:endParaRPr lang="en-US" sz="2000" b="1" dirty="0" smtClean="0">
              <a:latin typeface="Book Antiqua" pitchFamily="18" charset="0"/>
            </a:endParaRPr>
          </a:p>
          <a:p>
            <a:endParaRPr lang="en-US" sz="2000" b="1" dirty="0" smtClean="0">
              <a:latin typeface="Book Antiqua" pitchFamily="18" charset="0"/>
            </a:endParaRPr>
          </a:p>
          <a:p>
            <a:r>
              <a:rPr lang="en-US" sz="2000" b="1" dirty="0" err="1" smtClean="0">
                <a:latin typeface="Book Antiqua" pitchFamily="18" charset="0"/>
              </a:rPr>
              <a:t>Flipkart</a:t>
            </a:r>
            <a:r>
              <a:rPr lang="en-US" sz="2000" b="1" dirty="0" smtClean="0">
                <a:latin typeface="Book Antiqua" pitchFamily="18" charset="0"/>
              </a:rPr>
              <a:t> is second highest recommend website for online shopping</a:t>
            </a:r>
            <a:r>
              <a:rPr lang="en-US" sz="2000" b="1" dirty="0" smtClean="0">
                <a:latin typeface="Book Antiqua" pitchFamily="18" charset="0"/>
              </a:rPr>
              <a:t>.</a:t>
            </a:r>
          </a:p>
          <a:p>
            <a:endParaRPr lang="en-US" sz="2000" b="1" dirty="0" smtClean="0">
              <a:latin typeface="Book Antiqua" pitchFamily="18" charset="0"/>
            </a:endParaRPr>
          </a:p>
          <a:p>
            <a:endParaRPr lang="en-US" sz="2000" b="1" dirty="0" smtClean="0">
              <a:latin typeface="Book Antiqua" pitchFamily="18" charset="0"/>
            </a:endParaRPr>
          </a:p>
          <a:p>
            <a:r>
              <a:rPr lang="en-US" sz="2000" b="1" dirty="0" smtClean="0">
                <a:latin typeface="Book Antiqua" pitchFamily="18" charset="0"/>
              </a:rPr>
              <a:t>paytm.com and </a:t>
            </a:r>
            <a:r>
              <a:rPr lang="en-US" sz="2000" b="1" dirty="0" err="1" smtClean="0">
                <a:latin typeface="Book Antiqua" pitchFamily="18" charset="0"/>
              </a:rPr>
              <a:t>snapdeal</a:t>
            </a:r>
            <a:r>
              <a:rPr lang="en-US" sz="2000" b="1" dirty="0" smtClean="0">
                <a:latin typeface="Book Antiqua" pitchFamily="18" charset="0"/>
              </a:rPr>
              <a:t> are very less recommend website for online shopping by customers.</a:t>
            </a:r>
          </a:p>
          <a:p>
            <a:endParaRPr lang="en-US" sz="2000" b="1" dirty="0">
              <a:latin typeface="Book Antiqua" pitchFamily="18" charset="0"/>
            </a:endParaRPr>
          </a:p>
        </p:txBody>
      </p:sp>
      <p:sp>
        <p:nvSpPr>
          <p:cNvPr id="5" name="Oval 4"/>
          <p:cNvSpPr/>
          <p:nvPr/>
        </p:nvSpPr>
        <p:spPr>
          <a:xfrm>
            <a:off x="7204856" y="1403131"/>
            <a:ext cx="173421" cy="2207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62660" y="3179429"/>
            <a:ext cx="173421" cy="2207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57400" y="4782301"/>
            <a:ext cx="173421" cy="2207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4186" y="0"/>
            <a:ext cx="5990896" cy="646331"/>
          </a:xfrm>
          <a:prstGeom prst="rect">
            <a:avLst/>
          </a:prstGeom>
          <a:noFill/>
        </p:spPr>
        <p:txBody>
          <a:bodyPr wrap="square" rtlCol="0">
            <a:spAutoFit/>
          </a:bodyPr>
          <a:lstStyle/>
          <a:p>
            <a:r>
              <a:rPr lang="en-US" sz="3600" b="1" u="sng" dirty="0" smtClean="0">
                <a:latin typeface="Rockwell Bold"/>
              </a:rPr>
              <a:t>Plotting Heat map</a:t>
            </a:r>
            <a:endParaRPr lang="en-US" sz="3600" b="1" u="sng" dirty="0">
              <a:latin typeface="Rockwell Bold"/>
            </a:endParaRPr>
          </a:p>
        </p:txBody>
      </p:sp>
      <p:pic>
        <p:nvPicPr>
          <p:cNvPr id="13314" name="Picture 2"/>
          <p:cNvPicPr>
            <a:picLocks noChangeAspect="1" noChangeArrowheads="1"/>
          </p:cNvPicPr>
          <p:nvPr/>
        </p:nvPicPr>
        <p:blipFill>
          <a:blip r:embed="rId2"/>
          <a:srcRect/>
          <a:stretch>
            <a:fillRect/>
          </a:stretch>
        </p:blipFill>
        <p:spPr bwMode="auto">
          <a:xfrm>
            <a:off x="0" y="693683"/>
            <a:ext cx="9585434" cy="5943600"/>
          </a:xfrm>
          <a:prstGeom prst="rect">
            <a:avLst/>
          </a:prstGeom>
          <a:noFill/>
          <a:ln w="9525">
            <a:noFill/>
            <a:miter lim="800000"/>
            <a:headEnd/>
            <a:tailEnd/>
          </a:ln>
          <a:effectLst/>
        </p:spPr>
      </p:pic>
      <p:sp>
        <p:nvSpPr>
          <p:cNvPr id="4" name="TextBox 3"/>
          <p:cNvSpPr txBox="1"/>
          <p:nvPr/>
        </p:nvSpPr>
        <p:spPr>
          <a:xfrm>
            <a:off x="10058400" y="819806"/>
            <a:ext cx="1891862" cy="5632311"/>
          </a:xfrm>
          <a:prstGeom prst="rect">
            <a:avLst/>
          </a:prstGeom>
          <a:noFill/>
        </p:spPr>
        <p:txBody>
          <a:bodyPr wrap="square" rtlCol="0">
            <a:spAutoFit/>
          </a:bodyPr>
          <a:lstStyle/>
          <a:p>
            <a:r>
              <a:rPr lang="en-US" dirty="0" smtClean="0">
                <a:latin typeface="Book Antiqua" pitchFamily="18" charset="0"/>
              </a:rPr>
              <a:t>I used the </a:t>
            </a:r>
            <a:r>
              <a:rPr lang="en-US" dirty="0" err="1" smtClean="0">
                <a:latin typeface="Book Antiqua" pitchFamily="18" charset="0"/>
              </a:rPr>
              <a:t>heatmap</a:t>
            </a:r>
            <a:r>
              <a:rPr lang="en-US" dirty="0" smtClean="0">
                <a:latin typeface="Book Antiqua" pitchFamily="18" charset="0"/>
              </a:rPr>
              <a:t> on the encoded dataset to see the correlation details between the columns.</a:t>
            </a:r>
          </a:p>
          <a:p>
            <a:r>
              <a:rPr lang="en-US" dirty="0" smtClean="0">
                <a:latin typeface="Book Antiqua" pitchFamily="18" charset="0"/>
              </a:rPr>
              <a:t>Even on the </a:t>
            </a:r>
            <a:r>
              <a:rPr lang="en-US" dirty="0" err="1" smtClean="0">
                <a:latin typeface="Book Antiqua" pitchFamily="18" charset="0"/>
              </a:rPr>
              <a:t>Jupyter</a:t>
            </a:r>
            <a:r>
              <a:rPr lang="en-US" dirty="0" smtClean="0">
                <a:latin typeface="Book Antiqua" pitchFamily="18" charset="0"/>
              </a:rPr>
              <a:t> Notebook the picture was too tiny however seeing the color combinations I was able to figure out that there is no multi </a:t>
            </a:r>
            <a:r>
              <a:rPr lang="en-US" dirty="0" smtClean="0">
                <a:latin typeface="Book Antiqua" pitchFamily="18" charset="0"/>
              </a:rPr>
              <a:t>co linearity </a:t>
            </a:r>
            <a:r>
              <a:rPr lang="en-US" dirty="0" smtClean="0">
                <a:latin typeface="Book Antiqua" pitchFamily="18" charset="0"/>
              </a:rPr>
              <a:t>concern between the columns</a:t>
            </a:r>
            <a:r>
              <a:rPr lang="en-US" dirty="0" smtClean="0">
                <a:latin typeface="Book Antiqua" pitchFamily="18" charset="0"/>
              </a:rPr>
              <a:t>.</a:t>
            </a:r>
            <a:endParaRPr lang="en-IN" dirty="0" smtClean="0">
              <a:latin typeface="Book Antiqua" pitchFamily="18" charset="0"/>
            </a:endParaRPr>
          </a:p>
        </p:txBody>
      </p:sp>
      <p:sp>
        <p:nvSpPr>
          <p:cNvPr id="5" name="Oval 4"/>
          <p:cNvSpPr/>
          <p:nvPr/>
        </p:nvSpPr>
        <p:spPr>
          <a:xfrm>
            <a:off x="9853544" y="898619"/>
            <a:ext cx="173421" cy="2207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895582" y="2816811"/>
            <a:ext cx="173421" cy="2207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7201" y="78817"/>
            <a:ext cx="8529144" cy="584775"/>
          </a:xfrm>
          <a:prstGeom prst="rect">
            <a:avLst/>
          </a:prstGeom>
          <a:noFill/>
        </p:spPr>
        <p:txBody>
          <a:bodyPr wrap="square" rtlCol="0">
            <a:spAutoFit/>
          </a:bodyPr>
          <a:lstStyle/>
          <a:p>
            <a:r>
              <a:rPr lang="en-US" sz="3200" b="1" u="sng" dirty="0" smtClean="0">
                <a:latin typeface="Rockwell Bold"/>
              </a:rPr>
              <a:t>Correlation With Target Variable</a:t>
            </a:r>
            <a:endParaRPr lang="en-US" sz="3200" b="1" u="sng" dirty="0">
              <a:latin typeface="Rockwell Bold"/>
            </a:endParaRPr>
          </a:p>
        </p:txBody>
      </p:sp>
      <p:pic>
        <p:nvPicPr>
          <p:cNvPr id="14338" name="Picture 2"/>
          <p:cNvPicPr>
            <a:picLocks noChangeAspect="1" noChangeArrowheads="1"/>
          </p:cNvPicPr>
          <p:nvPr/>
        </p:nvPicPr>
        <p:blipFill>
          <a:blip r:embed="rId2"/>
          <a:srcRect/>
          <a:stretch>
            <a:fillRect/>
          </a:stretch>
        </p:blipFill>
        <p:spPr bwMode="auto">
          <a:xfrm>
            <a:off x="1" y="736381"/>
            <a:ext cx="12192000" cy="4533900"/>
          </a:xfrm>
          <a:prstGeom prst="rect">
            <a:avLst/>
          </a:prstGeom>
          <a:noFill/>
          <a:ln w="9525">
            <a:noFill/>
            <a:miter lim="800000"/>
            <a:headEnd/>
            <a:tailEnd/>
          </a:ln>
          <a:effectLst/>
        </p:spPr>
      </p:pic>
      <p:sp>
        <p:nvSpPr>
          <p:cNvPr id="4" name="TextBox 3"/>
          <p:cNvSpPr txBox="1"/>
          <p:nvPr/>
        </p:nvSpPr>
        <p:spPr>
          <a:xfrm>
            <a:off x="0" y="5202613"/>
            <a:ext cx="12192000" cy="1815882"/>
          </a:xfrm>
          <a:prstGeom prst="rect">
            <a:avLst/>
          </a:prstGeom>
          <a:noFill/>
        </p:spPr>
        <p:txBody>
          <a:bodyPr wrap="square" rtlCol="0">
            <a:spAutoFit/>
          </a:bodyPr>
          <a:lstStyle/>
          <a:p>
            <a:r>
              <a:rPr lang="en-US" sz="1600" b="1" dirty="0" smtClean="0">
                <a:latin typeface="Book Antiqua" pitchFamily="18" charset="0"/>
              </a:rPr>
              <a:t>* '</a:t>
            </a:r>
            <a:r>
              <a:rPr lang="en-US" sz="1600" b="1" dirty="0" err="1" smtClean="0">
                <a:latin typeface="Book Antiqua" pitchFamily="18" charset="0"/>
              </a:rPr>
              <a:t>InterfaceRating</a:t>
            </a:r>
            <a:r>
              <a:rPr lang="en-US" sz="1600" b="1" dirty="0" err="1" smtClean="0">
                <a:latin typeface="Book Antiqua" pitchFamily="18" charset="0"/>
              </a:rPr>
              <a:t>','SatisfactionRating','SecurityOfInformation</a:t>
            </a:r>
            <a:r>
              <a:rPr lang="en-US" sz="1600" b="1" dirty="0" smtClean="0">
                <a:latin typeface="Book Antiqua" pitchFamily="18" charset="0"/>
              </a:rPr>
              <a:t>' features are very less negatively correlated with target variable.</a:t>
            </a:r>
          </a:p>
          <a:p>
            <a:r>
              <a:rPr lang="en-US" sz="1600" b="1" dirty="0" smtClean="0">
                <a:latin typeface="Book Antiqua" pitchFamily="18" charset="0"/>
              </a:rPr>
              <a:t>* '</a:t>
            </a:r>
            <a:r>
              <a:rPr lang="en-US" sz="1600" b="1" dirty="0" err="1" smtClean="0">
                <a:latin typeface="Book Antiqua" pitchFamily="18" charset="0"/>
              </a:rPr>
              <a:t>ResponsivenessRating</a:t>
            </a:r>
            <a:r>
              <a:rPr lang="en-US" sz="1600" b="1" dirty="0" err="1" smtClean="0">
                <a:latin typeface="Book Antiqua" pitchFamily="18" charset="0"/>
              </a:rPr>
              <a:t>','SenseOfAdventure','LimitedPaymentMethod</a:t>
            </a:r>
            <a:r>
              <a:rPr lang="en-US" sz="1600" b="1" dirty="0" smtClean="0">
                <a:latin typeface="Book Antiqua" pitchFamily="18" charset="0"/>
              </a:rPr>
              <a:t>' are very less Positively </a:t>
            </a:r>
            <a:r>
              <a:rPr lang="en-US" sz="1600" b="1" dirty="0" err="1" smtClean="0">
                <a:latin typeface="Book Antiqua" pitchFamily="18" charset="0"/>
              </a:rPr>
              <a:t>correalted</a:t>
            </a:r>
            <a:r>
              <a:rPr lang="en-US" sz="1600" b="1" dirty="0" smtClean="0">
                <a:latin typeface="Book Antiqua" pitchFamily="18" charset="0"/>
              </a:rPr>
              <a:t> with target variable.</a:t>
            </a:r>
          </a:p>
          <a:p>
            <a:r>
              <a:rPr lang="en-US" sz="1600" b="1" dirty="0" smtClean="0">
                <a:latin typeface="Book Antiqua" pitchFamily="18" charset="0"/>
              </a:rPr>
              <a:t>*'ReasonBehineAdventure</a:t>
            </a:r>
            <a:r>
              <a:rPr lang="en-US" sz="1600" b="1" dirty="0" smtClean="0">
                <a:latin typeface="Book Antiqua" pitchFamily="18" charset="0"/>
              </a:rPr>
              <a:t>','EasyWebApp','DescriptionOfProduct','realiabilityOfWeb','PerceivedTrustworthness',</a:t>
            </a:r>
            <a:r>
              <a:rPr lang="en-US" sz="1600" b="1" dirty="0" smtClean="0">
                <a:latin typeface="Book Antiqua" pitchFamily="18" charset="0"/>
              </a:rPr>
              <a:t>'OnlineAssistance </a:t>
            </a:r>
            <a:r>
              <a:rPr lang="en-US" sz="1600" b="1" dirty="0" err="1" smtClean="0">
                <a:latin typeface="Book Antiqua" pitchFamily="18" charset="0"/>
              </a:rPr>
              <a:t>Presense</a:t>
            </a:r>
            <a:r>
              <a:rPr lang="en-US" sz="1600" b="1" dirty="0" smtClean="0">
                <a:latin typeface="Book Antiqua" pitchFamily="18" charset="0"/>
              </a:rPr>
              <a:t>' features are highest </a:t>
            </a:r>
            <a:r>
              <a:rPr lang="en-US" sz="1600" b="1" dirty="0" err="1" smtClean="0">
                <a:latin typeface="Book Antiqua" pitchFamily="18" charset="0"/>
              </a:rPr>
              <a:t>correalted</a:t>
            </a:r>
            <a:r>
              <a:rPr lang="en-US" sz="1600" b="1" dirty="0" smtClean="0">
                <a:latin typeface="Book Antiqua" pitchFamily="18" charset="0"/>
              </a:rPr>
              <a:t> with target </a:t>
            </a:r>
            <a:r>
              <a:rPr lang="en-US" sz="1600" b="1" dirty="0" err="1" smtClean="0">
                <a:latin typeface="Book Antiqua" pitchFamily="18" charset="0"/>
              </a:rPr>
              <a:t>varieble</a:t>
            </a:r>
            <a:r>
              <a:rPr lang="en-US" sz="1600" b="1" dirty="0" smtClean="0">
                <a:latin typeface="Book Antiqua" pitchFamily="18" charset="0"/>
              </a:rPr>
              <a:t>.</a:t>
            </a:r>
          </a:p>
          <a:p>
            <a:r>
              <a:rPr lang="en-US" sz="1600" b="1" dirty="0" smtClean="0">
                <a:latin typeface="Book Antiqua" pitchFamily="18" charset="0"/>
              </a:rPr>
              <a:t>*'ContentRating</a:t>
            </a:r>
            <a:r>
              <a:rPr lang="en-US" sz="1600" b="1" dirty="0" smtClean="0">
                <a:latin typeface="Book Antiqua" pitchFamily="18" charset="0"/>
              </a:rPr>
              <a:t>','RelevantInformationRating','PrivacyRating','LoyalityRaing' are </a:t>
            </a:r>
            <a:r>
              <a:rPr lang="en-US" sz="1600" b="1" dirty="0" err="1" smtClean="0">
                <a:latin typeface="Book Antiqua" pitchFamily="18" charset="0"/>
              </a:rPr>
              <a:t>storngly</a:t>
            </a:r>
            <a:r>
              <a:rPr lang="en-US" sz="1600" b="1" dirty="0" smtClean="0">
                <a:latin typeface="Book Antiqua" pitchFamily="18" charset="0"/>
              </a:rPr>
              <a:t> negatively </a:t>
            </a:r>
            <a:r>
              <a:rPr lang="en-US" sz="1600" b="1" dirty="0" err="1" smtClean="0">
                <a:latin typeface="Book Antiqua" pitchFamily="18" charset="0"/>
              </a:rPr>
              <a:t>correalted</a:t>
            </a:r>
            <a:r>
              <a:rPr lang="en-US" sz="1600" b="1" dirty="0" smtClean="0">
                <a:latin typeface="Book Antiqua" pitchFamily="18" charset="0"/>
              </a:rPr>
              <a:t> with target variable.</a:t>
            </a:r>
          </a:p>
          <a:p>
            <a:endParaRPr lang="en-US" sz="1600" b="1" dirty="0">
              <a:latin typeface="Book Antiqu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4067556" y="0"/>
            <a:ext cx="7110248" cy="707886"/>
          </a:xfrm>
          <a:prstGeom prst="rect">
            <a:avLst/>
          </a:prstGeom>
          <a:noFill/>
        </p:spPr>
        <p:txBody>
          <a:bodyPr wrap="square" rtlCol="0">
            <a:spAutoFit/>
          </a:bodyPr>
          <a:lstStyle/>
          <a:p>
            <a:r>
              <a:rPr lang="en-US" sz="4000" b="1" u="sng" dirty="0" smtClean="0">
                <a:solidFill>
                  <a:schemeClr val="accent1">
                    <a:lumMod val="75000"/>
                  </a:schemeClr>
                </a:solidFill>
                <a:latin typeface="Rockwell Bold"/>
              </a:rPr>
              <a:t>Conclusion</a:t>
            </a:r>
            <a:endParaRPr lang="en-US" sz="4000" b="1" u="sng" dirty="0">
              <a:solidFill>
                <a:schemeClr val="accent1">
                  <a:lumMod val="75000"/>
                </a:schemeClr>
              </a:solidFill>
              <a:latin typeface="Rockwell Bold"/>
            </a:endParaRPr>
          </a:p>
        </p:txBody>
      </p:sp>
      <p:sp>
        <p:nvSpPr>
          <p:cNvPr id="5" name="TextBox 4"/>
          <p:cNvSpPr txBox="1"/>
          <p:nvPr/>
        </p:nvSpPr>
        <p:spPr>
          <a:xfrm>
            <a:off x="252247" y="2049493"/>
            <a:ext cx="11892455" cy="1754326"/>
          </a:xfrm>
          <a:prstGeom prst="rect">
            <a:avLst/>
          </a:prstGeom>
          <a:noFill/>
        </p:spPr>
        <p:txBody>
          <a:bodyPr wrap="square" rtlCol="0">
            <a:spAutoFit/>
          </a:bodyPr>
          <a:lstStyle/>
          <a:p>
            <a:r>
              <a:rPr lang="en-US" b="1" dirty="0" smtClean="0">
                <a:latin typeface="Book Antiqua" pitchFamily="18" charset="0"/>
              </a:rPr>
              <a:t>Based on overall observations the first 47 features provide insights on how e-retail is helpful and growing based on customer inputs. The data explained how the online platform has been used more often in which CITY, PIN CODE, AGE etc. It also showed us that in some factors there is less importance given to contribute to the success of an e-commerce store, so based on that we could remove those factors and keep all the important factors. Also we could improve on some factors that influence the online customers repeat purchase intention.</a:t>
            </a:r>
          </a:p>
          <a:p>
            <a:endParaRPr lang="en-US" b="1" dirty="0">
              <a:latin typeface="Book Antiqua" pitchFamily="18" charset="0"/>
            </a:endParaRPr>
          </a:p>
        </p:txBody>
      </p:sp>
      <p:sp>
        <p:nvSpPr>
          <p:cNvPr id="6" name="TextBox 5"/>
          <p:cNvSpPr txBox="1"/>
          <p:nvPr/>
        </p:nvSpPr>
        <p:spPr>
          <a:xfrm>
            <a:off x="0" y="1103586"/>
            <a:ext cx="11855669" cy="1166473"/>
          </a:xfrm>
          <a:prstGeom prst="rect">
            <a:avLst/>
          </a:prstGeom>
          <a:noFill/>
        </p:spPr>
        <p:txBody>
          <a:bodyPr wrap="square" rtlCol="0">
            <a:spAutoFit/>
          </a:bodyPr>
          <a:lstStyle/>
          <a:p>
            <a:pPr marL="285750" indent="-228600">
              <a:lnSpc>
                <a:spcPct val="90000"/>
              </a:lnSpc>
              <a:spcAft>
                <a:spcPts val="600"/>
              </a:spcAft>
            </a:pPr>
            <a:r>
              <a:rPr lang="en-US" b="1" dirty="0" smtClean="0">
                <a:latin typeface="Book Antiqua" pitchFamily="18" charset="0"/>
              </a:rPr>
              <a:t>    Amazon </a:t>
            </a:r>
            <a:r>
              <a:rPr lang="en-US" b="1" dirty="0" smtClean="0">
                <a:latin typeface="Book Antiqua" pitchFamily="18" charset="0"/>
              </a:rPr>
              <a:t>is  most recommended by 81.4% of the </a:t>
            </a:r>
            <a:r>
              <a:rPr lang="en-US" b="1" dirty="0" smtClean="0">
                <a:latin typeface="Book Antiqua" pitchFamily="18" charset="0"/>
              </a:rPr>
              <a:t>Customers, 47% of the Customers recommended </a:t>
            </a:r>
            <a:r>
              <a:rPr lang="en-US" b="1" dirty="0" err="1" smtClean="0">
                <a:latin typeface="Book Antiqua" pitchFamily="18" charset="0"/>
              </a:rPr>
              <a:t>Flipkart</a:t>
            </a:r>
            <a:r>
              <a:rPr lang="en-US" b="1" dirty="0" smtClean="0">
                <a:latin typeface="Book Antiqua" pitchFamily="18" charset="0"/>
              </a:rPr>
              <a:t>. </a:t>
            </a:r>
            <a:r>
              <a:rPr lang="en-US" b="1" dirty="0" err="1" smtClean="0">
                <a:latin typeface="Book Antiqua" pitchFamily="18" charset="0"/>
              </a:rPr>
              <a:t>Paytm</a:t>
            </a:r>
            <a:r>
              <a:rPr lang="en-US" b="1" dirty="0" smtClean="0">
                <a:latin typeface="Book Antiqua" pitchFamily="18" charset="0"/>
              </a:rPr>
              <a:t> </a:t>
            </a:r>
            <a:r>
              <a:rPr lang="en-US" b="1" dirty="0" smtClean="0">
                <a:latin typeface="Book Antiqua" pitchFamily="18" charset="0"/>
              </a:rPr>
              <a:t>has recommended by  16.4% of the </a:t>
            </a:r>
            <a:r>
              <a:rPr lang="en-US" b="1" dirty="0" smtClean="0">
                <a:latin typeface="Book Antiqua" pitchFamily="18" charset="0"/>
              </a:rPr>
              <a:t>Customers. </a:t>
            </a:r>
            <a:r>
              <a:rPr lang="en-US" b="1" dirty="0" err="1" smtClean="0">
                <a:latin typeface="Book Antiqua" pitchFamily="18" charset="0"/>
              </a:rPr>
              <a:t>Myntra</a:t>
            </a:r>
            <a:r>
              <a:rPr lang="en-US" b="1" dirty="0" smtClean="0">
                <a:latin typeface="Book Antiqua" pitchFamily="18" charset="0"/>
              </a:rPr>
              <a:t> </a:t>
            </a:r>
            <a:r>
              <a:rPr lang="en-US" b="1" dirty="0" smtClean="0">
                <a:latin typeface="Book Antiqua" pitchFamily="18" charset="0"/>
              </a:rPr>
              <a:t>is recommended by 28% of the </a:t>
            </a:r>
            <a:r>
              <a:rPr lang="en-US" b="1" dirty="0" smtClean="0">
                <a:latin typeface="Book Antiqua" pitchFamily="18" charset="0"/>
              </a:rPr>
              <a:t>customers. </a:t>
            </a:r>
            <a:r>
              <a:rPr lang="en-US" b="1" dirty="0" err="1" smtClean="0">
                <a:latin typeface="Book Antiqua" pitchFamily="18" charset="0"/>
              </a:rPr>
              <a:t>Snapdeal</a:t>
            </a:r>
            <a:r>
              <a:rPr lang="en-US" b="1" dirty="0" smtClean="0">
                <a:latin typeface="Book Antiqua" pitchFamily="18" charset="0"/>
              </a:rPr>
              <a:t> </a:t>
            </a:r>
            <a:r>
              <a:rPr lang="en-US" b="1" dirty="0" smtClean="0">
                <a:latin typeface="Book Antiqua" pitchFamily="18" charset="0"/>
              </a:rPr>
              <a:t>is the </a:t>
            </a:r>
            <a:r>
              <a:rPr lang="en-US" b="1" dirty="0" smtClean="0">
                <a:latin typeface="Book Antiqua" pitchFamily="18" charset="0"/>
              </a:rPr>
              <a:t>least recommended </a:t>
            </a:r>
            <a:r>
              <a:rPr lang="en-US" b="1" dirty="0" smtClean="0">
                <a:latin typeface="Book Antiqua" pitchFamily="18" charset="0"/>
              </a:rPr>
              <a:t>online retailed with only 4% of recommendation Rate.</a:t>
            </a:r>
          </a:p>
          <a:p>
            <a:pPr marL="285750" indent="-228600">
              <a:lnSpc>
                <a:spcPct val="90000"/>
              </a:lnSpc>
              <a:spcAft>
                <a:spcPts val="600"/>
              </a:spcAft>
            </a:pPr>
            <a:endParaRPr lang="en-US" b="1" dirty="0">
              <a:latin typeface="Book Antiqua" pitchFamily="18" charset="0"/>
            </a:endParaRPr>
          </a:p>
        </p:txBody>
      </p:sp>
      <p:sp>
        <p:nvSpPr>
          <p:cNvPr id="7" name="Oval 6"/>
          <p:cNvSpPr/>
          <p:nvPr/>
        </p:nvSpPr>
        <p:spPr>
          <a:xfrm>
            <a:off x="63064" y="2144087"/>
            <a:ext cx="204952" cy="1576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Oval 7"/>
          <p:cNvSpPr/>
          <p:nvPr/>
        </p:nvSpPr>
        <p:spPr>
          <a:xfrm>
            <a:off x="73570" y="1192867"/>
            <a:ext cx="204952" cy="1576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TextBox 9"/>
          <p:cNvSpPr txBox="1"/>
          <p:nvPr/>
        </p:nvSpPr>
        <p:spPr>
          <a:xfrm>
            <a:off x="283788" y="3627645"/>
            <a:ext cx="11698014" cy="1477328"/>
          </a:xfrm>
          <a:prstGeom prst="rect">
            <a:avLst/>
          </a:prstGeom>
          <a:noFill/>
        </p:spPr>
        <p:txBody>
          <a:bodyPr wrap="square" rtlCol="0">
            <a:spAutoFit/>
          </a:bodyPr>
          <a:lstStyle/>
          <a:p>
            <a:r>
              <a:rPr lang="en-US" b="1" dirty="0" smtClean="0">
                <a:latin typeface="Book Antiqua" pitchFamily="18" charset="0"/>
              </a:rPr>
              <a:t>Apart from the first 47 features the rest of the features showed which online platform has been used more based on the success factors. Based on the case study for customer activation and retention, Amazon is the most reliable and has been fulfilled all the customer requirements. After Amazon the data showed </a:t>
            </a:r>
            <a:r>
              <a:rPr lang="en-US" b="1" dirty="0" err="1" smtClean="0">
                <a:latin typeface="Book Antiqua" pitchFamily="18" charset="0"/>
              </a:rPr>
              <a:t>Flipkart</a:t>
            </a:r>
            <a:r>
              <a:rPr lang="en-US" b="1" dirty="0" smtClean="0">
                <a:latin typeface="Book Antiqua" pitchFamily="18" charset="0"/>
              </a:rPr>
              <a:t> has been used more for online shopping.</a:t>
            </a:r>
          </a:p>
          <a:p>
            <a:endParaRPr lang="en-US" b="1" dirty="0"/>
          </a:p>
        </p:txBody>
      </p:sp>
      <p:sp>
        <p:nvSpPr>
          <p:cNvPr id="11" name="Oval 10"/>
          <p:cNvSpPr/>
          <p:nvPr/>
        </p:nvSpPr>
        <p:spPr>
          <a:xfrm>
            <a:off x="105102" y="3715427"/>
            <a:ext cx="204952" cy="1576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TextBox 11"/>
          <p:cNvSpPr txBox="1"/>
          <p:nvPr/>
        </p:nvSpPr>
        <p:spPr>
          <a:xfrm>
            <a:off x="252238" y="4934602"/>
            <a:ext cx="11146220" cy="1754326"/>
          </a:xfrm>
          <a:prstGeom prst="rect">
            <a:avLst/>
          </a:prstGeom>
          <a:noFill/>
        </p:spPr>
        <p:txBody>
          <a:bodyPr wrap="square" rtlCol="0">
            <a:spAutoFit/>
          </a:bodyPr>
          <a:lstStyle/>
          <a:p>
            <a:r>
              <a:rPr lang="en-US" b="1" dirty="0" smtClean="0">
                <a:latin typeface="Book Antiqua" pitchFamily="18" charset="0"/>
              </a:rPr>
              <a:t>Amazon and </a:t>
            </a:r>
            <a:r>
              <a:rPr lang="en-US" b="1" dirty="0" err="1" smtClean="0">
                <a:latin typeface="Book Antiqua" pitchFamily="18" charset="0"/>
              </a:rPr>
              <a:t>Flipkart</a:t>
            </a:r>
            <a:r>
              <a:rPr lang="en-US" b="1" dirty="0" smtClean="0">
                <a:latin typeface="Book Antiqua" pitchFamily="18" charset="0"/>
              </a:rPr>
              <a:t> have highest efficiency as compare to other websites</a:t>
            </a:r>
            <a:r>
              <a:rPr lang="en-US" b="1" dirty="0" smtClean="0">
                <a:latin typeface="Book Antiqua" pitchFamily="18" charset="0"/>
              </a:rPr>
              <a:t>.  And </a:t>
            </a:r>
            <a:r>
              <a:rPr lang="en-US" b="1" dirty="0" smtClean="0">
                <a:latin typeface="Book Antiqua" pitchFamily="18" charset="0"/>
              </a:rPr>
              <a:t>Paytm.com and Snapdeal.com take highest time for delivery of the product</a:t>
            </a:r>
            <a:r>
              <a:rPr lang="en-US" b="1" dirty="0" smtClean="0">
                <a:latin typeface="Book Antiqua" pitchFamily="18" charset="0"/>
              </a:rPr>
              <a:t>. </a:t>
            </a:r>
            <a:r>
              <a:rPr lang="en-US" b="1" dirty="0" smtClean="0">
                <a:latin typeface="Book Antiqua" pitchFamily="18" charset="0"/>
              </a:rPr>
              <a:t>So based on the research factors Amazon and </a:t>
            </a:r>
            <a:r>
              <a:rPr lang="en-US" b="1" dirty="0" err="1" smtClean="0">
                <a:latin typeface="Book Antiqua" pitchFamily="18" charset="0"/>
              </a:rPr>
              <a:t>Flipkart</a:t>
            </a:r>
            <a:r>
              <a:rPr lang="en-US" b="1" dirty="0" smtClean="0">
                <a:latin typeface="Book Antiqua" pitchFamily="18" charset="0"/>
              </a:rPr>
              <a:t> are the e-commerce platform which are having the combination of both utilitarian and hedonistic values to keep the repeat purchase intention (loyalty) positively.</a:t>
            </a:r>
          </a:p>
          <a:p>
            <a:endParaRPr lang="en-US" dirty="0" smtClean="0"/>
          </a:p>
          <a:p>
            <a:endParaRPr lang="en-US" dirty="0"/>
          </a:p>
        </p:txBody>
      </p:sp>
      <p:sp>
        <p:nvSpPr>
          <p:cNvPr id="13" name="Oval 12"/>
          <p:cNvSpPr/>
          <p:nvPr/>
        </p:nvSpPr>
        <p:spPr>
          <a:xfrm>
            <a:off x="99842" y="5050277"/>
            <a:ext cx="204952" cy="1576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5818" y="-31547"/>
            <a:ext cx="6731876" cy="707886"/>
          </a:xfrm>
          <a:prstGeom prst="rect">
            <a:avLst/>
          </a:prstGeom>
          <a:noFill/>
        </p:spPr>
        <p:txBody>
          <a:bodyPr wrap="square" rtlCol="0">
            <a:spAutoFit/>
          </a:bodyPr>
          <a:lstStyle/>
          <a:p>
            <a:r>
              <a:rPr lang="en-US" sz="4000" b="1" u="sng" dirty="0" smtClean="0">
                <a:latin typeface="Book Antiqua" pitchFamily="18" charset="0"/>
              </a:rPr>
              <a:t>Improvements:</a:t>
            </a:r>
            <a:endParaRPr lang="en-US" sz="4000" b="1" u="sng" dirty="0">
              <a:latin typeface="Book Antiqua" pitchFamily="18" charset="0"/>
            </a:endParaRPr>
          </a:p>
        </p:txBody>
      </p:sp>
      <p:sp>
        <p:nvSpPr>
          <p:cNvPr id="3" name="Oval 2"/>
          <p:cNvSpPr/>
          <p:nvPr/>
        </p:nvSpPr>
        <p:spPr>
          <a:xfrm>
            <a:off x="331076" y="867103"/>
            <a:ext cx="236483" cy="22071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itchFamily="18" charset="0"/>
            </a:endParaRPr>
          </a:p>
        </p:txBody>
      </p:sp>
      <p:sp>
        <p:nvSpPr>
          <p:cNvPr id="4" name="TextBox 3"/>
          <p:cNvSpPr txBox="1"/>
          <p:nvPr/>
        </p:nvSpPr>
        <p:spPr>
          <a:xfrm>
            <a:off x="677914" y="788271"/>
            <a:ext cx="11403724" cy="954107"/>
          </a:xfrm>
          <a:prstGeom prst="rect">
            <a:avLst/>
          </a:prstGeom>
          <a:noFill/>
        </p:spPr>
        <p:txBody>
          <a:bodyPr wrap="square" rtlCol="0">
            <a:spAutoFit/>
          </a:bodyPr>
          <a:lstStyle/>
          <a:p>
            <a:r>
              <a:rPr lang="en-US" sz="2000" b="1" u="sng" dirty="0" err="1" smtClean="0">
                <a:latin typeface="Book Antiqua" pitchFamily="18" charset="0"/>
              </a:rPr>
              <a:t>Amazon.in</a:t>
            </a:r>
            <a:r>
              <a:rPr lang="en-US" sz="2000" b="1" u="sng" dirty="0" smtClean="0">
                <a:latin typeface="Book Antiqua" pitchFamily="18" charset="0"/>
              </a:rPr>
              <a:t>:-  </a:t>
            </a:r>
            <a:r>
              <a:rPr lang="en-US" dirty="0" smtClean="0">
                <a:latin typeface="Book Antiqua" pitchFamily="18" charset="0"/>
              </a:rPr>
              <a:t>During </a:t>
            </a:r>
            <a:r>
              <a:rPr lang="en-US" dirty="0" smtClean="0">
                <a:latin typeface="Book Antiqua" pitchFamily="18" charset="0"/>
              </a:rPr>
              <a:t>promotions, try to give a disturbance free shopping experience to customers</a:t>
            </a:r>
            <a:r>
              <a:rPr lang="en-US" dirty="0" smtClean="0">
                <a:latin typeface="Book Antiqua" pitchFamily="18" charset="0"/>
              </a:rPr>
              <a:t>. </a:t>
            </a:r>
            <a:r>
              <a:rPr lang="en-US" dirty="0" smtClean="0">
                <a:latin typeface="Book Antiqua" pitchFamily="18" charset="0"/>
              </a:rPr>
              <a:t>Give more payment options to </a:t>
            </a:r>
            <a:r>
              <a:rPr lang="en-US" dirty="0" smtClean="0">
                <a:latin typeface="Book Antiqua" pitchFamily="18" charset="0"/>
              </a:rPr>
              <a:t>customers and reduce </a:t>
            </a:r>
            <a:r>
              <a:rPr lang="en-US" dirty="0" smtClean="0">
                <a:latin typeface="Book Antiqua" pitchFamily="18" charset="0"/>
              </a:rPr>
              <a:t>the delivery time of the </a:t>
            </a:r>
            <a:r>
              <a:rPr lang="en-US" dirty="0" smtClean="0">
                <a:latin typeface="Book Antiqua" pitchFamily="18" charset="0"/>
              </a:rPr>
              <a:t>products. Amazon should have to do availability </a:t>
            </a:r>
            <a:r>
              <a:rPr lang="en-US" dirty="0" smtClean="0">
                <a:latin typeface="Book Antiqua" pitchFamily="18" charset="0"/>
              </a:rPr>
              <a:t>of complete information of the </a:t>
            </a:r>
            <a:r>
              <a:rPr lang="en-US" dirty="0" smtClean="0">
                <a:latin typeface="Book Antiqua" pitchFamily="18" charset="0"/>
              </a:rPr>
              <a:t>products.</a:t>
            </a:r>
            <a:endParaRPr lang="en-US" dirty="0">
              <a:latin typeface="Book Antiqua" pitchFamily="18" charset="0"/>
            </a:endParaRPr>
          </a:p>
        </p:txBody>
      </p:sp>
      <p:sp>
        <p:nvSpPr>
          <p:cNvPr id="5" name="TextBox 4"/>
          <p:cNvSpPr txBox="1"/>
          <p:nvPr/>
        </p:nvSpPr>
        <p:spPr>
          <a:xfrm>
            <a:off x="646386" y="1844565"/>
            <a:ext cx="11545614" cy="1938992"/>
          </a:xfrm>
          <a:prstGeom prst="rect">
            <a:avLst/>
          </a:prstGeom>
          <a:noFill/>
        </p:spPr>
        <p:txBody>
          <a:bodyPr wrap="square" rtlCol="0">
            <a:spAutoFit/>
          </a:bodyPr>
          <a:lstStyle/>
          <a:p>
            <a:r>
              <a:rPr lang="en-US" sz="2000" b="1" u="sng" dirty="0" smtClean="0">
                <a:latin typeface="Book Antiqua" pitchFamily="18" charset="0"/>
              </a:rPr>
              <a:t>Flip Kart:-</a:t>
            </a:r>
            <a:r>
              <a:rPr lang="en-US" sz="2000" b="1" dirty="0" smtClean="0">
                <a:latin typeface="Book Antiqua" pitchFamily="18" charset="0"/>
              </a:rPr>
              <a:t> </a:t>
            </a:r>
            <a:r>
              <a:rPr lang="en-US" sz="2000" dirty="0" smtClean="0">
                <a:latin typeface="Book Antiqua" pitchFamily="18" charset="0"/>
              </a:rPr>
              <a:t> </a:t>
            </a:r>
            <a:r>
              <a:rPr lang="en-US" sz="2000" dirty="0" smtClean="0">
                <a:latin typeface="Book Antiqua" pitchFamily="18" charset="0"/>
              </a:rPr>
              <a:t>During promotions, try to give a disturbance free shopping experience to </a:t>
            </a:r>
            <a:r>
              <a:rPr lang="en-US" sz="2000" dirty="0" smtClean="0">
                <a:latin typeface="Book Antiqua" pitchFamily="18" charset="0"/>
              </a:rPr>
              <a:t>customers. Give </a:t>
            </a:r>
            <a:r>
              <a:rPr lang="en-US" sz="2000" dirty="0" smtClean="0">
                <a:latin typeface="Book Antiqua" pitchFamily="18" charset="0"/>
              </a:rPr>
              <a:t>more payment options to </a:t>
            </a:r>
            <a:r>
              <a:rPr lang="en-US" sz="2000" dirty="0" smtClean="0">
                <a:latin typeface="Book Antiqua" pitchFamily="18" charset="0"/>
              </a:rPr>
              <a:t>customers, try </a:t>
            </a:r>
            <a:r>
              <a:rPr lang="en-US" sz="2000" dirty="0" smtClean="0">
                <a:latin typeface="Book Antiqua" pitchFamily="18" charset="0"/>
              </a:rPr>
              <a:t>to give the price early during </a:t>
            </a:r>
            <a:r>
              <a:rPr lang="en-US" sz="2000" dirty="0" smtClean="0">
                <a:latin typeface="Book Antiqua" pitchFamily="18" charset="0"/>
              </a:rPr>
              <a:t>promotion. </a:t>
            </a:r>
            <a:r>
              <a:rPr lang="en-US" sz="2000" dirty="0" err="1" smtClean="0">
                <a:latin typeface="Book Antiqua" pitchFamily="18" charset="0"/>
              </a:rPr>
              <a:t>Flipkart</a:t>
            </a:r>
            <a:r>
              <a:rPr lang="en-US" sz="2000" dirty="0" smtClean="0">
                <a:latin typeface="Book Antiqua" pitchFamily="18" charset="0"/>
              </a:rPr>
              <a:t> </a:t>
            </a:r>
            <a:r>
              <a:rPr lang="en-US" sz="2000" dirty="0" smtClean="0">
                <a:latin typeface="Book Antiqua" pitchFamily="18" charset="0"/>
              </a:rPr>
              <a:t>and Amazon almost share the same feedbacks with varying percentages as the only difference</a:t>
            </a:r>
            <a:r>
              <a:rPr lang="en-US" sz="2000" dirty="0" smtClean="0">
                <a:latin typeface="Book Antiqua" pitchFamily="18" charset="0"/>
              </a:rPr>
              <a:t>. In other hand presence </a:t>
            </a:r>
            <a:r>
              <a:rPr lang="en-US" sz="2000" dirty="0" smtClean="0">
                <a:latin typeface="Book Antiqua" pitchFamily="18" charset="0"/>
              </a:rPr>
              <a:t>of online assistance through </a:t>
            </a:r>
            <a:r>
              <a:rPr lang="en-US" sz="2000" dirty="0" smtClean="0">
                <a:latin typeface="Book Antiqua" pitchFamily="18" charset="0"/>
              </a:rPr>
              <a:t>multi-channels and reliable </a:t>
            </a:r>
            <a:r>
              <a:rPr lang="en-US" sz="2000" dirty="0" smtClean="0">
                <a:latin typeface="Book Antiqua" pitchFamily="18" charset="0"/>
              </a:rPr>
              <a:t>website or app, perceived trustworthiness.</a:t>
            </a:r>
          </a:p>
          <a:p>
            <a:r>
              <a:rPr lang="en-US" sz="2000" b="1" dirty="0" smtClean="0">
                <a:latin typeface="Book Antiqua" pitchFamily="18" charset="0"/>
              </a:rPr>
              <a:t>  </a:t>
            </a:r>
            <a:endParaRPr lang="en-US" b="1" dirty="0">
              <a:latin typeface="Book Antiqua" pitchFamily="18" charset="0"/>
            </a:endParaRPr>
          </a:p>
        </p:txBody>
      </p:sp>
      <p:sp>
        <p:nvSpPr>
          <p:cNvPr id="6" name="Oval 5"/>
          <p:cNvSpPr/>
          <p:nvPr/>
        </p:nvSpPr>
        <p:spPr>
          <a:xfrm>
            <a:off x="357348" y="1886633"/>
            <a:ext cx="236483" cy="22071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itchFamily="18" charset="0"/>
            </a:endParaRPr>
          </a:p>
        </p:txBody>
      </p:sp>
      <p:sp>
        <p:nvSpPr>
          <p:cNvPr id="8" name="TextBox 7"/>
          <p:cNvSpPr txBox="1"/>
          <p:nvPr/>
        </p:nvSpPr>
        <p:spPr>
          <a:xfrm>
            <a:off x="709446" y="3358054"/>
            <a:ext cx="11698016" cy="1015663"/>
          </a:xfrm>
          <a:prstGeom prst="rect">
            <a:avLst/>
          </a:prstGeom>
          <a:noFill/>
        </p:spPr>
        <p:txBody>
          <a:bodyPr wrap="square" rtlCol="0">
            <a:spAutoFit/>
          </a:bodyPr>
          <a:lstStyle/>
          <a:p>
            <a:r>
              <a:rPr lang="en-US" sz="2000" b="1" u="sng" dirty="0" smtClean="0">
                <a:latin typeface="Book Antiqua" pitchFamily="18" charset="0"/>
              </a:rPr>
              <a:t>PayTM.com:- </a:t>
            </a:r>
            <a:r>
              <a:rPr lang="en-US" sz="2000" dirty="0" smtClean="0">
                <a:latin typeface="Book Antiqua" pitchFamily="18" charset="0"/>
              </a:rPr>
              <a:t>Reduce the delivery time of the products during </a:t>
            </a:r>
            <a:r>
              <a:rPr lang="en-US" sz="2000" dirty="0" smtClean="0">
                <a:latin typeface="Book Antiqua" pitchFamily="18" charset="0"/>
              </a:rPr>
              <a:t>promotions, try </a:t>
            </a:r>
            <a:r>
              <a:rPr lang="en-US" sz="2000" dirty="0" smtClean="0">
                <a:latin typeface="Book Antiqua" pitchFamily="18" charset="0"/>
              </a:rPr>
              <a:t>to give the price early during </a:t>
            </a:r>
            <a:r>
              <a:rPr lang="en-US" sz="2000" dirty="0" smtClean="0">
                <a:latin typeface="Book Antiqua" pitchFamily="18" charset="0"/>
              </a:rPr>
              <a:t>promotion and during </a:t>
            </a:r>
            <a:r>
              <a:rPr lang="en-US" sz="2000" dirty="0" smtClean="0">
                <a:latin typeface="Book Antiqua" pitchFamily="18" charset="0"/>
              </a:rPr>
              <a:t>promotions, try to give a disturbance free shopping experience to </a:t>
            </a:r>
            <a:r>
              <a:rPr lang="en-US" sz="2000" dirty="0" smtClean="0">
                <a:latin typeface="Book Antiqua" pitchFamily="18" charset="0"/>
              </a:rPr>
              <a:t>customers and </a:t>
            </a:r>
            <a:r>
              <a:rPr lang="en-US" sz="2000" dirty="0" err="1" smtClean="0">
                <a:latin typeface="Book Antiqua" pitchFamily="18" charset="0"/>
              </a:rPr>
              <a:t>paytm</a:t>
            </a:r>
            <a:r>
              <a:rPr lang="en-US" sz="2000" dirty="0" smtClean="0">
                <a:latin typeface="Book Antiqua" pitchFamily="18" charset="0"/>
              </a:rPr>
              <a:t> should late </a:t>
            </a:r>
            <a:r>
              <a:rPr lang="en-US" sz="2000" dirty="0" smtClean="0">
                <a:latin typeface="Book Antiqua" pitchFamily="18" charset="0"/>
              </a:rPr>
              <a:t>declaration of price and </a:t>
            </a:r>
            <a:r>
              <a:rPr lang="en-US" sz="2000" dirty="0" smtClean="0">
                <a:latin typeface="Book Antiqua" pitchFamily="18" charset="0"/>
              </a:rPr>
              <a:t>discounts.</a:t>
            </a:r>
            <a:endParaRPr lang="en-US" b="1" u="sng" dirty="0">
              <a:latin typeface="Book Antiqua" pitchFamily="18" charset="0"/>
            </a:endParaRPr>
          </a:p>
        </p:txBody>
      </p:sp>
      <p:sp>
        <p:nvSpPr>
          <p:cNvPr id="9" name="Oval 8"/>
          <p:cNvSpPr/>
          <p:nvPr/>
        </p:nvSpPr>
        <p:spPr>
          <a:xfrm>
            <a:off x="415152" y="3457973"/>
            <a:ext cx="236483" cy="22071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itchFamily="18" charset="0"/>
            </a:endParaRPr>
          </a:p>
        </p:txBody>
      </p:sp>
      <p:sp>
        <p:nvSpPr>
          <p:cNvPr id="10" name="TextBox 9"/>
          <p:cNvSpPr txBox="1"/>
          <p:nvPr/>
        </p:nvSpPr>
        <p:spPr>
          <a:xfrm>
            <a:off x="662147" y="4319752"/>
            <a:ext cx="11372193" cy="1403461"/>
          </a:xfrm>
          <a:prstGeom prst="rect">
            <a:avLst/>
          </a:prstGeom>
          <a:noFill/>
        </p:spPr>
        <p:txBody>
          <a:bodyPr wrap="square" rtlCol="0">
            <a:spAutoFit/>
          </a:bodyPr>
          <a:lstStyle/>
          <a:p>
            <a:pPr>
              <a:lnSpc>
                <a:spcPct val="120000"/>
              </a:lnSpc>
            </a:pPr>
            <a:r>
              <a:rPr lang="en-US" sz="2000" b="1" u="sng" dirty="0" err="1" smtClean="0">
                <a:latin typeface="Book Antiqua" pitchFamily="18" charset="0"/>
              </a:rPr>
              <a:t>SnapDeal</a:t>
            </a:r>
            <a:r>
              <a:rPr lang="en-US" sz="2000" b="1" u="sng" dirty="0" smtClean="0">
                <a:latin typeface="Book Antiqua" pitchFamily="18" charset="0"/>
              </a:rPr>
              <a:t>:- </a:t>
            </a:r>
            <a:r>
              <a:rPr lang="en-US" dirty="0" smtClean="0">
                <a:latin typeface="Book Antiqua" pitchFamily="18" charset="0"/>
              </a:rPr>
              <a:t>Convenient to </a:t>
            </a:r>
            <a:r>
              <a:rPr lang="en-US" dirty="0" smtClean="0">
                <a:latin typeface="Book Antiqua" pitchFamily="18" charset="0"/>
              </a:rPr>
              <a:t>use and </a:t>
            </a:r>
            <a:r>
              <a:rPr lang="en-US" dirty="0" smtClean="0">
                <a:latin typeface="Book Antiqua" pitchFamily="18" charset="0"/>
              </a:rPr>
              <a:t>54% of the customers are happy about the availability of financial information security</a:t>
            </a:r>
            <a:r>
              <a:rPr lang="en-US" dirty="0" smtClean="0">
                <a:latin typeface="Book Antiqua" pitchFamily="18" charset="0"/>
              </a:rPr>
              <a:t>. Also there is no </a:t>
            </a:r>
            <a:r>
              <a:rPr lang="en-US" dirty="0" smtClean="0">
                <a:latin typeface="Book Antiqua" pitchFamily="18" charset="0"/>
              </a:rPr>
              <a:t>one has expressed to recommend </a:t>
            </a:r>
            <a:r>
              <a:rPr lang="en-US" dirty="0" err="1" smtClean="0">
                <a:latin typeface="Book Antiqua" pitchFamily="18" charset="0"/>
              </a:rPr>
              <a:t>Snapdeal</a:t>
            </a:r>
            <a:r>
              <a:rPr lang="en-US" dirty="0" smtClean="0">
                <a:latin typeface="Book Antiqua" pitchFamily="18" charset="0"/>
              </a:rPr>
              <a:t> to a contact as it has the most negative feedbacks among all other websites.</a:t>
            </a:r>
            <a:endParaRPr lang="en-IN" dirty="0" smtClean="0">
              <a:latin typeface="Book Antiqua" pitchFamily="18" charset="0"/>
            </a:endParaRPr>
          </a:p>
          <a:p>
            <a:endParaRPr lang="en-US" dirty="0">
              <a:latin typeface="Book Antiqua" pitchFamily="18" charset="0"/>
            </a:endParaRPr>
          </a:p>
        </p:txBody>
      </p:sp>
      <p:sp>
        <p:nvSpPr>
          <p:cNvPr id="11" name="Oval 10"/>
          <p:cNvSpPr/>
          <p:nvPr/>
        </p:nvSpPr>
        <p:spPr>
          <a:xfrm>
            <a:off x="409892" y="4461737"/>
            <a:ext cx="236483" cy="22071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itchFamily="18" charset="0"/>
            </a:endParaRPr>
          </a:p>
        </p:txBody>
      </p:sp>
      <p:sp>
        <p:nvSpPr>
          <p:cNvPr id="12" name="TextBox 11"/>
          <p:cNvSpPr txBox="1"/>
          <p:nvPr/>
        </p:nvSpPr>
        <p:spPr>
          <a:xfrm>
            <a:off x="756745" y="5565228"/>
            <a:ext cx="11225048" cy="1126462"/>
          </a:xfrm>
          <a:prstGeom prst="rect">
            <a:avLst/>
          </a:prstGeom>
          <a:noFill/>
        </p:spPr>
        <p:txBody>
          <a:bodyPr wrap="square" rtlCol="0">
            <a:spAutoFit/>
          </a:bodyPr>
          <a:lstStyle/>
          <a:p>
            <a:pPr>
              <a:lnSpc>
                <a:spcPct val="120000"/>
              </a:lnSpc>
            </a:pPr>
            <a:r>
              <a:rPr lang="en-US" sz="2000" b="1" u="sng" dirty="0" err="1" smtClean="0">
                <a:latin typeface="Book Antiqua" pitchFamily="18" charset="0"/>
              </a:rPr>
              <a:t>Mytra</a:t>
            </a:r>
            <a:r>
              <a:rPr lang="en-US" sz="2000" b="1" u="sng" dirty="0" smtClean="0">
                <a:latin typeface="Book Antiqua" pitchFamily="18" charset="0"/>
              </a:rPr>
              <a:t>:- </a:t>
            </a:r>
            <a:r>
              <a:rPr lang="en-US" sz="2000" dirty="0" err="1" smtClean="0">
                <a:latin typeface="Book Antiqua" pitchFamily="18" charset="0"/>
              </a:rPr>
              <a:t>Mytra</a:t>
            </a:r>
            <a:r>
              <a:rPr lang="en-US" sz="2000" dirty="0" smtClean="0">
                <a:latin typeface="Book Antiqua" pitchFamily="18" charset="0"/>
              </a:rPr>
              <a:t> should t</a:t>
            </a:r>
            <a:r>
              <a:rPr lang="en-US" dirty="0" smtClean="0">
                <a:latin typeface="Book Antiqua" pitchFamily="18" charset="0"/>
              </a:rPr>
              <a:t>ry </a:t>
            </a:r>
            <a:r>
              <a:rPr lang="en-US" dirty="0" smtClean="0">
                <a:latin typeface="Book Antiqua" pitchFamily="18" charset="0"/>
              </a:rPr>
              <a:t>to give the price early during </a:t>
            </a:r>
            <a:r>
              <a:rPr lang="en-US" dirty="0" smtClean="0">
                <a:latin typeface="Book Antiqua" pitchFamily="18" charset="0"/>
              </a:rPr>
              <a:t>promotions and reduce </a:t>
            </a:r>
            <a:r>
              <a:rPr lang="en-US" dirty="0" smtClean="0">
                <a:latin typeface="Book Antiqua" pitchFamily="18" charset="0"/>
              </a:rPr>
              <a:t>the delivery time of the products during </a:t>
            </a:r>
            <a:r>
              <a:rPr lang="en-US" dirty="0" smtClean="0">
                <a:latin typeface="Book Antiqua" pitchFamily="18" charset="0"/>
              </a:rPr>
              <a:t>promotions. In other hand  convenient </a:t>
            </a:r>
            <a:r>
              <a:rPr lang="en-US" dirty="0" smtClean="0">
                <a:latin typeface="Book Antiqua" pitchFamily="18" charset="0"/>
              </a:rPr>
              <a:t>to use and also a good </a:t>
            </a:r>
            <a:r>
              <a:rPr lang="en-US" dirty="0" smtClean="0">
                <a:latin typeface="Book Antiqua" pitchFamily="18" charset="0"/>
              </a:rPr>
              <a:t>website and availability </a:t>
            </a:r>
            <a:r>
              <a:rPr lang="en-US" dirty="0" smtClean="0">
                <a:latin typeface="Book Antiqua" pitchFamily="18" charset="0"/>
              </a:rPr>
              <a:t>of several payment </a:t>
            </a:r>
            <a:r>
              <a:rPr lang="en-US" dirty="0" smtClean="0">
                <a:latin typeface="Book Antiqua" pitchFamily="18" charset="0"/>
              </a:rPr>
              <a:t>options. It has faster </a:t>
            </a:r>
            <a:r>
              <a:rPr lang="en-US" dirty="0" smtClean="0">
                <a:latin typeface="Book Antiqua" pitchFamily="18" charset="0"/>
              </a:rPr>
              <a:t>products </a:t>
            </a:r>
            <a:r>
              <a:rPr lang="en-US" dirty="0" smtClean="0">
                <a:latin typeface="Book Antiqua" pitchFamily="18" charset="0"/>
              </a:rPr>
              <a:t>delivery as well.</a:t>
            </a:r>
            <a:endParaRPr lang="en-US" b="1" u="sng" dirty="0">
              <a:latin typeface="Book Antiqua" pitchFamily="18" charset="0"/>
            </a:endParaRPr>
          </a:p>
        </p:txBody>
      </p:sp>
      <p:sp>
        <p:nvSpPr>
          <p:cNvPr id="13" name="Oval 12"/>
          <p:cNvSpPr/>
          <p:nvPr/>
        </p:nvSpPr>
        <p:spPr>
          <a:xfrm>
            <a:off x="436164" y="5701991"/>
            <a:ext cx="236483" cy="22071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551885" y="608735"/>
            <a:ext cx="4898571" cy="1200329"/>
          </a:xfrm>
          <a:prstGeom prst="rect">
            <a:avLst/>
          </a:prstGeom>
          <a:noFill/>
        </p:spPr>
        <p:txBody>
          <a:bodyPr wrap="square" rtlCol="0">
            <a:spAutoFit/>
          </a:bodyPr>
          <a:lstStyle/>
          <a:p>
            <a:r>
              <a:rPr lang="en-US" sz="7200" b="1" dirty="0" smtClean="0">
                <a:solidFill>
                  <a:srgbClr val="002060"/>
                </a:solidFill>
                <a:latin typeface="Rockwell Bold"/>
              </a:rPr>
              <a:t>Agenda…</a:t>
            </a:r>
            <a:endParaRPr lang="en-US" sz="7200" b="1" dirty="0">
              <a:solidFill>
                <a:srgbClr val="002060"/>
              </a:solidFill>
              <a:latin typeface="Rockwell Bold"/>
            </a:endParaRPr>
          </a:p>
        </p:txBody>
      </p:sp>
      <p:sp>
        <p:nvSpPr>
          <p:cNvPr id="11" name="TextBox 10"/>
          <p:cNvSpPr txBox="1"/>
          <p:nvPr/>
        </p:nvSpPr>
        <p:spPr>
          <a:xfrm>
            <a:off x="656990" y="2006614"/>
            <a:ext cx="4898571" cy="523220"/>
          </a:xfrm>
          <a:prstGeom prst="rect">
            <a:avLst/>
          </a:prstGeom>
          <a:noFill/>
        </p:spPr>
        <p:txBody>
          <a:bodyPr wrap="square" rtlCol="0">
            <a:spAutoFit/>
          </a:bodyPr>
          <a:lstStyle/>
          <a:p>
            <a:r>
              <a:rPr lang="en-US" sz="2800" b="1" dirty="0" smtClean="0">
                <a:solidFill>
                  <a:srgbClr val="002060"/>
                </a:solidFill>
                <a:latin typeface="Book Antiqua" pitchFamily="18" charset="0"/>
              </a:rPr>
              <a:t>Introduction</a:t>
            </a:r>
            <a:endParaRPr lang="en-US" sz="3600" b="1" dirty="0">
              <a:solidFill>
                <a:srgbClr val="002060"/>
              </a:solidFill>
              <a:latin typeface="Book Antiqua" pitchFamily="18" charset="0"/>
            </a:endParaRPr>
          </a:p>
        </p:txBody>
      </p:sp>
      <p:sp>
        <p:nvSpPr>
          <p:cNvPr id="12" name="TextBox 11"/>
          <p:cNvSpPr txBox="1"/>
          <p:nvPr/>
        </p:nvSpPr>
        <p:spPr>
          <a:xfrm>
            <a:off x="667496" y="2553164"/>
            <a:ext cx="4898571" cy="523220"/>
          </a:xfrm>
          <a:prstGeom prst="rect">
            <a:avLst/>
          </a:prstGeom>
          <a:noFill/>
        </p:spPr>
        <p:txBody>
          <a:bodyPr wrap="square" rtlCol="0">
            <a:spAutoFit/>
          </a:bodyPr>
          <a:lstStyle/>
          <a:p>
            <a:r>
              <a:rPr lang="en-US" sz="2800" b="1" dirty="0" smtClean="0">
                <a:solidFill>
                  <a:srgbClr val="002060"/>
                </a:solidFill>
                <a:latin typeface="Book Antiqua" pitchFamily="18" charset="0"/>
              </a:rPr>
              <a:t>Main Objects</a:t>
            </a:r>
            <a:endParaRPr lang="en-US" sz="3600" b="1" dirty="0">
              <a:solidFill>
                <a:srgbClr val="002060"/>
              </a:solidFill>
              <a:latin typeface="Book Antiqua" pitchFamily="18" charset="0"/>
            </a:endParaRPr>
          </a:p>
        </p:txBody>
      </p:sp>
      <p:sp>
        <p:nvSpPr>
          <p:cNvPr id="13" name="TextBox 12"/>
          <p:cNvSpPr txBox="1"/>
          <p:nvPr/>
        </p:nvSpPr>
        <p:spPr>
          <a:xfrm>
            <a:off x="678001" y="3036652"/>
            <a:ext cx="4898571" cy="523220"/>
          </a:xfrm>
          <a:prstGeom prst="rect">
            <a:avLst/>
          </a:prstGeom>
          <a:noFill/>
        </p:spPr>
        <p:txBody>
          <a:bodyPr wrap="square" rtlCol="0">
            <a:spAutoFit/>
          </a:bodyPr>
          <a:lstStyle/>
          <a:p>
            <a:r>
              <a:rPr lang="en-US" sz="2800" b="1" dirty="0" smtClean="0">
                <a:solidFill>
                  <a:srgbClr val="002060"/>
                </a:solidFill>
                <a:latin typeface="Book Antiqua" pitchFamily="18" charset="0"/>
              </a:rPr>
              <a:t>Problem Statement</a:t>
            </a:r>
            <a:endParaRPr lang="en-US" sz="3600" b="1" dirty="0">
              <a:solidFill>
                <a:srgbClr val="002060"/>
              </a:solidFill>
              <a:latin typeface="Book Antiqua" pitchFamily="18" charset="0"/>
            </a:endParaRPr>
          </a:p>
        </p:txBody>
      </p:sp>
      <p:sp>
        <p:nvSpPr>
          <p:cNvPr id="14" name="TextBox 13"/>
          <p:cNvSpPr txBox="1"/>
          <p:nvPr/>
        </p:nvSpPr>
        <p:spPr>
          <a:xfrm>
            <a:off x="641210" y="3583200"/>
            <a:ext cx="4898571" cy="523220"/>
          </a:xfrm>
          <a:prstGeom prst="rect">
            <a:avLst/>
          </a:prstGeom>
          <a:noFill/>
        </p:spPr>
        <p:txBody>
          <a:bodyPr wrap="square" rtlCol="0">
            <a:spAutoFit/>
          </a:bodyPr>
          <a:lstStyle/>
          <a:p>
            <a:r>
              <a:rPr lang="en-US" sz="2800" b="1" dirty="0" smtClean="0">
                <a:solidFill>
                  <a:srgbClr val="002060"/>
                </a:solidFill>
                <a:latin typeface="Book Antiqua" pitchFamily="18" charset="0"/>
              </a:rPr>
              <a:t>Understanding EDA</a:t>
            </a:r>
            <a:endParaRPr lang="en-US" sz="3600" b="1" dirty="0">
              <a:solidFill>
                <a:srgbClr val="002060"/>
              </a:solidFill>
              <a:latin typeface="Book Antiqua" pitchFamily="18" charset="0"/>
            </a:endParaRPr>
          </a:p>
        </p:txBody>
      </p:sp>
      <p:sp>
        <p:nvSpPr>
          <p:cNvPr id="15" name="TextBox 14"/>
          <p:cNvSpPr txBox="1"/>
          <p:nvPr/>
        </p:nvSpPr>
        <p:spPr>
          <a:xfrm>
            <a:off x="667484" y="4082437"/>
            <a:ext cx="4898571" cy="523220"/>
          </a:xfrm>
          <a:prstGeom prst="rect">
            <a:avLst/>
          </a:prstGeom>
          <a:noFill/>
        </p:spPr>
        <p:txBody>
          <a:bodyPr wrap="square" rtlCol="0">
            <a:spAutoFit/>
          </a:bodyPr>
          <a:lstStyle/>
          <a:p>
            <a:r>
              <a:rPr lang="en-US" sz="2800" b="1" dirty="0" smtClean="0">
                <a:solidFill>
                  <a:srgbClr val="002060"/>
                </a:solidFill>
                <a:latin typeface="Book Antiqua" pitchFamily="18" charset="0"/>
              </a:rPr>
              <a:t>Visualization</a:t>
            </a:r>
            <a:endParaRPr lang="en-US" sz="3600" b="1" dirty="0">
              <a:solidFill>
                <a:srgbClr val="002060"/>
              </a:solidFill>
              <a:latin typeface="Book Antiqua" pitchFamily="18" charset="0"/>
            </a:endParaRPr>
          </a:p>
        </p:txBody>
      </p:sp>
      <p:sp>
        <p:nvSpPr>
          <p:cNvPr id="16" name="TextBox 15"/>
          <p:cNvSpPr txBox="1"/>
          <p:nvPr/>
        </p:nvSpPr>
        <p:spPr>
          <a:xfrm>
            <a:off x="677990" y="4565923"/>
            <a:ext cx="4898571" cy="523220"/>
          </a:xfrm>
          <a:prstGeom prst="rect">
            <a:avLst/>
          </a:prstGeom>
          <a:noFill/>
        </p:spPr>
        <p:txBody>
          <a:bodyPr wrap="square" rtlCol="0">
            <a:spAutoFit/>
          </a:bodyPr>
          <a:lstStyle/>
          <a:p>
            <a:r>
              <a:rPr lang="en-US" sz="2800" b="1" dirty="0" smtClean="0">
                <a:solidFill>
                  <a:srgbClr val="002060"/>
                </a:solidFill>
                <a:latin typeface="Book Antiqua" pitchFamily="18" charset="0"/>
              </a:rPr>
              <a:t>Correlation</a:t>
            </a:r>
            <a:endParaRPr lang="en-US" sz="3600" b="1" dirty="0">
              <a:solidFill>
                <a:srgbClr val="002060"/>
              </a:solidFill>
              <a:latin typeface="Book Antiqua" pitchFamily="18" charset="0"/>
            </a:endParaRPr>
          </a:p>
        </p:txBody>
      </p:sp>
      <p:sp>
        <p:nvSpPr>
          <p:cNvPr id="17" name="TextBox 16"/>
          <p:cNvSpPr txBox="1"/>
          <p:nvPr/>
        </p:nvSpPr>
        <p:spPr>
          <a:xfrm>
            <a:off x="672737" y="5080946"/>
            <a:ext cx="4898571" cy="584775"/>
          </a:xfrm>
          <a:prstGeom prst="rect">
            <a:avLst/>
          </a:prstGeom>
          <a:noFill/>
        </p:spPr>
        <p:txBody>
          <a:bodyPr wrap="square" rtlCol="0">
            <a:spAutoFit/>
          </a:bodyPr>
          <a:lstStyle/>
          <a:p>
            <a:r>
              <a:rPr lang="en-US" sz="3200" b="1" dirty="0" smtClean="0">
                <a:solidFill>
                  <a:srgbClr val="002060"/>
                </a:solidFill>
                <a:latin typeface="Book Antiqua" pitchFamily="18" charset="0"/>
              </a:rPr>
              <a:t>Conclusion</a:t>
            </a:r>
            <a:endParaRPr lang="en-US" sz="4000" b="1" dirty="0">
              <a:solidFill>
                <a:srgbClr val="002060"/>
              </a:solidFill>
              <a:latin typeface="Book Antiqua" pitchFamily="18" charset="0"/>
            </a:endParaRPr>
          </a:p>
        </p:txBody>
      </p:sp>
      <p:sp>
        <p:nvSpPr>
          <p:cNvPr id="18" name="TextBox 17"/>
          <p:cNvSpPr txBox="1"/>
          <p:nvPr/>
        </p:nvSpPr>
        <p:spPr>
          <a:xfrm>
            <a:off x="699008" y="5627472"/>
            <a:ext cx="4898571" cy="584775"/>
          </a:xfrm>
          <a:prstGeom prst="rect">
            <a:avLst/>
          </a:prstGeom>
          <a:noFill/>
        </p:spPr>
        <p:txBody>
          <a:bodyPr wrap="square" rtlCol="0">
            <a:spAutoFit/>
          </a:bodyPr>
          <a:lstStyle/>
          <a:p>
            <a:r>
              <a:rPr lang="en-US" sz="3200" b="1" dirty="0" smtClean="0">
                <a:solidFill>
                  <a:srgbClr val="002060"/>
                </a:solidFill>
                <a:latin typeface="Book Antiqua" pitchFamily="18" charset="0"/>
              </a:rPr>
              <a:t>Improvements</a:t>
            </a:r>
            <a:endParaRPr lang="en-US" sz="4000" b="1" dirty="0">
              <a:solidFill>
                <a:srgbClr val="002060"/>
              </a:solidFill>
              <a:latin typeface="Book Antiqua" pitchFamily="18" charset="0"/>
            </a:endParaRPr>
          </a:p>
        </p:txBody>
      </p:sp>
      <p:sp>
        <p:nvSpPr>
          <p:cNvPr id="19" name="Oval 18"/>
          <p:cNvSpPr/>
          <p:nvPr/>
        </p:nvSpPr>
        <p:spPr>
          <a:xfrm>
            <a:off x="315311" y="2159876"/>
            <a:ext cx="346841" cy="20495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Oval 19"/>
          <p:cNvSpPr/>
          <p:nvPr/>
        </p:nvSpPr>
        <p:spPr>
          <a:xfrm>
            <a:off x="325817" y="2674894"/>
            <a:ext cx="346841" cy="20495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Oval 20"/>
          <p:cNvSpPr/>
          <p:nvPr/>
        </p:nvSpPr>
        <p:spPr>
          <a:xfrm>
            <a:off x="336323" y="3189912"/>
            <a:ext cx="346841" cy="20495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Oval 21"/>
          <p:cNvSpPr/>
          <p:nvPr/>
        </p:nvSpPr>
        <p:spPr>
          <a:xfrm>
            <a:off x="346829" y="3704930"/>
            <a:ext cx="346841" cy="20495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Oval 22"/>
          <p:cNvSpPr/>
          <p:nvPr/>
        </p:nvSpPr>
        <p:spPr>
          <a:xfrm>
            <a:off x="357335" y="4219948"/>
            <a:ext cx="346841" cy="20495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Oval 23"/>
          <p:cNvSpPr/>
          <p:nvPr/>
        </p:nvSpPr>
        <p:spPr>
          <a:xfrm>
            <a:off x="367841" y="4734966"/>
            <a:ext cx="346841" cy="20495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5" name="Oval 24"/>
          <p:cNvSpPr/>
          <p:nvPr/>
        </p:nvSpPr>
        <p:spPr>
          <a:xfrm>
            <a:off x="378347" y="5249984"/>
            <a:ext cx="346841" cy="20495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6" name="Oval 25"/>
          <p:cNvSpPr/>
          <p:nvPr/>
        </p:nvSpPr>
        <p:spPr>
          <a:xfrm>
            <a:off x="388853" y="5765002"/>
            <a:ext cx="346841" cy="20495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pic>
        <p:nvPicPr>
          <p:cNvPr id="1026" name="Picture 2"/>
          <p:cNvPicPr>
            <a:picLocks noChangeAspect="1" noChangeArrowheads="1"/>
          </p:cNvPicPr>
          <p:nvPr/>
        </p:nvPicPr>
        <p:blipFill>
          <a:blip r:embed="rId4"/>
          <a:srcRect/>
          <a:stretch>
            <a:fillRect/>
          </a:stretch>
        </p:blipFill>
        <p:spPr bwMode="auto">
          <a:xfrm>
            <a:off x="5766731" y="0"/>
            <a:ext cx="6425269" cy="6858000"/>
          </a:xfrm>
          <a:prstGeom prst="rect">
            <a:avLst/>
          </a:prstGeom>
          <a:noFill/>
          <a:ln w="9525">
            <a:noFill/>
            <a:miter lim="800000"/>
            <a:headEnd/>
            <a:tailEnd/>
          </a:ln>
          <a:effectLst/>
        </p:spPr>
      </p:pic>
    </p:spTree>
    <p:extLst>
      <p:ext uri="{BB962C8B-B14F-4D97-AF65-F5344CB8AC3E}">
        <p14:creationId xmlns:p14="http://schemas.microsoft.com/office/powerpoint/2010/main" xmlns="" val="2392193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3326565" y="567559"/>
            <a:ext cx="7047186" cy="1015663"/>
          </a:xfrm>
          <a:prstGeom prst="rect">
            <a:avLst/>
          </a:prstGeom>
          <a:noFill/>
        </p:spPr>
        <p:txBody>
          <a:bodyPr wrap="square" rtlCol="0">
            <a:spAutoFit/>
          </a:bodyPr>
          <a:lstStyle/>
          <a:p>
            <a:r>
              <a:rPr lang="en-US" sz="6000" b="1" u="sng" dirty="0" smtClean="0">
                <a:latin typeface="Rockwell Bold"/>
              </a:rPr>
              <a:t>Introduction</a:t>
            </a:r>
            <a:endParaRPr lang="en-US" sz="4800" b="1" u="sng" dirty="0">
              <a:latin typeface="Rockwell Bold"/>
            </a:endParaRPr>
          </a:p>
        </p:txBody>
      </p:sp>
      <p:sp>
        <p:nvSpPr>
          <p:cNvPr id="5" name="TextBox 4"/>
          <p:cNvSpPr txBox="1"/>
          <p:nvPr/>
        </p:nvSpPr>
        <p:spPr>
          <a:xfrm>
            <a:off x="520262" y="2175641"/>
            <a:ext cx="11256579" cy="1569660"/>
          </a:xfrm>
          <a:prstGeom prst="rect">
            <a:avLst/>
          </a:prstGeom>
          <a:noFill/>
        </p:spPr>
        <p:txBody>
          <a:bodyPr wrap="square" rtlCol="0">
            <a:spAutoFit/>
          </a:bodyPr>
          <a:lstStyle/>
          <a:p>
            <a:r>
              <a:rPr lang="en-US" sz="2400" b="1" dirty="0" smtClean="0">
                <a:solidFill>
                  <a:srgbClr val="0070C0"/>
                </a:solidFill>
                <a:latin typeface="Book Antiqua" pitchFamily="18" charset="0"/>
              </a:rPr>
              <a:t>Customer retention refers to a company's ability to turn customers into repeat buyers and prevent them from switching to a competitor. It indicates whether your product and the quality of your service please your existing customers. It's also the lifeblood of most subscription-based companies and service providers.</a:t>
            </a:r>
            <a:endParaRPr lang="en-US" sz="2400" b="1" dirty="0">
              <a:solidFill>
                <a:srgbClr val="0070C0"/>
              </a:solidFill>
              <a:latin typeface="Book Antiqua" pitchFamily="18" charset="0"/>
            </a:endParaRPr>
          </a:p>
        </p:txBody>
      </p:sp>
      <p:sp>
        <p:nvSpPr>
          <p:cNvPr id="6" name="TextBox 5"/>
          <p:cNvSpPr txBox="1"/>
          <p:nvPr/>
        </p:nvSpPr>
        <p:spPr>
          <a:xfrm>
            <a:off x="614837" y="4225153"/>
            <a:ext cx="11051646" cy="1384995"/>
          </a:xfrm>
          <a:prstGeom prst="rect">
            <a:avLst/>
          </a:prstGeom>
          <a:noFill/>
        </p:spPr>
        <p:txBody>
          <a:bodyPr wrap="square" rtlCol="0">
            <a:spAutoFit/>
          </a:bodyPr>
          <a:lstStyle/>
          <a:p>
            <a:r>
              <a:rPr lang="en-US" sz="2800" b="1" dirty="0" smtClean="0">
                <a:solidFill>
                  <a:srgbClr val="0070C0"/>
                </a:solidFill>
                <a:latin typeface="Book Antiqua" pitchFamily="18" charset="0"/>
              </a:rPr>
              <a:t>“Customer </a:t>
            </a:r>
            <a:r>
              <a:rPr lang="en-US" sz="2800" b="1" dirty="0" smtClean="0">
                <a:solidFill>
                  <a:srgbClr val="0070C0"/>
                </a:solidFill>
                <a:latin typeface="Book Antiqua" pitchFamily="18" charset="0"/>
              </a:rPr>
              <a:t>retention is more than giving the customer what they expect; it is about exceeding their. expectations so that they become loyal advocates for the brand</a:t>
            </a:r>
            <a:r>
              <a:rPr lang="en-US" sz="2800" b="1" dirty="0" smtClean="0">
                <a:solidFill>
                  <a:srgbClr val="0070C0"/>
                </a:solidFill>
                <a:latin typeface="Book Antiqua" pitchFamily="18" charset="0"/>
              </a:rPr>
              <a:t>.”</a:t>
            </a:r>
            <a:endParaRPr lang="en-US" sz="2800" b="1" dirty="0">
              <a:solidFill>
                <a:srgbClr val="0070C0"/>
              </a:solidFill>
              <a:latin typeface="Book Antiqua" pitchFamily="18" charset="0"/>
            </a:endParaRPr>
          </a:p>
        </p:txBody>
      </p:sp>
    </p:spTree>
    <p:extLst>
      <p:ext uri="{BB962C8B-B14F-4D97-AF65-F5344CB8AC3E}">
        <p14:creationId xmlns:p14="http://schemas.microsoft.com/office/powerpoint/2010/main" xmlns="" val="1079058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2286000" y="394138"/>
            <a:ext cx="6905296" cy="923330"/>
          </a:xfrm>
          <a:prstGeom prst="rect">
            <a:avLst/>
          </a:prstGeom>
          <a:noFill/>
        </p:spPr>
        <p:txBody>
          <a:bodyPr wrap="square" rtlCol="0">
            <a:spAutoFit/>
          </a:bodyPr>
          <a:lstStyle/>
          <a:p>
            <a:r>
              <a:rPr lang="en-US" sz="5400" b="1" u="sng" dirty="0" smtClean="0">
                <a:latin typeface="Rockwell Bold"/>
              </a:rPr>
              <a:t>Problem Statement</a:t>
            </a:r>
            <a:endParaRPr lang="en-US" sz="5400" b="1" u="sng" dirty="0">
              <a:latin typeface="Rockwell Bold"/>
            </a:endParaRPr>
          </a:p>
        </p:txBody>
      </p:sp>
      <p:sp>
        <p:nvSpPr>
          <p:cNvPr id="3" name="TextBox 2"/>
          <p:cNvSpPr txBox="1"/>
          <p:nvPr/>
        </p:nvSpPr>
        <p:spPr>
          <a:xfrm>
            <a:off x="0" y="1718441"/>
            <a:ext cx="12218276" cy="4893647"/>
          </a:xfrm>
          <a:prstGeom prst="rect">
            <a:avLst/>
          </a:prstGeom>
          <a:noFill/>
        </p:spPr>
        <p:txBody>
          <a:bodyPr wrap="square" rtlCol="0">
            <a:spAutoFit/>
          </a:bodyPr>
          <a:lstStyle/>
          <a:p>
            <a:r>
              <a:rPr lang="en-IN" sz="2400" b="1" dirty="0" smtClean="0">
                <a:solidFill>
                  <a:srgbClr val="002060"/>
                </a:solidFill>
                <a:latin typeface="Book Antiqua"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sz="2400" b="1" dirty="0" smtClean="0">
              <a:solidFill>
                <a:srgbClr val="002060"/>
              </a:solidFill>
              <a:latin typeface="Book Antiqua" pitchFamily="18" charset="0"/>
            </a:endParaRPr>
          </a:p>
          <a:p>
            <a:endParaRPr lang="en-US" sz="2400" dirty="0">
              <a:latin typeface="Book Antiqu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6558" y="189173"/>
            <a:ext cx="6463862" cy="707886"/>
          </a:xfrm>
          <a:prstGeom prst="rect">
            <a:avLst/>
          </a:prstGeom>
          <a:noFill/>
        </p:spPr>
        <p:txBody>
          <a:bodyPr wrap="square" rtlCol="0">
            <a:spAutoFit/>
          </a:bodyPr>
          <a:lstStyle/>
          <a:p>
            <a:r>
              <a:rPr lang="en-US" sz="4000" b="1" u="sng" dirty="0" smtClean="0">
                <a:solidFill>
                  <a:srgbClr val="7030A0"/>
                </a:solidFill>
                <a:latin typeface="Rockwell Bold"/>
              </a:rPr>
              <a:t>Diagram Flow</a:t>
            </a:r>
            <a:endParaRPr lang="en-US" sz="4000" b="1" u="sng" dirty="0">
              <a:solidFill>
                <a:srgbClr val="7030A0"/>
              </a:solidFill>
              <a:latin typeface="Rockwell Bold"/>
            </a:endParaRPr>
          </a:p>
        </p:txBody>
      </p:sp>
      <p:pic>
        <p:nvPicPr>
          <p:cNvPr id="2050" name="Picture 2"/>
          <p:cNvPicPr>
            <a:picLocks noChangeAspect="1" noChangeArrowheads="1"/>
          </p:cNvPicPr>
          <p:nvPr/>
        </p:nvPicPr>
        <p:blipFill>
          <a:blip r:embed="rId2"/>
          <a:srcRect/>
          <a:stretch>
            <a:fillRect/>
          </a:stretch>
        </p:blipFill>
        <p:spPr bwMode="auto">
          <a:xfrm>
            <a:off x="0" y="1024759"/>
            <a:ext cx="12191999" cy="583324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3704895" y="110347"/>
            <a:ext cx="4950374" cy="769441"/>
          </a:xfrm>
          <a:prstGeom prst="rect">
            <a:avLst/>
          </a:prstGeom>
          <a:noFill/>
        </p:spPr>
        <p:txBody>
          <a:bodyPr wrap="square" rtlCol="0">
            <a:spAutoFit/>
          </a:bodyPr>
          <a:lstStyle/>
          <a:p>
            <a:r>
              <a:rPr lang="en-US" sz="4400" b="1" u="sng" dirty="0" smtClean="0">
                <a:latin typeface="Rockwell Bold"/>
              </a:rPr>
              <a:t>Main Objects</a:t>
            </a:r>
            <a:endParaRPr lang="en-US" sz="4400" b="1" u="sng" dirty="0">
              <a:latin typeface="Rockwell Bold"/>
            </a:endParaRPr>
          </a:p>
        </p:txBody>
      </p:sp>
      <p:pic>
        <p:nvPicPr>
          <p:cNvPr id="3074" name="Picture 2"/>
          <p:cNvPicPr>
            <a:picLocks noChangeAspect="1" noChangeArrowheads="1"/>
          </p:cNvPicPr>
          <p:nvPr/>
        </p:nvPicPr>
        <p:blipFill>
          <a:blip r:embed="rId3"/>
          <a:srcRect/>
          <a:stretch>
            <a:fillRect/>
          </a:stretch>
        </p:blipFill>
        <p:spPr bwMode="auto">
          <a:xfrm>
            <a:off x="217266" y="1406910"/>
            <a:ext cx="1769185" cy="1654427"/>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2425580" y="1373901"/>
            <a:ext cx="1941461" cy="1666911"/>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4753457" y="1407896"/>
            <a:ext cx="2435610" cy="1590376"/>
          </a:xfrm>
          <a:prstGeom prst="rect">
            <a:avLst/>
          </a:prstGeom>
          <a:noFill/>
          <a:ln w="9525">
            <a:noFill/>
            <a:miter lim="800000"/>
            <a:headEnd/>
            <a:tailEnd/>
          </a:ln>
          <a:effectLst/>
        </p:spPr>
      </p:pic>
      <p:pic>
        <p:nvPicPr>
          <p:cNvPr id="3077" name="Picture 5"/>
          <p:cNvPicPr>
            <a:picLocks noChangeAspect="1" noChangeArrowheads="1"/>
          </p:cNvPicPr>
          <p:nvPr/>
        </p:nvPicPr>
        <p:blipFill>
          <a:blip r:embed="rId6"/>
          <a:srcRect/>
          <a:stretch>
            <a:fillRect/>
          </a:stretch>
        </p:blipFill>
        <p:spPr bwMode="auto">
          <a:xfrm>
            <a:off x="7609312" y="1400176"/>
            <a:ext cx="1722433" cy="1595274"/>
          </a:xfrm>
          <a:prstGeom prst="rect">
            <a:avLst/>
          </a:prstGeom>
          <a:noFill/>
          <a:ln w="9525">
            <a:noFill/>
            <a:miter lim="800000"/>
            <a:headEnd/>
            <a:tailEnd/>
          </a:ln>
          <a:effectLst/>
        </p:spPr>
      </p:pic>
      <p:pic>
        <p:nvPicPr>
          <p:cNvPr id="3078" name="Picture 6"/>
          <p:cNvPicPr>
            <a:picLocks noChangeAspect="1" noChangeArrowheads="1"/>
          </p:cNvPicPr>
          <p:nvPr/>
        </p:nvPicPr>
        <p:blipFill>
          <a:blip r:embed="rId7"/>
          <a:srcRect/>
          <a:stretch>
            <a:fillRect/>
          </a:stretch>
        </p:blipFill>
        <p:spPr bwMode="auto">
          <a:xfrm>
            <a:off x="9544709" y="1423167"/>
            <a:ext cx="2375356" cy="1524984"/>
          </a:xfrm>
          <a:prstGeom prst="rect">
            <a:avLst/>
          </a:prstGeom>
          <a:noFill/>
          <a:ln w="9525">
            <a:noFill/>
            <a:miter lim="800000"/>
            <a:headEnd/>
            <a:tailEnd/>
          </a:ln>
          <a:effectLst/>
        </p:spPr>
      </p:pic>
      <p:sp>
        <p:nvSpPr>
          <p:cNvPr id="8" name="TextBox 7"/>
          <p:cNvSpPr txBox="1"/>
          <p:nvPr/>
        </p:nvSpPr>
        <p:spPr>
          <a:xfrm>
            <a:off x="283779" y="3405342"/>
            <a:ext cx="11908221" cy="1015663"/>
          </a:xfrm>
          <a:prstGeom prst="rect">
            <a:avLst/>
          </a:prstGeom>
          <a:noFill/>
        </p:spPr>
        <p:txBody>
          <a:bodyPr wrap="square" rtlCol="0">
            <a:spAutoFit/>
          </a:bodyPr>
          <a:lstStyle/>
          <a:p>
            <a:r>
              <a:rPr lang="en-US" sz="2000" b="1" dirty="0" smtClean="0">
                <a:latin typeface="Book Antiqua" pitchFamily="18" charset="0"/>
              </a:rPr>
              <a:t>The Main object of the our problem statement is to apply  ML analytics skills to findings and conclude that would help us to find customers retention for E-retail company using their data  of user provide all period of time.</a:t>
            </a:r>
            <a:endParaRPr lang="en-US" sz="2000" b="1" dirty="0">
              <a:latin typeface="Book Antiqua" pitchFamily="18" charset="0"/>
            </a:endParaRPr>
          </a:p>
        </p:txBody>
      </p:sp>
      <p:sp>
        <p:nvSpPr>
          <p:cNvPr id="9" name="TextBox 8"/>
          <p:cNvSpPr txBox="1"/>
          <p:nvPr/>
        </p:nvSpPr>
        <p:spPr>
          <a:xfrm>
            <a:off x="362607" y="4556217"/>
            <a:ext cx="11477296" cy="923330"/>
          </a:xfrm>
          <a:prstGeom prst="rect">
            <a:avLst/>
          </a:prstGeom>
          <a:noFill/>
        </p:spPr>
        <p:txBody>
          <a:bodyPr wrap="square" rtlCol="0">
            <a:spAutoFit/>
          </a:bodyPr>
          <a:lstStyle/>
          <a:p>
            <a:r>
              <a:rPr lang="en-US" b="1" dirty="0" smtClean="0">
                <a:latin typeface="Book Antiqua" pitchFamily="18" charset="0"/>
              </a:rPr>
              <a:t>We have to use some machine learning tools to find patterns into customers behavior according to their likes and dislikes that will </a:t>
            </a:r>
            <a:r>
              <a:rPr lang="en-US" b="1" dirty="0" smtClean="0">
                <a:latin typeface="Book Antiqua" pitchFamily="18" charset="0"/>
              </a:rPr>
              <a:t>influenced the target being which online retail website customer recommend the most.</a:t>
            </a:r>
            <a:r>
              <a:rPr lang="en-US" b="1" dirty="0" smtClean="0">
                <a:latin typeface="Book Antiqua" pitchFamily="18" charset="0"/>
              </a:rPr>
              <a:t> </a:t>
            </a:r>
            <a:endParaRPr lang="en-US" b="1" dirty="0">
              <a:latin typeface="Book Antiqua" pitchFamily="18" charset="0"/>
            </a:endParaRPr>
          </a:p>
        </p:txBody>
      </p:sp>
      <p:sp>
        <p:nvSpPr>
          <p:cNvPr id="10" name="TextBox 9"/>
          <p:cNvSpPr txBox="1"/>
          <p:nvPr/>
        </p:nvSpPr>
        <p:spPr>
          <a:xfrm>
            <a:off x="331072" y="5659821"/>
            <a:ext cx="11398468" cy="646331"/>
          </a:xfrm>
          <a:prstGeom prst="rect">
            <a:avLst/>
          </a:prstGeom>
          <a:noFill/>
        </p:spPr>
        <p:txBody>
          <a:bodyPr wrap="square" rtlCol="0">
            <a:spAutoFit/>
          </a:bodyPr>
          <a:lstStyle/>
          <a:p>
            <a:r>
              <a:rPr lang="en-US" b="1" dirty="0" smtClean="0">
                <a:latin typeface="Book Antiqua" pitchFamily="18" charset="0"/>
                <a:cs typeface="Arial"/>
              </a:rPr>
              <a:t>The data is collected from the Indian online shoppers. Our Dataset consists of reviews and feedbacks of customers on 5 top Indian Online Retailers : Amazon, </a:t>
            </a:r>
            <a:r>
              <a:rPr lang="en-US" b="1" dirty="0" err="1" smtClean="0">
                <a:latin typeface="Book Antiqua" pitchFamily="18" charset="0"/>
                <a:cs typeface="Arial"/>
              </a:rPr>
              <a:t>Flipkart</a:t>
            </a:r>
            <a:r>
              <a:rPr lang="en-US" b="1" dirty="0" smtClean="0">
                <a:latin typeface="Book Antiqua" pitchFamily="18" charset="0"/>
                <a:cs typeface="Arial"/>
              </a:rPr>
              <a:t>, </a:t>
            </a:r>
            <a:r>
              <a:rPr lang="en-US" b="1" dirty="0" err="1" smtClean="0">
                <a:latin typeface="Book Antiqua" pitchFamily="18" charset="0"/>
                <a:cs typeface="Arial"/>
              </a:rPr>
              <a:t>Snapdeal</a:t>
            </a:r>
            <a:r>
              <a:rPr lang="en-US" b="1" dirty="0" smtClean="0">
                <a:latin typeface="Book Antiqua" pitchFamily="18" charset="0"/>
                <a:cs typeface="Arial"/>
              </a:rPr>
              <a:t>, </a:t>
            </a:r>
            <a:r>
              <a:rPr lang="en-US" b="1" dirty="0" err="1" smtClean="0">
                <a:latin typeface="Book Antiqua" pitchFamily="18" charset="0"/>
                <a:cs typeface="Arial"/>
              </a:rPr>
              <a:t>Myntra</a:t>
            </a:r>
            <a:r>
              <a:rPr lang="en-US" b="1" dirty="0" smtClean="0">
                <a:latin typeface="Book Antiqua" pitchFamily="18" charset="0"/>
                <a:cs typeface="Arial"/>
              </a:rPr>
              <a:t> and </a:t>
            </a:r>
            <a:r>
              <a:rPr lang="en-US" b="1" dirty="0" err="1" smtClean="0">
                <a:latin typeface="Book Antiqua" pitchFamily="18" charset="0"/>
                <a:cs typeface="Arial"/>
              </a:rPr>
              <a:t>Paytm</a:t>
            </a:r>
            <a:endParaRPr lang="en-US" b="1" dirty="0">
              <a:latin typeface="Book Antiqu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27" y="189186"/>
            <a:ext cx="7015629" cy="707886"/>
          </a:xfrm>
          <a:prstGeom prst="rect">
            <a:avLst/>
          </a:prstGeom>
          <a:noFill/>
        </p:spPr>
        <p:txBody>
          <a:bodyPr wrap="square" rtlCol="0">
            <a:spAutoFit/>
          </a:bodyPr>
          <a:lstStyle/>
          <a:p>
            <a:r>
              <a:rPr lang="en-US" sz="4000" b="1" u="sng" dirty="0" smtClean="0">
                <a:solidFill>
                  <a:schemeClr val="accent5">
                    <a:lumMod val="50000"/>
                  </a:schemeClr>
                </a:solidFill>
                <a:latin typeface="Rockwell Bold"/>
              </a:rPr>
              <a:t>Understanding The EDA</a:t>
            </a:r>
            <a:endParaRPr lang="en-US" sz="4000" b="1" u="sng" dirty="0">
              <a:solidFill>
                <a:schemeClr val="accent5">
                  <a:lumMod val="50000"/>
                </a:schemeClr>
              </a:solidFill>
              <a:latin typeface="Rockwell Bold"/>
            </a:endParaRPr>
          </a:p>
        </p:txBody>
      </p:sp>
      <p:sp>
        <p:nvSpPr>
          <p:cNvPr id="4" name="TextBox 3"/>
          <p:cNvSpPr txBox="1"/>
          <p:nvPr/>
        </p:nvSpPr>
        <p:spPr>
          <a:xfrm>
            <a:off x="5959367" y="1813047"/>
            <a:ext cx="6232634" cy="707886"/>
          </a:xfrm>
          <a:prstGeom prst="rect">
            <a:avLst/>
          </a:prstGeom>
          <a:noFill/>
        </p:spPr>
        <p:txBody>
          <a:bodyPr wrap="square" rtlCol="0">
            <a:spAutoFit/>
          </a:bodyPr>
          <a:lstStyle/>
          <a:p>
            <a:r>
              <a:rPr lang="en-US" sz="2000" dirty="0" smtClean="0">
                <a:latin typeface="Book Antiqua" pitchFamily="18" charset="0"/>
              </a:rPr>
              <a:t>Our dataset have 269 rows and 71 columns present</a:t>
            </a:r>
            <a:r>
              <a:rPr lang="en-US" sz="2000" dirty="0" smtClean="0">
                <a:latin typeface="Book Antiqua" pitchFamily="18" charset="0"/>
              </a:rPr>
              <a:t>.</a:t>
            </a:r>
          </a:p>
          <a:p>
            <a:r>
              <a:rPr lang="en-US" sz="2000" dirty="0" smtClean="0">
                <a:latin typeface="Book Antiqua" pitchFamily="18" charset="0"/>
              </a:rPr>
              <a:t> </a:t>
            </a:r>
            <a:r>
              <a:rPr lang="en-US" sz="2000" dirty="0" smtClean="0">
                <a:latin typeface="Book Antiqua" pitchFamily="18" charset="0"/>
              </a:rPr>
              <a:t>The Number of columns is quite enough.</a:t>
            </a:r>
            <a:endParaRPr lang="en-US" sz="2000" dirty="0">
              <a:latin typeface="Book Antiqua" pitchFamily="18" charset="0"/>
            </a:endParaRPr>
          </a:p>
        </p:txBody>
      </p:sp>
      <p:sp>
        <p:nvSpPr>
          <p:cNvPr id="6" name="TextBox 5"/>
          <p:cNvSpPr txBox="1"/>
          <p:nvPr/>
        </p:nvSpPr>
        <p:spPr>
          <a:xfrm>
            <a:off x="5943597" y="2680152"/>
            <a:ext cx="7126013" cy="646331"/>
          </a:xfrm>
          <a:prstGeom prst="rect">
            <a:avLst/>
          </a:prstGeom>
          <a:noFill/>
        </p:spPr>
        <p:txBody>
          <a:bodyPr wrap="square" rtlCol="0">
            <a:spAutoFit/>
          </a:bodyPr>
          <a:lstStyle/>
          <a:p>
            <a:r>
              <a:rPr lang="en-US" dirty="0" smtClean="0">
                <a:latin typeface="Book Antiqua" pitchFamily="18" charset="0"/>
              </a:rPr>
              <a:t>* Except pin code </a:t>
            </a:r>
            <a:r>
              <a:rPr lang="en-US" dirty="0" smtClean="0">
                <a:latin typeface="Book Antiqua" pitchFamily="18" charset="0"/>
              </a:rPr>
              <a:t>all the columns are object data type.</a:t>
            </a:r>
          </a:p>
          <a:p>
            <a:r>
              <a:rPr lang="en-US" dirty="0" smtClean="0">
                <a:latin typeface="Book Antiqua" pitchFamily="18" charset="0"/>
              </a:rPr>
              <a:t>* Seems </a:t>
            </a:r>
            <a:r>
              <a:rPr lang="en-US" dirty="0" smtClean="0">
                <a:latin typeface="Book Antiqua" pitchFamily="18" charset="0"/>
              </a:rPr>
              <a:t>no columns has any null value</a:t>
            </a:r>
            <a:r>
              <a:rPr lang="en-US" dirty="0" smtClean="0">
                <a:latin typeface="Book Antiqua" pitchFamily="18" charset="0"/>
              </a:rPr>
              <a:t>.</a:t>
            </a:r>
            <a:endParaRPr lang="en-US" dirty="0" smtClean="0">
              <a:latin typeface="Book Antiqua" pitchFamily="18" charset="0"/>
            </a:endParaRPr>
          </a:p>
        </p:txBody>
      </p:sp>
      <p:sp>
        <p:nvSpPr>
          <p:cNvPr id="8" name="TextBox 7"/>
          <p:cNvSpPr txBox="1"/>
          <p:nvPr/>
        </p:nvSpPr>
        <p:spPr>
          <a:xfrm>
            <a:off x="6053955" y="3578784"/>
            <a:ext cx="6106513" cy="400110"/>
          </a:xfrm>
          <a:prstGeom prst="rect">
            <a:avLst/>
          </a:prstGeom>
          <a:noFill/>
        </p:spPr>
        <p:txBody>
          <a:bodyPr wrap="square" rtlCol="0">
            <a:spAutoFit/>
          </a:bodyPr>
          <a:lstStyle/>
          <a:p>
            <a:r>
              <a:rPr lang="en-US" sz="2000" dirty="0" smtClean="0">
                <a:latin typeface="Book Antiqua" pitchFamily="18" charset="0"/>
              </a:rPr>
              <a:t>There are no missing value present in our dataset</a:t>
            </a:r>
            <a:endParaRPr lang="en-US" sz="2000" dirty="0">
              <a:latin typeface="Book Antiqua" pitchFamily="18" charset="0"/>
            </a:endParaRPr>
          </a:p>
        </p:txBody>
      </p:sp>
      <p:pic>
        <p:nvPicPr>
          <p:cNvPr id="4098" name="Picture 2"/>
          <p:cNvPicPr>
            <a:picLocks noChangeAspect="1" noChangeArrowheads="1"/>
          </p:cNvPicPr>
          <p:nvPr/>
        </p:nvPicPr>
        <p:blipFill>
          <a:blip r:embed="rId2"/>
          <a:srcRect/>
          <a:stretch>
            <a:fillRect/>
          </a:stretch>
        </p:blipFill>
        <p:spPr bwMode="auto">
          <a:xfrm>
            <a:off x="236484" y="1970690"/>
            <a:ext cx="5297214" cy="4887310"/>
          </a:xfrm>
          <a:prstGeom prst="rect">
            <a:avLst/>
          </a:prstGeom>
          <a:noFill/>
          <a:ln w="9525">
            <a:noFill/>
            <a:miter lim="800000"/>
            <a:headEnd/>
            <a:tailEnd/>
          </a:ln>
          <a:effectLst/>
        </p:spPr>
      </p:pic>
      <p:sp>
        <p:nvSpPr>
          <p:cNvPr id="11" name="TextBox 10"/>
          <p:cNvSpPr txBox="1"/>
          <p:nvPr/>
        </p:nvSpPr>
        <p:spPr>
          <a:xfrm>
            <a:off x="961697" y="1213945"/>
            <a:ext cx="2585544" cy="523220"/>
          </a:xfrm>
          <a:prstGeom prst="rect">
            <a:avLst/>
          </a:prstGeom>
          <a:noFill/>
        </p:spPr>
        <p:txBody>
          <a:bodyPr wrap="square" rtlCol="0">
            <a:spAutoFit/>
          </a:bodyPr>
          <a:lstStyle/>
          <a:p>
            <a:r>
              <a:rPr lang="en-US" sz="2800" b="1" u="sng" dirty="0" err="1" smtClean="0">
                <a:solidFill>
                  <a:schemeClr val="accent1">
                    <a:lumMod val="50000"/>
                  </a:schemeClr>
                </a:solidFill>
                <a:latin typeface="Rockwell Bold"/>
              </a:rPr>
              <a:t>HeatMap</a:t>
            </a:r>
            <a:endParaRPr lang="en-US" sz="2000" b="1" u="sng" dirty="0">
              <a:solidFill>
                <a:schemeClr val="accent1">
                  <a:lumMod val="50000"/>
                </a:schemeClr>
              </a:solidFill>
              <a:latin typeface="Rockwell Bold"/>
            </a:endParaRPr>
          </a:p>
        </p:txBody>
      </p:sp>
      <p:sp>
        <p:nvSpPr>
          <p:cNvPr id="12" name="TextBox 11"/>
          <p:cNvSpPr txBox="1"/>
          <p:nvPr/>
        </p:nvSpPr>
        <p:spPr>
          <a:xfrm>
            <a:off x="6069720" y="4288216"/>
            <a:ext cx="5360276" cy="646331"/>
          </a:xfrm>
          <a:prstGeom prst="rect">
            <a:avLst/>
          </a:prstGeom>
          <a:noFill/>
        </p:spPr>
        <p:txBody>
          <a:bodyPr wrap="square" rtlCol="0">
            <a:spAutoFit/>
          </a:bodyPr>
          <a:lstStyle/>
          <a:p>
            <a:r>
              <a:rPr lang="en-US" dirty="0" smtClean="0">
                <a:latin typeface="Book Antiqua" pitchFamily="18" charset="0"/>
              </a:rPr>
              <a:t>The Target Variable is present at the last of the dataset. “The Recommend to  as a friend”.</a:t>
            </a:r>
            <a:endParaRPr lang="en-US" dirty="0">
              <a:latin typeface="Book Antiq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4067542" y="220709"/>
            <a:ext cx="6984124" cy="707886"/>
          </a:xfrm>
          <a:prstGeom prst="rect">
            <a:avLst/>
          </a:prstGeom>
          <a:noFill/>
        </p:spPr>
        <p:txBody>
          <a:bodyPr wrap="square" rtlCol="0">
            <a:spAutoFit/>
          </a:bodyPr>
          <a:lstStyle/>
          <a:p>
            <a:r>
              <a:rPr lang="en-US" sz="4000" b="1" u="sng" dirty="0" smtClean="0">
                <a:solidFill>
                  <a:srgbClr val="0070C0"/>
                </a:solidFill>
              </a:rPr>
              <a:t>Visualizations:</a:t>
            </a:r>
            <a:endParaRPr lang="en-US" sz="4000" b="1" u="sng" dirty="0">
              <a:solidFill>
                <a:srgbClr val="0070C0"/>
              </a:solidFill>
            </a:endParaRPr>
          </a:p>
        </p:txBody>
      </p:sp>
      <p:pic>
        <p:nvPicPr>
          <p:cNvPr id="5122" name="Picture 2"/>
          <p:cNvPicPr>
            <a:picLocks noChangeAspect="1" noChangeArrowheads="1"/>
          </p:cNvPicPr>
          <p:nvPr/>
        </p:nvPicPr>
        <p:blipFill>
          <a:blip r:embed="rId3"/>
          <a:srcRect/>
          <a:stretch>
            <a:fillRect/>
          </a:stretch>
        </p:blipFill>
        <p:spPr bwMode="auto">
          <a:xfrm>
            <a:off x="394138" y="1136596"/>
            <a:ext cx="5013434" cy="3703418"/>
          </a:xfrm>
          <a:prstGeom prst="rect">
            <a:avLst/>
          </a:prstGeom>
          <a:noFill/>
          <a:ln w="9525">
            <a:noFill/>
            <a:miter lim="800000"/>
            <a:headEnd/>
            <a:tailEnd/>
          </a:ln>
          <a:effectLst/>
        </p:spPr>
      </p:pic>
      <p:sp>
        <p:nvSpPr>
          <p:cNvPr id="4" name="TextBox 3"/>
          <p:cNvSpPr txBox="1"/>
          <p:nvPr/>
        </p:nvSpPr>
        <p:spPr>
          <a:xfrm>
            <a:off x="441434" y="5202621"/>
            <a:ext cx="4981904" cy="1231106"/>
          </a:xfrm>
          <a:prstGeom prst="rect">
            <a:avLst/>
          </a:prstGeom>
          <a:noFill/>
        </p:spPr>
        <p:txBody>
          <a:bodyPr wrap="square" rtlCol="0">
            <a:spAutoFit/>
          </a:bodyPr>
          <a:lstStyle/>
          <a:p>
            <a:r>
              <a:rPr lang="en-US" sz="2000" b="1" dirty="0" smtClean="0">
                <a:latin typeface="Rockwell Bold"/>
              </a:rPr>
              <a:t>Gender</a:t>
            </a:r>
            <a:r>
              <a:rPr lang="en-US" sz="2000" b="1" dirty="0" smtClean="0">
                <a:latin typeface="Book Antiqua" pitchFamily="18" charset="0"/>
              </a:rPr>
              <a:t>:- </a:t>
            </a:r>
            <a:r>
              <a:rPr lang="en-US" b="1" dirty="0" smtClean="0">
                <a:latin typeface="Book Antiqua" pitchFamily="18" charset="0"/>
              </a:rPr>
              <a:t>As we assume that there are female customers are more than male </a:t>
            </a:r>
            <a:r>
              <a:rPr lang="en-US" b="1" dirty="0" smtClean="0">
                <a:latin typeface="Book Antiqua" pitchFamily="18" charset="0"/>
              </a:rPr>
              <a:t>customers. And if we compare it with real time than Yes Females are most like to do shopping.</a:t>
            </a:r>
            <a:endParaRPr lang="en-US" b="1" dirty="0">
              <a:latin typeface="Book Antiqua" pitchFamily="18" charset="0"/>
            </a:endParaRPr>
          </a:p>
        </p:txBody>
      </p:sp>
      <p:pic>
        <p:nvPicPr>
          <p:cNvPr id="5124" name="Picture 4"/>
          <p:cNvPicPr>
            <a:picLocks noChangeAspect="1" noChangeArrowheads="1"/>
          </p:cNvPicPr>
          <p:nvPr/>
        </p:nvPicPr>
        <p:blipFill>
          <a:blip r:embed="rId4"/>
          <a:srcRect/>
          <a:stretch>
            <a:fillRect/>
          </a:stretch>
        </p:blipFill>
        <p:spPr bwMode="auto">
          <a:xfrm>
            <a:off x="5725511" y="1088315"/>
            <a:ext cx="6051330" cy="3688637"/>
          </a:xfrm>
          <a:prstGeom prst="rect">
            <a:avLst/>
          </a:prstGeom>
          <a:noFill/>
          <a:ln w="9525">
            <a:noFill/>
            <a:miter lim="800000"/>
            <a:headEnd/>
            <a:tailEnd/>
          </a:ln>
          <a:effectLst/>
        </p:spPr>
      </p:pic>
      <p:sp>
        <p:nvSpPr>
          <p:cNvPr id="7" name="TextBox 6"/>
          <p:cNvSpPr txBox="1"/>
          <p:nvPr/>
        </p:nvSpPr>
        <p:spPr>
          <a:xfrm>
            <a:off x="5927834" y="5234152"/>
            <a:ext cx="5691352" cy="738664"/>
          </a:xfrm>
          <a:prstGeom prst="rect">
            <a:avLst/>
          </a:prstGeom>
          <a:noFill/>
        </p:spPr>
        <p:txBody>
          <a:bodyPr wrap="square" rtlCol="0">
            <a:spAutoFit/>
          </a:bodyPr>
          <a:lstStyle/>
          <a:p>
            <a:r>
              <a:rPr lang="en-US" sz="2400" b="1" dirty="0" smtClean="0">
                <a:latin typeface="Rockwell Bold"/>
              </a:rPr>
              <a:t>Age:- </a:t>
            </a:r>
            <a:r>
              <a:rPr lang="en-US" b="1" dirty="0" smtClean="0">
                <a:latin typeface="Book Antiqua" pitchFamily="18" charset="0"/>
              </a:rPr>
              <a:t>We can see from above graph that 21 to 40 year Aged people mostly do the online </a:t>
            </a:r>
            <a:r>
              <a:rPr lang="en-US" b="1" dirty="0" smtClean="0">
                <a:latin typeface="Book Antiqua" pitchFamily="18" charset="0"/>
              </a:rPr>
              <a:t>shopping.</a:t>
            </a:r>
            <a:endParaRPr lang="en-US" b="1" dirty="0">
              <a:latin typeface="Book Antiqu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1380961"/>
            <a:ext cx="12191999" cy="2481591"/>
          </a:xfrm>
          <a:prstGeom prst="rect">
            <a:avLst/>
          </a:prstGeom>
          <a:noFill/>
          <a:ln w="9525">
            <a:noFill/>
            <a:miter lim="800000"/>
            <a:headEnd/>
            <a:tailEnd/>
          </a:ln>
          <a:effectLst/>
        </p:spPr>
      </p:pic>
      <p:sp>
        <p:nvSpPr>
          <p:cNvPr id="3" name="TextBox 2"/>
          <p:cNvSpPr txBox="1"/>
          <p:nvPr/>
        </p:nvSpPr>
        <p:spPr>
          <a:xfrm>
            <a:off x="3972963" y="362607"/>
            <a:ext cx="3610304" cy="523220"/>
          </a:xfrm>
          <a:prstGeom prst="rect">
            <a:avLst/>
          </a:prstGeom>
          <a:noFill/>
        </p:spPr>
        <p:txBody>
          <a:bodyPr wrap="square" rtlCol="0">
            <a:spAutoFit/>
          </a:bodyPr>
          <a:lstStyle/>
          <a:p>
            <a:r>
              <a:rPr lang="en-US" sz="2800" b="1" u="sng" dirty="0" smtClean="0">
                <a:latin typeface="Rockwell Bold"/>
              </a:rPr>
              <a:t>Age Vs Gender</a:t>
            </a:r>
            <a:endParaRPr lang="en-US" sz="2800" b="1" u="sng" dirty="0">
              <a:latin typeface="Rockwell Bold"/>
            </a:endParaRPr>
          </a:p>
        </p:txBody>
      </p:sp>
      <p:pic>
        <p:nvPicPr>
          <p:cNvPr id="6147" name="Picture 3"/>
          <p:cNvPicPr>
            <a:picLocks noChangeAspect="1" noChangeArrowheads="1"/>
          </p:cNvPicPr>
          <p:nvPr/>
        </p:nvPicPr>
        <p:blipFill>
          <a:blip r:embed="rId3"/>
          <a:srcRect/>
          <a:stretch>
            <a:fillRect/>
          </a:stretch>
        </p:blipFill>
        <p:spPr bwMode="auto">
          <a:xfrm>
            <a:off x="315310" y="4001549"/>
            <a:ext cx="4130566" cy="2651499"/>
          </a:xfrm>
          <a:prstGeom prst="rect">
            <a:avLst/>
          </a:prstGeom>
          <a:noFill/>
          <a:ln w="9525">
            <a:noFill/>
            <a:miter lim="800000"/>
            <a:headEnd/>
            <a:tailEnd/>
          </a:ln>
          <a:effectLst/>
        </p:spPr>
      </p:pic>
      <p:sp>
        <p:nvSpPr>
          <p:cNvPr id="6" name="TextBox 5"/>
          <p:cNvSpPr txBox="1"/>
          <p:nvPr/>
        </p:nvSpPr>
        <p:spPr>
          <a:xfrm>
            <a:off x="4950372" y="4367048"/>
            <a:ext cx="7015656" cy="1754326"/>
          </a:xfrm>
          <a:prstGeom prst="rect">
            <a:avLst/>
          </a:prstGeom>
          <a:noFill/>
        </p:spPr>
        <p:txBody>
          <a:bodyPr wrap="square" rtlCol="0">
            <a:spAutoFit/>
          </a:bodyPr>
          <a:lstStyle/>
          <a:p>
            <a:r>
              <a:rPr lang="en-US" b="1" dirty="0" smtClean="0">
                <a:latin typeface="Book Antiqua" pitchFamily="18" charset="0"/>
              </a:rPr>
              <a:t>We observe from above graph that almost every age group the count of female customers is more than Male customers.</a:t>
            </a:r>
          </a:p>
          <a:p>
            <a:endParaRPr lang="en-US" b="1" dirty="0" smtClean="0">
              <a:latin typeface="Book Antiqua" pitchFamily="18" charset="0"/>
            </a:endParaRPr>
          </a:p>
          <a:p>
            <a:endParaRPr lang="en-US" b="1" dirty="0" smtClean="0">
              <a:latin typeface="Book Antiqua" pitchFamily="18" charset="0"/>
            </a:endParaRPr>
          </a:p>
          <a:p>
            <a:r>
              <a:rPr lang="en-US" b="1" dirty="0" smtClean="0">
                <a:latin typeface="Book Antiqua" pitchFamily="18" charset="0"/>
              </a:rPr>
              <a:t>we </a:t>
            </a:r>
            <a:r>
              <a:rPr lang="en-US" b="1" dirty="0" smtClean="0">
                <a:latin typeface="Book Antiqua" pitchFamily="18" charset="0"/>
              </a:rPr>
              <a:t>can say that females are most like to do online shopping.</a:t>
            </a:r>
          </a:p>
          <a:p>
            <a:endParaRPr lang="en-US" b="1" dirty="0">
              <a:latin typeface="Book Antiqua" pitchFamily="18" charset="0"/>
            </a:endParaRPr>
          </a:p>
        </p:txBody>
      </p:sp>
      <p:sp>
        <p:nvSpPr>
          <p:cNvPr id="7" name="Oval 6"/>
          <p:cNvSpPr/>
          <p:nvPr/>
        </p:nvSpPr>
        <p:spPr>
          <a:xfrm>
            <a:off x="4619297" y="4461649"/>
            <a:ext cx="220717" cy="23648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61335" y="5496945"/>
            <a:ext cx="220717" cy="23648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155</TotalTime>
  <Words>1449</Words>
  <Application>Microsoft Office PowerPoint</Application>
  <PresentationFormat>Custom</PresentationFormat>
  <Paragraphs>90</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chander mani</dc:creator>
  <cp:lastModifiedBy>Rakesh Chaudhary</cp:lastModifiedBy>
  <cp:revision>7</cp:revision>
  <dcterms:created xsi:type="dcterms:W3CDTF">2022-04-07T17:55:58Z</dcterms:created>
  <dcterms:modified xsi:type="dcterms:W3CDTF">2022-04-07T22:39:20Z</dcterms:modified>
</cp:coreProperties>
</file>