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7"/>
  </p:notesMasterIdLst>
  <p:handoutMasterIdLst>
    <p:handoutMasterId r:id="rId38"/>
  </p:handoutMasterIdLst>
  <p:sldIdLst>
    <p:sldId id="267" r:id="rId5"/>
    <p:sldId id="305" r:id="rId6"/>
    <p:sldId id="306" r:id="rId7"/>
    <p:sldId id="288" r:id="rId8"/>
    <p:sldId id="269" r:id="rId9"/>
    <p:sldId id="286" r:id="rId10"/>
    <p:sldId id="287" r:id="rId11"/>
    <p:sldId id="279" r:id="rId12"/>
    <p:sldId id="289" r:id="rId13"/>
    <p:sldId id="290" r:id="rId14"/>
    <p:sldId id="307" r:id="rId15"/>
    <p:sldId id="308" r:id="rId16"/>
    <p:sldId id="309" r:id="rId17"/>
    <p:sldId id="310" r:id="rId18"/>
    <p:sldId id="311" r:id="rId19"/>
    <p:sldId id="312" r:id="rId20"/>
    <p:sldId id="314" r:id="rId21"/>
    <p:sldId id="315" r:id="rId22"/>
    <p:sldId id="316" r:id="rId23"/>
    <p:sldId id="313" r:id="rId24"/>
    <p:sldId id="317" r:id="rId25"/>
    <p:sldId id="318" r:id="rId26"/>
    <p:sldId id="319" r:id="rId27"/>
    <p:sldId id="320" r:id="rId28"/>
    <p:sldId id="321" r:id="rId29"/>
    <p:sldId id="322" r:id="rId30"/>
    <p:sldId id="323" r:id="rId31"/>
    <p:sldId id="324" r:id="rId32"/>
    <p:sldId id="325" r:id="rId33"/>
    <p:sldId id="326" r:id="rId34"/>
    <p:sldId id="327"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599" autoAdjust="0"/>
  </p:normalViewPr>
  <p:slideViewPr>
    <p:cSldViewPr>
      <p:cViewPr varScale="1">
        <p:scale>
          <a:sx n="73" d="100"/>
          <a:sy n="73" d="100"/>
        </p:scale>
        <p:origin x="-62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5/12/2022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p14="http://schemas.microsoft.com/office/powerpoint/2010/main" xmlns=""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5/12/2022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p14="http://schemas.microsoft.com/office/powerpoint/2010/main" xmlns=""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5/12/2022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17437643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32232236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2085700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34990621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5/12/2022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xmlns="" val="552628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38607757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5/12/2022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37425832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5/12/2022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15659345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5/12/2022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1212877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18586462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5/12/2022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xmlns="" val="24050573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5/12/2022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xmlns=""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normAutofit/>
          </a:bodyPr>
          <a:lstStyle/>
          <a:p>
            <a:r>
              <a:rPr lang="en-US" sz="6000" b="1" u="sng" dirty="0" smtClean="0">
                <a:latin typeface="Calibri" pitchFamily="34" charset="0"/>
                <a:cs typeface="Calibri" pitchFamily="34" charset="0"/>
              </a:rPr>
              <a:t>Used Cars Price Prediction</a:t>
            </a:r>
            <a:endParaRPr lang="en-US" sz="6000" b="1" u="sng" dirty="0">
              <a:latin typeface="Calibri" pitchFamily="34" charset="0"/>
              <a:cs typeface="Calibri" pitchFamily="34" charset="0"/>
            </a:endParaRPr>
          </a:p>
        </p:txBody>
      </p:sp>
      <p:sp>
        <p:nvSpPr>
          <p:cNvPr id="3" name="Subtitle 2"/>
          <p:cNvSpPr>
            <a:spLocks noGrp="1"/>
          </p:cNvSpPr>
          <p:nvPr>
            <p:ph type="subTitle" idx="1"/>
          </p:nvPr>
        </p:nvSpPr>
        <p:spPr>
          <a:xfrm>
            <a:off x="1446212" y="5334000"/>
            <a:ext cx="9429931" cy="991077"/>
          </a:xfrm>
        </p:spPr>
        <p:style>
          <a:lnRef idx="1">
            <a:schemeClr val="accent6"/>
          </a:lnRef>
          <a:fillRef idx="2">
            <a:schemeClr val="accent6"/>
          </a:fillRef>
          <a:effectRef idx="1">
            <a:schemeClr val="accent6"/>
          </a:effectRef>
          <a:fontRef idx="minor">
            <a:schemeClr val="dk1"/>
          </a:fontRef>
        </p:style>
        <p:txBody>
          <a:bodyPr>
            <a:normAutofit/>
          </a:bodyPr>
          <a:lstStyle/>
          <a:p>
            <a:r>
              <a:rPr lang="en-US" sz="3200" b="1" dirty="0" smtClean="0">
                <a:solidFill>
                  <a:schemeClr val="accent2">
                    <a:lumMod val="50000"/>
                  </a:schemeClr>
                </a:solidFill>
              </a:rPr>
              <a:t>By Rakesh Chaudhary</a:t>
            </a:r>
            <a:endParaRPr lang="en-US" sz="3200" b="1" dirty="0">
              <a:solidFill>
                <a:schemeClr val="accent2">
                  <a:lumMod val="50000"/>
                </a:schemeClr>
              </a:solidFill>
            </a:endParaRPr>
          </a:p>
        </p:txBody>
      </p:sp>
    </p:spTree>
    <p:extLst>
      <p:ext uri="{BB962C8B-B14F-4D97-AF65-F5344CB8AC3E}">
        <p14:creationId xmlns:p14="http://schemas.microsoft.com/office/powerpoint/2010/main" xmlns="" val="2707543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0412" y="508000"/>
            <a:ext cx="9751060" cy="1168400"/>
          </a:xfrm>
        </p:spPr>
        <p:txBody>
          <a:bodyPr>
            <a:noAutofit/>
          </a:bodyPr>
          <a:lstStyle/>
          <a:p>
            <a:pPr algn="ctr"/>
            <a:r>
              <a:rPr lang="en-US" sz="4000" b="1" u="sng" dirty="0" smtClean="0">
                <a:solidFill>
                  <a:schemeClr val="tx2"/>
                </a:solidFill>
                <a:latin typeface="Calibri" pitchFamily="34" charset="0"/>
                <a:cs typeface="Calibri" pitchFamily="34" charset="0"/>
              </a:rPr>
              <a:t>Brands of the Cars in Our dataset</a:t>
            </a:r>
            <a:br>
              <a:rPr lang="en-US" sz="4000" b="1" u="sng" dirty="0" smtClean="0">
                <a:solidFill>
                  <a:schemeClr val="tx2"/>
                </a:solidFill>
                <a:latin typeface="Calibri" pitchFamily="34" charset="0"/>
                <a:cs typeface="Calibri" pitchFamily="34" charset="0"/>
              </a:rPr>
            </a:br>
            <a:endParaRPr lang="en-US" sz="4000" b="1" u="sng" dirty="0">
              <a:solidFill>
                <a:schemeClr val="tx2"/>
              </a:solidFill>
              <a:latin typeface="Calibri" pitchFamily="34" charset="0"/>
              <a:cs typeface="Calibri" pitchFamily="34" charset="0"/>
            </a:endParaRPr>
          </a:p>
        </p:txBody>
      </p:sp>
      <p:pic>
        <p:nvPicPr>
          <p:cNvPr id="6146" name="Picture 2"/>
          <p:cNvPicPr>
            <a:picLocks noChangeAspect="1" noChangeArrowheads="1"/>
          </p:cNvPicPr>
          <p:nvPr/>
        </p:nvPicPr>
        <p:blipFill>
          <a:blip r:embed="rId2"/>
          <a:srcRect/>
          <a:stretch>
            <a:fillRect/>
          </a:stretch>
        </p:blipFill>
        <p:spPr bwMode="auto">
          <a:xfrm>
            <a:off x="455612" y="1095808"/>
            <a:ext cx="8229600" cy="5304992"/>
          </a:xfrm>
          <a:prstGeom prst="rect">
            <a:avLst/>
          </a:prstGeom>
          <a:noFill/>
          <a:ln w="9525">
            <a:noFill/>
            <a:miter lim="800000"/>
            <a:headEnd/>
            <a:tailEnd/>
          </a:ln>
          <a:effectLst/>
        </p:spPr>
      </p:pic>
      <p:sp>
        <p:nvSpPr>
          <p:cNvPr id="8" name="TextBox 7"/>
          <p:cNvSpPr txBox="1"/>
          <p:nvPr/>
        </p:nvSpPr>
        <p:spPr>
          <a:xfrm>
            <a:off x="8380412" y="2083475"/>
            <a:ext cx="3048000" cy="2031325"/>
          </a:xfrm>
          <a:prstGeom prst="rect">
            <a:avLst/>
          </a:prstGeom>
          <a:noFill/>
        </p:spPr>
        <p:txBody>
          <a:bodyPr wrap="square" rtlCol="0">
            <a:spAutoFit/>
          </a:bodyPr>
          <a:lstStyle/>
          <a:p>
            <a:r>
              <a:rPr lang="en-US" dirty="0" smtClean="0"/>
              <a:t>We all know that </a:t>
            </a:r>
            <a:r>
              <a:rPr lang="en-US" dirty="0" err="1" smtClean="0"/>
              <a:t>Maruti</a:t>
            </a:r>
            <a:r>
              <a:rPr lang="en-US" dirty="0" smtClean="0"/>
              <a:t> capture huge market with respect of Cars</a:t>
            </a:r>
            <a:r>
              <a:rPr lang="en-US" dirty="0" smtClean="0"/>
              <a:t>.</a:t>
            </a:r>
          </a:p>
          <a:p>
            <a:endParaRPr lang="en-US" dirty="0" smtClean="0"/>
          </a:p>
          <a:p>
            <a:r>
              <a:rPr lang="en-US" dirty="0" smtClean="0"/>
              <a:t>Here we have heights count of </a:t>
            </a:r>
            <a:r>
              <a:rPr lang="en-US" dirty="0" err="1" smtClean="0"/>
              <a:t>maruti</a:t>
            </a:r>
            <a:r>
              <a:rPr lang="en-US" dirty="0" smtClean="0"/>
              <a:t> cars data </a:t>
            </a:r>
            <a:r>
              <a:rPr lang="en-US" dirty="0" smtClean="0"/>
              <a:t>available</a:t>
            </a:r>
            <a:r>
              <a:rPr lang="en-US" dirty="0" smtClean="0"/>
              <a:t>.</a:t>
            </a:r>
          </a:p>
          <a:p>
            <a:endParaRPr lang="en-US" dirty="0"/>
          </a:p>
        </p:txBody>
      </p:sp>
      <p:sp>
        <p:nvSpPr>
          <p:cNvPr id="9" name="Oval 8"/>
          <p:cNvSpPr/>
          <p:nvPr/>
        </p:nvSpPr>
        <p:spPr>
          <a:xfrm>
            <a:off x="8228012" y="3276600"/>
            <a:ext cx="1524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8012" y="2209800"/>
            <a:ext cx="152400" cy="228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50245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744200" cy="707886"/>
          </a:xfrm>
          <a:prstGeom prst="rect">
            <a:avLst/>
          </a:prstGeom>
          <a:solidFill>
            <a:srgbClr val="00B050"/>
          </a:solidFill>
        </p:spPr>
        <p:txBody>
          <a:bodyPr wrap="square" rtlCol="0">
            <a:spAutoFit/>
          </a:bodyPr>
          <a:lstStyle/>
          <a:p>
            <a:pPr algn="ctr"/>
            <a:r>
              <a:rPr lang="en-US" sz="4000" b="1" u="sng" dirty="0" smtClean="0">
                <a:solidFill>
                  <a:schemeClr val="tx2"/>
                </a:solidFill>
                <a:latin typeface="Calibri" pitchFamily="34" charset="0"/>
                <a:cs typeface="Calibri" pitchFamily="34" charset="0"/>
              </a:rPr>
              <a:t>Seating Capacity</a:t>
            </a:r>
            <a:endParaRPr lang="en-US" sz="4000" b="1" u="sng" dirty="0">
              <a:solidFill>
                <a:schemeClr val="tx2"/>
              </a:solidFill>
              <a:latin typeface="Calibri" pitchFamily="34" charset="0"/>
              <a:cs typeface="Calibri" pitchFamily="34" charset="0"/>
            </a:endParaRPr>
          </a:p>
        </p:txBody>
      </p:sp>
      <p:pic>
        <p:nvPicPr>
          <p:cNvPr id="7170" name="Picture 2"/>
          <p:cNvPicPr>
            <a:picLocks noChangeAspect="1" noChangeArrowheads="1"/>
          </p:cNvPicPr>
          <p:nvPr/>
        </p:nvPicPr>
        <p:blipFill>
          <a:blip r:embed="rId2"/>
          <a:srcRect/>
          <a:stretch>
            <a:fillRect/>
          </a:stretch>
        </p:blipFill>
        <p:spPr bwMode="auto">
          <a:xfrm>
            <a:off x="836612" y="1371599"/>
            <a:ext cx="6858000" cy="4976037"/>
          </a:xfrm>
          <a:prstGeom prst="rect">
            <a:avLst/>
          </a:prstGeom>
          <a:noFill/>
          <a:ln w="9525">
            <a:noFill/>
            <a:miter lim="800000"/>
            <a:headEnd/>
            <a:tailEnd/>
          </a:ln>
          <a:effectLst/>
        </p:spPr>
      </p:pic>
      <p:sp>
        <p:nvSpPr>
          <p:cNvPr id="6" name="TextBox 5"/>
          <p:cNvSpPr txBox="1"/>
          <p:nvPr/>
        </p:nvSpPr>
        <p:spPr>
          <a:xfrm>
            <a:off x="7770812" y="2286000"/>
            <a:ext cx="3200400" cy="1200329"/>
          </a:xfrm>
          <a:prstGeom prst="rect">
            <a:avLst/>
          </a:prstGeom>
          <a:noFill/>
        </p:spPr>
        <p:txBody>
          <a:bodyPr wrap="square" rtlCol="0">
            <a:spAutoFit/>
          </a:bodyPr>
          <a:lstStyle/>
          <a:p>
            <a:r>
              <a:rPr lang="en-US" sz="2400" dirty="0" smtClean="0"/>
              <a:t>Most of cars in my dataset having 5 seated  vehicle.</a:t>
            </a:r>
            <a:endParaRPr lang="en-US" sz="24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591800" cy="523220"/>
          </a:xfrm>
          <a:prstGeom prst="rect">
            <a:avLst/>
          </a:prstGeom>
          <a:solidFill>
            <a:srgbClr val="00B050"/>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Distribution of continuous data</a:t>
            </a:r>
            <a:endParaRPr lang="en-US" sz="2800" b="1" u="sng" dirty="0">
              <a:solidFill>
                <a:schemeClr val="tx2"/>
              </a:solidFill>
              <a:latin typeface="Calibri" pitchFamily="34" charset="0"/>
              <a:cs typeface="Calibri" pitchFamily="34" charset="0"/>
            </a:endParaRPr>
          </a:p>
        </p:txBody>
      </p:sp>
      <p:pic>
        <p:nvPicPr>
          <p:cNvPr id="8194" name="Picture 2"/>
          <p:cNvPicPr>
            <a:picLocks noChangeAspect="1" noChangeArrowheads="1"/>
          </p:cNvPicPr>
          <p:nvPr/>
        </p:nvPicPr>
        <p:blipFill>
          <a:blip r:embed="rId2"/>
          <a:srcRect/>
          <a:stretch>
            <a:fillRect/>
          </a:stretch>
        </p:blipFill>
        <p:spPr bwMode="auto">
          <a:xfrm>
            <a:off x="531812" y="992052"/>
            <a:ext cx="5105400" cy="2817948"/>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5789612" y="914401"/>
            <a:ext cx="5384132" cy="2743199"/>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614039" y="3810000"/>
            <a:ext cx="4870773" cy="26670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5942012" y="3733800"/>
            <a:ext cx="5334000" cy="27717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141412" y="381000"/>
            <a:ext cx="3747477" cy="5334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60412" y="990600"/>
            <a:ext cx="5181599" cy="3837032"/>
          </a:xfrm>
          <a:prstGeom prst="rect">
            <a:avLst/>
          </a:prstGeom>
          <a:noFill/>
          <a:ln w="9525">
            <a:noFill/>
            <a:miter lim="800000"/>
            <a:headEnd/>
            <a:tailEnd/>
          </a:ln>
          <a:effectLst/>
        </p:spPr>
      </p:pic>
      <p:sp>
        <p:nvSpPr>
          <p:cNvPr id="7" name="TextBox 6"/>
          <p:cNvSpPr txBox="1"/>
          <p:nvPr/>
        </p:nvSpPr>
        <p:spPr>
          <a:xfrm>
            <a:off x="531812" y="4847272"/>
            <a:ext cx="5410200" cy="1477328"/>
          </a:xfrm>
          <a:prstGeom prst="rect">
            <a:avLst/>
          </a:prstGeom>
          <a:noFill/>
        </p:spPr>
        <p:txBody>
          <a:bodyPr wrap="square" rtlCol="0">
            <a:spAutoFit/>
          </a:bodyPr>
          <a:lstStyle/>
          <a:p>
            <a:r>
              <a:rPr lang="en-US" dirty="0" smtClean="0">
                <a:solidFill>
                  <a:schemeClr val="tx2"/>
                </a:solidFill>
              </a:rPr>
              <a:t>Automatic car's price is high as compare to manual car type. It is always possible because automatic cars having some advanced features, which are not available in manual car that's why Automatic cars are more expensive as compare to Manual type cars.</a:t>
            </a:r>
            <a:endParaRPr lang="en-US" dirty="0">
              <a:solidFill>
                <a:schemeClr val="tx2"/>
              </a:solidFill>
            </a:endParaRPr>
          </a:p>
        </p:txBody>
      </p:sp>
      <p:pic>
        <p:nvPicPr>
          <p:cNvPr id="9220" name="Picture 4"/>
          <p:cNvPicPr>
            <a:picLocks noChangeAspect="1" noChangeArrowheads="1"/>
          </p:cNvPicPr>
          <p:nvPr/>
        </p:nvPicPr>
        <p:blipFill>
          <a:blip r:embed="rId4"/>
          <a:srcRect/>
          <a:stretch>
            <a:fillRect/>
          </a:stretch>
        </p:blipFill>
        <p:spPr bwMode="auto">
          <a:xfrm>
            <a:off x="7856537" y="304800"/>
            <a:ext cx="1895475" cy="457200"/>
          </a:xfrm>
          <a:prstGeom prst="rect">
            <a:avLst/>
          </a:prstGeom>
          <a:noFill/>
          <a:ln w="9525">
            <a:noFill/>
            <a:miter lim="800000"/>
            <a:headEnd/>
            <a:tailEnd/>
          </a:ln>
          <a:effectLst/>
        </p:spPr>
      </p:pic>
      <p:sp>
        <p:nvSpPr>
          <p:cNvPr id="9" name="Rectangle 8"/>
          <p:cNvSpPr/>
          <p:nvPr/>
        </p:nvSpPr>
        <p:spPr>
          <a:xfrm>
            <a:off x="5942012" y="381000"/>
            <a:ext cx="76200" cy="609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1" name="Picture 5"/>
          <p:cNvPicPr>
            <a:picLocks noChangeAspect="1" noChangeArrowheads="1"/>
          </p:cNvPicPr>
          <p:nvPr/>
        </p:nvPicPr>
        <p:blipFill>
          <a:blip r:embed="rId5"/>
          <a:srcRect/>
          <a:stretch>
            <a:fillRect/>
          </a:stretch>
        </p:blipFill>
        <p:spPr bwMode="auto">
          <a:xfrm>
            <a:off x="6551612" y="838200"/>
            <a:ext cx="4800600" cy="3810000"/>
          </a:xfrm>
          <a:prstGeom prst="rect">
            <a:avLst/>
          </a:prstGeom>
          <a:noFill/>
          <a:ln w="9525">
            <a:noFill/>
            <a:miter lim="800000"/>
            <a:headEnd/>
            <a:tailEnd/>
          </a:ln>
          <a:effectLst/>
        </p:spPr>
      </p:pic>
      <p:sp>
        <p:nvSpPr>
          <p:cNvPr id="11" name="TextBox 10"/>
          <p:cNvSpPr txBox="1"/>
          <p:nvPr/>
        </p:nvSpPr>
        <p:spPr>
          <a:xfrm>
            <a:off x="6475412" y="4771072"/>
            <a:ext cx="5105400" cy="1477328"/>
          </a:xfrm>
          <a:prstGeom prst="rect">
            <a:avLst/>
          </a:prstGeom>
          <a:noFill/>
        </p:spPr>
        <p:txBody>
          <a:bodyPr wrap="square" rtlCol="0">
            <a:spAutoFit/>
          </a:bodyPr>
          <a:lstStyle/>
          <a:p>
            <a:r>
              <a:rPr lang="en-US" dirty="0" smtClean="0"/>
              <a:t>Dealer cars are more expensive as compare to Individual cars, there could be a reason that In dealer seller cars a dealer include their </a:t>
            </a:r>
            <a:r>
              <a:rPr lang="en-US" dirty="0" smtClean="0"/>
              <a:t>commission </a:t>
            </a:r>
            <a:r>
              <a:rPr lang="en-US" dirty="0" smtClean="0"/>
              <a:t>to it's cars price that's why their car's price is higher then Individual cars.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217612" y="304800"/>
            <a:ext cx="3352800" cy="5334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379412" y="838200"/>
            <a:ext cx="5715000" cy="4572000"/>
          </a:xfrm>
          <a:prstGeom prst="rect">
            <a:avLst/>
          </a:prstGeom>
          <a:noFill/>
          <a:ln w="9525">
            <a:noFill/>
            <a:miter lim="800000"/>
            <a:headEnd/>
            <a:tailEnd/>
          </a:ln>
          <a:effectLst/>
        </p:spPr>
      </p:pic>
      <p:sp>
        <p:nvSpPr>
          <p:cNvPr id="8" name="TextBox 7"/>
          <p:cNvSpPr txBox="1"/>
          <p:nvPr/>
        </p:nvSpPr>
        <p:spPr>
          <a:xfrm>
            <a:off x="379412" y="5399782"/>
            <a:ext cx="5715000" cy="1138773"/>
          </a:xfrm>
          <a:prstGeom prst="rect">
            <a:avLst/>
          </a:prstGeom>
          <a:noFill/>
        </p:spPr>
        <p:txBody>
          <a:bodyPr wrap="square" rtlCol="0">
            <a:spAutoFit/>
          </a:bodyPr>
          <a:lstStyle/>
          <a:p>
            <a:r>
              <a:rPr lang="en-US" sz="1700" dirty="0" smtClean="0"/>
              <a:t>we can see in the above graph that Unregistered car owner type vehicle's price is heights with others. There is could be a reason that unregistered cars are called as fresh cars, they could be Latest model cars or for any reason.</a:t>
            </a:r>
            <a:endParaRPr lang="en-US" sz="1700" dirty="0"/>
          </a:p>
        </p:txBody>
      </p:sp>
      <p:pic>
        <p:nvPicPr>
          <p:cNvPr id="10244" name="Picture 4"/>
          <p:cNvPicPr>
            <a:picLocks noChangeAspect="1" noChangeArrowheads="1"/>
          </p:cNvPicPr>
          <p:nvPr/>
        </p:nvPicPr>
        <p:blipFill>
          <a:blip r:embed="rId4"/>
          <a:srcRect/>
          <a:stretch>
            <a:fillRect/>
          </a:stretch>
        </p:blipFill>
        <p:spPr bwMode="auto">
          <a:xfrm>
            <a:off x="7237412" y="304800"/>
            <a:ext cx="3124200" cy="533400"/>
          </a:xfrm>
          <a:prstGeom prst="rect">
            <a:avLst/>
          </a:prstGeom>
          <a:noFill/>
          <a:ln w="9525">
            <a:noFill/>
            <a:miter lim="800000"/>
            <a:headEnd/>
            <a:tailEnd/>
          </a:ln>
          <a:effectLst/>
        </p:spPr>
      </p:pic>
      <p:pic>
        <p:nvPicPr>
          <p:cNvPr id="10245" name="Picture 5"/>
          <p:cNvPicPr>
            <a:picLocks noChangeAspect="1" noChangeArrowheads="1"/>
          </p:cNvPicPr>
          <p:nvPr/>
        </p:nvPicPr>
        <p:blipFill>
          <a:blip r:embed="rId5"/>
          <a:srcRect/>
          <a:stretch>
            <a:fillRect/>
          </a:stretch>
        </p:blipFill>
        <p:spPr bwMode="auto">
          <a:xfrm>
            <a:off x="6094412" y="838200"/>
            <a:ext cx="5486400" cy="4343400"/>
          </a:xfrm>
          <a:prstGeom prst="rect">
            <a:avLst/>
          </a:prstGeom>
          <a:noFill/>
          <a:ln w="9525">
            <a:noFill/>
            <a:miter lim="800000"/>
            <a:headEnd/>
            <a:tailEnd/>
          </a:ln>
          <a:effectLst/>
        </p:spPr>
      </p:pic>
      <p:sp>
        <p:nvSpPr>
          <p:cNvPr id="11" name="TextBox 10"/>
          <p:cNvSpPr txBox="1"/>
          <p:nvPr/>
        </p:nvSpPr>
        <p:spPr>
          <a:xfrm>
            <a:off x="6551612" y="5181600"/>
            <a:ext cx="5181600" cy="1200329"/>
          </a:xfrm>
          <a:prstGeom prst="rect">
            <a:avLst/>
          </a:prstGeom>
          <a:noFill/>
        </p:spPr>
        <p:txBody>
          <a:bodyPr wrap="square" rtlCol="0">
            <a:spAutoFit/>
          </a:bodyPr>
          <a:lstStyle/>
          <a:p>
            <a:r>
              <a:rPr lang="en-US" dirty="0" smtClean="0"/>
              <a:t>Electric car's price is height with others.</a:t>
            </a:r>
          </a:p>
          <a:p>
            <a:r>
              <a:rPr lang="en-US" dirty="0" smtClean="0"/>
              <a:t>Electric cars are very less in the market right now, they are </a:t>
            </a:r>
            <a:r>
              <a:rPr lang="en-US" dirty="0" smtClean="0"/>
              <a:t>marked </a:t>
            </a:r>
            <a:r>
              <a:rPr lang="en-US" dirty="0" smtClean="0"/>
              <a:t>by advanced technology, so it could be reason to get it more costly</a:t>
            </a:r>
            <a:r>
              <a:rPr lang="en-US" dirty="0" smtClean="0"/>
              <a:t>.</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515485" y="304800"/>
            <a:ext cx="2521527" cy="533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303212" y="838200"/>
            <a:ext cx="5715000" cy="55626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a:srcRect/>
          <a:stretch>
            <a:fillRect/>
          </a:stretch>
        </p:blipFill>
        <p:spPr bwMode="auto">
          <a:xfrm>
            <a:off x="7847013" y="304800"/>
            <a:ext cx="2438400" cy="429404"/>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6323012" y="914400"/>
            <a:ext cx="5334000" cy="557437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chemeClr val="accent6">
              <a:lumMod val="40000"/>
              <a:lumOff val="60000"/>
            </a:schemeClr>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Mileage Vs Price</a:t>
            </a:r>
            <a:endParaRPr lang="en-US" sz="2400" b="1" u="sng" dirty="0">
              <a:solidFill>
                <a:schemeClr val="tx2"/>
              </a:solidFill>
              <a:latin typeface="Calibri" pitchFamily="34" charset="0"/>
              <a:cs typeface="Calibri" pitchFamily="34" charset="0"/>
            </a:endParaRPr>
          </a:p>
        </p:txBody>
      </p:sp>
      <p:pic>
        <p:nvPicPr>
          <p:cNvPr id="12290" name="Picture 2"/>
          <p:cNvPicPr>
            <a:picLocks noChangeAspect="1" noChangeArrowheads="1"/>
          </p:cNvPicPr>
          <p:nvPr/>
        </p:nvPicPr>
        <p:blipFill>
          <a:blip r:embed="rId2"/>
          <a:srcRect/>
          <a:stretch>
            <a:fillRect/>
          </a:stretch>
        </p:blipFill>
        <p:spPr bwMode="auto">
          <a:xfrm>
            <a:off x="455612" y="914399"/>
            <a:ext cx="8153400" cy="5507465"/>
          </a:xfrm>
          <a:prstGeom prst="rect">
            <a:avLst/>
          </a:prstGeom>
          <a:noFill/>
          <a:ln w="9525">
            <a:noFill/>
            <a:miter lim="800000"/>
            <a:headEnd/>
            <a:tailEnd/>
          </a:ln>
          <a:effectLst/>
        </p:spPr>
      </p:pic>
      <p:sp>
        <p:nvSpPr>
          <p:cNvPr id="7" name="TextBox 6"/>
          <p:cNvSpPr txBox="1"/>
          <p:nvPr/>
        </p:nvSpPr>
        <p:spPr>
          <a:xfrm>
            <a:off x="8532812" y="1143000"/>
            <a:ext cx="3048000" cy="4801314"/>
          </a:xfrm>
          <a:prstGeom prst="rect">
            <a:avLst/>
          </a:prstGeom>
          <a:noFill/>
        </p:spPr>
        <p:txBody>
          <a:bodyPr wrap="square" rtlCol="0">
            <a:spAutoFit/>
          </a:bodyPr>
          <a:lstStyle/>
          <a:p>
            <a:r>
              <a:rPr lang="en-US" dirty="0" smtClean="0">
                <a:latin typeface="Book Antiqua" pitchFamily="18" charset="0"/>
              </a:rPr>
              <a:t>We can see the clear Negative relation between Mileage and Price</a:t>
            </a:r>
            <a:r>
              <a:rPr lang="en-US" dirty="0" smtClean="0">
                <a:latin typeface="Book Antiqua" pitchFamily="18" charset="0"/>
              </a:rPr>
              <a:t>.</a:t>
            </a:r>
          </a:p>
          <a:p>
            <a:endParaRPr lang="en-US" dirty="0" smtClean="0">
              <a:latin typeface="Book Antiqua" pitchFamily="18" charset="0"/>
            </a:endParaRPr>
          </a:p>
          <a:p>
            <a:endParaRPr lang="en-US" dirty="0" smtClean="0">
              <a:latin typeface="Book Antiqua" pitchFamily="18" charset="0"/>
            </a:endParaRPr>
          </a:p>
          <a:p>
            <a:r>
              <a:rPr lang="en-US" dirty="0" smtClean="0">
                <a:latin typeface="Book Antiqua" pitchFamily="18" charset="0"/>
              </a:rPr>
              <a:t>As Mileage is high the price of the vehicle is low, but as mileage is decreasing, the price of the car is also increasing</a:t>
            </a:r>
            <a:r>
              <a:rPr lang="en-US" dirty="0" smtClean="0">
                <a:latin typeface="Book Antiqua" pitchFamily="18" charset="0"/>
              </a:rPr>
              <a:t>.</a:t>
            </a:r>
          </a:p>
          <a:p>
            <a:endParaRPr lang="en-US" dirty="0" smtClean="0">
              <a:latin typeface="Book Antiqua" pitchFamily="18" charset="0"/>
            </a:endParaRPr>
          </a:p>
          <a:p>
            <a:endParaRPr lang="en-US" dirty="0" smtClean="0">
              <a:latin typeface="Book Antiqua" pitchFamily="18" charset="0"/>
            </a:endParaRPr>
          </a:p>
          <a:p>
            <a:r>
              <a:rPr lang="en-US" dirty="0" smtClean="0">
                <a:latin typeface="Book Antiqua" pitchFamily="18" charset="0"/>
              </a:rPr>
              <a:t>It is obvious that expensive cars have heavy engine that's why their mileage is getting down.</a:t>
            </a:r>
          </a:p>
          <a:p>
            <a:endParaRPr lang="en-US" dirty="0">
              <a:latin typeface="Book Antiqua" pitchFamily="18" charset="0"/>
            </a:endParaRPr>
          </a:p>
        </p:txBody>
      </p:sp>
      <p:sp>
        <p:nvSpPr>
          <p:cNvPr id="8" name="Oval 7"/>
          <p:cNvSpPr/>
          <p:nvPr/>
        </p:nvSpPr>
        <p:spPr>
          <a:xfrm>
            <a:off x="8380412" y="12192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380412" y="25908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380412" y="45720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chemeClr val="accent5">
              <a:lumMod val="40000"/>
              <a:lumOff val="60000"/>
            </a:schemeClr>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Engine Vs Price</a:t>
            </a:r>
            <a:endParaRPr lang="en-US" sz="2400" b="1" u="sng" dirty="0">
              <a:solidFill>
                <a:schemeClr val="tx2"/>
              </a:solidFill>
              <a:latin typeface="Calibri" pitchFamily="34" charset="0"/>
              <a:cs typeface="Calibri" pitchFamily="34" charset="0"/>
            </a:endParaRPr>
          </a:p>
        </p:txBody>
      </p:sp>
      <p:pic>
        <p:nvPicPr>
          <p:cNvPr id="13314" name="Picture 2"/>
          <p:cNvPicPr>
            <a:picLocks noChangeAspect="1" noChangeArrowheads="1"/>
          </p:cNvPicPr>
          <p:nvPr/>
        </p:nvPicPr>
        <p:blipFill>
          <a:blip r:embed="rId2"/>
          <a:srcRect/>
          <a:stretch>
            <a:fillRect/>
          </a:stretch>
        </p:blipFill>
        <p:spPr bwMode="auto">
          <a:xfrm>
            <a:off x="836612" y="838200"/>
            <a:ext cx="9144000" cy="5667375"/>
          </a:xfrm>
          <a:prstGeom prst="rect">
            <a:avLst/>
          </a:prstGeom>
          <a:noFill/>
          <a:ln w="9525">
            <a:noFill/>
            <a:miter lim="800000"/>
            <a:headEnd/>
            <a:tailEnd/>
          </a:ln>
          <a:effectLst/>
        </p:spPr>
      </p:pic>
      <p:sp>
        <p:nvSpPr>
          <p:cNvPr id="11" name="Down Arrow 10"/>
          <p:cNvSpPr/>
          <p:nvPr/>
        </p:nvSpPr>
        <p:spPr>
          <a:xfrm rot="6986262">
            <a:off x="9410622" y="1787118"/>
            <a:ext cx="231559" cy="802985"/>
          </a:xfrm>
          <a:prstGeom prst="downArrow">
            <a:avLst>
              <a:gd name="adj1" fmla="val 50000"/>
              <a:gd name="adj2" fmla="val 5166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828212" y="2667000"/>
            <a:ext cx="1524000" cy="707886"/>
          </a:xfrm>
          <a:prstGeom prst="rect">
            <a:avLst/>
          </a:prstGeom>
          <a:noFill/>
        </p:spPr>
        <p:txBody>
          <a:bodyPr wrap="square" rtlCol="0">
            <a:spAutoFit/>
          </a:bodyPr>
          <a:lstStyle/>
          <a:p>
            <a:r>
              <a:rPr lang="en-US" sz="2000" dirty="0" smtClean="0">
                <a:solidFill>
                  <a:schemeClr val="tx2"/>
                </a:solidFill>
              </a:rPr>
              <a:t>Sharp Innovation</a:t>
            </a:r>
            <a:endParaRPr lang="en-US" sz="2000" dirty="0">
              <a:solidFill>
                <a:schemeClr val="tx2"/>
              </a:solidFill>
            </a:endParaRPr>
          </a:p>
        </p:txBody>
      </p:sp>
      <p:sp>
        <p:nvSpPr>
          <p:cNvPr id="16" name="Rounded Rectangle 15"/>
          <p:cNvSpPr/>
          <p:nvPr/>
        </p:nvSpPr>
        <p:spPr>
          <a:xfrm>
            <a:off x="9675812" y="2590800"/>
            <a:ext cx="2057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bg1"/>
                </a:solidFill>
              </a:rPr>
              <a:t>Sharp Innovation</a:t>
            </a:r>
            <a:endParaRPr 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chemeClr val="accent5">
              <a:lumMod val="40000"/>
              <a:lumOff val="60000"/>
            </a:schemeClr>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Max_Power Vs Price</a:t>
            </a:r>
            <a:endParaRPr lang="en-US" sz="2400" b="1" u="sng" dirty="0">
              <a:solidFill>
                <a:schemeClr val="tx2"/>
              </a:solidFill>
              <a:latin typeface="Calibri" pitchFamily="34" charset="0"/>
              <a:cs typeface="Calibri" pitchFamily="34" charset="0"/>
            </a:endParaRPr>
          </a:p>
        </p:txBody>
      </p:sp>
      <p:pic>
        <p:nvPicPr>
          <p:cNvPr id="14338" name="Picture 2"/>
          <p:cNvPicPr>
            <a:picLocks noChangeAspect="1" noChangeArrowheads="1"/>
          </p:cNvPicPr>
          <p:nvPr/>
        </p:nvPicPr>
        <p:blipFill>
          <a:blip r:embed="rId2"/>
          <a:srcRect/>
          <a:stretch>
            <a:fillRect/>
          </a:stretch>
        </p:blipFill>
        <p:spPr bwMode="auto">
          <a:xfrm>
            <a:off x="1217612" y="914400"/>
            <a:ext cx="8610600" cy="5562600"/>
          </a:xfrm>
          <a:prstGeom prst="rect">
            <a:avLst/>
          </a:prstGeom>
          <a:noFill/>
          <a:ln w="9525">
            <a:noFill/>
            <a:miter lim="800000"/>
            <a:headEnd/>
            <a:tailEnd/>
          </a:ln>
          <a:effectLst/>
        </p:spPr>
      </p:pic>
      <p:sp>
        <p:nvSpPr>
          <p:cNvPr id="8" name="Rounded Rectangle 7"/>
          <p:cNvSpPr/>
          <p:nvPr/>
        </p:nvSpPr>
        <p:spPr>
          <a:xfrm>
            <a:off x="9599612" y="2895600"/>
            <a:ext cx="21336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abnormal fluctuations</a:t>
            </a:r>
            <a:endParaRPr lang="en-US" sz="2400" b="1" dirty="0"/>
          </a:p>
        </p:txBody>
      </p:sp>
      <p:sp>
        <p:nvSpPr>
          <p:cNvPr id="12" name="Right Arrow 11"/>
          <p:cNvSpPr/>
          <p:nvPr/>
        </p:nvSpPr>
        <p:spPr>
          <a:xfrm rot="12039264">
            <a:off x="8045128" y="2644402"/>
            <a:ext cx="1373406" cy="609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rgbClr val="00B0F0"/>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Model Year Vs Price</a:t>
            </a:r>
            <a:endParaRPr lang="en-US" sz="2400" b="1" u="sng" dirty="0">
              <a:solidFill>
                <a:schemeClr val="tx2"/>
              </a:solidFill>
              <a:latin typeface="Calibri" pitchFamily="34" charset="0"/>
              <a:cs typeface="Calibri" pitchFamily="34" charset="0"/>
            </a:endParaRPr>
          </a:p>
        </p:txBody>
      </p:sp>
      <p:pic>
        <p:nvPicPr>
          <p:cNvPr id="35842" name="Picture 2"/>
          <p:cNvPicPr>
            <a:picLocks noChangeAspect="1" noChangeArrowheads="1"/>
          </p:cNvPicPr>
          <p:nvPr/>
        </p:nvPicPr>
        <p:blipFill>
          <a:blip r:embed="rId2"/>
          <a:srcRect/>
          <a:stretch>
            <a:fillRect/>
          </a:stretch>
        </p:blipFill>
        <p:spPr bwMode="auto">
          <a:xfrm>
            <a:off x="488594" y="990601"/>
            <a:ext cx="7206018" cy="5486400"/>
          </a:xfrm>
          <a:prstGeom prst="rect">
            <a:avLst/>
          </a:prstGeom>
          <a:noFill/>
          <a:ln w="9525">
            <a:noFill/>
            <a:miter lim="800000"/>
            <a:headEnd/>
            <a:tailEnd/>
          </a:ln>
          <a:effectLst/>
        </p:spPr>
      </p:pic>
      <p:sp>
        <p:nvSpPr>
          <p:cNvPr id="7" name="Rounded Rectangle 6"/>
          <p:cNvSpPr/>
          <p:nvPr/>
        </p:nvSpPr>
        <p:spPr>
          <a:xfrm>
            <a:off x="8075612" y="2590800"/>
            <a:ext cx="3200400" cy="251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 observe that as time getting modern the number of new inventions are going high. That's their price is also going high.</a:t>
            </a:r>
          </a:p>
          <a:p>
            <a:pPr algn="ctr"/>
            <a:endParaRPr lang="en-US"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Abstract</a:t>
            </a:r>
            <a:endParaRPr lang="en-US" sz="4000" b="1" u="sng" dirty="0"/>
          </a:p>
        </p:txBody>
      </p:sp>
      <p:sp>
        <p:nvSpPr>
          <p:cNvPr id="6" name="TextBox 5"/>
          <p:cNvSpPr txBox="1"/>
          <p:nvPr/>
        </p:nvSpPr>
        <p:spPr>
          <a:xfrm>
            <a:off x="836612" y="1676400"/>
            <a:ext cx="10820400" cy="4524315"/>
          </a:xfrm>
          <a:prstGeom prst="rect">
            <a:avLst/>
          </a:prstGeom>
          <a:noFill/>
        </p:spPr>
        <p:txBody>
          <a:bodyPr wrap="square" rtlCol="0">
            <a:spAutoFit/>
          </a:bodyPr>
          <a:lstStyle/>
          <a:p>
            <a:r>
              <a:rPr lang="en-US" dirty="0" smtClean="0"/>
              <a:t>A car price prediction has been a </a:t>
            </a:r>
            <a:r>
              <a:rPr lang="en-US" dirty="0" smtClean="0"/>
              <a:t>high interest </a:t>
            </a:r>
            <a:r>
              <a:rPr lang="en-US" dirty="0" smtClean="0"/>
              <a:t>research area, as it requires noticeable effort and knowledge of the field expert. Considerable number of distinct attributes are examined for the reliable and accurate </a:t>
            </a:r>
            <a:r>
              <a:rPr lang="en-US" dirty="0" smtClean="0"/>
              <a:t>prediction.</a:t>
            </a:r>
          </a:p>
          <a:p>
            <a:endParaRPr lang="en-US" dirty="0" smtClean="0"/>
          </a:p>
          <a:p>
            <a:r>
              <a:rPr lang="en-US" dirty="0" smtClean="0"/>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a:t>
            </a:r>
            <a:r>
              <a:rPr lang="en-US" dirty="0" smtClean="0"/>
              <a:t>increase. </a:t>
            </a:r>
            <a:r>
              <a:rPr lang="en-US" dirty="0" smtClean="0"/>
              <a:t>There is a need for a used car price prediction system to effectively determine the worthiness of the car using a variety of features</a:t>
            </a:r>
            <a:r>
              <a:rPr lang="en-US" dirty="0" smtClean="0"/>
              <a:t>.</a:t>
            </a:r>
          </a:p>
          <a:p>
            <a:endParaRPr lang="en-US" dirty="0" smtClean="0"/>
          </a:p>
          <a:p>
            <a:r>
              <a:rPr lang="en-US" dirty="0" smtClean="0"/>
              <a:t>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across cities in </a:t>
            </a:r>
            <a:r>
              <a:rPr lang="en-US" dirty="0" smtClean="0"/>
              <a:t>India.</a:t>
            </a:r>
            <a:endParaRPr lang="en-US" dirty="0" smtClean="0"/>
          </a:p>
          <a:p>
            <a:endParaRPr lang="en-US" dirty="0" smtClean="0"/>
          </a:p>
          <a:p>
            <a:endParaRPr lang="en-US" dirty="0"/>
          </a:p>
        </p:txBody>
      </p:sp>
      <p:sp>
        <p:nvSpPr>
          <p:cNvPr id="7" name="Oval 6"/>
          <p:cNvSpPr/>
          <p:nvPr/>
        </p:nvSpPr>
        <p:spPr>
          <a:xfrm>
            <a:off x="608012" y="1828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8" name="Oval 7"/>
          <p:cNvSpPr/>
          <p:nvPr/>
        </p:nvSpPr>
        <p:spPr>
          <a:xfrm>
            <a:off x="608012" y="28956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 name="Oval 8"/>
          <p:cNvSpPr/>
          <p:nvPr/>
        </p:nvSpPr>
        <p:spPr>
          <a:xfrm>
            <a:off x="608012" y="45720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81000"/>
            <a:ext cx="11353800" cy="461665"/>
          </a:xfrm>
          <a:prstGeom prst="rect">
            <a:avLst/>
          </a:prstGeom>
          <a:solidFill>
            <a:srgbClr val="00B0F0"/>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Outliers Detection</a:t>
            </a:r>
            <a:endParaRPr lang="en-US" sz="2400" b="1" u="sng" dirty="0">
              <a:solidFill>
                <a:schemeClr val="tx2"/>
              </a:solidFill>
              <a:latin typeface="Calibri" pitchFamily="34" charset="0"/>
              <a:cs typeface="Calibri" pitchFamily="34" charset="0"/>
            </a:endParaRPr>
          </a:p>
        </p:txBody>
      </p:sp>
      <p:pic>
        <p:nvPicPr>
          <p:cNvPr id="15361" name="Picture 1"/>
          <p:cNvPicPr>
            <a:picLocks noChangeAspect="1" noChangeArrowheads="1"/>
          </p:cNvPicPr>
          <p:nvPr/>
        </p:nvPicPr>
        <p:blipFill>
          <a:blip r:embed="rId2"/>
          <a:srcRect/>
          <a:stretch>
            <a:fillRect/>
          </a:stretch>
        </p:blipFill>
        <p:spPr bwMode="auto">
          <a:xfrm>
            <a:off x="455612" y="838200"/>
            <a:ext cx="5562600" cy="3962400"/>
          </a:xfrm>
          <a:prstGeom prst="rect">
            <a:avLst/>
          </a:prstGeom>
          <a:noFill/>
          <a:ln w="9525">
            <a:noFill/>
            <a:miter lim="800000"/>
            <a:headEnd/>
            <a:tailEnd/>
          </a:ln>
          <a:effectLst/>
        </p:spPr>
      </p:pic>
      <p:sp>
        <p:nvSpPr>
          <p:cNvPr id="8" name="Down Arrow 7"/>
          <p:cNvSpPr/>
          <p:nvPr/>
        </p:nvSpPr>
        <p:spPr>
          <a:xfrm rot="5697695">
            <a:off x="5971610" y="597452"/>
            <a:ext cx="431683" cy="183200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3" name="Picture 3"/>
          <p:cNvPicPr>
            <a:picLocks noChangeAspect="1" noChangeArrowheads="1"/>
          </p:cNvPicPr>
          <p:nvPr/>
        </p:nvPicPr>
        <p:blipFill>
          <a:blip r:embed="rId3"/>
          <a:srcRect/>
          <a:stretch>
            <a:fillRect/>
          </a:stretch>
        </p:blipFill>
        <p:spPr bwMode="auto">
          <a:xfrm>
            <a:off x="455612" y="4648200"/>
            <a:ext cx="5029200" cy="1724025"/>
          </a:xfrm>
          <a:prstGeom prst="rect">
            <a:avLst/>
          </a:prstGeom>
          <a:noFill/>
          <a:ln w="9525">
            <a:noFill/>
            <a:miter lim="800000"/>
            <a:headEnd/>
            <a:tailEnd/>
          </a:ln>
          <a:effectLst/>
        </p:spPr>
      </p:pic>
      <p:sp>
        <p:nvSpPr>
          <p:cNvPr id="11" name="Down Arrow 10"/>
          <p:cNvSpPr/>
          <p:nvPr/>
        </p:nvSpPr>
        <p:spPr>
          <a:xfrm rot="3544993">
            <a:off x="5799611" y="1568688"/>
            <a:ext cx="443947" cy="288175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9708612">
            <a:off x="4813390" y="2048296"/>
            <a:ext cx="2332902" cy="406657"/>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389812" y="1295400"/>
            <a:ext cx="2819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Lots of Outliers</a:t>
            </a:r>
            <a:endParaRPr lang="en-US" b="1" dirty="0"/>
          </a:p>
        </p:txBody>
      </p:sp>
      <p:pic>
        <p:nvPicPr>
          <p:cNvPr id="15365" name="Picture 5"/>
          <p:cNvPicPr>
            <a:picLocks noChangeAspect="1" noChangeArrowheads="1"/>
          </p:cNvPicPr>
          <p:nvPr/>
        </p:nvPicPr>
        <p:blipFill>
          <a:blip r:embed="rId4"/>
          <a:srcRect/>
          <a:stretch>
            <a:fillRect/>
          </a:stretch>
        </p:blipFill>
        <p:spPr bwMode="auto">
          <a:xfrm>
            <a:off x="7655806" y="2438400"/>
            <a:ext cx="2686756" cy="304800"/>
          </a:xfrm>
          <a:prstGeom prst="rect">
            <a:avLst/>
          </a:prstGeom>
          <a:noFill/>
          <a:ln w="9525">
            <a:noFill/>
            <a:miter lim="800000"/>
            <a:headEnd/>
            <a:tailEnd/>
          </a:ln>
          <a:effectLst/>
        </p:spPr>
      </p:pic>
      <p:sp>
        <p:nvSpPr>
          <p:cNvPr id="16" name="Down Arrow 15"/>
          <p:cNvSpPr/>
          <p:nvPr/>
        </p:nvSpPr>
        <p:spPr>
          <a:xfrm>
            <a:off x="8761412" y="2819400"/>
            <a:ext cx="381000" cy="53340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6" name="Picture 6"/>
          <p:cNvPicPr>
            <a:picLocks noChangeAspect="1" noChangeArrowheads="1"/>
          </p:cNvPicPr>
          <p:nvPr/>
        </p:nvPicPr>
        <p:blipFill>
          <a:blip r:embed="rId5"/>
          <a:srcRect/>
          <a:stretch>
            <a:fillRect/>
          </a:stretch>
        </p:blipFill>
        <p:spPr bwMode="auto">
          <a:xfrm>
            <a:off x="6399212" y="3429000"/>
            <a:ext cx="5105400" cy="838200"/>
          </a:xfrm>
          <a:prstGeom prst="rect">
            <a:avLst/>
          </a:prstGeom>
          <a:noFill/>
          <a:ln w="9525">
            <a:noFill/>
            <a:miter lim="800000"/>
            <a:headEnd/>
            <a:tailEnd/>
          </a:ln>
          <a:effectLst/>
        </p:spPr>
      </p:pic>
      <p:pic>
        <p:nvPicPr>
          <p:cNvPr id="15367" name="Picture 7"/>
          <p:cNvPicPr>
            <a:picLocks noChangeAspect="1" noChangeArrowheads="1"/>
          </p:cNvPicPr>
          <p:nvPr/>
        </p:nvPicPr>
        <p:blipFill>
          <a:blip r:embed="rId6"/>
          <a:srcRect/>
          <a:stretch>
            <a:fillRect/>
          </a:stretch>
        </p:blipFill>
        <p:spPr bwMode="auto">
          <a:xfrm>
            <a:off x="6399212" y="4419600"/>
            <a:ext cx="5105400" cy="20574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012" y="381000"/>
            <a:ext cx="11125200" cy="646331"/>
          </a:xfrm>
          <a:prstGeom prst="rect">
            <a:avLst/>
          </a:prstGeom>
          <a:solidFill>
            <a:schemeClr val="accent6">
              <a:lumMod val="40000"/>
              <a:lumOff val="60000"/>
            </a:schemeClr>
          </a:solidFill>
        </p:spPr>
        <p:txBody>
          <a:bodyPr wrap="square" rtlCol="0">
            <a:spAutoFit/>
          </a:bodyPr>
          <a:lstStyle/>
          <a:p>
            <a:pPr algn="ctr"/>
            <a:r>
              <a:rPr lang="en-US" sz="3600" b="1" u="sng" dirty="0" smtClean="0">
                <a:solidFill>
                  <a:schemeClr val="tx2"/>
                </a:solidFill>
                <a:latin typeface="Calibri" pitchFamily="34" charset="0"/>
                <a:cs typeface="Calibri" pitchFamily="34" charset="0"/>
              </a:rPr>
              <a:t>Heat Map</a:t>
            </a:r>
            <a:endParaRPr lang="en-US" sz="3600" b="1" u="sng" dirty="0" smtClean="0">
              <a:solidFill>
                <a:schemeClr val="tx2"/>
              </a:solidFill>
              <a:latin typeface="Calibri" pitchFamily="34" charset="0"/>
              <a:cs typeface="Calibri" pitchFamily="34" charset="0"/>
            </a:endParaRPr>
          </a:p>
        </p:txBody>
      </p:sp>
      <p:pic>
        <p:nvPicPr>
          <p:cNvPr id="36867" name="Picture 3"/>
          <p:cNvPicPr>
            <a:picLocks noChangeAspect="1" noChangeArrowheads="1"/>
          </p:cNvPicPr>
          <p:nvPr/>
        </p:nvPicPr>
        <p:blipFill>
          <a:blip r:embed="rId2"/>
          <a:srcRect/>
          <a:stretch>
            <a:fillRect/>
          </a:stretch>
        </p:blipFill>
        <p:spPr bwMode="auto">
          <a:xfrm>
            <a:off x="2436812" y="1066800"/>
            <a:ext cx="5791200" cy="5410200"/>
          </a:xfrm>
          <a:prstGeom prst="rect">
            <a:avLst/>
          </a:prstGeom>
          <a:noFill/>
          <a:ln w="9525">
            <a:noFill/>
            <a:miter lim="800000"/>
            <a:headEnd/>
            <a:tailEnd/>
          </a:ln>
          <a:effectLst/>
        </p:spPr>
      </p:pic>
      <p:sp>
        <p:nvSpPr>
          <p:cNvPr id="7" name="Right Arrow 6"/>
          <p:cNvSpPr/>
          <p:nvPr/>
        </p:nvSpPr>
        <p:spPr>
          <a:xfrm rot="2661251">
            <a:off x="2100271" y="4139290"/>
            <a:ext cx="2286000" cy="623030"/>
          </a:xfrm>
          <a:prstGeom prst="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8012" y="2362200"/>
            <a:ext cx="1752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Negatively related with target</a:t>
            </a:r>
            <a:endParaRPr lang="en-US" dirty="0"/>
          </a:p>
        </p:txBody>
      </p:sp>
      <p:sp>
        <p:nvSpPr>
          <p:cNvPr id="9" name="Right Arrow 8"/>
          <p:cNvSpPr/>
          <p:nvPr/>
        </p:nvSpPr>
        <p:spPr>
          <a:xfrm rot="10800000">
            <a:off x="6399212" y="3124200"/>
            <a:ext cx="2438400" cy="8382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8913812" y="2743200"/>
            <a:ext cx="2743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a:t>
            </a:r>
            <a:r>
              <a:rPr lang="en-US" dirty="0" err="1" smtClean="0"/>
              <a:t>collinearity</a:t>
            </a:r>
            <a:r>
              <a:rPr lang="en-US" dirty="0" smtClean="0"/>
              <a:t> Problem</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6612" y="381000"/>
            <a:ext cx="2819400" cy="461665"/>
          </a:xfrm>
          <a:prstGeom prst="rect">
            <a:avLst/>
          </a:prstGeom>
          <a:solidFill>
            <a:schemeClr val="accent2">
              <a:lumMod val="60000"/>
              <a:lumOff val="40000"/>
            </a:schemeClr>
          </a:solidFill>
        </p:spPr>
        <p:txBody>
          <a:bodyPr wrap="square" rtlCol="0">
            <a:spAutoFit/>
          </a:bodyPr>
          <a:lstStyle/>
          <a:p>
            <a:pPr algn="ctr"/>
            <a:r>
              <a:rPr lang="en-US" sz="2400" b="1" u="sng" dirty="0" smtClean="0">
                <a:solidFill>
                  <a:schemeClr val="accent4">
                    <a:lumMod val="50000"/>
                  </a:schemeClr>
                </a:solidFill>
                <a:latin typeface="Calibri" pitchFamily="34" charset="0"/>
                <a:cs typeface="Calibri" pitchFamily="34" charset="0"/>
              </a:rPr>
              <a:t>Checking Skewness</a:t>
            </a:r>
            <a:endParaRPr lang="en-US" sz="2400" b="1" u="sng" dirty="0">
              <a:solidFill>
                <a:schemeClr val="accent4">
                  <a:lumMod val="50000"/>
                </a:schemeClr>
              </a:solidFill>
              <a:latin typeface="Calibri" pitchFamily="34" charset="0"/>
              <a:cs typeface="Calibri" pitchFamily="34" charset="0"/>
            </a:endParaRPr>
          </a:p>
        </p:txBody>
      </p:sp>
      <p:pic>
        <p:nvPicPr>
          <p:cNvPr id="37890" name="Picture 2"/>
          <p:cNvPicPr>
            <a:picLocks noChangeAspect="1" noChangeArrowheads="1"/>
          </p:cNvPicPr>
          <p:nvPr/>
        </p:nvPicPr>
        <p:blipFill>
          <a:blip r:embed="rId2"/>
          <a:srcRect/>
          <a:stretch>
            <a:fillRect/>
          </a:stretch>
        </p:blipFill>
        <p:spPr bwMode="auto">
          <a:xfrm>
            <a:off x="912812" y="990600"/>
            <a:ext cx="2667000" cy="22860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684212" y="3276600"/>
            <a:ext cx="4895850" cy="3124200"/>
          </a:xfrm>
          <a:prstGeom prst="rect">
            <a:avLst/>
          </a:prstGeom>
          <a:noFill/>
          <a:ln w="9525">
            <a:noFill/>
            <a:miter lim="800000"/>
            <a:headEnd/>
            <a:tailEnd/>
          </a:ln>
          <a:effectLst/>
        </p:spPr>
      </p:pic>
      <p:sp>
        <p:nvSpPr>
          <p:cNvPr id="8" name="TextBox 7"/>
          <p:cNvSpPr txBox="1"/>
          <p:nvPr/>
        </p:nvSpPr>
        <p:spPr>
          <a:xfrm>
            <a:off x="6246812" y="381000"/>
            <a:ext cx="5410200" cy="400110"/>
          </a:xfrm>
          <a:prstGeom prst="rect">
            <a:avLst/>
          </a:prstGeom>
          <a:solidFill>
            <a:srgbClr val="00B0F0"/>
          </a:solidFill>
        </p:spPr>
        <p:txBody>
          <a:bodyPr wrap="square" rtlCol="0">
            <a:spAutoFit/>
          </a:bodyPr>
          <a:lstStyle/>
          <a:p>
            <a:pPr algn="ctr"/>
            <a:r>
              <a:rPr lang="en-US" sz="2000" b="1" dirty="0" smtClean="0">
                <a:solidFill>
                  <a:schemeClr val="accent4">
                    <a:lumMod val="50000"/>
                  </a:schemeClr>
                </a:solidFill>
              </a:rPr>
              <a:t>Distribution After Transformation</a:t>
            </a:r>
            <a:endParaRPr lang="en-US" sz="2000" b="1" dirty="0">
              <a:solidFill>
                <a:schemeClr val="accent4">
                  <a:lumMod val="50000"/>
                </a:schemeClr>
              </a:solidFill>
            </a:endParaRPr>
          </a:p>
        </p:txBody>
      </p:sp>
      <p:pic>
        <p:nvPicPr>
          <p:cNvPr id="37892" name="Picture 4"/>
          <p:cNvPicPr>
            <a:picLocks noChangeAspect="1" noChangeArrowheads="1"/>
          </p:cNvPicPr>
          <p:nvPr/>
        </p:nvPicPr>
        <p:blipFill>
          <a:blip r:embed="rId4"/>
          <a:srcRect/>
          <a:stretch>
            <a:fillRect/>
          </a:stretch>
        </p:blipFill>
        <p:spPr bwMode="auto">
          <a:xfrm>
            <a:off x="6018212" y="838200"/>
            <a:ext cx="5486400" cy="4343400"/>
          </a:xfrm>
          <a:prstGeom prst="rect">
            <a:avLst/>
          </a:prstGeom>
          <a:noFill/>
          <a:ln w="9525">
            <a:noFill/>
            <a:miter lim="800000"/>
            <a:headEnd/>
            <a:tailEnd/>
          </a:ln>
          <a:effectLst/>
        </p:spPr>
      </p:pic>
      <p:pic>
        <p:nvPicPr>
          <p:cNvPr id="37893" name="Picture 5"/>
          <p:cNvPicPr>
            <a:picLocks noChangeAspect="1" noChangeArrowheads="1"/>
          </p:cNvPicPr>
          <p:nvPr/>
        </p:nvPicPr>
        <p:blipFill>
          <a:blip r:embed="rId5"/>
          <a:srcRect/>
          <a:stretch>
            <a:fillRect/>
          </a:stretch>
        </p:blipFill>
        <p:spPr bwMode="auto">
          <a:xfrm>
            <a:off x="6094412" y="5181600"/>
            <a:ext cx="5410200" cy="1295400"/>
          </a:xfrm>
          <a:prstGeom prst="rect">
            <a:avLst/>
          </a:prstGeom>
          <a:noFill/>
          <a:ln w="9525">
            <a:noFill/>
            <a:miter lim="800000"/>
            <a:headEnd/>
            <a:tailEnd/>
          </a:ln>
          <a:effectLst/>
        </p:spPr>
      </p:pic>
      <p:sp>
        <p:nvSpPr>
          <p:cNvPr id="11" name="Rounded Rectangle 10"/>
          <p:cNvSpPr/>
          <p:nvPr/>
        </p:nvSpPr>
        <p:spPr>
          <a:xfrm>
            <a:off x="4189412" y="1524000"/>
            <a:ext cx="1600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Well Distributed now</a:t>
            </a:r>
            <a:endParaRPr lang="en-US" sz="1600" b="1" dirty="0"/>
          </a:p>
        </p:txBody>
      </p:sp>
      <p:sp>
        <p:nvSpPr>
          <p:cNvPr id="12" name="Right Arrow 11"/>
          <p:cNvSpPr/>
          <p:nvPr/>
        </p:nvSpPr>
        <p:spPr>
          <a:xfrm>
            <a:off x="6170612" y="1524000"/>
            <a:ext cx="1143000" cy="4572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309490">
            <a:off x="6134085" y="2220474"/>
            <a:ext cx="1877371" cy="57537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326720">
            <a:off x="5543447" y="3217471"/>
            <a:ext cx="3176955" cy="57537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049000" cy="461665"/>
          </a:xfrm>
          <a:prstGeom prst="rect">
            <a:avLst/>
          </a:prstGeom>
          <a:solidFill>
            <a:srgbClr val="FFFF00"/>
          </a:solidFill>
        </p:spPr>
        <p:txBody>
          <a:bodyPr wrap="square" rtlCol="0">
            <a:spAutoFit/>
          </a:bodyPr>
          <a:lstStyle/>
          <a:p>
            <a:pPr algn="ctr"/>
            <a:r>
              <a:rPr lang="en-US" sz="2400" b="1" dirty="0" smtClean="0">
                <a:solidFill>
                  <a:schemeClr val="accent4">
                    <a:lumMod val="50000"/>
                  </a:schemeClr>
                </a:solidFill>
              </a:rPr>
              <a:t>Handling Multi-</a:t>
            </a:r>
            <a:r>
              <a:rPr lang="en-US" sz="2400" b="1" dirty="0" err="1" smtClean="0">
                <a:solidFill>
                  <a:schemeClr val="accent4">
                    <a:lumMod val="50000"/>
                  </a:schemeClr>
                </a:solidFill>
              </a:rPr>
              <a:t>collinearity</a:t>
            </a:r>
            <a:r>
              <a:rPr lang="en-US" sz="2400" b="1" dirty="0" smtClean="0">
                <a:solidFill>
                  <a:schemeClr val="accent4">
                    <a:lumMod val="50000"/>
                  </a:schemeClr>
                </a:solidFill>
              </a:rPr>
              <a:t> using PCA</a:t>
            </a:r>
            <a:endParaRPr lang="en-US" sz="2400" b="1" dirty="0">
              <a:solidFill>
                <a:schemeClr val="accent4">
                  <a:lumMod val="50000"/>
                </a:schemeClr>
              </a:solidFill>
            </a:endParaRPr>
          </a:p>
        </p:txBody>
      </p:sp>
      <p:pic>
        <p:nvPicPr>
          <p:cNvPr id="38915" name="Picture 3"/>
          <p:cNvPicPr>
            <a:picLocks noChangeAspect="1" noChangeArrowheads="1"/>
          </p:cNvPicPr>
          <p:nvPr/>
        </p:nvPicPr>
        <p:blipFill>
          <a:blip r:embed="rId2"/>
          <a:srcRect/>
          <a:stretch>
            <a:fillRect/>
          </a:stretch>
        </p:blipFill>
        <p:spPr bwMode="auto">
          <a:xfrm>
            <a:off x="455612" y="990600"/>
            <a:ext cx="3810000" cy="2514600"/>
          </a:xfrm>
          <a:prstGeom prst="rect">
            <a:avLst/>
          </a:prstGeom>
          <a:noFill/>
          <a:ln w="9525">
            <a:noFill/>
            <a:miter lim="800000"/>
            <a:headEnd/>
            <a:tailEnd/>
          </a:ln>
          <a:effectLst/>
        </p:spPr>
      </p:pic>
      <p:pic>
        <p:nvPicPr>
          <p:cNvPr id="38916" name="Picture 4"/>
          <p:cNvPicPr>
            <a:picLocks noChangeAspect="1" noChangeArrowheads="1"/>
          </p:cNvPicPr>
          <p:nvPr/>
        </p:nvPicPr>
        <p:blipFill>
          <a:blip r:embed="rId3"/>
          <a:srcRect/>
          <a:stretch>
            <a:fillRect/>
          </a:stretch>
        </p:blipFill>
        <p:spPr bwMode="auto">
          <a:xfrm>
            <a:off x="7770812" y="914400"/>
            <a:ext cx="3714941" cy="2743200"/>
          </a:xfrm>
          <a:prstGeom prst="rect">
            <a:avLst/>
          </a:prstGeom>
          <a:noFill/>
          <a:ln w="9525">
            <a:noFill/>
            <a:miter lim="800000"/>
            <a:headEnd/>
            <a:tailEnd/>
          </a:ln>
          <a:effectLst/>
        </p:spPr>
      </p:pic>
      <p:pic>
        <p:nvPicPr>
          <p:cNvPr id="38917" name="Picture 5"/>
          <p:cNvPicPr>
            <a:picLocks noChangeAspect="1" noChangeArrowheads="1"/>
          </p:cNvPicPr>
          <p:nvPr/>
        </p:nvPicPr>
        <p:blipFill>
          <a:blip r:embed="rId4"/>
          <a:srcRect/>
          <a:stretch>
            <a:fillRect/>
          </a:stretch>
        </p:blipFill>
        <p:spPr bwMode="auto">
          <a:xfrm>
            <a:off x="531812" y="3733800"/>
            <a:ext cx="11049000" cy="2667000"/>
          </a:xfrm>
          <a:prstGeom prst="rect">
            <a:avLst/>
          </a:prstGeom>
          <a:noFill/>
          <a:ln w="9525">
            <a:noFill/>
            <a:miter lim="800000"/>
            <a:headEnd/>
            <a:tailEnd/>
          </a:ln>
          <a:effectLst/>
        </p:spPr>
      </p:pic>
      <p:sp>
        <p:nvSpPr>
          <p:cNvPr id="9" name="Right Arrow 8"/>
          <p:cNvSpPr/>
          <p:nvPr/>
        </p:nvSpPr>
        <p:spPr>
          <a:xfrm>
            <a:off x="6932612" y="1905000"/>
            <a:ext cx="838200" cy="5334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256212" y="1828800"/>
            <a:ext cx="1524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Step 2</a:t>
            </a:r>
            <a:endParaRPr lang="en-US" sz="2800" b="1" dirty="0"/>
          </a:p>
        </p:txBody>
      </p:sp>
      <p:sp>
        <p:nvSpPr>
          <p:cNvPr id="11" name="Right Arrow 10"/>
          <p:cNvSpPr/>
          <p:nvPr/>
        </p:nvSpPr>
        <p:spPr>
          <a:xfrm rot="10800000">
            <a:off x="3275012" y="1066800"/>
            <a:ext cx="1676400" cy="5334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180012" y="1066800"/>
            <a:ext cx="1600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Step: 1</a:t>
            </a:r>
            <a:endParaRPr lang="en-US" sz="2800" b="1" dirty="0"/>
          </a:p>
        </p:txBody>
      </p:sp>
      <p:sp>
        <p:nvSpPr>
          <p:cNvPr id="13" name="Rounded Rectangle 12"/>
          <p:cNvSpPr/>
          <p:nvPr/>
        </p:nvSpPr>
        <p:spPr>
          <a:xfrm>
            <a:off x="5027612" y="2743200"/>
            <a:ext cx="2133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Step: 3</a:t>
            </a:r>
            <a:endParaRPr lang="en-US" sz="2800" b="1" dirty="0"/>
          </a:p>
        </p:txBody>
      </p:sp>
      <p:sp>
        <p:nvSpPr>
          <p:cNvPr id="15" name="Down Arrow 14"/>
          <p:cNvSpPr/>
          <p:nvPr/>
        </p:nvSpPr>
        <p:spPr>
          <a:xfrm>
            <a:off x="5713412" y="3429000"/>
            <a:ext cx="533400" cy="53340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pic>
        <p:nvPicPr>
          <p:cNvPr id="39938" name="Picture 2"/>
          <p:cNvPicPr>
            <a:picLocks noChangeAspect="1" noChangeArrowheads="1"/>
          </p:cNvPicPr>
          <p:nvPr/>
        </p:nvPicPr>
        <p:blipFill>
          <a:blip r:embed="rId2"/>
          <a:srcRect/>
          <a:stretch>
            <a:fillRect/>
          </a:stretch>
        </p:blipFill>
        <p:spPr bwMode="auto">
          <a:xfrm>
            <a:off x="760412" y="1066800"/>
            <a:ext cx="10668000" cy="4114800"/>
          </a:xfrm>
          <a:prstGeom prst="rect">
            <a:avLst/>
          </a:prstGeom>
          <a:noFill/>
          <a:ln w="9525">
            <a:noFill/>
            <a:miter lim="800000"/>
            <a:headEnd/>
            <a:tailEnd/>
          </a:ln>
          <a:effectLst/>
        </p:spPr>
      </p:pic>
      <p:sp>
        <p:nvSpPr>
          <p:cNvPr id="6" name="TextBox 5"/>
          <p:cNvSpPr txBox="1"/>
          <p:nvPr/>
        </p:nvSpPr>
        <p:spPr>
          <a:xfrm>
            <a:off x="1827212" y="5498068"/>
            <a:ext cx="9829800" cy="369332"/>
          </a:xfrm>
          <a:prstGeom prst="rect">
            <a:avLst/>
          </a:prstGeom>
          <a:noFill/>
        </p:spPr>
        <p:txBody>
          <a:bodyPr wrap="square" rtlCol="0">
            <a:spAutoFit/>
          </a:bodyPr>
          <a:lstStyle/>
          <a:p>
            <a:r>
              <a:rPr lang="en-US" b="1" u="sng" dirty="0" smtClean="0">
                <a:solidFill>
                  <a:schemeClr val="accent4">
                    <a:lumMod val="50000"/>
                  </a:schemeClr>
                </a:solidFill>
                <a:latin typeface="Book Antiqua" pitchFamily="18" charset="0"/>
              </a:rPr>
              <a:t>: As we Can see that Random Forest </a:t>
            </a:r>
            <a:r>
              <a:rPr lang="en-US" b="1" u="sng" dirty="0" err="1" smtClean="0">
                <a:solidFill>
                  <a:schemeClr val="accent4">
                    <a:lumMod val="50000"/>
                  </a:schemeClr>
                </a:solidFill>
                <a:latin typeface="Book Antiqua" pitchFamily="18" charset="0"/>
              </a:rPr>
              <a:t>Regressor</a:t>
            </a:r>
            <a:r>
              <a:rPr lang="en-US" b="1" u="sng" dirty="0" smtClean="0">
                <a:solidFill>
                  <a:schemeClr val="accent4">
                    <a:lumMod val="50000"/>
                  </a:schemeClr>
                </a:solidFill>
                <a:latin typeface="Book Antiqua" pitchFamily="18" charset="0"/>
              </a:rPr>
              <a:t> and XGB </a:t>
            </a:r>
            <a:r>
              <a:rPr lang="en-US" b="1" u="sng" dirty="0" err="1" smtClean="0">
                <a:solidFill>
                  <a:schemeClr val="accent4">
                    <a:lumMod val="50000"/>
                  </a:schemeClr>
                </a:solidFill>
                <a:latin typeface="Book Antiqua" pitchFamily="18" charset="0"/>
              </a:rPr>
              <a:t>Regressor</a:t>
            </a:r>
            <a:r>
              <a:rPr lang="en-US" b="1" u="sng" dirty="0" smtClean="0">
                <a:solidFill>
                  <a:schemeClr val="accent4">
                    <a:lumMod val="50000"/>
                  </a:schemeClr>
                </a:solidFill>
                <a:latin typeface="Book Antiqua" pitchFamily="18" charset="0"/>
              </a:rPr>
              <a:t> performing Very well.</a:t>
            </a:r>
            <a:endParaRPr lang="en-US" b="1" u="sng" dirty="0">
              <a:solidFill>
                <a:schemeClr val="accent4">
                  <a:lumMod val="50000"/>
                </a:schemeClr>
              </a:solidFill>
              <a:latin typeface="Book Antiqua" pitchFamily="18" charset="0"/>
            </a:endParaRPr>
          </a:p>
        </p:txBody>
      </p:sp>
      <p:sp>
        <p:nvSpPr>
          <p:cNvPr id="7" name="TextBox 6"/>
          <p:cNvSpPr txBox="1"/>
          <p:nvPr/>
        </p:nvSpPr>
        <p:spPr>
          <a:xfrm>
            <a:off x="303212" y="5498068"/>
            <a:ext cx="1524000" cy="369332"/>
          </a:xfrm>
          <a:prstGeom prst="rect">
            <a:avLst/>
          </a:prstGeom>
          <a:noFill/>
        </p:spPr>
        <p:txBody>
          <a:bodyPr wrap="square" rtlCol="0">
            <a:spAutoFit/>
          </a:bodyPr>
          <a:lstStyle/>
          <a:p>
            <a:r>
              <a:rPr lang="en-US" b="1" u="sng" dirty="0" smtClean="0">
                <a:solidFill>
                  <a:schemeClr val="accent4">
                    <a:lumMod val="50000"/>
                  </a:schemeClr>
                </a:solidFill>
              </a:rPr>
              <a:t>Conclusion</a:t>
            </a:r>
            <a:endParaRPr lang="en-US" b="1" u="sng" dirty="0">
              <a:solidFill>
                <a:schemeClr val="accent4">
                  <a:lumMod val="50000"/>
                </a:schemeClr>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531812" y="457200"/>
            <a:ext cx="5274469" cy="3810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531812" y="914400"/>
            <a:ext cx="5334000" cy="5486400"/>
          </a:xfrm>
          <a:prstGeom prst="rect">
            <a:avLst/>
          </a:prstGeom>
          <a:noFill/>
          <a:ln w="9525">
            <a:noFill/>
            <a:miter lim="800000"/>
            <a:headEnd/>
            <a:tailEnd/>
          </a:ln>
          <a:effectLst/>
        </p:spPr>
      </p:pic>
      <p:pic>
        <p:nvPicPr>
          <p:cNvPr id="40964" name="Picture 4"/>
          <p:cNvPicPr>
            <a:picLocks noChangeAspect="1" noChangeArrowheads="1"/>
          </p:cNvPicPr>
          <p:nvPr/>
        </p:nvPicPr>
        <p:blipFill>
          <a:blip r:embed="rId4"/>
          <a:srcRect/>
          <a:stretch>
            <a:fillRect/>
          </a:stretch>
        </p:blipFill>
        <p:spPr bwMode="auto">
          <a:xfrm>
            <a:off x="6704012" y="443103"/>
            <a:ext cx="4724400" cy="318897"/>
          </a:xfrm>
          <a:prstGeom prst="rect">
            <a:avLst/>
          </a:prstGeom>
          <a:noFill/>
          <a:ln w="9525">
            <a:noFill/>
            <a:miter lim="800000"/>
            <a:headEnd/>
            <a:tailEnd/>
          </a:ln>
          <a:effectLst/>
        </p:spPr>
      </p:pic>
      <p:pic>
        <p:nvPicPr>
          <p:cNvPr id="40965" name="Picture 5"/>
          <p:cNvPicPr>
            <a:picLocks noChangeAspect="1" noChangeArrowheads="1"/>
          </p:cNvPicPr>
          <p:nvPr/>
        </p:nvPicPr>
        <p:blipFill>
          <a:blip r:embed="rId5"/>
          <a:srcRect/>
          <a:stretch>
            <a:fillRect/>
          </a:stretch>
        </p:blipFill>
        <p:spPr bwMode="auto">
          <a:xfrm>
            <a:off x="6018212" y="914400"/>
            <a:ext cx="5629275" cy="52578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29625"/>
            <a:ext cx="1127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Random Forest Model Evaluation</a:t>
            </a:r>
            <a:endParaRPr lang="en-US" sz="3200" b="1" dirty="0">
              <a:solidFill>
                <a:schemeClr val="accent4">
                  <a:lumMod val="50000"/>
                </a:schemeClr>
              </a:solidFill>
            </a:endParaRPr>
          </a:p>
        </p:txBody>
      </p:sp>
      <p:pic>
        <p:nvPicPr>
          <p:cNvPr id="41987" name="Picture 3"/>
          <p:cNvPicPr>
            <a:picLocks noChangeAspect="1" noChangeArrowheads="1"/>
          </p:cNvPicPr>
          <p:nvPr/>
        </p:nvPicPr>
        <p:blipFill>
          <a:blip r:embed="rId2"/>
          <a:srcRect/>
          <a:stretch>
            <a:fillRect/>
          </a:stretch>
        </p:blipFill>
        <p:spPr bwMode="auto">
          <a:xfrm>
            <a:off x="531812" y="1219200"/>
            <a:ext cx="6477000" cy="4876800"/>
          </a:xfrm>
          <a:prstGeom prst="rect">
            <a:avLst/>
          </a:prstGeom>
          <a:noFill/>
          <a:ln w="9525">
            <a:noFill/>
            <a:miter lim="800000"/>
            <a:headEnd/>
            <a:tailEnd/>
          </a:ln>
          <a:effectLst/>
        </p:spPr>
      </p:pic>
      <p:pic>
        <p:nvPicPr>
          <p:cNvPr id="41988" name="Picture 4"/>
          <p:cNvPicPr>
            <a:picLocks noChangeAspect="1" noChangeArrowheads="1"/>
          </p:cNvPicPr>
          <p:nvPr/>
        </p:nvPicPr>
        <p:blipFill>
          <a:blip r:embed="rId3"/>
          <a:srcRect/>
          <a:stretch>
            <a:fillRect/>
          </a:stretch>
        </p:blipFill>
        <p:spPr bwMode="auto">
          <a:xfrm>
            <a:off x="7313612" y="1828800"/>
            <a:ext cx="4314825" cy="4572000"/>
          </a:xfrm>
          <a:prstGeom prst="rect">
            <a:avLst/>
          </a:prstGeom>
          <a:noFill/>
          <a:ln w="9525">
            <a:noFill/>
            <a:miter lim="800000"/>
            <a:headEnd/>
            <a:tailEnd/>
          </a:ln>
          <a:effectLst/>
        </p:spPr>
      </p:pic>
      <p:pic>
        <p:nvPicPr>
          <p:cNvPr id="41989" name="Picture 5"/>
          <p:cNvPicPr>
            <a:picLocks noChangeAspect="1" noChangeArrowheads="1"/>
          </p:cNvPicPr>
          <p:nvPr/>
        </p:nvPicPr>
        <p:blipFill>
          <a:blip r:embed="rId4"/>
          <a:srcRect/>
          <a:stretch>
            <a:fillRect/>
          </a:stretch>
        </p:blipFill>
        <p:spPr bwMode="auto">
          <a:xfrm>
            <a:off x="7847012" y="1178169"/>
            <a:ext cx="3048000" cy="49823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29625"/>
            <a:ext cx="1127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XG Boost Model Evaluation</a:t>
            </a:r>
            <a:endParaRPr lang="en-US" sz="3200" b="1" dirty="0">
              <a:solidFill>
                <a:schemeClr val="accent4">
                  <a:lumMod val="50000"/>
                </a:schemeClr>
              </a:solidFill>
            </a:endParaRPr>
          </a:p>
        </p:txBody>
      </p:sp>
      <p:pic>
        <p:nvPicPr>
          <p:cNvPr id="43010" name="Picture 2"/>
          <p:cNvPicPr>
            <a:picLocks noChangeAspect="1" noChangeArrowheads="1"/>
          </p:cNvPicPr>
          <p:nvPr/>
        </p:nvPicPr>
        <p:blipFill>
          <a:blip r:embed="rId2"/>
          <a:srcRect/>
          <a:stretch>
            <a:fillRect/>
          </a:stretch>
        </p:blipFill>
        <p:spPr bwMode="auto">
          <a:xfrm>
            <a:off x="531812" y="1219200"/>
            <a:ext cx="6324600" cy="4800600"/>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7161212" y="1676400"/>
            <a:ext cx="4495800" cy="4724400"/>
          </a:xfrm>
          <a:prstGeom prst="rect">
            <a:avLst/>
          </a:prstGeom>
          <a:noFill/>
          <a:ln w="9525">
            <a:noFill/>
            <a:miter lim="800000"/>
            <a:headEnd/>
            <a:tailEnd/>
          </a:ln>
          <a:effectLst/>
        </p:spPr>
      </p:pic>
      <p:pic>
        <p:nvPicPr>
          <p:cNvPr id="8" name="Picture 5"/>
          <p:cNvPicPr>
            <a:picLocks noChangeAspect="1" noChangeArrowheads="1"/>
          </p:cNvPicPr>
          <p:nvPr/>
        </p:nvPicPr>
        <p:blipFill>
          <a:blip r:embed="rId4"/>
          <a:srcRect/>
          <a:stretch>
            <a:fillRect/>
          </a:stretch>
        </p:blipFill>
        <p:spPr bwMode="auto">
          <a:xfrm>
            <a:off x="7923212" y="1025769"/>
            <a:ext cx="3048000" cy="49823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684212" y="457200"/>
            <a:ext cx="10668000" cy="5715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1446212" y="1447800"/>
            <a:ext cx="6529387" cy="4699474"/>
          </a:xfrm>
          <a:prstGeom prst="rect">
            <a:avLst/>
          </a:prstGeom>
          <a:noFill/>
          <a:ln w="9525">
            <a:noFill/>
            <a:miter lim="800000"/>
            <a:headEnd/>
            <a:tailEnd/>
          </a:ln>
          <a:effectLst/>
        </p:spPr>
      </p:pic>
      <p:sp>
        <p:nvSpPr>
          <p:cNvPr id="5" name="TextBox 4"/>
          <p:cNvSpPr txBox="1"/>
          <p:nvPr/>
        </p:nvSpPr>
        <p:spPr>
          <a:xfrm>
            <a:off x="2055812" y="533400"/>
            <a:ext cx="746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Actual Vs Predicted</a:t>
            </a:r>
            <a:endParaRPr lang="en-US" sz="3200" b="1" dirty="0">
              <a:solidFill>
                <a:schemeClr val="accent4">
                  <a:lumMod val="50000"/>
                </a:schemeClr>
              </a:solidFill>
            </a:endParaRPr>
          </a:p>
        </p:txBody>
      </p:sp>
      <p:sp>
        <p:nvSpPr>
          <p:cNvPr id="6" name="Right Brace 5"/>
          <p:cNvSpPr/>
          <p:nvPr/>
        </p:nvSpPr>
        <p:spPr>
          <a:xfrm>
            <a:off x="4189412" y="2971800"/>
            <a:ext cx="914400" cy="3048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246812" y="3352800"/>
            <a:ext cx="1828800" cy="369332"/>
          </a:xfrm>
          <a:prstGeom prst="rect">
            <a:avLst/>
          </a:prstGeom>
          <a:noFill/>
        </p:spPr>
        <p:txBody>
          <a:bodyPr wrap="square" rtlCol="0">
            <a:spAutoFit/>
          </a:bodyPr>
          <a:lstStyle/>
          <a:p>
            <a:endParaRPr lang="en-US" dirty="0"/>
          </a:p>
        </p:txBody>
      </p:sp>
      <p:sp>
        <p:nvSpPr>
          <p:cNvPr id="8" name="Rounded Rectangle 7"/>
          <p:cNvSpPr/>
          <p:nvPr/>
        </p:nvSpPr>
        <p:spPr>
          <a:xfrm>
            <a:off x="5561012" y="3505200"/>
            <a:ext cx="304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XG Boost with 92% Accuracy.</a:t>
            </a:r>
            <a:endParaRPr lang="en-US" sz="2400"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600"/>
            <a:ext cx="10820400" cy="787400"/>
          </a:xfrm>
          <a:solidFill>
            <a:schemeClr val="accent5">
              <a:lumMod val="40000"/>
              <a:lumOff val="60000"/>
            </a:schemeClr>
          </a:solidFill>
        </p:spPr>
        <p:txBody>
          <a:bodyPr>
            <a:noAutofit/>
          </a:bodyPr>
          <a:lstStyle/>
          <a:p>
            <a:pPr algn="ctr"/>
            <a:r>
              <a:rPr lang="en-US" sz="4800" b="1" u="sng" dirty="0" smtClean="0">
                <a:solidFill>
                  <a:schemeClr val="tx2"/>
                </a:solidFill>
                <a:latin typeface="Calibri" pitchFamily="34" charset="0"/>
                <a:cs typeface="Calibri" pitchFamily="34" charset="0"/>
              </a:rPr>
              <a:t>Introduction</a:t>
            </a:r>
            <a:endParaRPr lang="en-US" sz="4800" b="1" u="sng" dirty="0">
              <a:solidFill>
                <a:schemeClr val="tx2"/>
              </a:solidFill>
              <a:latin typeface="Calibri" pitchFamily="34" charset="0"/>
              <a:cs typeface="Calibri" pitchFamily="34" charset="0"/>
            </a:endParaRPr>
          </a:p>
        </p:txBody>
      </p:sp>
      <p:sp>
        <p:nvSpPr>
          <p:cNvPr id="3" name="Content Placeholder 2"/>
          <p:cNvSpPr>
            <a:spLocks noGrp="1"/>
          </p:cNvSpPr>
          <p:nvPr>
            <p:ph idx="1"/>
          </p:nvPr>
        </p:nvSpPr>
        <p:spPr>
          <a:xfrm>
            <a:off x="1218882" y="1524000"/>
            <a:ext cx="10285729" cy="4800600"/>
          </a:xfrm>
        </p:spPr>
        <p:txBody>
          <a:bodyPr>
            <a:noAutofit/>
          </a:bodyPr>
          <a:lstStyle/>
          <a:p>
            <a:r>
              <a:rPr lang="en-US" sz="2100" dirty="0" smtClean="0">
                <a:solidFill>
                  <a:srgbClr val="002060"/>
                </a:solidFill>
              </a:rPr>
              <a:t>Car price prediction is somehow interesting and popular problem</a:t>
            </a:r>
            <a:r>
              <a:rPr lang="en-US" sz="2100" dirty="0" smtClean="0">
                <a:solidFill>
                  <a:srgbClr val="002060"/>
                </a:solidFill>
              </a:rPr>
              <a:t>.</a:t>
            </a:r>
          </a:p>
          <a:p>
            <a:r>
              <a:rPr lang="en-US" sz="2100" dirty="0" smtClean="0">
                <a:solidFill>
                  <a:srgbClr val="002060"/>
                </a:solidFill>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a:t>
            </a:r>
            <a:r>
              <a:rPr lang="en-US" sz="2100" dirty="0" smtClean="0">
                <a:solidFill>
                  <a:srgbClr val="002060"/>
                </a:solidFill>
              </a:rPr>
              <a:t>.</a:t>
            </a:r>
          </a:p>
          <a:p>
            <a:r>
              <a:rPr lang="en-US" sz="2100" dirty="0" smtClean="0">
                <a:solidFill>
                  <a:srgbClr val="002060"/>
                </a:solidFill>
              </a:rPr>
              <a:t>. We implement and evaluate various learning methods on a dataset consisting of the sale prices of different makes and models . We will compare the performance of various machine learning algorithms like Linear Regression, Ridge Regression, Lasso </a:t>
            </a:r>
            <a:r>
              <a:rPr lang="en-US" sz="2100" dirty="0" smtClean="0">
                <a:solidFill>
                  <a:srgbClr val="002060"/>
                </a:solidFill>
              </a:rPr>
              <a:t>Regression, Decision Tree, Ensemble techniques </a:t>
            </a:r>
            <a:r>
              <a:rPr lang="en-US" sz="2100" dirty="0" smtClean="0">
                <a:solidFill>
                  <a:srgbClr val="002060"/>
                </a:solidFill>
              </a:rPr>
              <a:t>and choose the best out of it</a:t>
            </a:r>
            <a:r>
              <a:rPr lang="en-US" sz="2100" dirty="0" smtClean="0">
                <a:solidFill>
                  <a:srgbClr val="002060"/>
                </a:solidFill>
              </a:rPr>
              <a:t>.</a:t>
            </a:r>
          </a:p>
          <a:p>
            <a:r>
              <a:rPr lang="en-US" sz="2100" dirty="0" smtClean="0">
                <a:solidFill>
                  <a:srgbClr val="002060"/>
                </a:solidFill>
              </a:rPr>
              <a:t>Depending on various parameters we will determine the price of the car. Regression Algorithms are used because they provide us with continuous value as an output and not a categorized value because of which it will be possible to predict the actual price a car rather than the price range of a car.</a:t>
            </a:r>
            <a:endParaRPr lang="en-US" sz="2100" dirty="0" smtClean="0">
              <a:solidFill>
                <a:srgbClr val="002060"/>
              </a:solidFill>
            </a:endParaRPr>
          </a:p>
          <a:p>
            <a:endParaRPr lang="en-US" sz="2100" dirty="0">
              <a:solidFill>
                <a:srgbClr val="00206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812" y="533400"/>
            <a:ext cx="10972800" cy="707886"/>
          </a:xfrm>
          <a:prstGeom prst="rect">
            <a:avLst/>
          </a:prstGeom>
          <a:solidFill>
            <a:srgbClr val="00B0F0"/>
          </a:solidFill>
        </p:spPr>
        <p:txBody>
          <a:bodyPr wrap="square" rtlCol="0">
            <a:spAutoFit/>
          </a:bodyPr>
          <a:lstStyle/>
          <a:p>
            <a:pPr algn="ctr"/>
            <a:r>
              <a:rPr lang="en-US" sz="4000" b="1" u="sng" dirty="0" smtClean="0">
                <a:solidFill>
                  <a:schemeClr val="accent4">
                    <a:lumMod val="50000"/>
                  </a:schemeClr>
                </a:solidFill>
              </a:rPr>
              <a:t>Conclusion</a:t>
            </a:r>
            <a:endParaRPr lang="en-US" sz="4000" b="1" u="sng" dirty="0">
              <a:solidFill>
                <a:schemeClr val="accent4">
                  <a:lumMod val="50000"/>
                </a:schemeClr>
              </a:solidFill>
            </a:endParaRPr>
          </a:p>
        </p:txBody>
      </p:sp>
      <p:sp>
        <p:nvSpPr>
          <p:cNvPr id="6" name="Rectangle 5"/>
          <p:cNvSpPr/>
          <p:nvPr/>
        </p:nvSpPr>
        <p:spPr>
          <a:xfrm>
            <a:off x="836612" y="1771471"/>
            <a:ext cx="10896600" cy="1200329"/>
          </a:xfrm>
          <a:prstGeom prst="rect">
            <a:avLst/>
          </a:prstGeom>
        </p:spPr>
        <p:txBody>
          <a:bodyPr wrap="square">
            <a:spAutoFit/>
          </a:bodyPr>
          <a:lstStyle/>
          <a:p>
            <a:r>
              <a:rPr lang="en-US" dirty="0" smtClean="0">
                <a:solidFill>
                  <a:schemeClr val="accent4">
                    <a:lumMod val="50000"/>
                  </a:schemeClr>
                </a:solidFill>
                <a:latin typeface="Book Antiqua" pitchFamily="18" charset="0"/>
              </a:rPr>
              <a:t>Car price prediction can be a challenging task due to the high number of attributes that should be considered for the accurate prediction. The major step in the prediction process is collection and preprocessing of the data. In this </a:t>
            </a:r>
            <a:r>
              <a:rPr lang="en-US" dirty="0" smtClean="0">
                <a:solidFill>
                  <a:schemeClr val="accent4">
                    <a:lumMod val="50000"/>
                  </a:schemeClr>
                </a:solidFill>
                <a:latin typeface="Book Antiqua" pitchFamily="18" charset="0"/>
              </a:rPr>
              <a:t>research</a:t>
            </a:r>
            <a:r>
              <a:rPr lang="en-US" dirty="0" smtClean="0">
                <a:solidFill>
                  <a:schemeClr val="accent4">
                    <a:lumMod val="50000"/>
                  </a:schemeClr>
                </a:solidFill>
                <a:latin typeface="Book Antiqua" pitchFamily="18" charset="0"/>
              </a:rPr>
              <a:t> </a:t>
            </a:r>
            <a:r>
              <a:rPr lang="en-US" dirty="0" smtClean="0">
                <a:solidFill>
                  <a:schemeClr val="accent4">
                    <a:lumMod val="50000"/>
                  </a:schemeClr>
                </a:solidFill>
                <a:latin typeface="Book Antiqua" pitchFamily="18" charset="0"/>
              </a:rPr>
              <a:t>and project presentation we </a:t>
            </a:r>
            <a:r>
              <a:rPr lang="en-US" dirty="0" smtClean="0">
                <a:solidFill>
                  <a:schemeClr val="accent4">
                    <a:lumMod val="50000"/>
                  </a:schemeClr>
                </a:solidFill>
                <a:latin typeface="Book Antiqua" pitchFamily="18" charset="0"/>
              </a:rPr>
              <a:t>were built to normalize, standardize and clean data to avoid unnecessary noise for machine learning algorithms. </a:t>
            </a:r>
            <a:endParaRPr lang="en-US" dirty="0">
              <a:solidFill>
                <a:schemeClr val="accent4">
                  <a:lumMod val="50000"/>
                </a:schemeClr>
              </a:solidFill>
              <a:latin typeface="Book Antiqua" pitchFamily="18" charset="0"/>
            </a:endParaRPr>
          </a:p>
        </p:txBody>
      </p:sp>
      <p:sp>
        <p:nvSpPr>
          <p:cNvPr id="7" name="Rectangle 6"/>
          <p:cNvSpPr/>
          <p:nvPr/>
        </p:nvSpPr>
        <p:spPr>
          <a:xfrm>
            <a:off x="836612" y="3427274"/>
            <a:ext cx="10363200" cy="1754326"/>
          </a:xfrm>
          <a:prstGeom prst="rect">
            <a:avLst/>
          </a:prstGeom>
        </p:spPr>
        <p:txBody>
          <a:bodyPr wrap="square">
            <a:spAutoFit/>
          </a:bodyPr>
          <a:lstStyle/>
          <a:p>
            <a:r>
              <a:rPr lang="en-US" dirty="0" smtClean="0">
                <a:solidFill>
                  <a:schemeClr val="accent4">
                    <a:lumMod val="50000"/>
                  </a:schemeClr>
                </a:solidFill>
                <a:latin typeface="Book Antiqua" pitchFamily="18"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 This </a:t>
            </a:r>
            <a:r>
              <a:rPr lang="en-US" dirty="0" smtClean="0">
                <a:solidFill>
                  <a:schemeClr val="accent4">
                    <a:lumMod val="50000"/>
                  </a:schemeClr>
                </a:solidFill>
                <a:latin typeface="Book Antiqua" pitchFamily="18" charset="0"/>
              </a:rPr>
              <a:t>project I compare many </a:t>
            </a:r>
            <a:r>
              <a:rPr lang="en-US" dirty="0" smtClean="0">
                <a:solidFill>
                  <a:schemeClr val="accent4">
                    <a:lumMod val="50000"/>
                  </a:schemeClr>
                </a:solidFill>
                <a:latin typeface="Book Antiqua" pitchFamily="18" charset="0"/>
              </a:rPr>
              <a:t>different algorithms for machine learning </a:t>
            </a:r>
            <a:r>
              <a:rPr lang="en-US" dirty="0" smtClean="0">
                <a:solidFill>
                  <a:schemeClr val="accent4">
                    <a:lumMod val="50000"/>
                  </a:schemeClr>
                </a:solidFill>
                <a:latin typeface="Book Antiqua" pitchFamily="18" charset="0"/>
              </a:rPr>
              <a:t>, But only Random Forest Regression , Gradient Boosting regression and </a:t>
            </a:r>
            <a:r>
              <a:rPr lang="en-US" dirty="0" err="1" smtClean="0">
                <a:solidFill>
                  <a:schemeClr val="accent4">
                    <a:lumMod val="50000"/>
                  </a:schemeClr>
                </a:solidFill>
                <a:latin typeface="Book Antiqua" pitchFamily="18" charset="0"/>
              </a:rPr>
              <a:t>XGBoost</a:t>
            </a:r>
            <a:r>
              <a:rPr lang="en-US" dirty="0" smtClean="0">
                <a:solidFill>
                  <a:schemeClr val="accent4">
                    <a:lumMod val="50000"/>
                  </a:schemeClr>
                </a:solidFill>
                <a:latin typeface="Book Antiqua" pitchFamily="18" charset="0"/>
              </a:rPr>
              <a:t> </a:t>
            </a:r>
            <a:r>
              <a:rPr lang="en-US" dirty="0" err="1" smtClean="0">
                <a:solidFill>
                  <a:schemeClr val="accent4">
                    <a:lumMod val="50000"/>
                  </a:schemeClr>
                </a:solidFill>
                <a:latin typeface="Book Antiqua" pitchFamily="18" charset="0"/>
              </a:rPr>
              <a:t>Regressor</a:t>
            </a:r>
            <a:r>
              <a:rPr lang="en-US" dirty="0" smtClean="0">
                <a:solidFill>
                  <a:schemeClr val="accent4">
                    <a:lumMod val="50000"/>
                  </a:schemeClr>
                </a:solidFill>
                <a:latin typeface="Book Antiqua" pitchFamily="18" charset="0"/>
              </a:rPr>
              <a:t>  come with very good accuracy. </a:t>
            </a:r>
            <a:endParaRPr lang="en-US" dirty="0">
              <a:solidFill>
                <a:schemeClr val="accent4">
                  <a:lumMod val="50000"/>
                </a:schemeClr>
              </a:solidFill>
              <a:latin typeface="Book Antiqua" pitchFamily="18" charset="0"/>
            </a:endParaRPr>
          </a:p>
        </p:txBody>
      </p:sp>
      <p:sp>
        <p:nvSpPr>
          <p:cNvPr id="8" name="Oval 7"/>
          <p:cNvSpPr/>
          <p:nvPr/>
        </p:nvSpPr>
        <p:spPr>
          <a:xfrm>
            <a:off x="760412" y="18288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0412" y="35052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8012" y="609600"/>
            <a:ext cx="10972800" cy="584775"/>
          </a:xfrm>
          <a:prstGeom prst="rect">
            <a:avLst/>
          </a:prstGeom>
          <a:solidFill>
            <a:srgbClr val="00B0F0"/>
          </a:solidFill>
        </p:spPr>
        <p:txBody>
          <a:bodyPr wrap="square" rtlCol="0">
            <a:spAutoFit/>
          </a:bodyPr>
          <a:lstStyle/>
          <a:p>
            <a:pPr algn="ctr"/>
            <a:r>
              <a:rPr lang="en-US" sz="3200" b="1" u="sng" dirty="0" smtClean="0">
                <a:solidFill>
                  <a:schemeClr val="accent4">
                    <a:lumMod val="50000"/>
                  </a:schemeClr>
                </a:solidFill>
              </a:rPr>
              <a:t>Future Work And Scope</a:t>
            </a:r>
            <a:endParaRPr lang="en-US" sz="3200" b="1" u="sng" dirty="0">
              <a:solidFill>
                <a:schemeClr val="accent4">
                  <a:lumMod val="50000"/>
                </a:schemeClr>
              </a:solidFill>
            </a:endParaRPr>
          </a:p>
        </p:txBody>
      </p:sp>
      <p:sp>
        <p:nvSpPr>
          <p:cNvPr id="7" name="TextBox 6"/>
          <p:cNvSpPr txBox="1"/>
          <p:nvPr/>
        </p:nvSpPr>
        <p:spPr>
          <a:xfrm>
            <a:off x="1217612" y="1981200"/>
            <a:ext cx="9677400" cy="3416320"/>
          </a:xfrm>
          <a:prstGeom prst="rect">
            <a:avLst/>
          </a:prstGeom>
          <a:noFill/>
        </p:spPr>
        <p:txBody>
          <a:bodyPr wrap="square" rtlCol="0">
            <a:spAutoFit/>
          </a:bodyPr>
          <a:lstStyle/>
          <a:p>
            <a:r>
              <a:rPr lang="en-US" sz="2400" dirty="0" smtClean="0">
                <a:solidFill>
                  <a:schemeClr val="accent4">
                    <a:lumMod val="50000"/>
                  </a:schemeClr>
                </a:solidFill>
                <a:latin typeface="Book Antiqua" pitchFamily="18" charset="0"/>
              </a:rPr>
              <a:t>In future this machine learning model may bind with various website which can provide real time data for price prediction. Also we may add large historical data of car price which can help to improve accuracy of the machine learning model. </a:t>
            </a:r>
            <a:endParaRPr lang="en-US" sz="2400" dirty="0" smtClean="0">
              <a:solidFill>
                <a:schemeClr val="accent4">
                  <a:lumMod val="50000"/>
                </a:schemeClr>
              </a:solidFill>
              <a:latin typeface="Book Antiqua" pitchFamily="18" charset="0"/>
            </a:endParaRPr>
          </a:p>
          <a:p>
            <a:endParaRPr lang="en-US" sz="2400" dirty="0" smtClean="0">
              <a:solidFill>
                <a:schemeClr val="accent4">
                  <a:lumMod val="50000"/>
                </a:schemeClr>
              </a:solidFill>
              <a:latin typeface="Book Antiqua" pitchFamily="18" charset="0"/>
            </a:endParaRPr>
          </a:p>
          <a:p>
            <a:r>
              <a:rPr lang="en-US" sz="2400" dirty="0" smtClean="0">
                <a:solidFill>
                  <a:schemeClr val="accent4">
                    <a:lumMod val="50000"/>
                  </a:schemeClr>
                </a:solidFill>
                <a:latin typeface="Book Antiqua" pitchFamily="18" charset="0"/>
              </a:rPr>
              <a:t>We </a:t>
            </a:r>
            <a:r>
              <a:rPr lang="en-US" sz="2400" dirty="0" smtClean="0">
                <a:solidFill>
                  <a:schemeClr val="accent4">
                    <a:lumMod val="50000"/>
                  </a:schemeClr>
                </a:solidFill>
                <a:latin typeface="Book Antiqua" pitchFamily="18" charset="0"/>
              </a:rPr>
              <a:t>can build an android app as user interface for interacting with user. For better performance, we plan to judiciously design deep learning network structures, use adaptive learning rates and train on clusters of data rather than the whole dataset.</a:t>
            </a:r>
            <a:endParaRPr lang="en-US" sz="2400" dirty="0">
              <a:solidFill>
                <a:schemeClr val="accent4">
                  <a:lumMod val="50000"/>
                </a:schemeClr>
              </a:solidFill>
              <a:latin typeface="Book Antiqua"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87BB6FC7-0A25-4F51-92A3-993099200D6C}"/>
              </a:ext>
            </a:extLst>
          </p:cNvPr>
          <p:cNvPicPr>
            <a:picLocks noChangeAspect="1"/>
          </p:cNvPicPr>
          <p:nvPr/>
        </p:nvPicPr>
        <p:blipFill>
          <a:blip r:embed="rId2"/>
          <a:stretch>
            <a:fillRect/>
          </a:stretch>
        </p:blipFill>
        <p:spPr>
          <a:xfrm>
            <a:off x="303212" y="304800"/>
            <a:ext cx="11582400" cy="6248400"/>
          </a:xfrm>
          <a:prstGeom prst="rect">
            <a:avLst/>
          </a:prstGeom>
        </p:spPr>
      </p:pic>
    </p:spTree>
    <p:extLst>
      <p:ext uri="{BB962C8B-B14F-4D97-AF65-F5344CB8AC3E}">
        <p14:creationId xmlns:p14="http://schemas.microsoft.com/office/powerpoint/2010/main" xmlns="" val="23589480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24FA3B9-D4BC-4880-84D5-915B6FA942BB}"/>
              </a:ext>
            </a:extLst>
          </p:cNvPr>
          <p:cNvSpPr txBox="1"/>
          <p:nvPr/>
        </p:nvSpPr>
        <p:spPr>
          <a:xfrm>
            <a:off x="1141412" y="1520785"/>
            <a:ext cx="10058400" cy="4401205"/>
          </a:xfrm>
          <a:prstGeom prst="rect">
            <a:avLst/>
          </a:prstGeom>
          <a:noFill/>
        </p:spPr>
        <p:txBody>
          <a:bodyPr wrap="square">
            <a:spAutoFit/>
          </a:bodyPr>
          <a:lstStyle/>
          <a:p>
            <a:pPr marL="342900" indent="-342900">
              <a:buFont typeface="Arial" panose="020B0604020202020204" pitchFamily="34" charset="0"/>
              <a:buChar char="•"/>
            </a:pPr>
            <a:r>
              <a:rPr lang="en-US" sz="3200" cap="none" dirty="0">
                <a:latin typeface="Constantia (Body)"/>
                <a:ea typeface="Cambria" panose="02040503050406030204" pitchFamily="18" charset="0"/>
              </a:rPr>
              <a:t>Motivation for the Problem Undertaken</a:t>
            </a:r>
          </a:p>
          <a:p>
            <a:endParaRPr lang="en-US" sz="2400" cap="none" dirty="0">
              <a:solidFill>
                <a:schemeClr val="accent5"/>
              </a:solidFill>
              <a:latin typeface="Constantia (Body)"/>
              <a:ea typeface="Cambria" panose="02040503050406030204" pitchFamily="18" charset="0"/>
            </a:endParaRPr>
          </a:p>
          <a:p>
            <a:pPr marL="800100" lvl="1" indent="-342900"/>
            <a:r>
              <a:rPr lang="en-US" sz="2800" dirty="0" smtClean="0"/>
              <a:t>	Deciding </a:t>
            </a:r>
            <a:r>
              <a:rPr lang="en-US" sz="2800" dirty="0" smtClean="0"/>
              <a:t>whether a used car is worth the posted price when you see listings online can be difficult. Several factors, including mileage, make, model, year, etc. can influence the actual worth of a car. From the perspective of a seller, it is also a dilemma to price a used car </a:t>
            </a:r>
            <a:r>
              <a:rPr lang="en-US" sz="2800" dirty="0" smtClean="0"/>
              <a:t>appropriately. </a:t>
            </a:r>
            <a:r>
              <a:rPr lang="en-US" sz="2800" dirty="0" smtClean="0"/>
              <a:t>Based on existing data, the aim is to use machine learning algorithms to develop models for predicting used car prices. </a:t>
            </a:r>
            <a:endParaRPr lang="en-US" sz="2800" cap="none" dirty="0" smtClean="0">
              <a:latin typeface="Constantia (Body)"/>
              <a:ea typeface="Cambria" panose="02040503050406030204" pitchFamily="18" charset="0"/>
            </a:endParaRPr>
          </a:p>
        </p:txBody>
      </p:sp>
    </p:spTree>
    <p:extLst>
      <p:ext uri="{BB962C8B-B14F-4D97-AF65-F5344CB8AC3E}">
        <p14:creationId xmlns:p14="http://schemas.microsoft.com/office/powerpoint/2010/main" xmlns="" val="1613290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612" y="609600"/>
            <a:ext cx="11049000" cy="533400"/>
          </a:xfrm>
          <a:solidFill>
            <a:srgbClr val="00B0F0"/>
          </a:solidFill>
        </p:spPr>
        <p:txBody>
          <a:bodyPr>
            <a:noAutofit/>
          </a:bodyPr>
          <a:lstStyle/>
          <a:p>
            <a:pPr algn="ctr"/>
            <a:r>
              <a:rPr lang="en-US" b="1" u="sng" dirty="0" smtClean="0">
                <a:solidFill>
                  <a:schemeClr val="tx2"/>
                </a:solidFill>
              </a:rPr>
              <a:t>Sample Data Set:</a:t>
            </a:r>
            <a:endParaRPr lang="en-US" b="1" u="sng"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303212" y="1676400"/>
            <a:ext cx="11508777" cy="2590800"/>
          </a:xfrm>
          <a:prstGeom prst="rect">
            <a:avLst/>
          </a:prstGeom>
          <a:noFill/>
          <a:ln w="9525">
            <a:noFill/>
            <a:miter lim="800000"/>
            <a:headEnd/>
            <a:tailEnd/>
          </a:ln>
          <a:effectLst/>
        </p:spPr>
      </p:pic>
      <p:sp>
        <p:nvSpPr>
          <p:cNvPr id="7" name="TextBox 6"/>
          <p:cNvSpPr txBox="1"/>
          <p:nvPr/>
        </p:nvSpPr>
        <p:spPr>
          <a:xfrm>
            <a:off x="836612" y="4495800"/>
            <a:ext cx="5486400" cy="1477328"/>
          </a:xfrm>
          <a:prstGeom prst="rect">
            <a:avLst/>
          </a:prstGeom>
          <a:noFill/>
        </p:spPr>
        <p:txBody>
          <a:bodyPr wrap="square" rtlCol="0">
            <a:spAutoFit/>
          </a:bodyPr>
          <a:lstStyle/>
          <a:p>
            <a:r>
              <a:rPr lang="en-US" dirty="0" smtClean="0">
                <a:solidFill>
                  <a:schemeClr val="tx2"/>
                </a:solidFill>
                <a:latin typeface="Book Antiqua" pitchFamily="18" charset="0"/>
              </a:rPr>
              <a:t>Here:-</a:t>
            </a:r>
          </a:p>
          <a:p>
            <a:r>
              <a:rPr lang="en-US" dirty="0" smtClean="0">
                <a:solidFill>
                  <a:schemeClr val="tx2"/>
                </a:solidFill>
                <a:latin typeface="Book Antiqua" pitchFamily="18" charset="0"/>
              </a:rPr>
              <a:t>Unit of Mileage is Km/L</a:t>
            </a:r>
          </a:p>
          <a:p>
            <a:r>
              <a:rPr lang="en-US" dirty="0" smtClean="0">
                <a:solidFill>
                  <a:schemeClr val="tx2"/>
                </a:solidFill>
                <a:latin typeface="Book Antiqua" pitchFamily="18" charset="0"/>
              </a:rPr>
              <a:t>Unit of Torque is  Nm (Newton Meter)</a:t>
            </a:r>
          </a:p>
          <a:p>
            <a:r>
              <a:rPr lang="en-US" dirty="0" smtClean="0">
                <a:solidFill>
                  <a:schemeClr val="tx2"/>
                </a:solidFill>
                <a:latin typeface="Book Antiqua" pitchFamily="18" charset="0"/>
              </a:rPr>
              <a:t>Unit of Engine is ‘CC’</a:t>
            </a:r>
          </a:p>
          <a:p>
            <a:r>
              <a:rPr lang="en-US" dirty="0" smtClean="0">
                <a:solidFill>
                  <a:schemeClr val="tx2"/>
                </a:solidFill>
                <a:latin typeface="Book Antiqua" pitchFamily="18" charset="0"/>
              </a:rPr>
              <a:t>Unit of Max_Power is  BPH (</a:t>
            </a:r>
            <a:r>
              <a:rPr lang="en-US" b="1" dirty="0" smtClean="0">
                <a:solidFill>
                  <a:schemeClr val="tx2"/>
                </a:solidFill>
                <a:latin typeface="Book Antiqua" pitchFamily="18" charset="0"/>
              </a:rPr>
              <a:t>brake </a:t>
            </a:r>
            <a:r>
              <a:rPr lang="en-US" b="1" dirty="0" smtClean="0">
                <a:solidFill>
                  <a:schemeClr val="tx2"/>
                </a:solidFill>
                <a:latin typeface="Book Antiqua" pitchFamily="18" charset="0"/>
              </a:rPr>
              <a:t>horsepower)</a:t>
            </a:r>
            <a:endParaRPr lang="en-US" dirty="0">
              <a:solidFill>
                <a:schemeClr val="tx2"/>
              </a:solidFill>
              <a:latin typeface="Book Antiqua" pitchFamily="18" charset="0"/>
            </a:endParaRPr>
          </a:p>
        </p:txBody>
      </p:sp>
    </p:spTree>
    <p:extLst>
      <p:ext uri="{BB962C8B-B14F-4D97-AF65-F5344CB8AC3E}">
        <p14:creationId xmlns:p14="http://schemas.microsoft.com/office/powerpoint/2010/main" xmlns="" val="10392412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9412" y="358914"/>
            <a:ext cx="11277600" cy="707886"/>
          </a:xfrm>
          <a:prstGeom prst="rect">
            <a:avLst/>
          </a:prstGeom>
          <a:solidFill>
            <a:srgbClr val="00B0F0"/>
          </a:solidFill>
        </p:spPr>
        <p:txBody>
          <a:bodyPr wrap="square" rtlCol="0">
            <a:spAutoFit/>
          </a:bodyPr>
          <a:lstStyle/>
          <a:p>
            <a:pPr algn="ctr"/>
            <a:r>
              <a:rPr lang="en-US" sz="4000" b="1" u="sng" dirty="0" smtClean="0">
                <a:solidFill>
                  <a:schemeClr val="tx2"/>
                </a:solidFill>
                <a:latin typeface="Calibri" pitchFamily="34" charset="0"/>
                <a:cs typeface="Calibri" pitchFamily="34" charset="0"/>
              </a:rPr>
              <a:t>Basic Information of the  Dataset</a:t>
            </a:r>
            <a:endParaRPr lang="en-US" sz="4000" b="1" u="sng" dirty="0">
              <a:solidFill>
                <a:schemeClr val="tx2"/>
              </a:solidFill>
              <a:latin typeface="Calibri" pitchFamily="34" charset="0"/>
              <a:cs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455612" y="1219200"/>
            <a:ext cx="5791200" cy="1371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3237" y="2819400"/>
            <a:ext cx="3838575" cy="10953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6878788" y="1066800"/>
            <a:ext cx="4730599" cy="5105400"/>
          </a:xfrm>
          <a:prstGeom prst="rect">
            <a:avLst/>
          </a:prstGeom>
          <a:noFill/>
          <a:ln w="9525">
            <a:noFill/>
            <a:miter lim="800000"/>
            <a:headEnd/>
            <a:tailEnd/>
          </a:ln>
          <a:effectLst/>
        </p:spPr>
      </p:pic>
      <p:sp>
        <p:nvSpPr>
          <p:cNvPr id="8" name="Rectangle 7"/>
          <p:cNvSpPr/>
          <p:nvPr/>
        </p:nvSpPr>
        <p:spPr>
          <a:xfrm>
            <a:off x="6323012" y="990600"/>
            <a:ext cx="45719" cy="548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60000"/>
                  <a:lumOff val="40000"/>
                </a:schemeClr>
              </a:solidFill>
            </a:endParaRPr>
          </a:p>
        </p:txBody>
      </p:sp>
      <p:pic>
        <p:nvPicPr>
          <p:cNvPr id="2054" name="Picture 6"/>
          <p:cNvPicPr>
            <a:picLocks noChangeAspect="1" noChangeArrowheads="1"/>
          </p:cNvPicPr>
          <p:nvPr/>
        </p:nvPicPr>
        <p:blipFill>
          <a:blip r:embed="rId5"/>
          <a:srcRect/>
          <a:stretch>
            <a:fillRect/>
          </a:stretch>
        </p:blipFill>
        <p:spPr bwMode="auto">
          <a:xfrm>
            <a:off x="471654" y="4191000"/>
            <a:ext cx="3336758" cy="990600"/>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531812" y="5029200"/>
            <a:ext cx="5105400" cy="1162050"/>
          </a:xfrm>
          <a:prstGeom prst="rect">
            <a:avLst/>
          </a:prstGeom>
          <a:noFill/>
          <a:ln w="9525">
            <a:noFill/>
            <a:miter lim="800000"/>
            <a:headEnd/>
            <a:tailEnd/>
          </a:ln>
          <a:effectLst/>
        </p:spPr>
      </p:pic>
    </p:spTree>
    <p:extLst>
      <p:ext uri="{BB962C8B-B14F-4D97-AF65-F5344CB8AC3E}">
        <p14:creationId xmlns:p14="http://schemas.microsoft.com/office/powerpoint/2010/main" xmlns="" val="5351225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6A5ABA6-AA03-4D98-9028-1DCF4F7A05C3}"/>
              </a:ext>
            </a:extLst>
          </p:cNvPr>
          <p:cNvSpPr txBox="1"/>
          <p:nvPr/>
        </p:nvSpPr>
        <p:spPr>
          <a:xfrm>
            <a:off x="684212" y="457200"/>
            <a:ext cx="10668000" cy="707886"/>
          </a:xfrm>
          <a:prstGeom prst="rect">
            <a:avLst/>
          </a:prstGeom>
          <a:solidFill>
            <a:schemeClr val="accent6">
              <a:lumMod val="60000"/>
              <a:lumOff val="40000"/>
            </a:schemeClr>
          </a:solidFill>
        </p:spPr>
        <p:txBody>
          <a:bodyPr wrap="square">
            <a:spAutoFit/>
          </a:bodyPr>
          <a:lstStyle/>
          <a:p>
            <a:pPr marL="342900" indent="-342900" algn="ctr"/>
            <a:r>
              <a:rPr lang="en-IN" sz="4000" b="1" u="sng" dirty="0" smtClean="0">
                <a:latin typeface="Calibri" pitchFamily="34" charset="0"/>
                <a:ea typeface="Cambria" panose="02040503050406030204" pitchFamily="18" charset="0"/>
                <a:cs typeface="Calibri" pitchFamily="34" charset="0"/>
              </a:rPr>
              <a:t>Statistical Summary</a:t>
            </a:r>
            <a:endParaRPr lang="en-IN" sz="4000" b="1" u="sng" cap="none" dirty="0">
              <a:latin typeface="Calibri" pitchFamily="34" charset="0"/>
              <a:ea typeface="Cambria" panose="02040503050406030204" pitchFamily="18" charset="0"/>
              <a:cs typeface="Calibri" pitchFamily="34" charset="0"/>
            </a:endParaRPr>
          </a:p>
        </p:txBody>
      </p:sp>
      <p:pic>
        <p:nvPicPr>
          <p:cNvPr id="3074" name="Picture 2"/>
          <p:cNvPicPr>
            <a:picLocks noChangeAspect="1" noChangeArrowheads="1"/>
          </p:cNvPicPr>
          <p:nvPr/>
        </p:nvPicPr>
        <p:blipFill>
          <a:blip r:embed="rId2"/>
          <a:srcRect/>
          <a:stretch>
            <a:fillRect/>
          </a:stretch>
        </p:blipFill>
        <p:spPr bwMode="auto">
          <a:xfrm>
            <a:off x="912812" y="1524000"/>
            <a:ext cx="9829800" cy="29241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141412" y="4648199"/>
            <a:ext cx="6781800" cy="1809401"/>
          </a:xfrm>
          <a:prstGeom prst="rect">
            <a:avLst/>
          </a:prstGeom>
          <a:noFill/>
          <a:ln w="9525">
            <a:noFill/>
            <a:miter lim="800000"/>
            <a:headEnd/>
            <a:tailEnd/>
          </a:ln>
          <a:effectLst/>
        </p:spPr>
      </p:pic>
    </p:spTree>
    <p:extLst>
      <p:ext uri="{BB962C8B-B14F-4D97-AF65-F5344CB8AC3E}">
        <p14:creationId xmlns:p14="http://schemas.microsoft.com/office/powerpoint/2010/main" xmlns="" val="37712724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4212" y="457200"/>
            <a:ext cx="4800600" cy="461665"/>
          </a:xfrm>
          <a:prstGeom prst="rect">
            <a:avLst/>
          </a:prstGeom>
          <a:solidFill>
            <a:srgbClr val="00B0F0"/>
          </a:solidFill>
        </p:spPr>
        <p:txBody>
          <a:bodyPr wrap="square" rtlCol="0">
            <a:spAutoFit/>
          </a:bodyPr>
          <a:lstStyle/>
          <a:p>
            <a:pPr algn="ctr"/>
            <a:r>
              <a:rPr lang="en-US" sz="2400" b="1" dirty="0" smtClean="0">
                <a:solidFill>
                  <a:schemeClr val="tx2"/>
                </a:solidFill>
                <a:latin typeface="Calibri" pitchFamily="34" charset="0"/>
                <a:cs typeface="Calibri" pitchFamily="34" charset="0"/>
              </a:rPr>
              <a:t>Checking Outliers</a:t>
            </a:r>
            <a:endParaRPr lang="en-US" sz="2400" b="1" dirty="0">
              <a:solidFill>
                <a:schemeClr val="tx2"/>
              </a:solidFill>
              <a:latin typeface="Calibri" pitchFamily="34" charset="0"/>
              <a:cs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684211" y="1143000"/>
            <a:ext cx="4648201" cy="4876800"/>
          </a:xfrm>
          <a:prstGeom prst="rect">
            <a:avLst/>
          </a:prstGeom>
          <a:noFill/>
          <a:ln w="9525">
            <a:noFill/>
            <a:miter lim="800000"/>
            <a:headEnd/>
            <a:tailEnd/>
          </a:ln>
          <a:effectLst/>
        </p:spPr>
      </p:pic>
      <p:sp>
        <p:nvSpPr>
          <p:cNvPr id="7" name="TextBox 6"/>
          <p:cNvSpPr txBox="1"/>
          <p:nvPr/>
        </p:nvSpPr>
        <p:spPr>
          <a:xfrm>
            <a:off x="6094412" y="457200"/>
            <a:ext cx="4800600" cy="461665"/>
          </a:xfrm>
          <a:prstGeom prst="rect">
            <a:avLst/>
          </a:prstGeom>
          <a:solidFill>
            <a:srgbClr val="00B0F0"/>
          </a:solidFill>
        </p:spPr>
        <p:txBody>
          <a:bodyPr wrap="square" rtlCol="0">
            <a:spAutoFit/>
          </a:bodyPr>
          <a:lstStyle/>
          <a:p>
            <a:pPr algn="ctr"/>
            <a:r>
              <a:rPr lang="en-US" sz="2400" b="1" dirty="0" smtClean="0">
                <a:solidFill>
                  <a:schemeClr val="tx2"/>
                </a:solidFill>
                <a:latin typeface="Calibri" pitchFamily="34" charset="0"/>
                <a:cs typeface="Calibri" pitchFamily="34" charset="0"/>
              </a:rPr>
              <a:t>Handling Outliers</a:t>
            </a:r>
            <a:endParaRPr lang="en-US" sz="2400" b="1" dirty="0">
              <a:solidFill>
                <a:schemeClr val="tx2"/>
              </a:solidFill>
              <a:latin typeface="Calibri" pitchFamily="34" charset="0"/>
              <a:cs typeface="Calibri" pitchFamily="34" charset="0"/>
            </a:endParaRPr>
          </a:p>
        </p:txBody>
      </p:sp>
      <p:pic>
        <p:nvPicPr>
          <p:cNvPr id="4099" name="Picture 3"/>
          <p:cNvPicPr>
            <a:picLocks noChangeAspect="1" noChangeArrowheads="1"/>
          </p:cNvPicPr>
          <p:nvPr/>
        </p:nvPicPr>
        <p:blipFill>
          <a:blip r:embed="rId3"/>
          <a:srcRect/>
          <a:stretch>
            <a:fillRect/>
          </a:stretch>
        </p:blipFill>
        <p:spPr bwMode="auto">
          <a:xfrm>
            <a:off x="6246811" y="1143000"/>
            <a:ext cx="5103031" cy="4648200"/>
          </a:xfrm>
          <a:prstGeom prst="rect">
            <a:avLst/>
          </a:prstGeom>
          <a:noFill/>
          <a:ln w="9525">
            <a:noFill/>
            <a:miter lim="800000"/>
            <a:headEnd/>
            <a:tailEnd/>
          </a:ln>
          <a:effectLst/>
        </p:spPr>
      </p:pic>
    </p:spTree>
    <p:extLst>
      <p:ext uri="{BB962C8B-B14F-4D97-AF65-F5344CB8AC3E}">
        <p14:creationId xmlns:p14="http://schemas.microsoft.com/office/powerpoint/2010/main" xmlns="" val="1665651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012" y="381000"/>
            <a:ext cx="10896600" cy="99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smtClean="0">
                <a:latin typeface="Book Antiqua" pitchFamily="18" charset="0"/>
              </a:rPr>
              <a:t>Visualization</a:t>
            </a:r>
            <a:endParaRPr lang="en-US" sz="3600" b="1" u="sng" dirty="0">
              <a:latin typeface="Book Antiqua" pitchFamily="18" charset="0"/>
            </a:endParaRPr>
          </a:p>
        </p:txBody>
      </p:sp>
      <p:pic>
        <p:nvPicPr>
          <p:cNvPr id="5122" name="Picture 2"/>
          <p:cNvPicPr>
            <a:picLocks noChangeAspect="1" noChangeArrowheads="1"/>
          </p:cNvPicPr>
          <p:nvPr/>
        </p:nvPicPr>
        <p:blipFill>
          <a:blip r:embed="rId2"/>
          <a:srcRect/>
          <a:stretch>
            <a:fillRect/>
          </a:stretch>
        </p:blipFill>
        <p:spPr bwMode="auto">
          <a:xfrm>
            <a:off x="989012" y="1600200"/>
            <a:ext cx="4629150" cy="4267200"/>
          </a:xfrm>
          <a:prstGeom prst="rect">
            <a:avLst/>
          </a:prstGeom>
          <a:noFill/>
          <a:ln w="9525">
            <a:noFill/>
            <a:miter lim="800000"/>
            <a:headEnd/>
            <a:tailEnd/>
          </a:ln>
          <a:effectLst/>
        </p:spPr>
      </p:pic>
      <p:sp>
        <p:nvSpPr>
          <p:cNvPr id="6" name="TextBox 5"/>
          <p:cNvSpPr txBox="1"/>
          <p:nvPr/>
        </p:nvSpPr>
        <p:spPr>
          <a:xfrm>
            <a:off x="6323012" y="2741474"/>
            <a:ext cx="5181600" cy="2246769"/>
          </a:xfrm>
          <a:prstGeom prst="rect">
            <a:avLst/>
          </a:prstGeom>
          <a:noFill/>
        </p:spPr>
        <p:txBody>
          <a:bodyPr wrap="square" rtlCol="0">
            <a:spAutoFit/>
          </a:bodyPr>
          <a:lstStyle/>
          <a:p>
            <a:r>
              <a:rPr lang="en-US" sz="2000" b="1" dirty="0" smtClean="0">
                <a:solidFill>
                  <a:schemeClr val="tx2"/>
                </a:solidFill>
                <a:latin typeface="Book Antiqua" pitchFamily="18" charset="0"/>
                <a:cs typeface="Arial" pitchFamily="34" charset="0"/>
              </a:rPr>
              <a:t>Here </a:t>
            </a:r>
            <a:r>
              <a:rPr lang="en-US" sz="2000" b="1" dirty="0" smtClean="0">
                <a:solidFill>
                  <a:schemeClr val="tx2"/>
                </a:solidFill>
                <a:latin typeface="Book Antiqua" pitchFamily="18" charset="0"/>
                <a:cs typeface="Arial" pitchFamily="34" charset="0"/>
              </a:rPr>
              <a:t>we</a:t>
            </a:r>
            <a:r>
              <a:rPr lang="en-US" sz="2000" b="1" dirty="0" smtClean="0">
                <a:solidFill>
                  <a:schemeClr val="tx2"/>
                </a:solidFill>
                <a:latin typeface="Book Antiqua" pitchFamily="18" charset="0"/>
              </a:rPr>
              <a:t> can see that our target variable is highly right skewed</a:t>
            </a:r>
            <a:r>
              <a:rPr lang="en-US" sz="2000" b="1" dirty="0" smtClean="0">
                <a:solidFill>
                  <a:schemeClr val="tx2"/>
                </a:solidFill>
                <a:latin typeface="Book Antiqua" pitchFamily="18" charset="0"/>
              </a:rPr>
              <a:t>.</a:t>
            </a:r>
          </a:p>
          <a:p>
            <a:endParaRPr lang="en-US" sz="2000" b="1" dirty="0" smtClean="0">
              <a:solidFill>
                <a:schemeClr val="tx2"/>
              </a:solidFill>
              <a:latin typeface="Book Antiqua" pitchFamily="18" charset="0"/>
            </a:endParaRPr>
          </a:p>
          <a:p>
            <a:r>
              <a:rPr lang="en-US" sz="2000" b="1" dirty="0" smtClean="0">
                <a:solidFill>
                  <a:schemeClr val="tx2"/>
                </a:solidFill>
                <a:latin typeface="Book Antiqua" pitchFamily="18" charset="0"/>
              </a:rPr>
              <a:t>Most of data falling 2.5 , </a:t>
            </a:r>
            <a:r>
              <a:rPr lang="en-US" sz="2000" b="1" dirty="0" err="1" smtClean="0">
                <a:solidFill>
                  <a:schemeClr val="tx2"/>
                </a:solidFill>
                <a:latin typeface="Book Antiqua" pitchFamily="18" charset="0"/>
              </a:rPr>
              <a:t>ie</a:t>
            </a:r>
            <a:r>
              <a:rPr lang="en-US" sz="2000" b="1" dirty="0" smtClean="0">
                <a:solidFill>
                  <a:schemeClr val="tx2"/>
                </a:solidFill>
                <a:latin typeface="Book Antiqua" pitchFamily="18" charset="0"/>
              </a:rPr>
              <a:t> most of cars price are very cheap. This  could be  reason that why people want to buy used car except a buying a new car.</a:t>
            </a:r>
            <a:endParaRPr lang="en-US" sz="2000" b="1" dirty="0">
              <a:solidFill>
                <a:schemeClr val="tx2"/>
              </a:solidFill>
              <a:latin typeface="Book Antiqua" pitchFamily="18" charset="0"/>
            </a:endParaRPr>
          </a:p>
        </p:txBody>
      </p:sp>
    </p:spTree>
    <p:extLst>
      <p:ext uri="{BB962C8B-B14F-4D97-AF65-F5344CB8AC3E}">
        <p14:creationId xmlns:p14="http://schemas.microsoft.com/office/powerpoint/2010/main" xmlns="" val="23986623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xmlns=""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977</TotalTime>
  <Words>1135</Words>
  <Application>Microsoft Office PowerPoint</Application>
  <PresentationFormat>Custom</PresentationFormat>
  <Paragraphs>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Books Classic 16x9</vt:lpstr>
      <vt:lpstr>Used Cars Price Prediction</vt:lpstr>
      <vt:lpstr>Abstract</vt:lpstr>
      <vt:lpstr>Introduction</vt:lpstr>
      <vt:lpstr>Slide 4</vt:lpstr>
      <vt:lpstr>Sample Data Set:</vt:lpstr>
      <vt:lpstr>Slide 6</vt:lpstr>
      <vt:lpstr>Slide 7</vt:lpstr>
      <vt:lpstr>Slide 8</vt:lpstr>
      <vt:lpstr>Slide 9</vt:lpstr>
      <vt:lpstr>Brands of the Cars in Our dataset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Sweta Rai</dc:creator>
  <cp:lastModifiedBy>Rakesh Chaudhary</cp:lastModifiedBy>
  <cp:revision>51</cp:revision>
  <dcterms:created xsi:type="dcterms:W3CDTF">2021-09-16T06:05:54Z</dcterms:created>
  <dcterms:modified xsi:type="dcterms:W3CDTF">2022-05-12T07:35:02Z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