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3" d="100"/>
          <a:sy n="123" d="100"/>
        </p:scale>
        <p:origin x="11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A61118-F9B8-4536-B340-B7FEBD16C73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310B3CE-4273-47C8-9540-97385389248D}">
      <dgm:prSet/>
      <dgm:spPr/>
      <dgm:t>
        <a:bodyPr/>
        <a:lstStyle/>
        <a:p>
          <a:r>
            <a:rPr lang="en-IN"/>
            <a:t>[1]. Samiul based shuvo 1, shams nafisa ali 1, (student member, ieee), soham irtiza swapnil1, mabrook s. al-rakhami 2, (senior member, ieee), and abdu gumaei “CardioXNet: A Novel Lightweight Deep Learning Framework for Cardiovascular Disease Classification Using Heart Sound Recordings”. February 24, 2021, date of publication March 2, 2021, date of current version March 9, 2021.IEEE.</a:t>
          </a:r>
          <a:endParaRPr lang="en-US"/>
        </a:p>
      </dgm:t>
    </dgm:pt>
    <dgm:pt modelId="{D544A4B8-F68E-4F6F-B050-6708C15020BB}" type="parTrans" cxnId="{2930D461-79D7-4062-8198-9559C80FF072}">
      <dgm:prSet/>
      <dgm:spPr/>
      <dgm:t>
        <a:bodyPr/>
        <a:lstStyle/>
        <a:p>
          <a:endParaRPr lang="en-US"/>
        </a:p>
      </dgm:t>
    </dgm:pt>
    <dgm:pt modelId="{8DFB5365-D104-453C-AA8C-0D1948795F4C}" type="sibTrans" cxnId="{2930D461-79D7-4062-8198-9559C80FF072}">
      <dgm:prSet/>
      <dgm:spPr/>
      <dgm:t>
        <a:bodyPr/>
        <a:lstStyle/>
        <a:p>
          <a:endParaRPr lang="en-US"/>
        </a:p>
      </dgm:t>
    </dgm:pt>
    <dgm:pt modelId="{68090D8E-95FE-42C0-9AB5-77289114F857}">
      <dgm:prSet/>
      <dgm:spPr/>
      <dgm:t>
        <a:bodyPr/>
        <a:lstStyle/>
        <a:p>
          <a:r>
            <a:rPr lang="en-IN"/>
            <a:t>[2]. Eun s. lee 1, (member, ieee), byeong g. choi 2, (member, ieee), myung y. kim1, (Member, IEEE), AND SEUNG H. HAN 3, (Member, IEEE)” An Imbalanced-DataProcessingAlgorithmforthe Prediction of Heart Attack in Stroke Patients”. January 14, 2021, date of publication February 8, 2021, date of current version February 16, 2021, IEEE.</a:t>
          </a:r>
          <a:endParaRPr lang="en-US"/>
        </a:p>
      </dgm:t>
    </dgm:pt>
    <dgm:pt modelId="{F51CCF74-C293-4BB8-9F43-A94B254D3F34}" type="parTrans" cxnId="{D6CBA831-7C66-4F8C-AB95-57E08BA56F3D}">
      <dgm:prSet/>
      <dgm:spPr/>
      <dgm:t>
        <a:bodyPr/>
        <a:lstStyle/>
        <a:p>
          <a:endParaRPr lang="en-US"/>
        </a:p>
      </dgm:t>
    </dgm:pt>
    <dgm:pt modelId="{3DF86228-2269-4154-9862-89F904527BD8}" type="sibTrans" cxnId="{D6CBA831-7C66-4F8C-AB95-57E08BA56F3D}">
      <dgm:prSet/>
      <dgm:spPr/>
      <dgm:t>
        <a:bodyPr/>
        <a:lstStyle/>
        <a:p>
          <a:endParaRPr lang="en-US"/>
        </a:p>
      </dgm:t>
    </dgm:pt>
    <dgm:pt modelId="{4A8E8B48-2BFB-4B2D-871E-E8649B508082}">
      <dgm:prSet/>
      <dgm:spPr/>
      <dgm:t>
        <a:bodyPr/>
        <a:lstStyle/>
        <a:p>
          <a:r>
            <a:rPr lang="en-IN"/>
            <a:t>[3]. Hao ren2,1∗ aslan b. wong1∗, wanmin lian3∗, weibin cheng2, ying zhang1, jianwei he1. “Interpretable Pneumonia Detection by Combining Deep Learning and Explainable Models with</a:t>
          </a:r>
          <a:endParaRPr lang="en-US"/>
        </a:p>
      </dgm:t>
    </dgm:pt>
    <dgm:pt modelId="{79E09B03-48A3-4CD0-B966-9D6B8930F3FE}" type="parTrans" cxnId="{81FF15B3-0727-4E36-BE68-06DE086A28E7}">
      <dgm:prSet/>
      <dgm:spPr/>
      <dgm:t>
        <a:bodyPr/>
        <a:lstStyle/>
        <a:p>
          <a:endParaRPr lang="en-US"/>
        </a:p>
      </dgm:t>
    </dgm:pt>
    <dgm:pt modelId="{F1F0A5EC-11D4-4E73-997A-EA94AE357CD6}" type="sibTrans" cxnId="{81FF15B3-0727-4E36-BE68-06DE086A28E7}">
      <dgm:prSet/>
      <dgm:spPr/>
      <dgm:t>
        <a:bodyPr/>
        <a:lstStyle/>
        <a:p>
          <a:endParaRPr lang="en-US"/>
        </a:p>
      </dgm:t>
    </dgm:pt>
    <dgm:pt modelId="{53975ACE-1CEA-42D4-B231-F96583D9D82D}" type="pres">
      <dgm:prSet presAssocID="{81A61118-F9B8-4536-B340-B7FEBD16C73B}" presName="linear" presStyleCnt="0">
        <dgm:presLayoutVars>
          <dgm:animLvl val="lvl"/>
          <dgm:resizeHandles val="exact"/>
        </dgm:presLayoutVars>
      </dgm:prSet>
      <dgm:spPr/>
    </dgm:pt>
    <dgm:pt modelId="{227F69CA-AC38-49E7-8F3E-E7F66866411D}" type="pres">
      <dgm:prSet presAssocID="{9310B3CE-4273-47C8-9540-97385389248D}" presName="parentText" presStyleLbl="node1" presStyleIdx="0" presStyleCnt="3">
        <dgm:presLayoutVars>
          <dgm:chMax val="0"/>
          <dgm:bulletEnabled val="1"/>
        </dgm:presLayoutVars>
      </dgm:prSet>
      <dgm:spPr/>
    </dgm:pt>
    <dgm:pt modelId="{7A52C983-2F75-4902-9AF2-99E141FBF041}" type="pres">
      <dgm:prSet presAssocID="{8DFB5365-D104-453C-AA8C-0D1948795F4C}" presName="spacer" presStyleCnt="0"/>
      <dgm:spPr/>
    </dgm:pt>
    <dgm:pt modelId="{6B5C0FE5-0BF0-425B-AFAC-E79DE20A0520}" type="pres">
      <dgm:prSet presAssocID="{68090D8E-95FE-42C0-9AB5-77289114F857}" presName="parentText" presStyleLbl="node1" presStyleIdx="1" presStyleCnt="3">
        <dgm:presLayoutVars>
          <dgm:chMax val="0"/>
          <dgm:bulletEnabled val="1"/>
        </dgm:presLayoutVars>
      </dgm:prSet>
      <dgm:spPr/>
    </dgm:pt>
    <dgm:pt modelId="{F0F65F5E-7E96-47DA-B3F7-E0FD4B948018}" type="pres">
      <dgm:prSet presAssocID="{3DF86228-2269-4154-9862-89F904527BD8}" presName="spacer" presStyleCnt="0"/>
      <dgm:spPr/>
    </dgm:pt>
    <dgm:pt modelId="{5680E857-272B-4596-9486-72A02A86A8E6}" type="pres">
      <dgm:prSet presAssocID="{4A8E8B48-2BFB-4B2D-871E-E8649B508082}" presName="parentText" presStyleLbl="node1" presStyleIdx="2" presStyleCnt="3">
        <dgm:presLayoutVars>
          <dgm:chMax val="0"/>
          <dgm:bulletEnabled val="1"/>
        </dgm:presLayoutVars>
      </dgm:prSet>
      <dgm:spPr/>
    </dgm:pt>
  </dgm:ptLst>
  <dgm:cxnLst>
    <dgm:cxn modelId="{D6CBA831-7C66-4F8C-AB95-57E08BA56F3D}" srcId="{81A61118-F9B8-4536-B340-B7FEBD16C73B}" destId="{68090D8E-95FE-42C0-9AB5-77289114F857}" srcOrd="1" destOrd="0" parTransId="{F51CCF74-C293-4BB8-9F43-A94B254D3F34}" sibTransId="{3DF86228-2269-4154-9862-89F904527BD8}"/>
    <dgm:cxn modelId="{2930D461-79D7-4062-8198-9559C80FF072}" srcId="{81A61118-F9B8-4536-B340-B7FEBD16C73B}" destId="{9310B3CE-4273-47C8-9540-97385389248D}" srcOrd="0" destOrd="0" parTransId="{D544A4B8-F68E-4F6F-B050-6708C15020BB}" sibTransId="{8DFB5365-D104-453C-AA8C-0D1948795F4C}"/>
    <dgm:cxn modelId="{0DF3A26E-D711-4BB4-AA7F-2DFA0DEDAFB3}" type="presOf" srcId="{81A61118-F9B8-4536-B340-B7FEBD16C73B}" destId="{53975ACE-1CEA-42D4-B231-F96583D9D82D}" srcOrd="0" destOrd="0" presId="urn:microsoft.com/office/officeart/2005/8/layout/vList2"/>
    <dgm:cxn modelId="{C51B6982-86E9-4AE1-BDAE-04A1BC214B7B}" type="presOf" srcId="{68090D8E-95FE-42C0-9AB5-77289114F857}" destId="{6B5C0FE5-0BF0-425B-AFAC-E79DE20A0520}" srcOrd="0" destOrd="0" presId="urn:microsoft.com/office/officeart/2005/8/layout/vList2"/>
    <dgm:cxn modelId="{E01C67B2-8DA3-4C96-BFB4-0BBD9A51E243}" type="presOf" srcId="{4A8E8B48-2BFB-4B2D-871E-E8649B508082}" destId="{5680E857-272B-4596-9486-72A02A86A8E6}" srcOrd="0" destOrd="0" presId="urn:microsoft.com/office/officeart/2005/8/layout/vList2"/>
    <dgm:cxn modelId="{81FF15B3-0727-4E36-BE68-06DE086A28E7}" srcId="{81A61118-F9B8-4536-B340-B7FEBD16C73B}" destId="{4A8E8B48-2BFB-4B2D-871E-E8649B508082}" srcOrd="2" destOrd="0" parTransId="{79E09B03-48A3-4CD0-B966-9D6B8930F3FE}" sibTransId="{F1F0A5EC-11D4-4E73-997A-EA94AE357CD6}"/>
    <dgm:cxn modelId="{3667C7EF-0829-49F5-B8E4-258ED14D8AC5}" type="presOf" srcId="{9310B3CE-4273-47C8-9540-97385389248D}" destId="{227F69CA-AC38-49E7-8F3E-E7F66866411D}" srcOrd="0" destOrd="0" presId="urn:microsoft.com/office/officeart/2005/8/layout/vList2"/>
    <dgm:cxn modelId="{4ACEBE0A-954B-4253-BBAB-1E1BA99B7DFC}" type="presParOf" srcId="{53975ACE-1CEA-42D4-B231-F96583D9D82D}" destId="{227F69CA-AC38-49E7-8F3E-E7F66866411D}" srcOrd="0" destOrd="0" presId="urn:microsoft.com/office/officeart/2005/8/layout/vList2"/>
    <dgm:cxn modelId="{80FD7170-88A9-4FFE-9AB0-C68B618225E2}" type="presParOf" srcId="{53975ACE-1CEA-42D4-B231-F96583D9D82D}" destId="{7A52C983-2F75-4902-9AF2-99E141FBF041}" srcOrd="1" destOrd="0" presId="urn:microsoft.com/office/officeart/2005/8/layout/vList2"/>
    <dgm:cxn modelId="{3A53517E-1E91-4793-9E38-D297F5FF6630}" type="presParOf" srcId="{53975ACE-1CEA-42D4-B231-F96583D9D82D}" destId="{6B5C0FE5-0BF0-425B-AFAC-E79DE20A0520}" srcOrd="2" destOrd="0" presId="urn:microsoft.com/office/officeart/2005/8/layout/vList2"/>
    <dgm:cxn modelId="{4AE48B6B-0032-4DA6-B207-D82661679BA7}" type="presParOf" srcId="{53975ACE-1CEA-42D4-B231-F96583D9D82D}" destId="{F0F65F5E-7E96-47DA-B3F7-E0FD4B948018}" srcOrd="3" destOrd="0" presId="urn:microsoft.com/office/officeart/2005/8/layout/vList2"/>
    <dgm:cxn modelId="{5C987B5E-C2B3-4027-8396-60DF6EB6E1A6}" type="presParOf" srcId="{53975ACE-1CEA-42D4-B231-F96583D9D82D}" destId="{5680E857-272B-4596-9486-72A02A86A8E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7F69CA-AC38-49E7-8F3E-E7F66866411D}">
      <dsp:nvSpPr>
        <dsp:cNvPr id="0" name=""/>
        <dsp:cNvSpPr/>
      </dsp:nvSpPr>
      <dsp:spPr>
        <a:xfrm>
          <a:off x="0" y="86904"/>
          <a:ext cx="10515600" cy="13560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[1]. Samiul based shuvo 1, shams nafisa ali 1, (student member, ieee), soham irtiza swapnil1, mabrook s. al-rakhami 2, (senior member, ieee), and abdu gumaei “CardioXNet: A Novel Lightweight Deep Learning Framework for Cardiovascular Disease Classification Using Heart Sound Recordings”. February 24, 2021, date of publication March 2, 2021, date of current version March 9, 2021.IEEE.</a:t>
          </a:r>
          <a:endParaRPr lang="en-US" sz="1900" kern="1200"/>
        </a:p>
      </dsp:txBody>
      <dsp:txXfrm>
        <a:off x="66196" y="153100"/>
        <a:ext cx="10383208" cy="1223637"/>
      </dsp:txXfrm>
    </dsp:sp>
    <dsp:sp modelId="{6B5C0FE5-0BF0-425B-AFAC-E79DE20A0520}">
      <dsp:nvSpPr>
        <dsp:cNvPr id="0" name=""/>
        <dsp:cNvSpPr/>
      </dsp:nvSpPr>
      <dsp:spPr>
        <a:xfrm>
          <a:off x="0" y="1497654"/>
          <a:ext cx="10515600" cy="13560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[2]. Eun s. lee 1, (member, ieee), byeong g. choi 2, (member, ieee), myung y. kim1, (Member, IEEE), AND SEUNG H. HAN 3, (Member, IEEE)” An Imbalanced-DataProcessingAlgorithmforthe Prediction of Heart Attack in Stroke Patients”. January 14, 2021, date of publication February 8, 2021, date of current version February 16, 2021, IEEE.</a:t>
          </a:r>
          <a:endParaRPr lang="en-US" sz="1900" kern="1200"/>
        </a:p>
      </dsp:txBody>
      <dsp:txXfrm>
        <a:off x="66196" y="1563850"/>
        <a:ext cx="10383208" cy="1223637"/>
      </dsp:txXfrm>
    </dsp:sp>
    <dsp:sp modelId="{5680E857-272B-4596-9486-72A02A86A8E6}">
      <dsp:nvSpPr>
        <dsp:cNvPr id="0" name=""/>
        <dsp:cNvSpPr/>
      </dsp:nvSpPr>
      <dsp:spPr>
        <a:xfrm>
          <a:off x="0" y="2908403"/>
          <a:ext cx="10515600" cy="13560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[3]. Hao ren2,1∗ aslan b. wong1∗, wanmin lian3∗, weibin cheng2, ying zhang1, jianwei he1. “Interpretable Pneumonia Detection by Combining Deep Learning and Explainable Models with</a:t>
          </a:r>
          <a:endParaRPr lang="en-US" sz="1900" kern="1200"/>
        </a:p>
      </dsp:txBody>
      <dsp:txXfrm>
        <a:off x="66196" y="2974599"/>
        <a:ext cx="10383208" cy="12236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F7E2-0C1A-6E18-73FD-AEE6963AC2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9B272C-3508-2EC9-6DA3-EF1B7F0FF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367D1D-675E-A2E3-9A72-E4ED68CB235F}"/>
              </a:ext>
            </a:extLst>
          </p:cNvPr>
          <p:cNvSpPr>
            <a:spLocks noGrp="1"/>
          </p:cNvSpPr>
          <p:nvPr>
            <p:ph type="dt" sz="half" idx="10"/>
          </p:nvPr>
        </p:nvSpPr>
        <p:spPr/>
        <p:txBody>
          <a:bodyPr/>
          <a:lstStyle/>
          <a:p>
            <a:fld id="{F19EEFF0-5A0E-4B26-BD36-63222A71AE89}" type="datetimeFigureOut">
              <a:rPr lang="en-IN" smtClean="0"/>
              <a:t>30-11-2023</a:t>
            </a:fld>
            <a:endParaRPr lang="en-IN"/>
          </a:p>
        </p:txBody>
      </p:sp>
      <p:sp>
        <p:nvSpPr>
          <p:cNvPr id="5" name="Footer Placeholder 4">
            <a:extLst>
              <a:ext uri="{FF2B5EF4-FFF2-40B4-BE49-F238E27FC236}">
                <a16:creationId xmlns:a16="http://schemas.microsoft.com/office/drawing/2014/main" id="{4E40DC73-9452-AD97-8279-ABDD29684D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379302-477A-39D5-C78C-F1230B4A75BD}"/>
              </a:ext>
            </a:extLst>
          </p:cNvPr>
          <p:cNvSpPr>
            <a:spLocks noGrp="1"/>
          </p:cNvSpPr>
          <p:nvPr>
            <p:ph type="sldNum" sz="quarter" idx="12"/>
          </p:nvPr>
        </p:nvSpPr>
        <p:spPr/>
        <p:txBody>
          <a:bodyPr/>
          <a:lstStyle/>
          <a:p>
            <a:fld id="{E7EA9D19-DA48-4AD1-9D1E-52A30FF1ED97}" type="slidenum">
              <a:rPr lang="en-IN" smtClean="0"/>
              <a:t>‹#›</a:t>
            </a:fld>
            <a:endParaRPr lang="en-IN"/>
          </a:p>
        </p:txBody>
      </p:sp>
    </p:spTree>
    <p:extLst>
      <p:ext uri="{BB962C8B-B14F-4D97-AF65-F5344CB8AC3E}">
        <p14:creationId xmlns:p14="http://schemas.microsoft.com/office/powerpoint/2010/main" val="2961055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F2D7-C51F-0735-C234-0D1FE25CBD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BFD566-8107-22F6-BE7D-2B485FCD81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CC7D2D-B288-1582-7AC7-F4A3883842D5}"/>
              </a:ext>
            </a:extLst>
          </p:cNvPr>
          <p:cNvSpPr>
            <a:spLocks noGrp="1"/>
          </p:cNvSpPr>
          <p:nvPr>
            <p:ph type="dt" sz="half" idx="10"/>
          </p:nvPr>
        </p:nvSpPr>
        <p:spPr/>
        <p:txBody>
          <a:bodyPr/>
          <a:lstStyle/>
          <a:p>
            <a:fld id="{F19EEFF0-5A0E-4B26-BD36-63222A71AE89}" type="datetimeFigureOut">
              <a:rPr lang="en-IN" smtClean="0"/>
              <a:t>30-11-2023</a:t>
            </a:fld>
            <a:endParaRPr lang="en-IN"/>
          </a:p>
        </p:txBody>
      </p:sp>
      <p:sp>
        <p:nvSpPr>
          <p:cNvPr id="5" name="Footer Placeholder 4">
            <a:extLst>
              <a:ext uri="{FF2B5EF4-FFF2-40B4-BE49-F238E27FC236}">
                <a16:creationId xmlns:a16="http://schemas.microsoft.com/office/drawing/2014/main" id="{EFDDEC46-3111-57C6-2757-4705C620A3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E066E9-02FD-445E-7ED9-0217E6B53F7D}"/>
              </a:ext>
            </a:extLst>
          </p:cNvPr>
          <p:cNvSpPr>
            <a:spLocks noGrp="1"/>
          </p:cNvSpPr>
          <p:nvPr>
            <p:ph type="sldNum" sz="quarter" idx="12"/>
          </p:nvPr>
        </p:nvSpPr>
        <p:spPr/>
        <p:txBody>
          <a:bodyPr/>
          <a:lstStyle/>
          <a:p>
            <a:fld id="{E7EA9D19-DA48-4AD1-9D1E-52A30FF1ED97}" type="slidenum">
              <a:rPr lang="en-IN" smtClean="0"/>
              <a:t>‹#›</a:t>
            </a:fld>
            <a:endParaRPr lang="en-IN"/>
          </a:p>
        </p:txBody>
      </p:sp>
    </p:spTree>
    <p:extLst>
      <p:ext uri="{BB962C8B-B14F-4D97-AF65-F5344CB8AC3E}">
        <p14:creationId xmlns:p14="http://schemas.microsoft.com/office/powerpoint/2010/main" val="36902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2E32E1-88A6-ECAC-E283-0EF0756F6E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4A1090-9205-EE38-C954-F44A122844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CAF9F8-4AF8-3EDA-C789-84F44FDBF199}"/>
              </a:ext>
            </a:extLst>
          </p:cNvPr>
          <p:cNvSpPr>
            <a:spLocks noGrp="1"/>
          </p:cNvSpPr>
          <p:nvPr>
            <p:ph type="dt" sz="half" idx="10"/>
          </p:nvPr>
        </p:nvSpPr>
        <p:spPr/>
        <p:txBody>
          <a:bodyPr/>
          <a:lstStyle/>
          <a:p>
            <a:fld id="{F19EEFF0-5A0E-4B26-BD36-63222A71AE89}" type="datetimeFigureOut">
              <a:rPr lang="en-IN" smtClean="0"/>
              <a:t>30-11-2023</a:t>
            </a:fld>
            <a:endParaRPr lang="en-IN"/>
          </a:p>
        </p:txBody>
      </p:sp>
      <p:sp>
        <p:nvSpPr>
          <p:cNvPr id="5" name="Footer Placeholder 4">
            <a:extLst>
              <a:ext uri="{FF2B5EF4-FFF2-40B4-BE49-F238E27FC236}">
                <a16:creationId xmlns:a16="http://schemas.microsoft.com/office/drawing/2014/main" id="{9CE829FF-BE8A-33E2-1DA8-D9FF0984A2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C195BC-AD13-E007-A7CF-CDEF16C5E94F}"/>
              </a:ext>
            </a:extLst>
          </p:cNvPr>
          <p:cNvSpPr>
            <a:spLocks noGrp="1"/>
          </p:cNvSpPr>
          <p:nvPr>
            <p:ph type="sldNum" sz="quarter" idx="12"/>
          </p:nvPr>
        </p:nvSpPr>
        <p:spPr/>
        <p:txBody>
          <a:bodyPr/>
          <a:lstStyle/>
          <a:p>
            <a:fld id="{E7EA9D19-DA48-4AD1-9D1E-52A30FF1ED97}" type="slidenum">
              <a:rPr lang="en-IN" smtClean="0"/>
              <a:t>‹#›</a:t>
            </a:fld>
            <a:endParaRPr lang="en-IN"/>
          </a:p>
        </p:txBody>
      </p:sp>
    </p:spTree>
    <p:extLst>
      <p:ext uri="{BB962C8B-B14F-4D97-AF65-F5344CB8AC3E}">
        <p14:creationId xmlns:p14="http://schemas.microsoft.com/office/powerpoint/2010/main" val="372877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A591-23C3-20D7-6F82-2513BAFBA5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089697-D887-3187-E394-E18C0F67CA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3CDB7E-FA0B-E70B-C93D-20BBAEA887F7}"/>
              </a:ext>
            </a:extLst>
          </p:cNvPr>
          <p:cNvSpPr>
            <a:spLocks noGrp="1"/>
          </p:cNvSpPr>
          <p:nvPr>
            <p:ph type="dt" sz="half" idx="10"/>
          </p:nvPr>
        </p:nvSpPr>
        <p:spPr/>
        <p:txBody>
          <a:bodyPr/>
          <a:lstStyle/>
          <a:p>
            <a:fld id="{F19EEFF0-5A0E-4B26-BD36-63222A71AE89}" type="datetimeFigureOut">
              <a:rPr lang="en-IN" smtClean="0"/>
              <a:t>30-11-2023</a:t>
            </a:fld>
            <a:endParaRPr lang="en-IN"/>
          </a:p>
        </p:txBody>
      </p:sp>
      <p:sp>
        <p:nvSpPr>
          <p:cNvPr id="5" name="Footer Placeholder 4">
            <a:extLst>
              <a:ext uri="{FF2B5EF4-FFF2-40B4-BE49-F238E27FC236}">
                <a16:creationId xmlns:a16="http://schemas.microsoft.com/office/drawing/2014/main" id="{9B85CAC9-CB85-BCEF-CBCC-1428F85F57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1039E5-D176-68CF-A127-D9CFDD02AA90}"/>
              </a:ext>
            </a:extLst>
          </p:cNvPr>
          <p:cNvSpPr>
            <a:spLocks noGrp="1"/>
          </p:cNvSpPr>
          <p:nvPr>
            <p:ph type="sldNum" sz="quarter" idx="12"/>
          </p:nvPr>
        </p:nvSpPr>
        <p:spPr/>
        <p:txBody>
          <a:bodyPr/>
          <a:lstStyle/>
          <a:p>
            <a:fld id="{E7EA9D19-DA48-4AD1-9D1E-52A30FF1ED97}" type="slidenum">
              <a:rPr lang="en-IN" smtClean="0"/>
              <a:t>‹#›</a:t>
            </a:fld>
            <a:endParaRPr lang="en-IN"/>
          </a:p>
        </p:txBody>
      </p:sp>
    </p:spTree>
    <p:extLst>
      <p:ext uri="{BB962C8B-B14F-4D97-AF65-F5344CB8AC3E}">
        <p14:creationId xmlns:p14="http://schemas.microsoft.com/office/powerpoint/2010/main" val="179701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3ADC1-5727-A86F-5118-964C6884CF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D1FAE4-6978-991E-3BFA-F6D5839210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E157E9-B139-AC20-848C-4DA875EB8D54}"/>
              </a:ext>
            </a:extLst>
          </p:cNvPr>
          <p:cNvSpPr>
            <a:spLocks noGrp="1"/>
          </p:cNvSpPr>
          <p:nvPr>
            <p:ph type="dt" sz="half" idx="10"/>
          </p:nvPr>
        </p:nvSpPr>
        <p:spPr/>
        <p:txBody>
          <a:bodyPr/>
          <a:lstStyle/>
          <a:p>
            <a:fld id="{F19EEFF0-5A0E-4B26-BD36-63222A71AE89}" type="datetimeFigureOut">
              <a:rPr lang="en-IN" smtClean="0"/>
              <a:t>30-11-2023</a:t>
            </a:fld>
            <a:endParaRPr lang="en-IN"/>
          </a:p>
        </p:txBody>
      </p:sp>
      <p:sp>
        <p:nvSpPr>
          <p:cNvPr id="5" name="Footer Placeholder 4">
            <a:extLst>
              <a:ext uri="{FF2B5EF4-FFF2-40B4-BE49-F238E27FC236}">
                <a16:creationId xmlns:a16="http://schemas.microsoft.com/office/drawing/2014/main" id="{3EF1C6A6-A246-F7A9-B0B7-F7165DB0B7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C104D9-A7CB-4D22-58EF-1E0B3E118402}"/>
              </a:ext>
            </a:extLst>
          </p:cNvPr>
          <p:cNvSpPr>
            <a:spLocks noGrp="1"/>
          </p:cNvSpPr>
          <p:nvPr>
            <p:ph type="sldNum" sz="quarter" idx="12"/>
          </p:nvPr>
        </p:nvSpPr>
        <p:spPr/>
        <p:txBody>
          <a:bodyPr/>
          <a:lstStyle/>
          <a:p>
            <a:fld id="{E7EA9D19-DA48-4AD1-9D1E-52A30FF1ED97}" type="slidenum">
              <a:rPr lang="en-IN" smtClean="0"/>
              <a:t>‹#›</a:t>
            </a:fld>
            <a:endParaRPr lang="en-IN"/>
          </a:p>
        </p:txBody>
      </p:sp>
    </p:spTree>
    <p:extLst>
      <p:ext uri="{BB962C8B-B14F-4D97-AF65-F5344CB8AC3E}">
        <p14:creationId xmlns:p14="http://schemas.microsoft.com/office/powerpoint/2010/main" val="3121819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A2775-0A2F-BCBA-A4A4-5EB6B13874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048272-239A-C5B1-27E0-85CCBAB438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68146A-8120-D9F8-7776-2248461793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A47176-0A92-38FC-F3BD-555D14DCDDDC}"/>
              </a:ext>
            </a:extLst>
          </p:cNvPr>
          <p:cNvSpPr>
            <a:spLocks noGrp="1"/>
          </p:cNvSpPr>
          <p:nvPr>
            <p:ph type="dt" sz="half" idx="10"/>
          </p:nvPr>
        </p:nvSpPr>
        <p:spPr/>
        <p:txBody>
          <a:bodyPr/>
          <a:lstStyle/>
          <a:p>
            <a:fld id="{F19EEFF0-5A0E-4B26-BD36-63222A71AE89}" type="datetimeFigureOut">
              <a:rPr lang="en-IN" smtClean="0"/>
              <a:t>30-11-2023</a:t>
            </a:fld>
            <a:endParaRPr lang="en-IN"/>
          </a:p>
        </p:txBody>
      </p:sp>
      <p:sp>
        <p:nvSpPr>
          <p:cNvPr id="6" name="Footer Placeholder 5">
            <a:extLst>
              <a:ext uri="{FF2B5EF4-FFF2-40B4-BE49-F238E27FC236}">
                <a16:creationId xmlns:a16="http://schemas.microsoft.com/office/drawing/2014/main" id="{017F2468-8D48-EBDD-D775-073B77436D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2C2F75-2ADF-560B-1F0D-A9D51C2D7532}"/>
              </a:ext>
            </a:extLst>
          </p:cNvPr>
          <p:cNvSpPr>
            <a:spLocks noGrp="1"/>
          </p:cNvSpPr>
          <p:nvPr>
            <p:ph type="sldNum" sz="quarter" idx="12"/>
          </p:nvPr>
        </p:nvSpPr>
        <p:spPr/>
        <p:txBody>
          <a:bodyPr/>
          <a:lstStyle/>
          <a:p>
            <a:fld id="{E7EA9D19-DA48-4AD1-9D1E-52A30FF1ED97}" type="slidenum">
              <a:rPr lang="en-IN" smtClean="0"/>
              <a:t>‹#›</a:t>
            </a:fld>
            <a:endParaRPr lang="en-IN"/>
          </a:p>
        </p:txBody>
      </p:sp>
    </p:spTree>
    <p:extLst>
      <p:ext uri="{BB962C8B-B14F-4D97-AF65-F5344CB8AC3E}">
        <p14:creationId xmlns:p14="http://schemas.microsoft.com/office/powerpoint/2010/main" val="4142393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9933-2E47-8860-2E7C-9ED1EEB3F0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A3E751-C67B-5964-9E78-9398132006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0DAF79-38AA-1166-E2DF-11179285DC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2A2034-C6E4-378A-30D8-D115866E31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26A9E9-2E9A-08DA-597D-ECAA715722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79FAFB-06F7-ADBA-271A-2EB906CD274D}"/>
              </a:ext>
            </a:extLst>
          </p:cNvPr>
          <p:cNvSpPr>
            <a:spLocks noGrp="1"/>
          </p:cNvSpPr>
          <p:nvPr>
            <p:ph type="dt" sz="half" idx="10"/>
          </p:nvPr>
        </p:nvSpPr>
        <p:spPr/>
        <p:txBody>
          <a:bodyPr/>
          <a:lstStyle/>
          <a:p>
            <a:fld id="{F19EEFF0-5A0E-4B26-BD36-63222A71AE89}" type="datetimeFigureOut">
              <a:rPr lang="en-IN" smtClean="0"/>
              <a:t>30-11-2023</a:t>
            </a:fld>
            <a:endParaRPr lang="en-IN"/>
          </a:p>
        </p:txBody>
      </p:sp>
      <p:sp>
        <p:nvSpPr>
          <p:cNvPr id="8" name="Footer Placeholder 7">
            <a:extLst>
              <a:ext uri="{FF2B5EF4-FFF2-40B4-BE49-F238E27FC236}">
                <a16:creationId xmlns:a16="http://schemas.microsoft.com/office/drawing/2014/main" id="{46C1F6E0-A1BA-8B24-5FD6-79D926364C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DFE2D8-C45F-D6D0-5423-FABE24DFD204}"/>
              </a:ext>
            </a:extLst>
          </p:cNvPr>
          <p:cNvSpPr>
            <a:spLocks noGrp="1"/>
          </p:cNvSpPr>
          <p:nvPr>
            <p:ph type="sldNum" sz="quarter" idx="12"/>
          </p:nvPr>
        </p:nvSpPr>
        <p:spPr/>
        <p:txBody>
          <a:bodyPr/>
          <a:lstStyle/>
          <a:p>
            <a:fld id="{E7EA9D19-DA48-4AD1-9D1E-52A30FF1ED97}" type="slidenum">
              <a:rPr lang="en-IN" smtClean="0"/>
              <a:t>‹#›</a:t>
            </a:fld>
            <a:endParaRPr lang="en-IN"/>
          </a:p>
        </p:txBody>
      </p:sp>
    </p:spTree>
    <p:extLst>
      <p:ext uri="{BB962C8B-B14F-4D97-AF65-F5344CB8AC3E}">
        <p14:creationId xmlns:p14="http://schemas.microsoft.com/office/powerpoint/2010/main" val="421910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A22A-1A0A-B586-1409-A631E58976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56D683-5593-BD17-EF78-9E0E6B4910C4}"/>
              </a:ext>
            </a:extLst>
          </p:cNvPr>
          <p:cNvSpPr>
            <a:spLocks noGrp="1"/>
          </p:cNvSpPr>
          <p:nvPr>
            <p:ph type="dt" sz="half" idx="10"/>
          </p:nvPr>
        </p:nvSpPr>
        <p:spPr/>
        <p:txBody>
          <a:bodyPr/>
          <a:lstStyle/>
          <a:p>
            <a:fld id="{F19EEFF0-5A0E-4B26-BD36-63222A71AE89}" type="datetimeFigureOut">
              <a:rPr lang="en-IN" smtClean="0"/>
              <a:t>30-11-2023</a:t>
            </a:fld>
            <a:endParaRPr lang="en-IN"/>
          </a:p>
        </p:txBody>
      </p:sp>
      <p:sp>
        <p:nvSpPr>
          <p:cNvPr id="4" name="Footer Placeholder 3">
            <a:extLst>
              <a:ext uri="{FF2B5EF4-FFF2-40B4-BE49-F238E27FC236}">
                <a16:creationId xmlns:a16="http://schemas.microsoft.com/office/drawing/2014/main" id="{6F38BDEE-C7EF-0BDF-0C45-0D99D31D1D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B69712-8602-944E-5964-D5D755AD0886}"/>
              </a:ext>
            </a:extLst>
          </p:cNvPr>
          <p:cNvSpPr>
            <a:spLocks noGrp="1"/>
          </p:cNvSpPr>
          <p:nvPr>
            <p:ph type="sldNum" sz="quarter" idx="12"/>
          </p:nvPr>
        </p:nvSpPr>
        <p:spPr/>
        <p:txBody>
          <a:bodyPr/>
          <a:lstStyle/>
          <a:p>
            <a:fld id="{E7EA9D19-DA48-4AD1-9D1E-52A30FF1ED97}" type="slidenum">
              <a:rPr lang="en-IN" smtClean="0"/>
              <a:t>‹#›</a:t>
            </a:fld>
            <a:endParaRPr lang="en-IN"/>
          </a:p>
        </p:txBody>
      </p:sp>
    </p:spTree>
    <p:extLst>
      <p:ext uri="{BB962C8B-B14F-4D97-AF65-F5344CB8AC3E}">
        <p14:creationId xmlns:p14="http://schemas.microsoft.com/office/powerpoint/2010/main" val="243332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1BA9D5-723D-3F78-1A8F-79D2C28DFCD6}"/>
              </a:ext>
            </a:extLst>
          </p:cNvPr>
          <p:cNvSpPr>
            <a:spLocks noGrp="1"/>
          </p:cNvSpPr>
          <p:nvPr>
            <p:ph type="dt" sz="half" idx="10"/>
          </p:nvPr>
        </p:nvSpPr>
        <p:spPr/>
        <p:txBody>
          <a:bodyPr/>
          <a:lstStyle/>
          <a:p>
            <a:fld id="{F19EEFF0-5A0E-4B26-BD36-63222A71AE89}" type="datetimeFigureOut">
              <a:rPr lang="en-IN" smtClean="0"/>
              <a:t>30-11-2023</a:t>
            </a:fld>
            <a:endParaRPr lang="en-IN"/>
          </a:p>
        </p:txBody>
      </p:sp>
      <p:sp>
        <p:nvSpPr>
          <p:cNvPr id="3" name="Footer Placeholder 2">
            <a:extLst>
              <a:ext uri="{FF2B5EF4-FFF2-40B4-BE49-F238E27FC236}">
                <a16:creationId xmlns:a16="http://schemas.microsoft.com/office/drawing/2014/main" id="{BED10097-DC10-E6D1-9971-B4A2E569F4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784336-7CAA-9A1A-FEEA-95E170C4D03D}"/>
              </a:ext>
            </a:extLst>
          </p:cNvPr>
          <p:cNvSpPr>
            <a:spLocks noGrp="1"/>
          </p:cNvSpPr>
          <p:nvPr>
            <p:ph type="sldNum" sz="quarter" idx="12"/>
          </p:nvPr>
        </p:nvSpPr>
        <p:spPr/>
        <p:txBody>
          <a:bodyPr/>
          <a:lstStyle/>
          <a:p>
            <a:fld id="{E7EA9D19-DA48-4AD1-9D1E-52A30FF1ED97}" type="slidenum">
              <a:rPr lang="en-IN" smtClean="0"/>
              <a:t>‹#›</a:t>
            </a:fld>
            <a:endParaRPr lang="en-IN"/>
          </a:p>
        </p:txBody>
      </p:sp>
    </p:spTree>
    <p:extLst>
      <p:ext uri="{BB962C8B-B14F-4D97-AF65-F5344CB8AC3E}">
        <p14:creationId xmlns:p14="http://schemas.microsoft.com/office/powerpoint/2010/main" val="352227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2B54-E18E-D79F-0463-CAAD879BD8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CC03D0-BD87-D7AC-F0B6-2172BCDA2E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550726-1B46-21C5-B169-2ED1D90738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2D29C1-69A3-38DD-37F7-A420B8FF7722}"/>
              </a:ext>
            </a:extLst>
          </p:cNvPr>
          <p:cNvSpPr>
            <a:spLocks noGrp="1"/>
          </p:cNvSpPr>
          <p:nvPr>
            <p:ph type="dt" sz="half" idx="10"/>
          </p:nvPr>
        </p:nvSpPr>
        <p:spPr/>
        <p:txBody>
          <a:bodyPr/>
          <a:lstStyle/>
          <a:p>
            <a:fld id="{F19EEFF0-5A0E-4B26-BD36-63222A71AE89}" type="datetimeFigureOut">
              <a:rPr lang="en-IN" smtClean="0"/>
              <a:t>30-11-2023</a:t>
            </a:fld>
            <a:endParaRPr lang="en-IN"/>
          </a:p>
        </p:txBody>
      </p:sp>
      <p:sp>
        <p:nvSpPr>
          <p:cNvPr id="6" name="Footer Placeholder 5">
            <a:extLst>
              <a:ext uri="{FF2B5EF4-FFF2-40B4-BE49-F238E27FC236}">
                <a16:creationId xmlns:a16="http://schemas.microsoft.com/office/drawing/2014/main" id="{BAF8E523-8297-0E51-C7C5-7A0EF81EDF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D9A800-65AD-C8C5-ED1E-D93155BE64BF}"/>
              </a:ext>
            </a:extLst>
          </p:cNvPr>
          <p:cNvSpPr>
            <a:spLocks noGrp="1"/>
          </p:cNvSpPr>
          <p:nvPr>
            <p:ph type="sldNum" sz="quarter" idx="12"/>
          </p:nvPr>
        </p:nvSpPr>
        <p:spPr/>
        <p:txBody>
          <a:bodyPr/>
          <a:lstStyle/>
          <a:p>
            <a:fld id="{E7EA9D19-DA48-4AD1-9D1E-52A30FF1ED97}" type="slidenum">
              <a:rPr lang="en-IN" smtClean="0"/>
              <a:t>‹#›</a:t>
            </a:fld>
            <a:endParaRPr lang="en-IN"/>
          </a:p>
        </p:txBody>
      </p:sp>
    </p:spTree>
    <p:extLst>
      <p:ext uri="{BB962C8B-B14F-4D97-AF65-F5344CB8AC3E}">
        <p14:creationId xmlns:p14="http://schemas.microsoft.com/office/powerpoint/2010/main" val="2632079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F17E-2722-FFCD-D59E-C44F2C9270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C742AF-2CD7-12B9-C19E-2CAD61B2BA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930B35-0DA8-5B0B-9143-8CD21FCE5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EF8C2-84D4-F7E9-ACCB-8DC066B0427D}"/>
              </a:ext>
            </a:extLst>
          </p:cNvPr>
          <p:cNvSpPr>
            <a:spLocks noGrp="1"/>
          </p:cNvSpPr>
          <p:nvPr>
            <p:ph type="dt" sz="half" idx="10"/>
          </p:nvPr>
        </p:nvSpPr>
        <p:spPr/>
        <p:txBody>
          <a:bodyPr/>
          <a:lstStyle/>
          <a:p>
            <a:fld id="{F19EEFF0-5A0E-4B26-BD36-63222A71AE89}" type="datetimeFigureOut">
              <a:rPr lang="en-IN" smtClean="0"/>
              <a:t>30-11-2023</a:t>
            </a:fld>
            <a:endParaRPr lang="en-IN"/>
          </a:p>
        </p:txBody>
      </p:sp>
      <p:sp>
        <p:nvSpPr>
          <p:cNvPr id="6" name="Footer Placeholder 5">
            <a:extLst>
              <a:ext uri="{FF2B5EF4-FFF2-40B4-BE49-F238E27FC236}">
                <a16:creationId xmlns:a16="http://schemas.microsoft.com/office/drawing/2014/main" id="{5638BACC-884F-B0F2-AA95-25F4CD1CED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53D164-7386-B749-FDD9-4233F36BFACF}"/>
              </a:ext>
            </a:extLst>
          </p:cNvPr>
          <p:cNvSpPr>
            <a:spLocks noGrp="1"/>
          </p:cNvSpPr>
          <p:nvPr>
            <p:ph type="sldNum" sz="quarter" idx="12"/>
          </p:nvPr>
        </p:nvSpPr>
        <p:spPr/>
        <p:txBody>
          <a:bodyPr/>
          <a:lstStyle/>
          <a:p>
            <a:fld id="{E7EA9D19-DA48-4AD1-9D1E-52A30FF1ED97}" type="slidenum">
              <a:rPr lang="en-IN" smtClean="0"/>
              <a:t>‹#›</a:t>
            </a:fld>
            <a:endParaRPr lang="en-IN"/>
          </a:p>
        </p:txBody>
      </p:sp>
    </p:spTree>
    <p:extLst>
      <p:ext uri="{BB962C8B-B14F-4D97-AF65-F5344CB8AC3E}">
        <p14:creationId xmlns:p14="http://schemas.microsoft.com/office/powerpoint/2010/main" val="354104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3C41EF-8E19-AB77-F008-DEAF10CC83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42C7E1-8C05-930A-2A55-2950AE880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52A3B0-C187-4245-B0FE-41C845826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EEFF0-5A0E-4B26-BD36-63222A71AE89}" type="datetimeFigureOut">
              <a:rPr lang="en-IN" smtClean="0"/>
              <a:t>30-11-2023</a:t>
            </a:fld>
            <a:endParaRPr lang="en-IN"/>
          </a:p>
        </p:txBody>
      </p:sp>
      <p:sp>
        <p:nvSpPr>
          <p:cNvPr id="5" name="Footer Placeholder 4">
            <a:extLst>
              <a:ext uri="{FF2B5EF4-FFF2-40B4-BE49-F238E27FC236}">
                <a16:creationId xmlns:a16="http://schemas.microsoft.com/office/drawing/2014/main" id="{9DC38685-8D56-78D7-14C5-E5A85DDD60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C3B8B3-68CB-0B8B-62D3-438D075116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A9D19-DA48-4AD1-9D1E-52A30FF1ED97}" type="slidenum">
              <a:rPr lang="en-IN" smtClean="0"/>
              <a:t>‹#›</a:t>
            </a:fld>
            <a:endParaRPr lang="en-IN"/>
          </a:p>
        </p:txBody>
      </p:sp>
    </p:spTree>
    <p:extLst>
      <p:ext uri="{BB962C8B-B14F-4D97-AF65-F5344CB8AC3E}">
        <p14:creationId xmlns:p14="http://schemas.microsoft.com/office/powerpoint/2010/main" val="173790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B93F9B9-D335-A4CF-179D-CA76D9D13892}"/>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F16FAB4B-6EA3-9FE2-C338-13109057C0D5}"/>
              </a:ext>
            </a:extLst>
          </p:cNvPr>
          <p:cNvSpPr>
            <a:spLocks noGrp="1"/>
          </p:cNvSpPr>
          <p:nvPr>
            <p:ph type="ctrTitle"/>
          </p:nvPr>
        </p:nvSpPr>
        <p:spPr>
          <a:xfrm>
            <a:off x="1524000" y="1122362"/>
            <a:ext cx="9144000" cy="2900518"/>
          </a:xfrm>
        </p:spPr>
        <p:txBody>
          <a:bodyPr>
            <a:normAutofit/>
          </a:bodyPr>
          <a:lstStyle/>
          <a:p>
            <a:pPr marL="457200">
              <a:spcAft>
                <a:spcPts val="800"/>
              </a:spcAft>
            </a:pPr>
            <a:r>
              <a:rPr lang="uz-Latn-UZ" sz="4200" b="1" cap="all">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heart disease prediction  and ideentification </a:t>
            </a:r>
            <a:br>
              <a:rPr lang="en-IN" sz="42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uz-Latn-UZ" sz="4200" b="1" cap="all">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with deep learning on neural networks </a:t>
            </a:r>
            <a:endParaRPr lang="en-IN" sz="4200">
              <a:solidFill>
                <a:srgbClr val="FFFFFF"/>
              </a:solidFill>
            </a:endParaRPr>
          </a:p>
        </p:txBody>
      </p:sp>
      <p:sp>
        <p:nvSpPr>
          <p:cNvPr id="3" name="Subtitle 2">
            <a:extLst>
              <a:ext uri="{FF2B5EF4-FFF2-40B4-BE49-F238E27FC236}">
                <a16:creationId xmlns:a16="http://schemas.microsoft.com/office/drawing/2014/main" id="{3BA629D2-2DBF-0078-8E91-C35E5579DE7B}"/>
              </a:ext>
            </a:extLst>
          </p:cNvPr>
          <p:cNvSpPr>
            <a:spLocks noGrp="1"/>
          </p:cNvSpPr>
          <p:nvPr>
            <p:ph type="subTitle" idx="1"/>
          </p:nvPr>
        </p:nvSpPr>
        <p:spPr>
          <a:xfrm>
            <a:off x="1524000" y="4159404"/>
            <a:ext cx="9144000" cy="1098395"/>
          </a:xfrm>
        </p:spPr>
        <p:txBody>
          <a:bodyPr>
            <a:normAutofit/>
          </a:bodyPr>
          <a:lstStyle/>
          <a:p>
            <a:r>
              <a:rPr lang="en-US" sz="1700">
                <a:solidFill>
                  <a:srgbClr val="FFFFFF"/>
                </a:solidFill>
              </a:rPr>
              <a:t>Presented by</a:t>
            </a:r>
          </a:p>
          <a:p>
            <a:r>
              <a:rPr lang="en-US" sz="1700">
                <a:solidFill>
                  <a:srgbClr val="FFFFFF"/>
                </a:solidFill>
              </a:rPr>
              <a:t>Rakesh Narapareddy 700758254</a:t>
            </a:r>
          </a:p>
          <a:p>
            <a:r>
              <a:rPr lang="en-US" sz="1700">
                <a:solidFill>
                  <a:srgbClr val="FFFFFF"/>
                </a:solidFill>
              </a:rPr>
              <a:t>Rishikesh Katta 700742487</a:t>
            </a:r>
            <a:endParaRPr lang="en-IN" sz="1700">
              <a:solidFill>
                <a:srgbClr val="FFFFFF"/>
              </a:solidFill>
            </a:endParaRPr>
          </a:p>
        </p:txBody>
      </p:sp>
    </p:spTree>
    <p:extLst>
      <p:ext uri="{BB962C8B-B14F-4D97-AF65-F5344CB8AC3E}">
        <p14:creationId xmlns:p14="http://schemas.microsoft.com/office/powerpoint/2010/main" val="15438657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9D768B77-8742-43A0-AF16-6AC4D378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 name="Rectangle 19">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17490" cy="5486399"/>
          </a:xfrm>
          <a:prstGeom prst="rect">
            <a:avLst/>
          </a:prstGeom>
          <a:ln>
            <a:noFill/>
          </a:ln>
          <a:effectLst>
            <a:outerShdw blurRad="393700" dist="127000" dir="5400000" sx="95000" sy="95000" algn="t" rotWithShape="0">
              <a:srgbClr val="00000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9CFD92-00B9-22D4-6DE3-646F90D9155D}"/>
              </a:ext>
            </a:extLst>
          </p:cNvPr>
          <p:cNvSpPr>
            <a:spLocks noGrp="1"/>
          </p:cNvSpPr>
          <p:nvPr>
            <p:ph type="title"/>
          </p:nvPr>
        </p:nvSpPr>
        <p:spPr>
          <a:xfrm>
            <a:off x="758952" y="813574"/>
            <a:ext cx="3221377" cy="1526670"/>
          </a:xfrm>
        </p:spPr>
        <p:txBody>
          <a:bodyPr vert="horz" lIns="91440" tIns="45720" rIns="91440" bIns="45720" rtlCol="0" anchor="t">
            <a:normAutofit/>
          </a:bodyPr>
          <a:lstStyle/>
          <a:p>
            <a:r>
              <a:rPr lang="en-US" sz="2800"/>
              <a:t>Role/Responsibilities and Contribution in Project</a:t>
            </a:r>
          </a:p>
        </p:txBody>
      </p:sp>
      <p:pic>
        <p:nvPicPr>
          <p:cNvPr id="14" name="Picture 13" descr="Angled shot of pen on a graph">
            <a:extLst>
              <a:ext uri="{FF2B5EF4-FFF2-40B4-BE49-F238E27FC236}">
                <a16:creationId xmlns:a16="http://schemas.microsoft.com/office/drawing/2014/main" id="{A8DC0353-44A0-D950-6DF0-0FB32E37EFAA}"/>
              </a:ext>
            </a:extLst>
          </p:cNvPr>
          <p:cNvPicPr>
            <a:picLocks noChangeAspect="1"/>
          </p:cNvPicPr>
          <p:nvPr/>
        </p:nvPicPr>
        <p:blipFill rotWithShape="1">
          <a:blip r:embed="rId2"/>
          <a:srcRect r="26275" b="-2"/>
          <a:stretch/>
        </p:blipFill>
        <p:spPr>
          <a:xfrm>
            <a:off x="4617490" y="1"/>
            <a:ext cx="7574510" cy="6858000"/>
          </a:xfrm>
          <a:prstGeom prst="rect">
            <a:avLst/>
          </a:prstGeom>
          <a:effectLst>
            <a:outerShdw blurRad="254000" dist="190500" dir="5580000" sx="90000" sy="90000" algn="ctr" rotWithShape="0">
              <a:srgbClr val="000000">
                <a:alpha val="25000"/>
              </a:srgbClr>
            </a:outerShdw>
          </a:effectLst>
        </p:spPr>
      </p:pic>
      <p:sp>
        <p:nvSpPr>
          <p:cNvPr id="3" name="Content Placeholder 2">
            <a:extLst>
              <a:ext uri="{FF2B5EF4-FFF2-40B4-BE49-F238E27FC236}">
                <a16:creationId xmlns:a16="http://schemas.microsoft.com/office/drawing/2014/main" id="{EEE5E223-06C8-DBD8-C8D8-874788676A96}"/>
              </a:ext>
            </a:extLst>
          </p:cNvPr>
          <p:cNvSpPr>
            <a:spLocks noGrp="1"/>
          </p:cNvSpPr>
          <p:nvPr>
            <p:ph idx="1"/>
          </p:nvPr>
        </p:nvSpPr>
        <p:spPr>
          <a:xfrm>
            <a:off x="761801" y="2470245"/>
            <a:ext cx="3624220" cy="2760434"/>
          </a:xfrm>
        </p:spPr>
        <p:txBody>
          <a:bodyPr anchor="ctr">
            <a:normAutofit/>
          </a:bodyPr>
          <a:lstStyle/>
          <a:p>
            <a:r>
              <a:rPr lang="en-IN" sz="1400" dirty="0"/>
              <a:t>Processing and also designing, building and training neural network model - Rishikesh Katta.</a:t>
            </a:r>
          </a:p>
          <a:p>
            <a:r>
              <a:rPr lang="en-IN" sz="1400" dirty="0"/>
              <a:t>Overall planning and data collection also analysis - Rakesh </a:t>
            </a:r>
            <a:r>
              <a:rPr lang="en-IN" sz="1400" dirty="0" err="1"/>
              <a:t>Narapareddy</a:t>
            </a:r>
            <a:r>
              <a:rPr lang="en-IN" sz="1400" dirty="0"/>
              <a:t>.</a:t>
            </a:r>
          </a:p>
        </p:txBody>
      </p:sp>
    </p:spTree>
    <p:extLst>
      <p:ext uri="{BB962C8B-B14F-4D97-AF65-F5344CB8AC3E}">
        <p14:creationId xmlns:p14="http://schemas.microsoft.com/office/powerpoint/2010/main" val="199203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812D80-28FA-0D01-5DDB-5783373AB969}"/>
              </a:ext>
            </a:extLst>
          </p:cNvPr>
          <p:cNvSpPr>
            <a:spLocks noGrp="1"/>
          </p:cNvSpPr>
          <p:nvPr>
            <p:ph type="title"/>
          </p:nvPr>
        </p:nvSpPr>
        <p:spPr>
          <a:xfrm>
            <a:off x="761800" y="762001"/>
            <a:ext cx="5334197" cy="1708242"/>
          </a:xfrm>
        </p:spPr>
        <p:txBody>
          <a:bodyPr anchor="ctr">
            <a:normAutofit/>
          </a:bodyPr>
          <a:lstStyle/>
          <a:p>
            <a:r>
              <a:rPr lang="en-US" sz="4000"/>
              <a:t>Motivation</a:t>
            </a:r>
            <a:endParaRPr lang="en-IN" sz="4000"/>
          </a:p>
        </p:txBody>
      </p:sp>
      <p:sp>
        <p:nvSpPr>
          <p:cNvPr id="3" name="Content Placeholder 2">
            <a:extLst>
              <a:ext uri="{FF2B5EF4-FFF2-40B4-BE49-F238E27FC236}">
                <a16:creationId xmlns:a16="http://schemas.microsoft.com/office/drawing/2014/main" id="{98689FBA-7F39-FFA8-9B1B-C3B5B9CC1788}"/>
              </a:ext>
            </a:extLst>
          </p:cNvPr>
          <p:cNvSpPr>
            <a:spLocks noGrp="1"/>
          </p:cNvSpPr>
          <p:nvPr>
            <p:ph idx="1"/>
          </p:nvPr>
        </p:nvSpPr>
        <p:spPr>
          <a:xfrm>
            <a:off x="761800" y="2470244"/>
            <a:ext cx="5334197" cy="3769835"/>
          </a:xfrm>
        </p:spPr>
        <p:txBody>
          <a:bodyPr anchor="ctr">
            <a:normAutofit/>
          </a:bodyPr>
          <a:lstStyle/>
          <a:p>
            <a:r>
              <a:rPr lang="uz-Latn-UZ" sz="1400" dirty="0">
                <a:effectLst/>
                <a:latin typeface="Times New Roman" panose="02020603050405020304" pitchFamily="18" charset="0"/>
                <a:ea typeface="Calibri" panose="020F0502020204030204" pitchFamily="34" charset="0"/>
                <a:cs typeface="Times New Roman" panose="02020603050405020304" pitchFamily="18" charset="0"/>
              </a:rPr>
              <a:t>The Deep learning will be the python based application which contributes to find out the heart disease early stage . It will be helpful for the human to detect at early and to take necessary treaments in the correct time.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i="0" dirty="0">
                <a:effectLst/>
                <a:latin typeface="Times New Roman" panose="02020603050405020304" pitchFamily="18" charset="0"/>
                <a:cs typeface="Times New Roman" panose="02020603050405020304" pitchFamily="18" charset="0"/>
              </a:rPr>
              <a:t>The process begins with the application taking in various inputs, such as patient information, medical history, lifestyle factors, and diagnostic test results. This data is collected from electronic health records, wearable devices, or user input.</a:t>
            </a:r>
          </a:p>
          <a:p>
            <a:r>
              <a:rPr lang="en-US" sz="1400" i="0" dirty="0">
                <a:effectLst/>
                <a:latin typeface="Times New Roman" panose="02020603050405020304" pitchFamily="18" charset="0"/>
                <a:cs typeface="Times New Roman" panose="02020603050405020304" pitchFamily="18" charset="0"/>
              </a:rPr>
              <a:t>Next, the input data undergoes preprocessing using Python libraries like NumPy, Pandas, and scikit-learn. This involves cleaning the data, handling missing values, and preparing it in a format suitable for analysis.</a:t>
            </a:r>
          </a:p>
          <a:p>
            <a:r>
              <a:rPr lang="en-US" sz="1400" i="0" dirty="0">
                <a:effectLst/>
                <a:latin typeface="Times New Roman" panose="02020603050405020304" pitchFamily="18" charset="0"/>
                <a:cs typeface="Times New Roman" panose="02020603050405020304" pitchFamily="18" charset="0"/>
              </a:rPr>
              <a:t>The application then focuses on extracting and selecting relevant features from the data. While deep learning models can automatically learn features, ensuring the inclusion of pertinent information is crucial for accurate heart disease detection.</a:t>
            </a:r>
          </a:p>
          <a:p>
            <a:endParaRPr lang="en-IN" sz="1400" dirty="0"/>
          </a:p>
        </p:txBody>
      </p:sp>
      <p:pic>
        <p:nvPicPr>
          <p:cNvPr id="5" name="Picture 4" descr="Graph on document with pen">
            <a:extLst>
              <a:ext uri="{FF2B5EF4-FFF2-40B4-BE49-F238E27FC236}">
                <a16:creationId xmlns:a16="http://schemas.microsoft.com/office/drawing/2014/main" id="{8E42BDB1-97F7-925E-329F-DB072ADE8648}"/>
              </a:ext>
            </a:extLst>
          </p:cNvPr>
          <p:cNvPicPr>
            <a:picLocks noChangeAspect="1"/>
          </p:cNvPicPr>
          <p:nvPr/>
        </p:nvPicPr>
        <p:blipFill rotWithShape="1">
          <a:blip r:embed="rId2"/>
          <a:srcRect l="30943" r="17221"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90437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04469-FD4C-05BD-C977-EEFFE2BDED02}"/>
              </a:ext>
            </a:extLst>
          </p:cNvPr>
          <p:cNvSpPr>
            <a:spLocks noGrp="1"/>
          </p:cNvSpPr>
          <p:nvPr>
            <p:ph type="title"/>
          </p:nvPr>
        </p:nvSpPr>
        <p:spPr>
          <a:xfrm>
            <a:off x="761800" y="762001"/>
            <a:ext cx="5334197" cy="1708242"/>
          </a:xfrm>
        </p:spPr>
        <p:txBody>
          <a:bodyPr anchor="ctr">
            <a:normAutofit/>
          </a:bodyPr>
          <a:lstStyle/>
          <a:p>
            <a:r>
              <a:rPr lang="uz-Latn-UZ" sz="4000">
                <a:effectLst/>
                <a:latin typeface="Times New Roman" panose="02020603050405020304" pitchFamily="18" charset="0"/>
                <a:ea typeface="Calibri" panose="020F0502020204030204" pitchFamily="34" charset="0"/>
              </a:rPr>
              <a:t>Objective</a:t>
            </a:r>
            <a:r>
              <a:rPr lang="en-US" sz="4000">
                <a:effectLst/>
                <a:latin typeface="Times New Roman" panose="02020603050405020304" pitchFamily="18" charset="0"/>
                <a:ea typeface="Calibri" panose="020F0502020204030204" pitchFamily="34" charset="0"/>
              </a:rPr>
              <a:t>s</a:t>
            </a:r>
            <a:endParaRPr lang="en-IN" sz="4000"/>
          </a:p>
        </p:txBody>
      </p:sp>
      <p:sp>
        <p:nvSpPr>
          <p:cNvPr id="3" name="Content Placeholder 2">
            <a:extLst>
              <a:ext uri="{FF2B5EF4-FFF2-40B4-BE49-F238E27FC236}">
                <a16:creationId xmlns:a16="http://schemas.microsoft.com/office/drawing/2014/main" id="{5AE6DBD5-C3E0-EBF6-8DA6-046D190E3CB2}"/>
              </a:ext>
            </a:extLst>
          </p:cNvPr>
          <p:cNvSpPr>
            <a:spLocks noGrp="1"/>
          </p:cNvSpPr>
          <p:nvPr>
            <p:ph idx="1"/>
          </p:nvPr>
        </p:nvSpPr>
        <p:spPr>
          <a:xfrm>
            <a:off x="761800" y="2470244"/>
            <a:ext cx="5334197" cy="3769835"/>
          </a:xfrm>
        </p:spPr>
        <p:txBody>
          <a:bodyPr anchor="ctr">
            <a:normAutofit/>
          </a:bodyPr>
          <a:lstStyle/>
          <a:p>
            <a:pPr>
              <a:spcAft>
                <a:spcPts val="800"/>
              </a:spcAft>
            </a:pPr>
            <a:r>
              <a:rPr lang="uz-Latn-UZ" sz="1700">
                <a:effectLst/>
                <a:latin typeface="Times New Roman" panose="02020603050405020304" pitchFamily="18" charset="0"/>
                <a:ea typeface="Calibri" panose="020F0502020204030204" pitchFamily="34" charset="0"/>
                <a:cs typeface="Times New Roman" panose="02020603050405020304" pitchFamily="18" charset="0"/>
              </a:rPr>
              <a:t>The objective of heart disease identification with deep learning is to detect the heart disease in the early stage itslef with the available attributes. In this work , the dataset containing the heart disease will be taken into consideration[1][6]. The pre-processing will be applied in to the dataset and the noisy and null value data will be removed from the dataset. After the data will be analyzed and visualized for further processing.  The Deep learning algorithm will be choosed to make the prediction.</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uz-Latn-UZ" sz="1700">
                <a:effectLst/>
                <a:latin typeface="Times New Roman" panose="02020603050405020304" pitchFamily="18" charset="0"/>
                <a:ea typeface="Calibri" panose="020F0502020204030204" pitchFamily="34" charset="0"/>
                <a:cs typeface="Times New Roman" panose="02020603050405020304" pitchFamily="18" charset="0"/>
              </a:rPr>
              <a:t>The dataset will be divided into two parts. The first part of dataset is 70% taken to provide training to the Deep learning alogrithm and the remiaing 30% of data is taken to testing part.  </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p>
            <a:endParaRPr lang="en-IN" sz="1700"/>
          </a:p>
        </p:txBody>
      </p:sp>
      <p:pic>
        <p:nvPicPr>
          <p:cNvPr id="5" name="Picture 4" descr="Stethoscope">
            <a:extLst>
              <a:ext uri="{FF2B5EF4-FFF2-40B4-BE49-F238E27FC236}">
                <a16:creationId xmlns:a16="http://schemas.microsoft.com/office/drawing/2014/main" id="{861ECC06-6BF3-CFCF-EEED-946B16C9C4CB}"/>
              </a:ext>
            </a:extLst>
          </p:cNvPr>
          <p:cNvPicPr>
            <a:picLocks noChangeAspect="1"/>
          </p:cNvPicPr>
          <p:nvPr/>
        </p:nvPicPr>
        <p:blipFill rotWithShape="1">
          <a:blip r:embed="rId2"/>
          <a:srcRect l="26845" r="2131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00542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0E12C22D-0240-B33B-3BD9-B980E6C13CF6}"/>
              </a:ext>
            </a:extLst>
          </p:cNvPr>
          <p:cNvPicPr>
            <a:picLocks noChangeAspect="1"/>
          </p:cNvPicPr>
          <p:nvPr/>
        </p:nvPicPr>
        <p:blipFill rotWithShape="1">
          <a:blip r:embed="rId2"/>
          <a:srcRect l="8389" r="38952"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8B1CA9-B108-4C42-C3F1-28AF61DE3C34}"/>
              </a:ext>
            </a:extLst>
          </p:cNvPr>
          <p:cNvSpPr>
            <a:spLocks noGrp="1"/>
          </p:cNvSpPr>
          <p:nvPr>
            <p:ph type="title"/>
          </p:nvPr>
        </p:nvSpPr>
        <p:spPr>
          <a:xfrm>
            <a:off x="6115317" y="405685"/>
            <a:ext cx="5464968" cy="1559301"/>
          </a:xfrm>
        </p:spPr>
        <p:txBody>
          <a:bodyPr>
            <a:normAutofit/>
          </a:bodyPr>
          <a:lstStyle/>
          <a:p>
            <a:r>
              <a:rPr lang="uz-Latn-UZ" sz="2500" b="1" dirty="0">
                <a:effectLst/>
                <a:latin typeface="Times New Roman" panose="02020603050405020304" pitchFamily="18" charset="0"/>
                <a:ea typeface="Calibri" panose="020F0502020204030204" pitchFamily="34" charset="0"/>
                <a:cs typeface="Times New Roman" panose="02020603050405020304" pitchFamily="18" charset="0"/>
              </a:rPr>
              <a:t>Analysis of Heart Disease prediction:</a:t>
            </a:r>
            <a:br>
              <a:rPr lang="en-IN" sz="2500" dirty="0">
                <a:effectLst/>
                <a:latin typeface="Calibri" panose="020F0502020204030204" pitchFamily="34" charset="0"/>
                <a:ea typeface="Calibri" panose="020F0502020204030204" pitchFamily="34" charset="0"/>
                <a:cs typeface="Times New Roman" panose="02020603050405020304" pitchFamily="18" charset="0"/>
              </a:rPr>
            </a:br>
            <a:endParaRPr lang="en-IN" sz="2500" dirty="0"/>
          </a:p>
        </p:txBody>
      </p:sp>
      <p:sp>
        <p:nvSpPr>
          <p:cNvPr id="3" name="Content Placeholder 2">
            <a:extLst>
              <a:ext uri="{FF2B5EF4-FFF2-40B4-BE49-F238E27FC236}">
                <a16:creationId xmlns:a16="http://schemas.microsoft.com/office/drawing/2014/main" id="{CC2CD734-54CC-0BB5-1946-959A9F9A0005}"/>
              </a:ext>
            </a:extLst>
          </p:cNvPr>
          <p:cNvSpPr>
            <a:spLocks noGrp="1"/>
          </p:cNvSpPr>
          <p:nvPr>
            <p:ph idx="1"/>
          </p:nvPr>
        </p:nvSpPr>
        <p:spPr>
          <a:xfrm>
            <a:off x="6115317" y="2743200"/>
            <a:ext cx="5247340" cy="3496878"/>
          </a:xfrm>
        </p:spPr>
        <p:txBody>
          <a:bodyPr anchor="ctr">
            <a:normAutofit/>
          </a:bodyPr>
          <a:lstStyle/>
          <a:p>
            <a:pPr>
              <a:spcAft>
                <a:spcPts val="800"/>
              </a:spcAft>
            </a:pPr>
            <a:r>
              <a:rPr lang="en-US" sz="1000">
                <a:latin typeface="Times New Roman" panose="02020603050405020304" pitchFamily="18" charset="0"/>
                <a:ea typeface="Calibri" panose="020F0502020204030204" pitchFamily="34" charset="0"/>
                <a:cs typeface="Times New Roman" panose="02020603050405020304" pitchFamily="18" charset="0"/>
              </a:rPr>
              <a:t>I</a:t>
            </a:r>
            <a:r>
              <a:rPr lang="uz-Latn-UZ" sz="1000">
                <a:effectLst/>
                <a:latin typeface="Times New Roman" panose="02020603050405020304" pitchFamily="18" charset="0"/>
                <a:ea typeface="Calibri" panose="020F0502020204030204" pitchFamily="34" charset="0"/>
                <a:cs typeface="Times New Roman" panose="02020603050405020304" pitchFamily="18" charset="0"/>
              </a:rPr>
              <a:t>t will begin from the principal segment and investigate every section and comprehend what influence it makes on the objective segment. At the necessary step, we will likewise perform preprocessing and include designing undertakings. The point in acting top to bottom exploratory examination is to get ready and clean information for better Deep Learning demonstrating to accomplish elite execution and summed up models. So it should begin with breaking down and setting up the dataset for expectation.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uz-Latn-UZ" sz="1000" b="1">
                <a:effectLst/>
                <a:latin typeface="Times New Roman" panose="02020603050405020304" pitchFamily="18" charset="0"/>
                <a:ea typeface="Calibri" panose="020F0502020204030204" pitchFamily="34" charset="0"/>
                <a:cs typeface="Times New Roman" panose="02020603050405020304" pitchFamily="18" charset="0"/>
              </a:rPr>
              <a:t>Modules: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uz-Latn-UZ" sz="1000">
                <a:effectLst/>
                <a:latin typeface="Times New Roman" panose="02020603050405020304" pitchFamily="18" charset="0"/>
                <a:ea typeface="Calibri" panose="020F0502020204030204" pitchFamily="34" charset="0"/>
                <a:cs typeface="Times New Roman" panose="02020603050405020304" pitchFamily="18" charset="0"/>
              </a:rPr>
              <a:t>1) Dataset collection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uz-Latn-UZ" sz="1000">
                <a:effectLst/>
                <a:latin typeface="Times New Roman" panose="02020603050405020304" pitchFamily="18" charset="0"/>
                <a:ea typeface="Calibri" panose="020F0502020204030204" pitchFamily="34" charset="0"/>
                <a:cs typeface="Times New Roman" panose="02020603050405020304" pitchFamily="18" charset="0"/>
              </a:rPr>
              <a:t>2) Data cleaning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uz-Latn-UZ" sz="1000">
                <a:effectLst/>
                <a:latin typeface="Times New Roman" panose="02020603050405020304" pitchFamily="18" charset="0"/>
                <a:ea typeface="Calibri" panose="020F0502020204030204" pitchFamily="34" charset="0"/>
                <a:cs typeface="Times New Roman" panose="02020603050405020304" pitchFamily="18" charset="0"/>
              </a:rPr>
              <a:t>3) Data Analysis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uz-Latn-UZ" sz="1000">
                <a:effectLst/>
                <a:latin typeface="Times New Roman" panose="02020603050405020304" pitchFamily="18" charset="0"/>
                <a:ea typeface="Calibri" panose="020F0502020204030204" pitchFamily="34" charset="0"/>
                <a:cs typeface="Times New Roman" panose="02020603050405020304" pitchFamily="18" charset="0"/>
              </a:rPr>
              <a:t>4) Deep learning Modeling</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sz="1000">
                <a:latin typeface="Times New Roman" panose="02020603050405020304" pitchFamily="18" charset="0"/>
                <a:ea typeface="Calibri" panose="020F0502020204030204" pitchFamily="34" charset="0"/>
                <a:cs typeface="Times New Roman" panose="02020603050405020304" pitchFamily="18" charset="0"/>
              </a:rPr>
              <a:t>5) Report</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endParaRPr lang="en-IN" sz="1000">
              <a:effectLst/>
              <a:latin typeface="Calibri" panose="020F0502020204030204" pitchFamily="34" charset="0"/>
              <a:ea typeface="Calibri" panose="020F0502020204030204" pitchFamily="34" charset="0"/>
              <a:cs typeface="Times New Roman" panose="02020603050405020304" pitchFamily="18" charset="0"/>
            </a:endParaRPr>
          </a:p>
          <a:p>
            <a:endParaRPr lang="en-IN" sz="1000"/>
          </a:p>
        </p:txBody>
      </p:sp>
    </p:spTree>
    <p:extLst>
      <p:ext uri="{BB962C8B-B14F-4D97-AF65-F5344CB8AC3E}">
        <p14:creationId xmlns:p14="http://schemas.microsoft.com/office/powerpoint/2010/main" val="363466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692E-4CEB-4869-9DB5-9679EBF682D5}"/>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Problem Statement</a:t>
            </a:r>
            <a:endParaRPr lang="en-IN"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14FC67-0DE0-D079-D4ED-3AEF7BD04BCE}"/>
              </a:ext>
            </a:extLst>
          </p:cNvPr>
          <p:cNvSpPr>
            <a:spLocks noGrp="1"/>
          </p:cNvSpPr>
          <p:nvPr>
            <p:ph idx="1"/>
          </p:nvPr>
        </p:nvSpPr>
        <p:spPr/>
        <p:txBody>
          <a:bodyPr/>
          <a:lstStyle/>
          <a:p>
            <a:pPr marL="0" indent="0">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Heart-related diseases are among the most widely recognized reasons for death around the world. Patients are frequently asymptomatic until a deadly occasion occurs, and in any event, when they are under perception, prepared work force is required to recognize a heart abnormality. Somewhat recently, there has been expanding proof of how deep learning can be utilized to recognize such oddities, because of the accessibility of Electrocardiograms (ECG) in computerized design. New advancements in innovation have permitted to take advantage of such information to fabricate models ready to dissect the examples in the event of heart beats, and spot abnormalities from them. In this work, master cardiologists across various clinics and nations, and can recognize 7 sorts of signs: Typical, AF, Tachycardia, Bradycardia, Arrhythmia, Other or Boisterous.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cxnSp>
        <p:nvCxnSpPr>
          <p:cNvPr id="12" name="Straight Arrow Connector 11">
            <a:extLst>
              <a:ext uri="{FF2B5EF4-FFF2-40B4-BE49-F238E27FC236}">
                <a16:creationId xmlns:a16="http://schemas.microsoft.com/office/drawing/2014/main" id="{069DFB8B-2FC1-BAEF-ADEE-07A56518C208}"/>
              </a:ext>
            </a:extLst>
          </p:cNvPr>
          <p:cNvCxnSpPr>
            <a:cxnSpLocks/>
          </p:cNvCxnSpPr>
          <p:nvPr/>
        </p:nvCxnSpPr>
        <p:spPr>
          <a:xfrm>
            <a:off x="4600575" y="8279765"/>
            <a:ext cx="581025" cy="0"/>
          </a:xfrm>
          <a:prstGeom prst="straightConnector1">
            <a:avLst/>
          </a:prstGeom>
          <a:noFill/>
          <a:ln w="12700" cap="flat" cmpd="sng" algn="ctr">
            <a:solidFill>
              <a:sysClr val="windowText" lastClr="000000"/>
            </a:solidFill>
            <a:prstDash val="solid"/>
            <a:miter lim="800000"/>
            <a:tailEnd type="arrow"/>
          </a:ln>
          <a:effectLst/>
        </p:spPr>
      </p:cxnSp>
      <p:cxnSp>
        <p:nvCxnSpPr>
          <p:cNvPr id="14" name="Straight Arrow Connector 13">
            <a:extLst>
              <a:ext uri="{FF2B5EF4-FFF2-40B4-BE49-F238E27FC236}">
                <a16:creationId xmlns:a16="http://schemas.microsoft.com/office/drawing/2014/main" id="{2AD8430B-6F64-7FF4-1B59-B59320A61E12}"/>
              </a:ext>
            </a:extLst>
          </p:cNvPr>
          <p:cNvCxnSpPr>
            <a:cxnSpLocks/>
          </p:cNvCxnSpPr>
          <p:nvPr/>
        </p:nvCxnSpPr>
        <p:spPr>
          <a:xfrm flipH="1">
            <a:off x="3486150" y="7975600"/>
            <a:ext cx="1270" cy="238125"/>
          </a:xfrm>
          <a:prstGeom prst="straightConnector1">
            <a:avLst/>
          </a:prstGeom>
          <a:noFill/>
          <a:ln w="12700" cap="flat" cmpd="sng" algn="ctr">
            <a:solidFill>
              <a:sysClr val="windowText" lastClr="000000"/>
            </a:solidFill>
            <a:prstDash val="solid"/>
            <a:miter lim="800000"/>
            <a:tailEnd type="arrow"/>
          </a:ln>
          <a:effectLst/>
        </p:spPr>
      </p:cxnSp>
      <p:sp>
        <p:nvSpPr>
          <p:cNvPr id="15" name="Rectangle 12">
            <a:extLst>
              <a:ext uri="{FF2B5EF4-FFF2-40B4-BE49-F238E27FC236}">
                <a16:creationId xmlns:a16="http://schemas.microsoft.com/office/drawing/2014/main" id="{9F59E9F0-73D4-9D8E-9D77-37936C856B9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18">
            <a:extLst>
              <a:ext uri="{FF2B5EF4-FFF2-40B4-BE49-F238E27FC236}">
                <a16:creationId xmlns:a16="http://schemas.microsoft.com/office/drawing/2014/main" id="{17993E80-8844-50DB-2E23-8B7B25D483D9}"/>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95167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0997" y="381001"/>
            <a:ext cx="6858001" cy="6095995"/>
          </a:xfrm>
          <a:prstGeom prst="rect">
            <a:avLst/>
          </a:prstGeom>
          <a:ln>
            <a:noFill/>
          </a:ln>
          <a:effectLst>
            <a:outerShdw blurRad="381000" dist="101600" sx="99000" sy="99000" algn="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DC96D0-0C96-3252-ED9C-402D8D081868}"/>
              </a:ext>
            </a:extLst>
          </p:cNvPr>
          <p:cNvSpPr>
            <a:spLocks noGrp="1"/>
          </p:cNvSpPr>
          <p:nvPr>
            <p:ph type="title"/>
          </p:nvPr>
        </p:nvSpPr>
        <p:spPr>
          <a:xfrm>
            <a:off x="707413" y="4544704"/>
            <a:ext cx="4792635" cy="1811645"/>
          </a:xfrm>
        </p:spPr>
        <p:txBody>
          <a:bodyPr anchor="ctr">
            <a:normAutofit/>
          </a:bodyPr>
          <a:lstStyle/>
          <a:p>
            <a:r>
              <a:rPr lang="en-US" sz="4000">
                <a:latin typeface="Times New Roman" panose="02020603050405020304" pitchFamily="18" charset="0"/>
                <a:cs typeface="Times New Roman" panose="02020603050405020304" pitchFamily="18" charset="0"/>
              </a:rPr>
              <a:t>Proposed Solutions</a:t>
            </a:r>
            <a:endParaRPr lang="en-IN" sz="4000">
              <a:latin typeface="Times New Roman" panose="02020603050405020304" pitchFamily="18" charset="0"/>
              <a:cs typeface="Times New Roman" panose="02020603050405020304" pitchFamily="18" charset="0"/>
            </a:endParaRPr>
          </a:p>
        </p:txBody>
      </p:sp>
      <p:pic>
        <p:nvPicPr>
          <p:cNvPr id="5" name="Picture 4" descr="Maze">
            <a:extLst>
              <a:ext uri="{FF2B5EF4-FFF2-40B4-BE49-F238E27FC236}">
                <a16:creationId xmlns:a16="http://schemas.microsoft.com/office/drawing/2014/main" id="{89A912E5-F9CA-5B44-071B-D96A8C74A4B9}"/>
              </a:ext>
            </a:extLst>
          </p:cNvPr>
          <p:cNvPicPr>
            <a:picLocks noChangeAspect="1"/>
          </p:cNvPicPr>
          <p:nvPr/>
        </p:nvPicPr>
        <p:blipFill rotWithShape="1">
          <a:blip r:embed="rId2"/>
          <a:srcRect r="1110" b="-1"/>
          <a:stretch/>
        </p:blipFill>
        <p:spPr>
          <a:xfrm>
            <a:off x="-1" y="10"/>
            <a:ext cx="6096001" cy="4114790"/>
          </a:xfrm>
          <a:prstGeom prst="rect">
            <a:avLst/>
          </a:prstGeom>
        </p:spPr>
      </p:pic>
      <p:sp>
        <p:nvSpPr>
          <p:cNvPr id="3" name="Content Placeholder 2">
            <a:extLst>
              <a:ext uri="{FF2B5EF4-FFF2-40B4-BE49-F238E27FC236}">
                <a16:creationId xmlns:a16="http://schemas.microsoft.com/office/drawing/2014/main" id="{C67723F9-0336-0107-4964-7B75CB51E48B}"/>
              </a:ext>
            </a:extLst>
          </p:cNvPr>
          <p:cNvSpPr>
            <a:spLocks noGrp="1"/>
          </p:cNvSpPr>
          <p:nvPr>
            <p:ph idx="1"/>
          </p:nvPr>
        </p:nvSpPr>
        <p:spPr>
          <a:xfrm>
            <a:off x="6803410" y="691912"/>
            <a:ext cx="4585646" cy="5474173"/>
          </a:xfrm>
        </p:spPr>
        <p:txBody>
          <a:bodyPr anchor="ctr">
            <a:normAutofit/>
          </a:bodyPr>
          <a:lstStyle/>
          <a:p>
            <a:r>
              <a:rPr lang="uz-Latn-UZ" sz="1700">
                <a:effectLst/>
                <a:latin typeface="Times New Roman" panose="02020603050405020304" pitchFamily="18" charset="0"/>
                <a:ea typeface="Calibri" panose="020F0502020204030204" pitchFamily="34" charset="0"/>
                <a:cs typeface="Times New Roman" panose="02020603050405020304" pitchFamily="18" charset="0"/>
              </a:rPr>
              <a:t>The task included examination of the heart disease patient dataset with appropriate information handling. Then, at that point, various models were prepared and expectations are made with Deep Learning model.  The machine learning library and deep learning libraries Sklearn and Keras' are applied into the application.</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uz-Latn-UZ" sz="1700">
                <a:effectLst/>
                <a:latin typeface="Times New Roman" panose="02020603050405020304" pitchFamily="18" charset="0"/>
                <a:ea typeface="Calibri" panose="020F0502020204030204" pitchFamily="34" charset="0"/>
                <a:cs typeface="Times New Roman" panose="02020603050405020304" pitchFamily="18" charset="0"/>
              </a:rPr>
              <a:t>In this work , the dataset containing the heart disease will be taken into consideration[1][6]. The pre-processing will be applied in to the dataset and the noisy and null value data will be removed from the dataset. After the data will be analyzed and visualized for further processing.  The Deep learning algorithm will be choosed to make the prediction.</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uz-Latn-UZ" sz="1700">
                <a:effectLst/>
                <a:latin typeface="Times New Roman" panose="02020603050405020304" pitchFamily="18" charset="0"/>
                <a:ea typeface="Calibri" panose="020F0502020204030204" pitchFamily="34" charset="0"/>
                <a:cs typeface="Times New Roman" panose="02020603050405020304" pitchFamily="18" charset="0"/>
              </a:rPr>
              <a:t>The dataset will be divided into two parts. The first part of dataset is 70% taken to provide training to the Deep learning alogrithm and the remiaing 30% of data is taken to testing part.  </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p>
            <a:endParaRPr lang="en-IN" sz="1700"/>
          </a:p>
        </p:txBody>
      </p:sp>
    </p:spTree>
    <p:extLst>
      <p:ext uri="{BB962C8B-B14F-4D97-AF65-F5344CB8AC3E}">
        <p14:creationId xmlns:p14="http://schemas.microsoft.com/office/powerpoint/2010/main" val="3455976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0997" y="381001"/>
            <a:ext cx="6858001" cy="6095995"/>
          </a:xfrm>
          <a:prstGeom prst="rect">
            <a:avLst/>
          </a:prstGeom>
          <a:ln>
            <a:noFill/>
          </a:ln>
          <a:effectLst>
            <a:outerShdw blurRad="381000" dist="101600" sx="99000" sy="99000" algn="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3572E-7598-DBE4-8459-AC5AB08622B1}"/>
              </a:ext>
            </a:extLst>
          </p:cNvPr>
          <p:cNvSpPr>
            <a:spLocks noGrp="1"/>
          </p:cNvSpPr>
          <p:nvPr>
            <p:ph type="title"/>
          </p:nvPr>
        </p:nvSpPr>
        <p:spPr>
          <a:xfrm>
            <a:off x="707413" y="4544704"/>
            <a:ext cx="4792635" cy="1811645"/>
          </a:xfrm>
        </p:spPr>
        <p:txBody>
          <a:bodyPr anchor="ctr">
            <a:normAutofit/>
          </a:bodyPr>
          <a:lstStyle/>
          <a:p>
            <a:r>
              <a:rPr lang="en-US" sz="4000" dirty="0"/>
              <a:t>Results</a:t>
            </a:r>
            <a:endParaRPr lang="en-IN" sz="4000" dirty="0"/>
          </a:p>
        </p:txBody>
      </p:sp>
      <p:pic>
        <p:nvPicPr>
          <p:cNvPr id="5" name="Picture 4" descr="Codes on papers">
            <a:extLst>
              <a:ext uri="{FF2B5EF4-FFF2-40B4-BE49-F238E27FC236}">
                <a16:creationId xmlns:a16="http://schemas.microsoft.com/office/drawing/2014/main" id="{A4FCDB4E-49E9-9C7D-7BA1-60E35B1E494A}"/>
              </a:ext>
            </a:extLst>
          </p:cNvPr>
          <p:cNvPicPr>
            <a:picLocks noChangeAspect="1"/>
          </p:cNvPicPr>
          <p:nvPr/>
        </p:nvPicPr>
        <p:blipFill rotWithShape="1">
          <a:blip r:embed="rId2"/>
          <a:srcRect l="1111" r="-1" b="-1"/>
          <a:stretch/>
        </p:blipFill>
        <p:spPr>
          <a:xfrm>
            <a:off x="-1" y="10"/>
            <a:ext cx="6096001" cy="4114790"/>
          </a:xfrm>
          <a:prstGeom prst="rect">
            <a:avLst/>
          </a:prstGeom>
        </p:spPr>
      </p:pic>
      <p:pic>
        <p:nvPicPr>
          <p:cNvPr id="6" name="Content Placeholder 5" descr="A screen shot of a computer code&#10;&#10;Description automatically generated">
            <a:extLst>
              <a:ext uri="{FF2B5EF4-FFF2-40B4-BE49-F238E27FC236}">
                <a16:creationId xmlns:a16="http://schemas.microsoft.com/office/drawing/2014/main" id="{8EF64B8A-41AD-333C-B0FB-638F374272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08798" y="4544704"/>
            <a:ext cx="7105704" cy="1306324"/>
          </a:xfrm>
        </p:spPr>
      </p:pic>
      <p:sp>
        <p:nvSpPr>
          <p:cNvPr id="7" name="Title 1">
            <a:extLst>
              <a:ext uri="{FF2B5EF4-FFF2-40B4-BE49-F238E27FC236}">
                <a16:creationId xmlns:a16="http://schemas.microsoft.com/office/drawing/2014/main" id="{606B179F-5D4F-3AD5-4675-1D0416C46F96}"/>
              </a:ext>
            </a:extLst>
          </p:cNvPr>
          <p:cNvSpPr txBox="1">
            <a:spLocks/>
          </p:cNvSpPr>
          <p:nvPr/>
        </p:nvSpPr>
        <p:spPr>
          <a:xfrm>
            <a:off x="6222227" y="3660233"/>
            <a:ext cx="4792635" cy="758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200" dirty="0"/>
              <a:t>Here we can see the accuracy as 83.61%.</a:t>
            </a:r>
          </a:p>
        </p:txBody>
      </p:sp>
    </p:spTree>
    <p:extLst>
      <p:ext uri="{BB962C8B-B14F-4D97-AF65-F5344CB8AC3E}">
        <p14:creationId xmlns:p14="http://schemas.microsoft.com/office/powerpoint/2010/main" val="351877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5005F04-CA8D-51DD-2A6C-C07FB15BEAFE}"/>
              </a:ext>
            </a:extLst>
          </p:cNvPr>
          <p:cNvPicPr>
            <a:picLocks noChangeAspect="1"/>
          </p:cNvPicPr>
          <p:nvPr/>
        </p:nvPicPr>
        <p:blipFill rotWithShape="1">
          <a:blip r:embed="rId2">
            <a:duotone>
              <a:schemeClr val="bg2">
                <a:shade val="45000"/>
                <a:satMod val="135000"/>
              </a:schemeClr>
              <a:prstClr val="white"/>
            </a:duotone>
          </a:blip>
          <a:srcRect t="8607" b="7124"/>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DD8A3A-90A1-1289-0790-C4B15C0FD544}"/>
              </a:ext>
            </a:extLst>
          </p:cNvPr>
          <p:cNvSpPr>
            <a:spLocks noGrp="1"/>
          </p:cNvSpPr>
          <p:nvPr>
            <p:ph type="title"/>
          </p:nvPr>
        </p:nvSpPr>
        <p:spPr>
          <a:xfrm>
            <a:off x="838200" y="365125"/>
            <a:ext cx="10515600" cy="1325563"/>
          </a:xfrm>
        </p:spPr>
        <p:txBody>
          <a:bodyPr>
            <a:normAutofit/>
          </a:bodyPr>
          <a:lstStyle/>
          <a:p>
            <a:r>
              <a:rPr lang="en-US" dirty="0"/>
              <a:t>References</a:t>
            </a:r>
            <a:endParaRPr lang="en-IN" dirty="0"/>
          </a:p>
        </p:txBody>
      </p:sp>
      <p:graphicFrame>
        <p:nvGraphicFramePr>
          <p:cNvPr id="5" name="Content Placeholder 2">
            <a:extLst>
              <a:ext uri="{FF2B5EF4-FFF2-40B4-BE49-F238E27FC236}">
                <a16:creationId xmlns:a16="http://schemas.microsoft.com/office/drawing/2014/main" id="{0DCF5F5E-B145-BF36-AE44-350502791639}"/>
              </a:ext>
            </a:extLst>
          </p:cNvPr>
          <p:cNvGraphicFramePr>
            <a:graphicFrameLocks noGrp="1"/>
          </p:cNvGraphicFramePr>
          <p:nvPr>
            <p:ph idx="1"/>
            <p:extLst>
              <p:ext uri="{D42A27DB-BD31-4B8C-83A1-F6EECF244321}">
                <p14:modId xmlns:p14="http://schemas.microsoft.com/office/powerpoint/2010/main" val="264317246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6694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979</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 heart disease prediction  and ideentification    with deep learning on neural networks </vt:lpstr>
      <vt:lpstr>Role/Responsibilities and Contribution in Project</vt:lpstr>
      <vt:lpstr>Motivation</vt:lpstr>
      <vt:lpstr>Objectives</vt:lpstr>
      <vt:lpstr>Analysis of Heart Disease prediction: </vt:lpstr>
      <vt:lpstr>Problem Statement</vt:lpstr>
      <vt:lpstr>Proposed Solutions</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heart disease prediction  and ideentification    with deep learning on neural networks </dc:title>
  <dc:creator>Rakesh Narapareddy</dc:creator>
  <cp:lastModifiedBy>Rishikesh Katta</cp:lastModifiedBy>
  <cp:revision>3</cp:revision>
  <dcterms:created xsi:type="dcterms:W3CDTF">2023-11-28T23:28:46Z</dcterms:created>
  <dcterms:modified xsi:type="dcterms:W3CDTF">2023-11-30T06:13:19Z</dcterms:modified>
</cp:coreProperties>
</file>