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56" r:id="rId3"/>
    <p:sldId id="292" r:id="rId4"/>
    <p:sldId id="293" r:id="rId5"/>
    <p:sldId id="294" r:id="rId6"/>
    <p:sldId id="29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2" autoAdjust="0"/>
  </p:normalViewPr>
  <p:slideViewPr>
    <p:cSldViewPr snapToGrid="0" snapToObjects="1">
      <p:cViewPr varScale="1">
        <p:scale>
          <a:sx n="61" d="100"/>
          <a:sy n="61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0C9C4-9409-BD49-811C-D48E24724D5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3024-8639-1645-A448-7F7EC0FA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238F5-CBCA-EA41-B798-8AF07EB5611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26E00-EEE8-124F-8524-3255E29A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0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of this chapter requires basic knowledge of how memory is organized, and this is a nice, simple diagram to refresh students on how it works. The key takeaways: code and data separated, with the heap growing up toward high addresses and the stack growing down from the high addresses.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r>
              <a:rPr lang="en-US" baseline="0" dirty="0" smtClean="0"/>
              <a:t> (no race condition): A booker books the last seat on the plane, and thereafter the system shows no seat available. See next slide to continue.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 (race condition): Before the first booker can complete the booking for the last available seat, a second booker looks for available seats. This system has a race condition, where the</a:t>
            </a:r>
            <a:r>
              <a:rPr lang="en-US" baseline="0" dirty="0" smtClean="0"/>
              <a:t> overlap in timing of the requests causes errant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hex value in the same spot in memory can either be a meaningful data</a:t>
            </a:r>
            <a:r>
              <a:rPr lang="en-US" baseline="0" dirty="0" smtClean="0"/>
              <a:t> value or a meaningful instruction depending on whether the computer treats it as code or data. This will be the basis of the attacks in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very simple buffer overflow. Character B is placed in memory that wasn’t allocated by or for this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the earlier picture on memory organization, only this one shows where the system data/code reside vs. where the program code and its local data reside. This context is important for understanding how an attack that takes place inside a given program can affect that program vs. how it can affect the rest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buffer overflow effects in the context of the earlier AAAAAAAAAAB example. The</a:t>
            </a:r>
            <a:r>
              <a:rPr lang="en-US" baseline="0" dirty="0" smtClean="0"/>
              <a:t> memory that’s overwritten depends on where the buffer resides.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procedure</a:t>
            </a:r>
            <a:r>
              <a:rPr lang="en-US" baseline="0" dirty="0" smtClean="0"/>
              <a:t> A calls procedure B, procedure B gets added to the stack along with a pointer back to procedure A. In this way, when procedure B is finished running, it can get popped off the stack, and procedure A will just continue executing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pointing at procedure</a:t>
            </a:r>
            <a:r>
              <a:rPr lang="en-US" baseline="0" dirty="0" smtClean="0"/>
              <a:t> B in this case, the program counter is pointing at code that’s been placed on the stack as a result of an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three properties of a reference monitor are (1) small and simple enough to give confidence of correctness, (2)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unbypassable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(3) always invoked. These three properties combine to give us solid, complete mediation.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51AE-1355-47FC-A588-D7A51588B72F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A320-0B69-4EC1-AD85-38F28D30E03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5E87-F3D9-4C09-B556-26D34F21FA59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5E03-FFF5-4515-A4AD-BC830D7D515E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28816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2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3C37-918A-4DF9-A9A7-1519F9CCA9F3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01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31E-A65E-43AF-AE3E-17F6DB6683C3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347"/>
            <a:ext cx="9144000" cy="297653"/>
          </a:xfrm>
        </p:spPr>
        <p:txBody>
          <a:bodyPr/>
          <a:lstStyle>
            <a:lvl1pPr>
              <a:defRPr sz="950"/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7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6BC5-C58F-4308-843B-D75E8368E630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71C-A6AA-4737-AA05-762D598A6F5B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0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F71-5408-43B2-8BDB-7EBF5A3B4391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2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D787-584B-431D-B710-EA5C55C7950D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2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D0CF-29FB-49CE-ACB6-6AFC7829D12B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0" y="6544582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24FB-93C2-4404-B477-31CC49AC6BF6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5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DC4F-7F47-4267-896E-D8283A0DDB9F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1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B7-7A4A-45FC-A1C9-0876DA2A45E3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80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CE1C-05B3-44E6-B6BD-9C722211B6F6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81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0B03-4470-42C2-9D9E-438D81831551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4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207-51E4-42E5-9823-09DD6121B6D5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A8E9-B5FD-4DC4-BD59-38334A985DDB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A748-EAB7-4F02-969E-A00663B7FA79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427-6C1D-45F1-A648-2CFD4FA1605D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6414-AC29-4FD9-8F10-66E3A76C0C10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2EDB-F5A0-4690-A1DF-5499C01229C3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EE2-6649-4EED-8392-76C1EC013F16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FFAB-385F-4D15-B4DF-3D862B17728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From Security in Computing, Fifth Edition, by Charles P. Pfleeger, et al. (ISBN: 9780134085043). Copyright 2015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C0BA-C369-6D48-9C90-49FF412FC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0242E9-308A-432A-9386-93C7227C44B3}" type="datetime1">
              <a:rPr lang="en-US" smtClean="0">
                <a:latin typeface="Arial"/>
              </a:rPr>
              <a:t>9/7/2022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3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3: Programs and Programming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3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3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79" b="540"/>
          <a:stretch/>
        </p:blipFill>
        <p:spPr>
          <a:xfrm>
            <a:off x="2418946" y="1524000"/>
            <a:ext cx="4279159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 Buffer Can Overflow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43" y="1535128"/>
            <a:ext cx="4464930" cy="49404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  <p:pic>
        <p:nvPicPr>
          <p:cNvPr id="5" name="Content Placeholder 4" descr="fig03-0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76"/>
          <a:stretch/>
        </p:blipFill>
        <p:spPr>
          <a:xfrm>
            <a:off x="580032" y="1524000"/>
            <a:ext cx="7977544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after Procedure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9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6" r="-2119"/>
          <a:stretch/>
        </p:blipFill>
        <p:spPr>
          <a:xfrm>
            <a:off x="217217" y="1600200"/>
            <a:ext cx="8403880" cy="461649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Compromised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0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7" r="-2137"/>
          <a:stretch/>
        </p:blipFill>
        <p:spPr>
          <a:xfrm>
            <a:off x="416068" y="1572904"/>
            <a:ext cx="8292254" cy="466662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Overwriting Memory for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Overwrite the program counter stored in the stack</a:t>
            </a:r>
          </a:p>
          <a:p>
            <a:r>
              <a:rPr lang="en-US" sz="3200" dirty="0" smtClean="0"/>
              <a:t>Overwrite part of the code in low memory, substituting new instructions</a:t>
            </a:r>
          </a:p>
          <a:p>
            <a:r>
              <a:rPr lang="en-US" sz="3200" dirty="0" smtClean="0"/>
              <a:t>Overwrite the program counter and data in the stack so that the program counter points to the stack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from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Overwrite:</a:t>
            </a:r>
          </a:p>
          <a:p>
            <a:pPr lvl="1"/>
            <a:r>
              <a:rPr lang="en-US" dirty="0" smtClean="0"/>
              <a:t>Another piece of your program’s data</a:t>
            </a:r>
          </a:p>
          <a:p>
            <a:pPr lvl="1"/>
            <a:r>
              <a:rPr lang="en-US" dirty="0" smtClean="0"/>
              <a:t>An instruction in your program</a:t>
            </a:r>
          </a:p>
          <a:p>
            <a:pPr lvl="1"/>
            <a:r>
              <a:rPr lang="en-US" dirty="0" smtClean="0"/>
              <a:t>Data or code belonging to another program</a:t>
            </a:r>
          </a:p>
          <a:p>
            <a:pPr lvl="1"/>
            <a:r>
              <a:rPr lang="en-US" dirty="0" smtClean="0"/>
              <a:t>Data or code belonging to the operating system</a:t>
            </a:r>
          </a:p>
          <a:p>
            <a:r>
              <a:rPr lang="en-US" dirty="0" smtClean="0"/>
              <a:t>Overwriting a program’s instructions gives attackers, that program’s execution privileges</a:t>
            </a:r>
          </a:p>
          <a:p>
            <a:r>
              <a:rPr lang="en-US" dirty="0" smtClean="0"/>
              <a:t>Overwriting operating system instructions gives attackers the operating system’s execution privileges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Staying within bounds</a:t>
            </a:r>
          </a:p>
          <a:p>
            <a:pPr lvl="1"/>
            <a:r>
              <a:rPr lang="en-US" dirty="0" smtClean="0"/>
              <a:t>Check lengths before writing</a:t>
            </a:r>
          </a:p>
          <a:p>
            <a:pPr lvl="1"/>
            <a:r>
              <a:rPr lang="en-US" dirty="0" smtClean="0"/>
              <a:t>Confirm that array subscripts are within limits</a:t>
            </a:r>
          </a:p>
          <a:p>
            <a:pPr lvl="1"/>
            <a:r>
              <a:rPr lang="en-US" dirty="0" smtClean="0"/>
              <a:t>Double-check boundary condition code for off-by-one errors</a:t>
            </a:r>
          </a:p>
          <a:p>
            <a:pPr lvl="1"/>
            <a:r>
              <a:rPr lang="en-US" dirty="0" smtClean="0"/>
              <a:t>Limit input to the number of acceptable characters</a:t>
            </a:r>
          </a:p>
          <a:p>
            <a:pPr lvl="1"/>
            <a:r>
              <a:rPr lang="en-US" dirty="0" smtClean="0"/>
              <a:t>Limit programs’ privileges to reduce potential harm</a:t>
            </a:r>
          </a:p>
          <a:p>
            <a:r>
              <a:rPr lang="en-US" dirty="0" smtClean="0"/>
              <a:t>Many languages have overflow protections</a:t>
            </a:r>
          </a:p>
          <a:p>
            <a:r>
              <a:rPr lang="en-US" dirty="0"/>
              <a:t>C</a:t>
            </a:r>
            <a:r>
              <a:rPr lang="en-US" dirty="0" smtClean="0"/>
              <a:t>ode analyzers can identify many overflow vulnerabilities</a:t>
            </a:r>
          </a:p>
          <a:p>
            <a:r>
              <a:rPr lang="en-US" dirty="0" smtClean="0"/>
              <a:t>Canary values in stack to signal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Mediation: Verifying that the subject is authorized to perform the operation on an object</a:t>
            </a:r>
          </a:p>
          <a:p>
            <a:r>
              <a:rPr lang="en-US" sz="3200" dirty="0"/>
              <a:t> </a:t>
            </a:r>
            <a:r>
              <a:rPr lang="en-US" sz="3200" dirty="0" smtClean="0"/>
              <a:t>Sensitive </a:t>
            </a:r>
            <a:r>
              <a:rPr lang="en-US" sz="3200" dirty="0"/>
              <a:t>data (namely, the parameter values) are in an exposed, uncontrolled condition.</a:t>
            </a:r>
            <a:endParaRPr lang="en-US" sz="3200" dirty="0" smtClean="0"/>
          </a:p>
          <a:p>
            <a:r>
              <a:rPr lang="en-US" sz="3200" dirty="0" smtClean="0"/>
              <a:t>Preventing incomplete mediation:</a:t>
            </a:r>
          </a:p>
          <a:p>
            <a:pPr lvl="1"/>
            <a:r>
              <a:rPr lang="en-US" sz="2800" dirty="0" smtClean="0"/>
              <a:t>Validate all input</a:t>
            </a:r>
          </a:p>
          <a:p>
            <a:pPr lvl="1"/>
            <a:r>
              <a:rPr lang="en-US" sz="2800" dirty="0" smtClean="0"/>
              <a:t>Limit users’ access to sensitive data and functions</a:t>
            </a:r>
          </a:p>
          <a:p>
            <a:pPr lvl="1"/>
            <a:r>
              <a:rPr lang="en-US" sz="2800" dirty="0" smtClean="0"/>
              <a:t>Complete mediation using a reference 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Time-of-Check to Time-of-Use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3208"/>
          </a:xfrm>
        </p:spPr>
        <p:txBody>
          <a:bodyPr/>
          <a:lstStyle/>
          <a:p>
            <a:r>
              <a:rPr lang="en-US" dirty="0" smtClean="0"/>
              <a:t>Mediation performed with a “bait and switch” in the middle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  <p:pic>
        <p:nvPicPr>
          <p:cNvPr id="12" name="Picture 11" descr="fig03-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2" y="2463408"/>
            <a:ext cx="7954772" cy="34145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Learn about memory organization, buffer overflows, and relevant countermeasures</a:t>
            </a:r>
          </a:p>
          <a:p>
            <a:r>
              <a:rPr lang="en-US" sz="2800" dirty="0" smtClean="0"/>
              <a:t>Common programming bugs, such as off-by-one errors, race conditions, and incomplete mediation</a:t>
            </a:r>
          </a:p>
          <a:p>
            <a:r>
              <a:rPr lang="en-US" sz="2800" dirty="0" smtClean="0"/>
              <a:t>Survey of past malware and malware capabilities</a:t>
            </a:r>
          </a:p>
          <a:p>
            <a:r>
              <a:rPr lang="en-US" sz="2800" dirty="0" smtClean="0"/>
              <a:t>Virus detection</a:t>
            </a:r>
          </a:p>
          <a:p>
            <a:r>
              <a:rPr lang="en-US" sz="2800" dirty="0" smtClean="0"/>
              <a:t>Tips for programmers on writing code for security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1" b="1458"/>
          <a:stretch/>
        </p:blipFill>
        <p:spPr>
          <a:xfrm>
            <a:off x="566385" y="1417418"/>
            <a:ext cx="7995172" cy="5029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  <p:pic>
        <p:nvPicPr>
          <p:cNvPr id="8" name="Content Placeholder 7" descr="fig03-1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6" b="-1843"/>
          <a:stretch/>
        </p:blipFill>
        <p:spPr>
          <a:xfrm>
            <a:off x="1419697" y="1273320"/>
            <a:ext cx="6299115" cy="521208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7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Programming Oversights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Undocumented access points (backdoors)</a:t>
            </a:r>
          </a:p>
          <a:p>
            <a:r>
              <a:rPr lang="en-US" dirty="0" smtClean="0"/>
              <a:t>Off-by-one errors</a:t>
            </a:r>
          </a:p>
          <a:p>
            <a:r>
              <a:rPr lang="en-US" dirty="0" smtClean="0"/>
              <a:t>Integer overflows</a:t>
            </a:r>
          </a:p>
          <a:p>
            <a:r>
              <a:rPr lang="en-US" dirty="0" err="1" smtClean="0"/>
              <a:t>Unterminated</a:t>
            </a:r>
            <a:r>
              <a:rPr lang="en-US" dirty="0" smtClean="0"/>
              <a:t> null-terminated string</a:t>
            </a:r>
          </a:p>
          <a:p>
            <a:r>
              <a:rPr lang="en-US" dirty="0" smtClean="0"/>
              <a:t>Parameter length, type, or number errors</a:t>
            </a:r>
          </a:p>
          <a:p>
            <a:r>
              <a:rPr lang="en-US" dirty="0" smtClean="0"/>
              <a:t>Unsafe utility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8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planted by an agent with malicious intent to cause unanticipated or undesired effects</a:t>
            </a:r>
          </a:p>
          <a:p>
            <a:r>
              <a:rPr lang="en-US" dirty="0" smtClean="0"/>
              <a:t>Virus</a:t>
            </a:r>
          </a:p>
          <a:p>
            <a:pPr lvl="1"/>
            <a:r>
              <a:rPr lang="en-US" dirty="0" smtClean="0"/>
              <a:t>A program that can replicate itself and pass on malicious code to other </a:t>
            </a:r>
            <a:r>
              <a:rPr lang="en-US" dirty="0" err="1" smtClean="0"/>
              <a:t>nonmalicious</a:t>
            </a:r>
            <a:r>
              <a:rPr lang="en-US" dirty="0" smtClean="0"/>
              <a:t> programs by modifying them</a:t>
            </a:r>
          </a:p>
          <a:p>
            <a:r>
              <a:rPr lang="en-US" dirty="0" smtClean="0"/>
              <a:t>Worm</a:t>
            </a:r>
          </a:p>
          <a:p>
            <a:pPr lvl="1"/>
            <a:r>
              <a:rPr lang="en-US" dirty="0" smtClean="0"/>
              <a:t>A program that spreads copies of itself through a network</a:t>
            </a:r>
          </a:p>
          <a:p>
            <a:r>
              <a:rPr lang="en-US" dirty="0" smtClean="0"/>
              <a:t>Trojan horse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that, in addition to its stated effect, has a second, nonobvious, malicious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9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6713"/>
              </p:ext>
            </p:extLst>
          </p:nvPr>
        </p:nvGraphicFramePr>
        <p:xfrm>
          <a:off x="524039" y="1537368"/>
          <a:ext cx="8229601" cy="496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Document" r:id="rId3" imgW="5626100" imgH="3390900" progId="Word.Document.12">
                  <p:embed/>
                </p:oleObj>
              </mc:Choice>
              <mc:Fallback>
                <p:oleObj name="Document" r:id="rId3" imgW="5626100" imgH="339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9" y="1537368"/>
                        <a:ext cx="8229601" cy="496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 (cont.)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11474"/>
              </p:ext>
            </p:extLst>
          </p:nvPr>
        </p:nvGraphicFramePr>
        <p:xfrm>
          <a:off x="555792" y="1524000"/>
          <a:ext cx="8131008" cy="517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Document" r:id="rId3" imgW="5626100" imgH="3581400" progId="Word.Document.12">
                  <p:embed/>
                </p:oleObj>
              </mc:Choice>
              <mc:Fallback>
                <p:oleObj name="Document" r:id="rId3" imgW="5626100" imgH="358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792" y="1524000"/>
                        <a:ext cx="8131008" cy="517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1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Malware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3124"/>
              </p:ext>
            </p:extLst>
          </p:nvPr>
        </p:nvGraphicFramePr>
        <p:xfrm>
          <a:off x="818136" y="1464624"/>
          <a:ext cx="7537116" cy="532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Document" r:id="rId3" imgW="5626100" imgH="3975100" progId="Word.Document.12">
                  <p:embed/>
                </p:oleObj>
              </mc:Choice>
              <mc:Fallback>
                <p:oleObj name="Document" r:id="rId3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136" y="1464624"/>
                        <a:ext cx="7537116" cy="5325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9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Malware (cont.)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54256"/>
              </p:ext>
            </p:extLst>
          </p:nvPr>
        </p:nvGraphicFramePr>
        <p:xfrm>
          <a:off x="815466" y="1441445"/>
          <a:ext cx="7548592" cy="533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Document" r:id="rId3" imgW="5626100" imgH="3975100" progId="Word.Document.12">
                  <p:embed/>
                </p:oleObj>
              </mc:Choice>
              <mc:Fallback>
                <p:oleObj name="Document" r:id="rId3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466" y="1441445"/>
                        <a:ext cx="7548592" cy="533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4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from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 to users and systems:</a:t>
            </a:r>
          </a:p>
          <a:p>
            <a:pPr lvl="1"/>
            <a:r>
              <a:rPr lang="en-US" dirty="0" smtClean="0"/>
              <a:t>Sending email to user contacts</a:t>
            </a:r>
          </a:p>
          <a:p>
            <a:pPr lvl="1"/>
            <a:r>
              <a:rPr lang="en-US" dirty="0" smtClean="0"/>
              <a:t>Deleting or encrypting files</a:t>
            </a:r>
          </a:p>
          <a:p>
            <a:pPr lvl="1"/>
            <a:r>
              <a:rPr lang="en-US" dirty="0" smtClean="0"/>
              <a:t>Modifying system information, such as the Windows registry</a:t>
            </a:r>
          </a:p>
          <a:p>
            <a:pPr lvl="1"/>
            <a:r>
              <a:rPr lang="en-US" dirty="0" smtClean="0"/>
              <a:t>Stealing sensitive information, such as passwords</a:t>
            </a:r>
          </a:p>
          <a:p>
            <a:pPr lvl="1"/>
            <a:r>
              <a:rPr lang="en-US" dirty="0" smtClean="0"/>
              <a:t>Attaching to critical system files</a:t>
            </a:r>
          </a:p>
          <a:p>
            <a:pPr lvl="1"/>
            <a:r>
              <a:rPr lang="en-US" dirty="0" smtClean="0"/>
              <a:t>Hide copies of malware in multiple complementary locations</a:t>
            </a:r>
          </a:p>
          <a:p>
            <a:r>
              <a:rPr lang="en-US" dirty="0" smtClean="0"/>
              <a:t>Harm to the world:</a:t>
            </a:r>
          </a:p>
          <a:p>
            <a:pPr lvl="1"/>
            <a:r>
              <a:rPr lang="en-US" dirty="0" smtClean="0"/>
              <a:t>Some malware has been known to infect millions of systems, growing at a geometric rate</a:t>
            </a:r>
          </a:p>
          <a:p>
            <a:pPr lvl="1"/>
            <a:r>
              <a:rPr lang="en-US" dirty="0" smtClean="0"/>
              <a:t>Infected systems often become staging areas for new infections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1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and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installer program</a:t>
            </a:r>
          </a:p>
          <a:p>
            <a:r>
              <a:rPr lang="en-US" dirty="0" smtClean="0"/>
              <a:t>Attached file</a:t>
            </a:r>
          </a:p>
          <a:p>
            <a:r>
              <a:rPr lang="en-US" dirty="0" smtClean="0"/>
              <a:t>Document viruses</a:t>
            </a:r>
          </a:p>
          <a:p>
            <a:r>
              <a:rPr lang="en-US" dirty="0" err="1" smtClean="0"/>
              <a:t>Autorun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nonmalicious</a:t>
            </a:r>
            <a:r>
              <a:rPr lang="en-US" dirty="0" smtClean="0"/>
              <a:t> programs:</a:t>
            </a:r>
          </a:p>
          <a:p>
            <a:pPr lvl="1"/>
            <a:r>
              <a:rPr lang="en-US" dirty="0" smtClean="0"/>
              <a:t>Appended viruses</a:t>
            </a:r>
          </a:p>
          <a:p>
            <a:pPr lvl="1"/>
            <a:r>
              <a:rPr lang="en-US" dirty="0" smtClean="0"/>
              <a:t>Viruses that surround a program</a:t>
            </a:r>
          </a:p>
          <a:p>
            <a:pPr lvl="1"/>
            <a:r>
              <a:rPr lang="en-US" dirty="0" smtClean="0"/>
              <a:t>Integrated viruses and replacements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Standard 729 defines quality-related terms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Error</a:t>
            </a:r>
            <a:r>
              <a:rPr lang="en-US" dirty="0"/>
              <a:t>: A human mistake in performing </a:t>
            </a:r>
            <a:r>
              <a:rPr lang="en-US" dirty="0" smtClean="0"/>
              <a:t>some software-related </a:t>
            </a:r>
            <a:r>
              <a:rPr lang="en-US" dirty="0"/>
              <a:t>activity, such as specification </a:t>
            </a:r>
            <a:r>
              <a:rPr lang="en-US" dirty="0" smtClean="0"/>
              <a:t>or coding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Fault</a:t>
            </a:r>
            <a:r>
              <a:rPr lang="en-US" dirty="0"/>
              <a:t>: An incorrect step, command, process or data</a:t>
            </a:r>
          </a:p>
          <a:p>
            <a:r>
              <a:rPr lang="en-US" dirty="0"/>
              <a:t>definition in a piece of </a:t>
            </a:r>
            <a:r>
              <a:rPr lang="en-US" dirty="0" smtClean="0"/>
              <a:t>software. </a:t>
            </a:r>
          </a:p>
          <a:p>
            <a:endParaRPr lang="en-US" dirty="0"/>
          </a:p>
          <a:p>
            <a:r>
              <a:rPr lang="en-US" dirty="0" smtClean="0"/>
              <a:t>Failure</a:t>
            </a:r>
            <a:r>
              <a:rPr lang="en-US" dirty="0"/>
              <a:t>: A departure from the system’s </a:t>
            </a:r>
            <a:r>
              <a:rPr lang="en-US" dirty="0" smtClean="0"/>
              <a:t>desired </a:t>
            </a:r>
            <a:r>
              <a:rPr lang="en-US" dirty="0" err="1" smtClean="0"/>
              <a:t>behaviour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243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One-time execution (implanting)</a:t>
            </a:r>
          </a:p>
          <a:p>
            <a:r>
              <a:rPr lang="en-US" dirty="0" smtClean="0"/>
              <a:t>Boot sector viruses</a:t>
            </a:r>
          </a:p>
          <a:p>
            <a:r>
              <a:rPr lang="en-US" dirty="0" smtClean="0"/>
              <a:t>Memory-resident viruses</a:t>
            </a:r>
          </a:p>
          <a:p>
            <a:r>
              <a:rPr lang="en-US" dirty="0" smtClean="0"/>
              <a:t>Application files</a:t>
            </a:r>
          </a:p>
          <a:p>
            <a:r>
              <a:rPr lang="en-US" dirty="0" smtClean="0"/>
              <a:t>Code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1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Effects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69661"/>
              </p:ext>
            </p:extLst>
          </p:nvPr>
        </p:nvGraphicFramePr>
        <p:xfrm>
          <a:off x="1887538" y="1528763"/>
          <a:ext cx="517842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Document" r:id="rId3" imgW="4572000" imgH="4787900" progId="Word.Document.12">
                  <p:embed/>
                </p:oleObj>
              </mc:Choice>
              <mc:Fallback>
                <p:oleObj name="Document" r:id="rId3" imgW="4572000" imgH="478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538" y="1528763"/>
                        <a:ext cx="5178425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8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software acquired from reliable sources</a:t>
            </a:r>
          </a:p>
          <a:p>
            <a:r>
              <a:rPr lang="en-US" dirty="0" smtClean="0"/>
              <a:t>Test software in an isolated environment</a:t>
            </a:r>
          </a:p>
          <a:p>
            <a:r>
              <a:rPr lang="en-US" dirty="0" smtClean="0"/>
              <a:t>Only open attachments when you know them to be safe</a:t>
            </a:r>
          </a:p>
          <a:p>
            <a:r>
              <a:rPr lang="en-US" dirty="0" smtClean="0"/>
              <a:t>Treat every website as potentially harmful</a:t>
            </a:r>
          </a:p>
          <a:p>
            <a:r>
              <a:rPr lang="en-US" dirty="0" smtClean="0"/>
              <a:t>Create and maintain backups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 scanners look for signs of malicious code infection using signatures in program files and memory</a:t>
            </a:r>
          </a:p>
          <a:p>
            <a:r>
              <a:rPr lang="en-US" dirty="0" smtClean="0"/>
              <a:t>Traditional virus scanners have trouble keeping up with new malware—detect about 45% of infections</a:t>
            </a:r>
          </a:p>
          <a:p>
            <a:r>
              <a:rPr lang="en-US" dirty="0" smtClean="0"/>
              <a:t>Detection mechanisms:</a:t>
            </a:r>
          </a:p>
          <a:p>
            <a:pPr lvl="1"/>
            <a:r>
              <a:rPr lang="en-US" dirty="0" smtClean="0"/>
              <a:t>Known string patterns in files or memory</a:t>
            </a:r>
          </a:p>
          <a:p>
            <a:pPr lvl="1"/>
            <a:r>
              <a:rPr lang="en-US" dirty="0" smtClean="0"/>
              <a:t>Execution patterns</a:t>
            </a:r>
          </a:p>
          <a:p>
            <a:pPr lvl="1"/>
            <a:r>
              <a:rPr lang="en-US" dirty="0" smtClean="0"/>
              <a:t>Storage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Signatures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  <p:pic>
        <p:nvPicPr>
          <p:cNvPr id="5" name="Picture 4" descr="fig03-2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1" y="1512124"/>
            <a:ext cx="6683248" cy="5029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4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for Developers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Modular code: Each code module should be</a:t>
            </a:r>
          </a:p>
          <a:p>
            <a:pPr lvl="1"/>
            <a:r>
              <a:rPr lang="en-US" dirty="0" smtClean="0"/>
              <a:t>Single-purpose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Independent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Mutual Suspicion</a:t>
            </a:r>
          </a:p>
          <a:p>
            <a:r>
              <a:rPr lang="en-US" dirty="0" smtClean="0"/>
              <a:t>Confinement</a:t>
            </a:r>
          </a:p>
          <a:p>
            <a:r>
              <a:rPr lang="en-US" dirty="0" smtClean="0"/>
              <a:t>Genetic 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3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Function testing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Installation testing</a:t>
            </a:r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Penetration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39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for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 privilege</a:t>
            </a:r>
          </a:p>
          <a:p>
            <a:r>
              <a:rPr lang="en-US" dirty="0" smtClean="0"/>
              <a:t>Economy of mechanism</a:t>
            </a:r>
          </a:p>
          <a:p>
            <a:r>
              <a:rPr lang="en-US" dirty="0" smtClean="0"/>
              <a:t>Open design</a:t>
            </a:r>
          </a:p>
          <a:p>
            <a:r>
              <a:rPr lang="en-US" dirty="0" smtClean="0"/>
              <a:t>Complete mediation</a:t>
            </a:r>
          </a:p>
          <a:p>
            <a:r>
              <a:rPr lang="en-US" dirty="0" smtClean="0"/>
              <a:t>Permission based</a:t>
            </a:r>
          </a:p>
          <a:p>
            <a:r>
              <a:rPr lang="en-US" dirty="0" smtClean="0"/>
              <a:t>Separation of privilege</a:t>
            </a:r>
          </a:p>
          <a:p>
            <a:r>
              <a:rPr lang="en-US" dirty="0" smtClean="0"/>
              <a:t>Least common mechanism</a:t>
            </a:r>
          </a:p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37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Countermeasures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Proofs of program correctness—where possible</a:t>
            </a:r>
          </a:p>
          <a:p>
            <a:pPr lvl="1"/>
            <a:r>
              <a:rPr lang="en-US" dirty="0" smtClean="0"/>
              <a:t>Defensive programming</a:t>
            </a:r>
          </a:p>
          <a:p>
            <a:pPr lvl="1"/>
            <a:r>
              <a:rPr lang="en-US" dirty="0" smtClean="0"/>
              <a:t>Design by contract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Penetrate-and-patch</a:t>
            </a:r>
          </a:p>
          <a:p>
            <a:pPr lvl="1"/>
            <a:r>
              <a:rPr lang="en-US" dirty="0" smtClean="0"/>
              <a:t>Security by obscurity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62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Buffer overflow attacks can take advantage of the fact that code and data are stored in the same memory in order to maliciously modify executing programs</a:t>
            </a:r>
          </a:p>
          <a:p>
            <a:r>
              <a:rPr lang="en-US" dirty="0" smtClean="0"/>
              <a:t>Programs can have a number of other types of vulnerabilities, including off-by-one errors, incomplete mediation, and race conditions</a:t>
            </a:r>
          </a:p>
          <a:p>
            <a:r>
              <a:rPr lang="en-US" dirty="0" smtClean="0"/>
              <a:t>Malware can have a variety of harmful effects depending on its characteristics, including resource usage, infection vector, and payload</a:t>
            </a:r>
          </a:p>
          <a:p>
            <a:r>
              <a:rPr lang="en-US" dirty="0" smtClean="0"/>
              <a:t>Developers can use a variety of techniques for writing and testing code for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39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program security flaw is an undesired </a:t>
            </a:r>
            <a:r>
              <a:rPr lang="en-US" dirty="0" smtClean="0"/>
              <a:t>program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caused by a program vulnerability. 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on program security considers two questions:  How do we keep programs free from flaws?  How do we protect computing resources against programs with flaws? </a:t>
            </a:r>
            <a:endParaRPr lang="en-US" dirty="0" smtClean="0"/>
          </a:p>
          <a:p>
            <a:r>
              <a:rPr lang="en-US" dirty="0" smtClean="0"/>
              <a:t>Early </a:t>
            </a:r>
            <a:r>
              <a:rPr lang="en-US" dirty="0"/>
              <a:t>idea was to attack the finished program to reveal faults, and then to patch the </a:t>
            </a:r>
            <a:r>
              <a:rPr lang="en-US" dirty="0" err="1"/>
              <a:t>corresp</a:t>
            </a:r>
            <a:r>
              <a:rPr lang="en-US" dirty="0"/>
              <a:t>. errors. </a:t>
            </a:r>
            <a:endParaRPr lang="en-US" dirty="0" smtClean="0"/>
          </a:p>
          <a:p>
            <a:r>
              <a:rPr lang="en-US" dirty="0" smtClean="0"/>
              <a:t>Experience </a:t>
            </a:r>
            <a:r>
              <a:rPr lang="en-US" dirty="0"/>
              <a:t>shows that this is not effective, and just tends to introduce new faults (and errors</a:t>
            </a:r>
            <a:r>
              <a:rPr lang="en-US" dirty="0" smtClean="0"/>
              <a:t>)!</a:t>
            </a:r>
          </a:p>
          <a:p>
            <a:r>
              <a:rPr lang="en-US" dirty="0" smtClean="0"/>
              <a:t>More </a:t>
            </a:r>
            <a:r>
              <a:rPr lang="en-US" dirty="0"/>
              <a:t>modern approach is to use careful specification and compare </a:t>
            </a:r>
            <a:r>
              <a:rPr lang="en-US" dirty="0" err="1"/>
              <a:t>behaviour</a:t>
            </a:r>
            <a:r>
              <a:rPr lang="en-US" dirty="0"/>
              <a:t> with the expected.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92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security flaws Fall into two groups: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 Non-malicious </a:t>
            </a:r>
            <a:r>
              <a:rPr lang="en-US" dirty="0"/>
              <a:t>flaws. Introduced by the programmer overlooking something: </a:t>
            </a:r>
            <a:r>
              <a:rPr lang="en-US" dirty="0" smtClean="0"/>
              <a:t></a:t>
            </a:r>
          </a:p>
          <a:p>
            <a:pPr marL="457200" indent="346075"/>
            <a:r>
              <a:rPr lang="en-US" dirty="0" smtClean="0"/>
              <a:t>Buffer </a:t>
            </a:r>
            <a:r>
              <a:rPr lang="en-US" dirty="0"/>
              <a:t>overflow  </a:t>
            </a:r>
            <a:endParaRPr lang="en-US" dirty="0" smtClean="0"/>
          </a:p>
          <a:p>
            <a:pPr marL="457200" indent="346075"/>
            <a:r>
              <a:rPr lang="en-US" dirty="0" smtClean="0"/>
              <a:t>Incomplete </a:t>
            </a:r>
            <a:r>
              <a:rPr lang="en-US" dirty="0"/>
              <a:t>mediation </a:t>
            </a:r>
            <a:endParaRPr lang="en-US" dirty="0" smtClean="0"/>
          </a:p>
          <a:p>
            <a:pPr marL="457200" indent="346075"/>
            <a:r>
              <a:rPr lang="en-US" dirty="0" smtClean="0"/>
              <a:t>Time-of-check </a:t>
            </a:r>
            <a:r>
              <a:rPr lang="en-US" dirty="0"/>
              <a:t>to Time-of-use (TOCTTU) errors </a:t>
            </a:r>
            <a:endParaRPr lang="en-US" dirty="0" smtClean="0"/>
          </a:p>
          <a:p>
            <a:pPr marL="457200" indent="346075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Malicious </a:t>
            </a:r>
            <a:r>
              <a:rPr lang="en-US" dirty="0"/>
              <a:t>flaws. Introduced deliberately (possibly by exploiting a non-malicious vulnerability): </a:t>
            </a:r>
            <a:endParaRPr lang="en-US" dirty="0" smtClean="0"/>
          </a:p>
          <a:p>
            <a:pPr marL="741363" indent="-347663"/>
            <a:r>
              <a:rPr lang="en-US" dirty="0" smtClean="0"/>
              <a:t>Virus</a:t>
            </a:r>
            <a:r>
              <a:rPr lang="en-US" dirty="0"/>
              <a:t>, worm, rabbit </a:t>
            </a:r>
            <a:endParaRPr lang="en-US" dirty="0" smtClean="0"/>
          </a:p>
          <a:p>
            <a:pPr marL="741363" indent="-347663"/>
            <a:r>
              <a:rPr lang="en-US" dirty="0" smtClean="0"/>
              <a:t>Trojan </a:t>
            </a:r>
            <a:r>
              <a:rPr lang="en-US" dirty="0"/>
              <a:t>horse, trapdoor </a:t>
            </a:r>
            <a:endParaRPr lang="en-US" dirty="0" smtClean="0"/>
          </a:p>
          <a:p>
            <a:pPr marL="741363" indent="-347663"/>
            <a:r>
              <a:rPr lang="en-US" dirty="0" smtClean="0"/>
              <a:t>Logic </a:t>
            </a:r>
            <a:r>
              <a:rPr lang="en-US" dirty="0"/>
              <a:t>bomb, time bomb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13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  <p:pic>
        <p:nvPicPr>
          <p:cNvPr id="16" name="Picture 15" descr="fig03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65" y="1523169"/>
            <a:ext cx="4056017" cy="49377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2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" b="-2269"/>
          <a:stretch/>
        </p:blipFill>
        <p:spPr>
          <a:xfrm>
            <a:off x="1492539" y="1620917"/>
            <a:ext cx="6150778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Occur </a:t>
            </a:r>
            <a:r>
              <a:rPr lang="en-US" dirty="0" smtClean="0"/>
              <a:t>when data is written beyond the space allocated for it, such as a 10</a:t>
            </a:r>
            <a:r>
              <a:rPr lang="en-US" baseline="30000" dirty="0" smtClean="0"/>
              <a:t>th</a:t>
            </a:r>
            <a:r>
              <a:rPr lang="en-US" dirty="0" smtClean="0"/>
              <a:t> byte in a 9-byte array</a:t>
            </a:r>
          </a:p>
          <a:p>
            <a:r>
              <a:rPr lang="en-US" dirty="0" smtClean="0"/>
              <a:t>In a typical exploitable buffer overflow, an attacker’s inputs are expected to go into regions of memory allocated for data, but those inputs are instead allowed to overwrite memory holding executable code</a:t>
            </a:r>
          </a:p>
          <a:p>
            <a:r>
              <a:rPr lang="en-US" dirty="0" smtClean="0"/>
              <a:t>The trick for an attacker is finding buffer overflow opportunities that lead to overwritten memory being executed, and finding the right code to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Buffer Overflows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har sample[10];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=0;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&lt;=9;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sample[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 = ‘A’;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ample[10] = ‘B’;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2877</Words>
  <Application>Microsoft Office PowerPoint</Application>
  <PresentationFormat>On-screen Show (4:3)</PresentationFormat>
  <Paragraphs>286</Paragraphs>
  <Slides>39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Office Theme</vt:lpstr>
      <vt:lpstr>Clarity</vt:lpstr>
      <vt:lpstr>Document</vt:lpstr>
      <vt:lpstr>Security in Computing, Fifth Edition</vt:lpstr>
      <vt:lpstr>Objectives for Chapter 3</vt:lpstr>
      <vt:lpstr>PowerPoint Presentation</vt:lpstr>
      <vt:lpstr>PowerPoint Presentation</vt:lpstr>
      <vt:lpstr>PowerPoint Presentation</vt:lpstr>
      <vt:lpstr>Memory Allocation</vt:lpstr>
      <vt:lpstr>Data vs. Instructions</vt:lpstr>
      <vt:lpstr>Buffer Overflows</vt:lpstr>
      <vt:lpstr>How Buffer Overflows Happen</vt:lpstr>
      <vt:lpstr>Memory Organization</vt:lpstr>
      <vt:lpstr>Where a Buffer Can Overflow</vt:lpstr>
      <vt:lpstr>The Stack</vt:lpstr>
      <vt:lpstr>The Stack after Procedure Calls</vt:lpstr>
      <vt:lpstr>Compromised Stack</vt:lpstr>
      <vt:lpstr>Overwriting Memory for Execution</vt:lpstr>
      <vt:lpstr>Harm from Buffer Overflows</vt:lpstr>
      <vt:lpstr>Overflow Countermeasures</vt:lpstr>
      <vt:lpstr>Incomplete Mediation</vt:lpstr>
      <vt:lpstr>Time-of-Check to Time-of-Use</vt:lpstr>
      <vt:lpstr>Race Conditions</vt:lpstr>
      <vt:lpstr>Race Conditions</vt:lpstr>
      <vt:lpstr>Other Programming Oversights</vt:lpstr>
      <vt:lpstr>Malware</vt:lpstr>
      <vt:lpstr>Types of Malware</vt:lpstr>
      <vt:lpstr>Types of Malware (cont.)</vt:lpstr>
      <vt:lpstr>History of Malware</vt:lpstr>
      <vt:lpstr>History of Malware (cont.)</vt:lpstr>
      <vt:lpstr>Harm from Malicious Code</vt:lpstr>
      <vt:lpstr>Transmission and Propagation</vt:lpstr>
      <vt:lpstr>Malware Activation</vt:lpstr>
      <vt:lpstr>Virus Effects</vt:lpstr>
      <vt:lpstr>Countermeasures for Users</vt:lpstr>
      <vt:lpstr>Virus Detection</vt:lpstr>
      <vt:lpstr>Virus Signatures</vt:lpstr>
      <vt:lpstr>Countermeasures for Developers</vt:lpstr>
      <vt:lpstr>Code Testing</vt:lpstr>
      <vt:lpstr>Design Principles for Security</vt:lpstr>
      <vt:lpstr>Other Countermeasures</vt:lpstr>
      <vt:lpstr>Summary</vt:lpstr>
    </vt:vector>
  </TitlesOfParts>
  <Company>Qmulos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RAVIRAJA HOLLA M</cp:lastModifiedBy>
  <cp:revision>62</cp:revision>
  <dcterms:created xsi:type="dcterms:W3CDTF">2015-09-09T13:03:04Z</dcterms:created>
  <dcterms:modified xsi:type="dcterms:W3CDTF">2022-09-07T15:49:56Z</dcterms:modified>
</cp:coreProperties>
</file>