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4630400" cy="8229600"/>
  <p:notesSz cx="8229600" cy="14630400"/>
  <p:embeddedFontLst>
    <p:embeddedFont>
      <p:font typeface="PT Serif"/>
      <p:regular r:id="rId10"/>
    </p:embeddedFont>
    <p:embeddedFont>
      <p:font typeface="PT Serif"/>
      <p:regular r:id="rId11"/>
    </p:embeddedFont>
    <p:embeddedFont>
      <p:font typeface="PT Serif"/>
      <p:regular r:id="rId12"/>
    </p:embeddedFont>
    <p:embeddedFont>
      <p:font typeface="PT Serif"/>
      <p:regular r:id="rId13"/>
    </p:embeddedFont>
    <p:embeddedFont>
      <p:font typeface="DM Sans"/>
      <p:regular r:id="rId14"/>
    </p:embeddedFont>
    <p:embeddedFont>
      <p:font typeface="DM Sans"/>
      <p:regular r:id="rId15"/>
    </p:embeddedFont>
    <p:embeddedFont>
      <p:font typeface="DM Sans"/>
      <p:regular r:id="rId16"/>
    </p:embeddedFont>
    <p:embeddedFont>
      <p:font typeface="DM Sans"/>
      <p:regular r:id="rId17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0" Type="http://schemas.openxmlformats.org/officeDocument/2006/relationships/font" Target="fonts/font1.fntdata"/><Relationship Id="rId11" Type="http://schemas.openxmlformats.org/officeDocument/2006/relationships/font" Target="fonts/font2.fntdata"/><Relationship Id="rId12" Type="http://schemas.openxmlformats.org/officeDocument/2006/relationships/font" Target="fonts/font3.fntdata"/><Relationship Id="rId13" Type="http://schemas.openxmlformats.org/officeDocument/2006/relationships/font" Target="fonts/font4.fntdata"/><Relationship Id="rId14" Type="http://schemas.openxmlformats.org/officeDocument/2006/relationships/font" Target="fonts/font5.fntdata"/><Relationship Id="rId15" Type="http://schemas.openxmlformats.org/officeDocument/2006/relationships/font" Target="fonts/font6.fntdata"/><Relationship Id="rId16" Type="http://schemas.openxmlformats.org/officeDocument/2006/relationships/font" Target="fonts/font7.fntdata"/><Relationship Id="rId17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673060"/>
            <a:ext cx="7556421" cy="14885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Business Requirements &amp; KPIs</a:t>
            </a:r>
            <a:endParaRPr lang="en-US" sz="4650" dirty="0"/>
          </a:p>
        </p:txBody>
      </p:sp>
      <p:sp>
        <p:nvSpPr>
          <p:cNvPr id="4" name="Text 1"/>
          <p:cNvSpPr/>
          <p:nvPr/>
        </p:nvSpPr>
        <p:spPr>
          <a:xfrm>
            <a:off x="6280190" y="2501741"/>
            <a:ext cx="3572470" cy="446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500"/>
              </a:lnSpc>
              <a:buNone/>
            </a:pPr>
            <a:r>
              <a:rPr lang="en-US" sz="280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High-Level Objective</a:t>
            </a:r>
            <a:endParaRPr lang="en-US" sz="2800" dirty="0"/>
          </a:p>
        </p:txBody>
      </p:sp>
      <p:sp>
        <p:nvSpPr>
          <p:cNvPr id="5" name="Text 2"/>
          <p:cNvSpPr/>
          <p:nvPr/>
        </p:nvSpPr>
        <p:spPr>
          <a:xfrm>
            <a:off x="6280190" y="3288506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Conduct a comprehensive analysis of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Blinkit’s sales performance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,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customer satisfaction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, and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inventory distribution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to identify key insights and optimization opportunities using various KPIs and visualizations in Power BI.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6280190" y="5080278"/>
            <a:ext cx="3572470" cy="446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500"/>
              </a:lnSpc>
              <a:buNone/>
            </a:pPr>
            <a:r>
              <a:rPr lang="en-US" sz="280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KPI Requirements</a:t>
            </a:r>
            <a:endParaRPr lang="en-US" sz="2800" dirty="0"/>
          </a:p>
        </p:txBody>
      </p:sp>
      <p:sp>
        <p:nvSpPr>
          <p:cNvPr id="7" name="Text 4"/>
          <p:cNvSpPr/>
          <p:nvPr/>
        </p:nvSpPr>
        <p:spPr>
          <a:xfrm>
            <a:off x="6280190" y="586704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Total Sales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– the overall revenue generated from all items sold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6280190" y="6309241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Average Sales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– the revenue per sale on average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6280190" y="675143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Number of Items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– the total count of distinct items sold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6280190" y="7193637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Average Rating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– the average customer rating for items sold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75774" y="504230"/>
            <a:ext cx="2973110" cy="3644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dirty="0">
                <a:solidFill>
                  <a:srgbClr val="000000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📊</a:t>
            </a:r>
            <a:pPr algn="l" indent="0" marL="0">
              <a:lnSpc>
                <a:spcPts val="2800"/>
              </a:lnSpc>
              <a:buNone/>
            </a:pPr>
            <a:r>
              <a:rPr lang="en-US" sz="220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 Chart Requirements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475774" y="1157407"/>
            <a:ext cx="2799278" cy="2675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Fat Content &amp; Sales Analyses</a:t>
            </a:r>
            <a:endParaRPr lang="en-US" sz="1650" dirty="0"/>
          </a:p>
        </p:txBody>
      </p:sp>
      <p:sp>
        <p:nvSpPr>
          <p:cNvPr id="4" name="Shape 2"/>
          <p:cNvSpPr/>
          <p:nvPr/>
        </p:nvSpPr>
        <p:spPr>
          <a:xfrm>
            <a:off x="475774" y="1577816"/>
            <a:ext cx="6673691" cy="1626156"/>
          </a:xfrm>
          <a:prstGeom prst="roundRect">
            <a:avLst>
              <a:gd name="adj" fmla="val 4498"/>
            </a:avLst>
          </a:prstGeom>
          <a:solidFill>
            <a:srgbClr val="FFFFFF"/>
          </a:solidFill>
          <a:ln w="15240">
            <a:solidFill>
              <a:srgbClr val="D8D4D4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460534" y="1577816"/>
            <a:ext cx="60960" cy="1626156"/>
          </a:xfrm>
          <a:prstGeom prst="roundRect">
            <a:avLst>
              <a:gd name="adj" fmla="val 33450"/>
            </a:avLst>
          </a:prstGeom>
          <a:solidFill>
            <a:srgbClr val="E04F00"/>
          </a:solidFill>
          <a:ln/>
        </p:spPr>
      </p:sp>
      <p:sp>
        <p:nvSpPr>
          <p:cNvPr id="6" name="Text 4"/>
          <p:cNvSpPr/>
          <p:nvPr/>
        </p:nvSpPr>
        <p:spPr>
          <a:xfrm>
            <a:off x="672584" y="1728907"/>
            <a:ext cx="2065973" cy="2230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4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Total Sales by Fat Content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672584" y="2087761"/>
            <a:ext cx="6325791" cy="2175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700"/>
              </a:lnSpc>
              <a:buSzPct val="100000"/>
              <a:buChar char="•"/>
            </a:pPr>
            <a:r>
              <a:rPr lang="en-US" sz="10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Objective: analyze the impact of fat content on total sales</a:t>
            </a:r>
            <a:endParaRPr lang="en-US" sz="1050" dirty="0"/>
          </a:p>
        </p:txBody>
      </p:sp>
      <p:sp>
        <p:nvSpPr>
          <p:cNvPr id="8" name="Text 6"/>
          <p:cNvSpPr/>
          <p:nvPr/>
        </p:nvSpPr>
        <p:spPr>
          <a:xfrm>
            <a:off x="672584" y="2352794"/>
            <a:ext cx="6325791" cy="4350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700"/>
              </a:lnSpc>
              <a:buSzPct val="100000"/>
              <a:buChar char="•"/>
            </a:pPr>
            <a:r>
              <a:rPr lang="en-US" sz="10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Additional Metrics: how other KPIs (average sales, number of items, average rating) vary with fat content</a:t>
            </a:r>
            <a:endParaRPr lang="en-US" sz="1050" dirty="0"/>
          </a:p>
        </p:txBody>
      </p:sp>
      <p:sp>
        <p:nvSpPr>
          <p:cNvPr id="9" name="Text 7"/>
          <p:cNvSpPr/>
          <p:nvPr/>
        </p:nvSpPr>
        <p:spPr>
          <a:xfrm>
            <a:off x="672584" y="2835354"/>
            <a:ext cx="6325791" cy="2175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700"/>
              </a:lnSpc>
              <a:buSzPct val="100000"/>
              <a:buChar char="•"/>
            </a:pPr>
            <a:r>
              <a:rPr lang="en-US" sz="10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Chart Type: Donut Chart</a:t>
            </a:r>
            <a:endParaRPr lang="en-US" sz="1050" dirty="0"/>
          </a:p>
        </p:txBody>
      </p:sp>
      <p:sp>
        <p:nvSpPr>
          <p:cNvPr id="10" name="Shape 8"/>
          <p:cNvSpPr/>
          <p:nvPr/>
        </p:nvSpPr>
        <p:spPr>
          <a:xfrm>
            <a:off x="475774" y="3339822"/>
            <a:ext cx="6673691" cy="1408628"/>
          </a:xfrm>
          <a:prstGeom prst="roundRect">
            <a:avLst>
              <a:gd name="adj" fmla="val 5193"/>
            </a:avLst>
          </a:prstGeom>
          <a:solidFill>
            <a:srgbClr val="FFFFFF"/>
          </a:solidFill>
          <a:ln w="15240">
            <a:solidFill>
              <a:srgbClr val="D8D4D4"/>
            </a:solidFill>
            <a:prstDash val="solid"/>
          </a:ln>
        </p:spPr>
      </p:sp>
      <p:sp>
        <p:nvSpPr>
          <p:cNvPr id="11" name="Shape 9"/>
          <p:cNvSpPr/>
          <p:nvPr/>
        </p:nvSpPr>
        <p:spPr>
          <a:xfrm>
            <a:off x="460534" y="3339822"/>
            <a:ext cx="60960" cy="1408628"/>
          </a:xfrm>
          <a:prstGeom prst="roundRect">
            <a:avLst>
              <a:gd name="adj" fmla="val 33450"/>
            </a:avLst>
          </a:prstGeom>
          <a:solidFill>
            <a:srgbClr val="E04F00"/>
          </a:solidFill>
          <a:ln/>
        </p:spPr>
      </p:sp>
      <p:sp>
        <p:nvSpPr>
          <p:cNvPr id="12" name="Text 10"/>
          <p:cNvSpPr/>
          <p:nvPr/>
        </p:nvSpPr>
        <p:spPr>
          <a:xfrm>
            <a:off x="672584" y="3490913"/>
            <a:ext cx="1933218" cy="2230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4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Total Sales by Item Type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672584" y="3849767"/>
            <a:ext cx="6325791" cy="2175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700"/>
              </a:lnSpc>
              <a:buSzPct val="100000"/>
              <a:buChar char="•"/>
            </a:pPr>
            <a:r>
              <a:rPr lang="en-US" sz="10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Objective: compare performance across different item types</a:t>
            </a:r>
            <a:endParaRPr lang="en-US" sz="1050" dirty="0"/>
          </a:p>
        </p:txBody>
      </p:sp>
      <p:sp>
        <p:nvSpPr>
          <p:cNvPr id="14" name="Text 12"/>
          <p:cNvSpPr/>
          <p:nvPr/>
        </p:nvSpPr>
        <p:spPr>
          <a:xfrm>
            <a:off x="672584" y="4114800"/>
            <a:ext cx="6325791" cy="2175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700"/>
              </a:lnSpc>
              <a:buSzPct val="100000"/>
              <a:buChar char="•"/>
            </a:pPr>
            <a:r>
              <a:rPr lang="en-US" sz="10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Additional Metrics: same set of other KPIs</a:t>
            </a:r>
            <a:endParaRPr lang="en-US" sz="1050" dirty="0"/>
          </a:p>
        </p:txBody>
      </p:sp>
      <p:sp>
        <p:nvSpPr>
          <p:cNvPr id="15" name="Text 13"/>
          <p:cNvSpPr/>
          <p:nvPr/>
        </p:nvSpPr>
        <p:spPr>
          <a:xfrm>
            <a:off x="672584" y="4379833"/>
            <a:ext cx="6325791" cy="2175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700"/>
              </a:lnSpc>
              <a:buSzPct val="100000"/>
              <a:buChar char="•"/>
            </a:pPr>
            <a:r>
              <a:rPr lang="en-US" sz="10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Chart Type: Bar Chart</a:t>
            </a:r>
            <a:endParaRPr lang="en-US" sz="1050" dirty="0"/>
          </a:p>
        </p:txBody>
      </p:sp>
      <p:sp>
        <p:nvSpPr>
          <p:cNvPr id="16" name="Shape 14"/>
          <p:cNvSpPr/>
          <p:nvPr/>
        </p:nvSpPr>
        <p:spPr>
          <a:xfrm>
            <a:off x="475774" y="4884301"/>
            <a:ext cx="6673691" cy="1408628"/>
          </a:xfrm>
          <a:prstGeom prst="roundRect">
            <a:avLst>
              <a:gd name="adj" fmla="val 5193"/>
            </a:avLst>
          </a:prstGeom>
          <a:solidFill>
            <a:srgbClr val="FFFFFF"/>
          </a:solidFill>
          <a:ln w="15240">
            <a:solidFill>
              <a:srgbClr val="D8D4D4"/>
            </a:solidFill>
            <a:prstDash val="solid"/>
          </a:ln>
        </p:spPr>
      </p:sp>
      <p:sp>
        <p:nvSpPr>
          <p:cNvPr id="17" name="Shape 15"/>
          <p:cNvSpPr/>
          <p:nvPr/>
        </p:nvSpPr>
        <p:spPr>
          <a:xfrm>
            <a:off x="460534" y="4884301"/>
            <a:ext cx="60960" cy="1408628"/>
          </a:xfrm>
          <a:prstGeom prst="roundRect">
            <a:avLst>
              <a:gd name="adj" fmla="val 33450"/>
            </a:avLst>
          </a:prstGeom>
          <a:solidFill>
            <a:srgbClr val="E04F00"/>
          </a:solidFill>
          <a:ln/>
        </p:spPr>
      </p:sp>
      <p:sp>
        <p:nvSpPr>
          <p:cNvPr id="18" name="Text 16"/>
          <p:cNvSpPr/>
          <p:nvPr/>
        </p:nvSpPr>
        <p:spPr>
          <a:xfrm>
            <a:off x="672584" y="5035391"/>
            <a:ext cx="2887623" cy="2230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4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Fat Content by Outlet for Total Sales</a:t>
            </a:r>
            <a:endParaRPr lang="en-US" sz="1400" dirty="0"/>
          </a:p>
        </p:txBody>
      </p:sp>
      <p:sp>
        <p:nvSpPr>
          <p:cNvPr id="19" name="Text 17"/>
          <p:cNvSpPr/>
          <p:nvPr/>
        </p:nvSpPr>
        <p:spPr>
          <a:xfrm>
            <a:off x="672584" y="5394246"/>
            <a:ext cx="6325791" cy="2175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700"/>
              </a:lnSpc>
              <a:buSzPct val="100000"/>
              <a:buChar char="•"/>
            </a:pPr>
            <a:r>
              <a:rPr lang="en-US" sz="10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Objective: compare total sales across outlets, segmented by fat content</a:t>
            </a:r>
            <a:endParaRPr lang="en-US" sz="1050" dirty="0"/>
          </a:p>
        </p:txBody>
      </p:sp>
      <p:sp>
        <p:nvSpPr>
          <p:cNvPr id="20" name="Text 18"/>
          <p:cNvSpPr/>
          <p:nvPr/>
        </p:nvSpPr>
        <p:spPr>
          <a:xfrm>
            <a:off x="672584" y="5659279"/>
            <a:ext cx="6325791" cy="2175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700"/>
              </a:lnSpc>
              <a:buSzPct val="100000"/>
              <a:buChar char="•"/>
            </a:pPr>
            <a:r>
              <a:rPr lang="en-US" sz="10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Additional Metrics: KPI variations by fat content</a:t>
            </a:r>
            <a:endParaRPr lang="en-US" sz="1050" dirty="0"/>
          </a:p>
        </p:txBody>
      </p:sp>
      <p:sp>
        <p:nvSpPr>
          <p:cNvPr id="21" name="Text 19"/>
          <p:cNvSpPr/>
          <p:nvPr/>
        </p:nvSpPr>
        <p:spPr>
          <a:xfrm>
            <a:off x="672584" y="5924312"/>
            <a:ext cx="6325791" cy="2175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700"/>
              </a:lnSpc>
              <a:buSzPct val="100000"/>
              <a:buChar char="•"/>
            </a:pPr>
            <a:r>
              <a:rPr lang="en-US" sz="10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Chart Type: Stacked Column Chart</a:t>
            </a:r>
            <a:endParaRPr lang="en-US" sz="1050" dirty="0"/>
          </a:p>
        </p:txBody>
      </p:sp>
      <p:sp>
        <p:nvSpPr>
          <p:cNvPr id="22" name="Shape 20"/>
          <p:cNvSpPr/>
          <p:nvPr/>
        </p:nvSpPr>
        <p:spPr>
          <a:xfrm>
            <a:off x="475774" y="6428780"/>
            <a:ext cx="6673691" cy="1143595"/>
          </a:xfrm>
          <a:prstGeom prst="roundRect">
            <a:avLst>
              <a:gd name="adj" fmla="val 6397"/>
            </a:avLst>
          </a:prstGeom>
          <a:solidFill>
            <a:srgbClr val="FFFFFF"/>
          </a:solidFill>
          <a:ln w="15240">
            <a:solidFill>
              <a:srgbClr val="D8D4D4"/>
            </a:solidFill>
            <a:prstDash val="solid"/>
          </a:ln>
        </p:spPr>
      </p:sp>
      <p:sp>
        <p:nvSpPr>
          <p:cNvPr id="23" name="Shape 21"/>
          <p:cNvSpPr/>
          <p:nvPr/>
        </p:nvSpPr>
        <p:spPr>
          <a:xfrm>
            <a:off x="460534" y="6428780"/>
            <a:ext cx="60960" cy="1143595"/>
          </a:xfrm>
          <a:prstGeom prst="roundRect">
            <a:avLst>
              <a:gd name="adj" fmla="val 33450"/>
            </a:avLst>
          </a:prstGeom>
          <a:solidFill>
            <a:srgbClr val="E04F00"/>
          </a:solidFill>
          <a:ln/>
        </p:spPr>
      </p:sp>
      <p:sp>
        <p:nvSpPr>
          <p:cNvPr id="24" name="Text 22"/>
          <p:cNvSpPr/>
          <p:nvPr/>
        </p:nvSpPr>
        <p:spPr>
          <a:xfrm>
            <a:off x="672584" y="6579870"/>
            <a:ext cx="2819162" cy="2230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4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Total Sales by Outlet Establishment</a:t>
            </a:r>
            <a:endParaRPr lang="en-US" sz="1400" dirty="0"/>
          </a:p>
        </p:txBody>
      </p:sp>
      <p:sp>
        <p:nvSpPr>
          <p:cNvPr id="25" name="Text 23"/>
          <p:cNvSpPr/>
          <p:nvPr/>
        </p:nvSpPr>
        <p:spPr>
          <a:xfrm>
            <a:off x="672584" y="6938724"/>
            <a:ext cx="6325791" cy="2175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700"/>
              </a:lnSpc>
              <a:buSzPct val="100000"/>
              <a:buChar char="•"/>
            </a:pPr>
            <a:r>
              <a:rPr lang="en-US" sz="10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Objective: evaluate how the age or type of outlet establishment influences total sales</a:t>
            </a:r>
            <a:endParaRPr lang="en-US" sz="1050" dirty="0"/>
          </a:p>
        </p:txBody>
      </p:sp>
      <p:sp>
        <p:nvSpPr>
          <p:cNvPr id="26" name="Text 24"/>
          <p:cNvSpPr/>
          <p:nvPr/>
        </p:nvSpPr>
        <p:spPr>
          <a:xfrm>
            <a:off x="672584" y="7203758"/>
            <a:ext cx="6325791" cy="2175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700"/>
              </a:lnSpc>
              <a:buSzPct val="100000"/>
              <a:buChar char="•"/>
            </a:pPr>
            <a:r>
              <a:rPr lang="en-US" sz="10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Chart Type: Line Chart</a:t>
            </a:r>
            <a:endParaRPr lang="en-US" sz="1050" dirty="0"/>
          </a:p>
        </p:txBody>
      </p:sp>
      <p:sp>
        <p:nvSpPr>
          <p:cNvPr id="27" name="Text 25"/>
          <p:cNvSpPr/>
          <p:nvPr/>
        </p:nvSpPr>
        <p:spPr>
          <a:xfrm>
            <a:off x="7488555" y="1157407"/>
            <a:ext cx="4511040" cy="2675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Outlet Size, Location &amp; Type (additional slides)</a:t>
            </a:r>
            <a:endParaRPr lang="en-US" sz="1650" dirty="0"/>
          </a:p>
        </p:txBody>
      </p:sp>
      <p:sp>
        <p:nvSpPr>
          <p:cNvPr id="28" name="Shape 26"/>
          <p:cNvSpPr/>
          <p:nvPr/>
        </p:nvSpPr>
        <p:spPr>
          <a:xfrm>
            <a:off x="7488555" y="1577816"/>
            <a:ext cx="6673691" cy="1143595"/>
          </a:xfrm>
          <a:prstGeom prst="roundRect">
            <a:avLst>
              <a:gd name="adj" fmla="val 6397"/>
            </a:avLst>
          </a:prstGeom>
          <a:solidFill>
            <a:srgbClr val="FFFFFF"/>
          </a:solidFill>
          <a:ln w="15240">
            <a:solidFill>
              <a:srgbClr val="D8D4D4"/>
            </a:solidFill>
            <a:prstDash val="solid"/>
          </a:ln>
        </p:spPr>
      </p:sp>
      <p:sp>
        <p:nvSpPr>
          <p:cNvPr id="29" name="Shape 27"/>
          <p:cNvSpPr/>
          <p:nvPr/>
        </p:nvSpPr>
        <p:spPr>
          <a:xfrm>
            <a:off x="7473315" y="1577816"/>
            <a:ext cx="60960" cy="1143595"/>
          </a:xfrm>
          <a:prstGeom prst="roundRect">
            <a:avLst>
              <a:gd name="adj" fmla="val 33450"/>
            </a:avLst>
          </a:prstGeom>
          <a:solidFill>
            <a:srgbClr val="E04F00"/>
          </a:solidFill>
          <a:ln/>
        </p:spPr>
      </p:sp>
      <p:sp>
        <p:nvSpPr>
          <p:cNvPr id="30" name="Text 28"/>
          <p:cNvSpPr/>
          <p:nvPr/>
        </p:nvSpPr>
        <p:spPr>
          <a:xfrm>
            <a:off x="7685365" y="1728907"/>
            <a:ext cx="1784152" cy="2230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4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Sales by Outlet Size</a:t>
            </a:r>
            <a:endParaRPr lang="en-US" sz="1400" dirty="0"/>
          </a:p>
        </p:txBody>
      </p:sp>
      <p:sp>
        <p:nvSpPr>
          <p:cNvPr id="31" name="Text 29"/>
          <p:cNvSpPr/>
          <p:nvPr/>
        </p:nvSpPr>
        <p:spPr>
          <a:xfrm>
            <a:off x="7685365" y="2087761"/>
            <a:ext cx="6325791" cy="2175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700"/>
              </a:lnSpc>
              <a:buSzPct val="100000"/>
              <a:buChar char="•"/>
            </a:pPr>
            <a:r>
              <a:rPr lang="en-US" sz="10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Objective: correlation between outlet size and total sales</a:t>
            </a:r>
            <a:endParaRPr lang="en-US" sz="1050" dirty="0"/>
          </a:p>
        </p:txBody>
      </p:sp>
      <p:sp>
        <p:nvSpPr>
          <p:cNvPr id="32" name="Text 30"/>
          <p:cNvSpPr/>
          <p:nvPr/>
        </p:nvSpPr>
        <p:spPr>
          <a:xfrm>
            <a:off x="7685365" y="2352794"/>
            <a:ext cx="6325791" cy="2175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700"/>
              </a:lnSpc>
              <a:buSzPct val="100000"/>
              <a:buChar char="•"/>
            </a:pPr>
            <a:r>
              <a:rPr lang="en-US" sz="10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Chart Type: Donut or Pie Chart</a:t>
            </a:r>
            <a:endParaRPr lang="en-US" sz="1050" dirty="0"/>
          </a:p>
        </p:txBody>
      </p:sp>
      <p:sp>
        <p:nvSpPr>
          <p:cNvPr id="33" name="Shape 31"/>
          <p:cNvSpPr/>
          <p:nvPr/>
        </p:nvSpPr>
        <p:spPr>
          <a:xfrm>
            <a:off x="7488555" y="2857262"/>
            <a:ext cx="6673691" cy="1143595"/>
          </a:xfrm>
          <a:prstGeom prst="roundRect">
            <a:avLst>
              <a:gd name="adj" fmla="val 6397"/>
            </a:avLst>
          </a:prstGeom>
          <a:solidFill>
            <a:srgbClr val="FFFFFF"/>
          </a:solidFill>
          <a:ln w="15240">
            <a:solidFill>
              <a:srgbClr val="D8D4D4"/>
            </a:solidFill>
            <a:prstDash val="solid"/>
          </a:ln>
        </p:spPr>
      </p:sp>
      <p:sp>
        <p:nvSpPr>
          <p:cNvPr id="34" name="Shape 32"/>
          <p:cNvSpPr/>
          <p:nvPr/>
        </p:nvSpPr>
        <p:spPr>
          <a:xfrm>
            <a:off x="7473315" y="2857262"/>
            <a:ext cx="60960" cy="1143595"/>
          </a:xfrm>
          <a:prstGeom prst="roundRect">
            <a:avLst>
              <a:gd name="adj" fmla="val 33450"/>
            </a:avLst>
          </a:prstGeom>
          <a:solidFill>
            <a:srgbClr val="E04F00"/>
          </a:solidFill>
          <a:ln/>
        </p:spPr>
      </p:sp>
      <p:sp>
        <p:nvSpPr>
          <p:cNvPr id="35" name="Text 33"/>
          <p:cNvSpPr/>
          <p:nvPr/>
        </p:nvSpPr>
        <p:spPr>
          <a:xfrm>
            <a:off x="7685365" y="3008352"/>
            <a:ext cx="1924645" cy="2230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4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Sales by Outlet Location</a:t>
            </a:r>
            <a:endParaRPr lang="en-US" sz="1400" dirty="0"/>
          </a:p>
        </p:txBody>
      </p:sp>
      <p:sp>
        <p:nvSpPr>
          <p:cNvPr id="36" name="Text 34"/>
          <p:cNvSpPr/>
          <p:nvPr/>
        </p:nvSpPr>
        <p:spPr>
          <a:xfrm>
            <a:off x="7685365" y="3367207"/>
            <a:ext cx="6325791" cy="2175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700"/>
              </a:lnSpc>
              <a:buSzPct val="100000"/>
              <a:buChar char="•"/>
            </a:pPr>
            <a:r>
              <a:rPr lang="en-US" sz="10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Objective: geographic distribution of sales across different locations</a:t>
            </a:r>
            <a:endParaRPr lang="en-US" sz="1050" dirty="0"/>
          </a:p>
        </p:txBody>
      </p:sp>
      <p:sp>
        <p:nvSpPr>
          <p:cNvPr id="37" name="Text 35"/>
          <p:cNvSpPr/>
          <p:nvPr/>
        </p:nvSpPr>
        <p:spPr>
          <a:xfrm>
            <a:off x="7685365" y="3632240"/>
            <a:ext cx="6325791" cy="2175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700"/>
              </a:lnSpc>
              <a:buSzPct val="100000"/>
              <a:buChar char="•"/>
            </a:pPr>
            <a:r>
              <a:rPr lang="en-US" sz="10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Chart Type: Funnel Map</a:t>
            </a:r>
            <a:endParaRPr lang="en-US" sz="1050" dirty="0"/>
          </a:p>
        </p:txBody>
      </p:sp>
      <p:sp>
        <p:nvSpPr>
          <p:cNvPr id="38" name="Shape 36"/>
          <p:cNvSpPr/>
          <p:nvPr/>
        </p:nvSpPr>
        <p:spPr>
          <a:xfrm>
            <a:off x="7488555" y="4136708"/>
            <a:ext cx="6673691" cy="1361123"/>
          </a:xfrm>
          <a:prstGeom prst="roundRect">
            <a:avLst>
              <a:gd name="adj" fmla="val 5374"/>
            </a:avLst>
          </a:prstGeom>
          <a:solidFill>
            <a:srgbClr val="FFFFFF"/>
          </a:solidFill>
          <a:ln w="15240">
            <a:solidFill>
              <a:srgbClr val="D8D4D4"/>
            </a:solidFill>
            <a:prstDash val="solid"/>
          </a:ln>
        </p:spPr>
      </p:sp>
      <p:sp>
        <p:nvSpPr>
          <p:cNvPr id="39" name="Shape 37"/>
          <p:cNvSpPr/>
          <p:nvPr/>
        </p:nvSpPr>
        <p:spPr>
          <a:xfrm>
            <a:off x="7473315" y="4136708"/>
            <a:ext cx="60960" cy="1361123"/>
          </a:xfrm>
          <a:prstGeom prst="roundRect">
            <a:avLst>
              <a:gd name="adj" fmla="val 33450"/>
            </a:avLst>
          </a:prstGeom>
          <a:solidFill>
            <a:srgbClr val="E04F00"/>
          </a:solidFill>
          <a:ln/>
        </p:spPr>
      </p:sp>
      <p:sp>
        <p:nvSpPr>
          <p:cNvPr id="40" name="Text 38"/>
          <p:cNvSpPr/>
          <p:nvPr/>
        </p:nvSpPr>
        <p:spPr>
          <a:xfrm>
            <a:off x="7685365" y="4287798"/>
            <a:ext cx="2080974" cy="2230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4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All Metrics by Outlet Type</a:t>
            </a:r>
            <a:endParaRPr lang="en-US" sz="1400" dirty="0"/>
          </a:p>
        </p:txBody>
      </p:sp>
      <p:sp>
        <p:nvSpPr>
          <p:cNvPr id="41" name="Text 39"/>
          <p:cNvSpPr/>
          <p:nvPr/>
        </p:nvSpPr>
        <p:spPr>
          <a:xfrm>
            <a:off x="7685365" y="4646652"/>
            <a:ext cx="6325791" cy="4350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700"/>
              </a:lnSpc>
              <a:buSzPct val="100000"/>
              <a:buChar char="•"/>
            </a:pPr>
            <a:r>
              <a:rPr lang="en-US" sz="10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Objective: comprehensive breakdown of all key metrics (total sales, average sales, number of items, average rating) by outlet type</a:t>
            </a:r>
            <a:endParaRPr lang="en-US" sz="1050" dirty="0"/>
          </a:p>
        </p:txBody>
      </p:sp>
      <p:sp>
        <p:nvSpPr>
          <p:cNvPr id="42" name="Text 40"/>
          <p:cNvSpPr/>
          <p:nvPr/>
        </p:nvSpPr>
        <p:spPr>
          <a:xfrm>
            <a:off x="7685365" y="5129213"/>
            <a:ext cx="6325791" cy="2175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700"/>
              </a:lnSpc>
              <a:buSzPct val="100000"/>
              <a:buChar char="•"/>
            </a:pPr>
            <a:r>
              <a:rPr lang="en-US" sz="10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Chart Type: Matrix Card</a:t>
            </a:r>
            <a:endParaRPr lang="en-US" sz="10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27472"/>
            <a:ext cx="9564648" cy="6106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650"/>
              </a:lnSpc>
              <a:buNone/>
            </a:pPr>
            <a:r>
              <a:rPr lang="en-US" sz="3750" dirty="0">
                <a:solidFill>
                  <a:srgbClr val="000000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✅</a:t>
            </a:r>
            <a:pPr algn="l" indent="0" marL="0">
              <a:lnSpc>
                <a:spcPts val="4650"/>
              </a:lnSpc>
              <a:buNone/>
            </a:pPr>
            <a:r>
              <a:rPr lang="en-US" sz="37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 Project Steps in Power BI Implementation</a:t>
            </a:r>
            <a:endParaRPr lang="en-US" sz="3750" dirty="0"/>
          </a:p>
        </p:txBody>
      </p:sp>
      <p:sp>
        <p:nvSpPr>
          <p:cNvPr id="3" name="Text 1"/>
          <p:cNvSpPr/>
          <p:nvPr/>
        </p:nvSpPr>
        <p:spPr>
          <a:xfrm>
            <a:off x="793790" y="1791772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T Serif Light" pitchFamily="34" charset="0"/>
                <a:ea typeface="PT Serif Light" pitchFamily="34" charset="-122"/>
                <a:cs typeface="PT Serif Light" pitchFamily="34" charset="-120"/>
              </a:rPr>
              <a:t>01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2146816"/>
            <a:ext cx="4196358" cy="30480"/>
          </a:xfrm>
          <a:prstGeom prst="rect">
            <a:avLst/>
          </a:prstGeom>
          <a:solidFill>
            <a:srgbClr val="E04F00"/>
          </a:solidFill>
          <a:ln/>
        </p:spPr>
      </p:sp>
      <p:sp>
        <p:nvSpPr>
          <p:cNvPr id="5" name="Text 3"/>
          <p:cNvSpPr/>
          <p:nvPr/>
        </p:nvSpPr>
        <p:spPr>
          <a:xfrm>
            <a:off x="793790" y="2321123"/>
            <a:ext cx="4196358" cy="7441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Requirement Gathering / Business Requirements</a:t>
            </a:r>
            <a:endParaRPr lang="en-US" sz="2300" dirty="0"/>
          </a:p>
        </p:txBody>
      </p:sp>
      <p:sp>
        <p:nvSpPr>
          <p:cNvPr id="6" name="Text 4"/>
          <p:cNvSpPr/>
          <p:nvPr/>
        </p:nvSpPr>
        <p:spPr>
          <a:xfrm>
            <a:off x="5216962" y="1791772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T Serif Light" pitchFamily="34" charset="0"/>
                <a:ea typeface="PT Serif Light" pitchFamily="34" charset="-122"/>
                <a:cs typeface="PT Serif Light" pitchFamily="34" charset="-120"/>
              </a:rPr>
              <a:t>02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5216962" y="2146816"/>
            <a:ext cx="4196358" cy="30480"/>
          </a:xfrm>
          <a:prstGeom prst="rect">
            <a:avLst/>
          </a:prstGeom>
          <a:solidFill>
            <a:srgbClr val="E04F00"/>
          </a:solidFill>
          <a:ln/>
        </p:spPr>
      </p:sp>
      <p:sp>
        <p:nvSpPr>
          <p:cNvPr id="8" name="Text 6"/>
          <p:cNvSpPr/>
          <p:nvPr/>
        </p:nvSpPr>
        <p:spPr>
          <a:xfrm>
            <a:off x="5216962" y="2321123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Data Walkthrough</a:t>
            </a:r>
            <a:endParaRPr lang="en-US" sz="2300" dirty="0"/>
          </a:p>
        </p:txBody>
      </p:sp>
      <p:sp>
        <p:nvSpPr>
          <p:cNvPr id="9" name="Text 7"/>
          <p:cNvSpPr/>
          <p:nvPr/>
        </p:nvSpPr>
        <p:spPr>
          <a:xfrm>
            <a:off x="9640133" y="1791772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T Serif Light" pitchFamily="34" charset="0"/>
                <a:ea typeface="PT Serif Light" pitchFamily="34" charset="-122"/>
                <a:cs typeface="PT Serif Light" pitchFamily="34" charset="-120"/>
              </a:rPr>
              <a:t>03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9640133" y="2146816"/>
            <a:ext cx="4196358" cy="30480"/>
          </a:xfrm>
          <a:prstGeom prst="rect">
            <a:avLst/>
          </a:prstGeom>
          <a:solidFill>
            <a:srgbClr val="E04F00"/>
          </a:solidFill>
          <a:ln/>
        </p:spPr>
      </p:sp>
      <p:sp>
        <p:nvSpPr>
          <p:cNvPr id="11" name="Text 9"/>
          <p:cNvSpPr/>
          <p:nvPr/>
        </p:nvSpPr>
        <p:spPr>
          <a:xfrm>
            <a:off x="9640133" y="2321123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Data Connection</a:t>
            </a:r>
            <a:endParaRPr lang="en-US" sz="2300" dirty="0"/>
          </a:p>
        </p:txBody>
      </p:sp>
      <p:sp>
        <p:nvSpPr>
          <p:cNvPr id="12" name="Text 10"/>
          <p:cNvSpPr/>
          <p:nvPr/>
        </p:nvSpPr>
        <p:spPr>
          <a:xfrm>
            <a:off x="793790" y="3462099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T Serif Light" pitchFamily="34" charset="0"/>
                <a:ea typeface="PT Serif Light" pitchFamily="34" charset="-122"/>
                <a:cs typeface="PT Serif Light" pitchFamily="34" charset="-120"/>
              </a:rPr>
              <a:t>04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793790" y="3817144"/>
            <a:ext cx="4196358" cy="30480"/>
          </a:xfrm>
          <a:prstGeom prst="rect">
            <a:avLst/>
          </a:prstGeom>
          <a:solidFill>
            <a:srgbClr val="E04F00"/>
          </a:solidFill>
          <a:ln/>
        </p:spPr>
      </p:sp>
      <p:sp>
        <p:nvSpPr>
          <p:cNvPr id="14" name="Text 12"/>
          <p:cNvSpPr/>
          <p:nvPr/>
        </p:nvSpPr>
        <p:spPr>
          <a:xfrm>
            <a:off x="793790" y="3991451"/>
            <a:ext cx="3982641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Data Cleaning / Quality Check</a:t>
            </a:r>
            <a:endParaRPr lang="en-US" sz="2300" dirty="0"/>
          </a:p>
        </p:txBody>
      </p:sp>
      <p:sp>
        <p:nvSpPr>
          <p:cNvPr id="15" name="Text 13"/>
          <p:cNvSpPr/>
          <p:nvPr/>
        </p:nvSpPr>
        <p:spPr>
          <a:xfrm>
            <a:off x="5216962" y="3462099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T Serif Light" pitchFamily="34" charset="0"/>
                <a:ea typeface="PT Serif Light" pitchFamily="34" charset="-122"/>
                <a:cs typeface="PT Serif Light" pitchFamily="34" charset="-120"/>
              </a:rPr>
              <a:t>05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5216962" y="3817144"/>
            <a:ext cx="4196358" cy="30480"/>
          </a:xfrm>
          <a:prstGeom prst="rect">
            <a:avLst/>
          </a:prstGeom>
          <a:solidFill>
            <a:srgbClr val="E04F00"/>
          </a:solidFill>
          <a:ln/>
        </p:spPr>
      </p:sp>
      <p:sp>
        <p:nvSpPr>
          <p:cNvPr id="17" name="Text 15"/>
          <p:cNvSpPr/>
          <p:nvPr/>
        </p:nvSpPr>
        <p:spPr>
          <a:xfrm>
            <a:off x="5216962" y="3991451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Data Modeling</a:t>
            </a:r>
            <a:endParaRPr lang="en-US" sz="2300" dirty="0"/>
          </a:p>
        </p:txBody>
      </p:sp>
      <p:sp>
        <p:nvSpPr>
          <p:cNvPr id="18" name="Text 16"/>
          <p:cNvSpPr/>
          <p:nvPr/>
        </p:nvSpPr>
        <p:spPr>
          <a:xfrm>
            <a:off x="9640133" y="3462099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T Serif Light" pitchFamily="34" charset="0"/>
                <a:ea typeface="PT Serif Light" pitchFamily="34" charset="-122"/>
                <a:cs typeface="PT Serif Light" pitchFamily="34" charset="-120"/>
              </a:rPr>
              <a:t>06</a:t>
            </a:r>
            <a:endParaRPr lang="en-US" sz="1750" dirty="0"/>
          </a:p>
        </p:txBody>
      </p:sp>
      <p:sp>
        <p:nvSpPr>
          <p:cNvPr id="19" name="Shape 17"/>
          <p:cNvSpPr/>
          <p:nvPr/>
        </p:nvSpPr>
        <p:spPr>
          <a:xfrm>
            <a:off x="9640133" y="3817144"/>
            <a:ext cx="4196358" cy="30480"/>
          </a:xfrm>
          <a:prstGeom prst="rect">
            <a:avLst/>
          </a:prstGeom>
          <a:solidFill>
            <a:srgbClr val="E04F00"/>
          </a:solidFill>
          <a:ln/>
        </p:spPr>
      </p:sp>
      <p:sp>
        <p:nvSpPr>
          <p:cNvPr id="20" name="Text 18"/>
          <p:cNvSpPr/>
          <p:nvPr/>
        </p:nvSpPr>
        <p:spPr>
          <a:xfrm>
            <a:off x="9640133" y="3991451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Data Processing</a:t>
            </a:r>
            <a:endParaRPr lang="en-US" sz="2300" dirty="0"/>
          </a:p>
        </p:txBody>
      </p:sp>
      <p:sp>
        <p:nvSpPr>
          <p:cNvPr id="21" name="Text 19"/>
          <p:cNvSpPr/>
          <p:nvPr/>
        </p:nvSpPr>
        <p:spPr>
          <a:xfrm>
            <a:off x="793790" y="4760357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T Serif Light" pitchFamily="34" charset="0"/>
                <a:ea typeface="PT Serif Light" pitchFamily="34" charset="-122"/>
                <a:cs typeface="PT Serif Light" pitchFamily="34" charset="-120"/>
              </a:rPr>
              <a:t>07</a:t>
            </a:r>
            <a:endParaRPr lang="en-US" sz="1750" dirty="0"/>
          </a:p>
        </p:txBody>
      </p:sp>
      <p:sp>
        <p:nvSpPr>
          <p:cNvPr id="22" name="Shape 20"/>
          <p:cNvSpPr/>
          <p:nvPr/>
        </p:nvSpPr>
        <p:spPr>
          <a:xfrm>
            <a:off x="793790" y="5115401"/>
            <a:ext cx="4196358" cy="30480"/>
          </a:xfrm>
          <a:prstGeom prst="rect">
            <a:avLst/>
          </a:prstGeom>
          <a:solidFill>
            <a:srgbClr val="E04F00"/>
          </a:solidFill>
          <a:ln/>
        </p:spPr>
      </p:sp>
      <p:sp>
        <p:nvSpPr>
          <p:cNvPr id="23" name="Text 21"/>
          <p:cNvSpPr/>
          <p:nvPr/>
        </p:nvSpPr>
        <p:spPr>
          <a:xfrm>
            <a:off x="793790" y="5289709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DAX Calculations</a:t>
            </a:r>
            <a:endParaRPr lang="en-US" sz="2300" dirty="0"/>
          </a:p>
        </p:txBody>
      </p:sp>
      <p:sp>
        <p:nvSpPr>
          <p:cNvPr id="24" name="Text 22"/>
          <p:cNvSpPr/>
          <p:nvPr/>
        </p:nvSpPr>
        <p:spPr>
          <a:xfrm>
            <a:off x="5216962" y="4760357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T Serif Light" pitchFamily="34" charset="0"/>
                <a:ea typeface="PT Serif Light" pitchFamily="34" charset="-122"/>
                <a:cs typeface="PT Serif Light" pitchFamily="34" charset="-120"/>
              </a:rPr>
              <a:t>08</a:t>
            </a:r>
            <a:endParaRPr lang="en-US" sz="1750" dirty="0"/>
          </a:p>
        </p:txBody>
      </p:sp>
      <p:sp>
        <p:nvSpPr>
          <p:cNvPr id="25" name="Shape 23"/>
          <p:cNvSpPr/>
          <p:nvPr/>
        </p:nvSpPr>
        <p:spPr>
          <a:xfrm>
            <a:off x="5216962" y="5115401"/>
            <a:ext cx="4196358" cy="30480"/>
          </a:xfrm>
          <a:prstGeom prst="rect">
            <a:avLst/>
          </a:prstGeom>
          <a:solidFill>
            <a:srgbClr val="E04F00"/>
          </a:solidFill>
          <a:ln/>
        </p:spPr>
      </p:sp>
      <p:sp>
        <p:nvSpPr>
          <p:cNvPr id="26" name="Text 24"/>
          <p:cNvSpPr/>
          <p:nvPr/>
        </p:nvSpPr>
        <p:spPr>
          <a:xfrm>
            <a:off x="5216962" y="5289709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Dashboard Layouting</a:t>
            </a:r>
            <a:endParaRPr lang="en-US" sz="2300" dirty="0"/>
          </a:p>
        </p:txBody>
      </p:sp>
      <p:sp>
        <p:nvSpPr>
          <p:cNvPr id="27" name="Text 25"/>
          <p:cNvSpPr/>
          <p:nvPr/>
        </p:nvSpPr>
        <p:spPr>
          <a:xfrm>
            <a:off x="9640133" y="4760357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T Serif Light" pitchFamily="34" charset="0"/>
                <a:ea typeface="PT Serif Light" pitchFamily="34" charset="-122"/>
                <a:cs typeface="PT Serif Light" pitchFamily="34" charset="-120"/>
              </a:rPr>
              <a:t>09</a:t>
            </a:r>
            <a:endParaRPr lang="en-US" sz="1750" dirty="0"/>
          </a:p>
        </p:txBody>
      </p:sp>
      <p:sp>
        <p:nvSpPr>
          <p:cNvPr id="28" name="Shape 26"/>
          <p:cNvSpPr/>
          <p:nvPr/>
        </p:nvSpPr>
        <p:spPr>
          <a:xfrm>
            <a:off x="9640133" y="5115401"/>
            <a:ext cx="4196358" cy="30480"/>
          </a:xfrm>
          <a:prstGeom prst="rect">
            <a:avLst/>
          </a:prstGeom>
          <a:solidFill>
            <a:srgbClr val="E04F00"/>
          </a:solidFill>
          <a:ln/>
        </p:spPr>
      </p:sp>
      <p:sp>
        <p:nvSpPr>
          <p:cNvPr id="29" name="Text 27"/>
          <p:cNvSpPr/>
          <p:nvPr/>
        </p:nvSpPr>
        <p:spPr>
          <a:xfrm>
            <a:off x="9640133" y="5289709"/>
            <a:ext cx="4196358" cy="7441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Charts Development and Formatting</a:t>
            </a:r>
            <a:endParaRPr lang="en-US" sz="2300" dirty="0"/>
          </a:p>
        </p:txBody>
      </p:sp>
      <p:sp>
        <p:nvSpPr>
          <p:cNvPr id="30" name="Text 28"/>
          <p:cNvSpPr/>
          <p:nvPr/>
        </p:nvSpPr>
        <p:spPr>
          <a:xfrm>
            <a:off x="793790" y="6430685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T Serif Light" pitchFamily="34" charset="0"/>
                <a:ea typeface="PT Serif Light" pitchFamily="34" charset="-122"/>
                <a:cs typeface="PT Serif Light" pitchFamily="34" charset="-120"/>
              </a:rPr>
              <a:t>10</a:t>
            </a:r>
            <a:endParaRPr lang="en-US" sz="1750" dirty="0"/>
          </a:p>
        </p:txBody>
      </p:sp>
      <p:sp>
        <p:nvSpPr>
          <p:cNvPr id="31" name="Shape 29"/>
          <p:cNvSpPr/>
          <p:nvPr/>
        </p:nvSpPr>
        <p:spPr>
          <a:xfrm>
            <a:off x="793790" y="6785729"/>
            <a:ext cx="6407944" cy="30480"/>
          </a:xfrm>
          <a:prstGeom prst="rect">
            <a:avLst/>
          </a:prstGeom>
          <a:solidFill>
            <a:srgbClr val="E04F00"/>
          </a:solidFill>
          <a:ln/>
        </p:spPr>
      </p:sp>
      <p:sp>
        <p:nvSpPr>
          <p:cNvPr id="32" name="Text 30"/>
          <p:cNvSpPr/>
          <p:nvPr/>
        </p:nvSpPr>
        <p:spPr>
          <a:xfrm>
            <a:off x="793790" y="6960037"/>
            <a:ext cx="4397335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Dashboard / Report Development</a:t>
            </a:r>
            <a:endParaRPr lang="en-US" sz="2300" dirty="0"/>
          </a:p>
        </p:txBody>
      </p:sp>
      <p:sp>
        <p:nvSpPr>
          <p:cNvPr id="33" name="Text 31"/>
          <p:cNvSpPr/>
          <p:nvPr/>
        </p:nvSpPr>
        <p:spPr>
          <a:xfrm>
            <a:off x="7428548" y="6430685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T Serif Light" pitchFamily="34" charset="0"/>
                <a:ea typeface="PT Serif Light" pitchFamily="34" charset="-122"/>
                <a:cs typeface="PT Serif Light" pitchFamily="34" charset="-120"/>
              </a:rPr>
              <a:t>11</a:t>
            </a:r>
            <a:endParaRPr lang="en-US" sz="1750" dirty="0"/>
          </a:p>
        </p:txBody>
      </p:sp>
      <p:sp>
        <p:nvSpPr>
          <p:cNvPr id="34" name="Shape 32"/>
          <p:cNvSpPr/>
          <p:nvPr/>
        </p:nvSpPr>
        <p:spPr>
          <a:xfrm>
            <a:off x="7428548" y="6785729"/>
            <a:ext cx="6407944" cy="30480"/>
          </a:xfrm>
          <a:prstGeom prst="rect">
            <a:avLst/>
          </a:prstGeom>
          <a:solidFill>
            <a:srgbClr val="E04F00"/>
          </a:solidFill>
          <a:ln/>
        </p:spPr>
      </p:sp>
      <p:sp>
        <p:nvSpPr>
          <p:cNvPr id="35" name="Text 33"/>
          <p:cNvSpPr/>
          <p:nvPr/>
        </p:nvSpPr>
        <p:spPr>
          <a:xfrm>
            <a:off x="7428548" y="6960037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Insights Generation</a:t>
            </a:r>
            <a:endParaRPr lang="en-US" sz="23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2025-08-05T10:53:33Z</dcterms:created>
  <dcterms:modified xsi:type="dcterms:W3CDTF">2025-08-05T10:53:33Z</dcterms:modified>
</cp:coreProperties>
</file>