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661" r:id="rId5"/>
  </p:sldMasterIdLst>
  <p:notesMasterIdLst>
    <p:notesMasterId r:id="rId30"/>
  </p:notesMasterIdLst>
  <p:sldIdLst>
    <p:sldId id="2145706211" r:id="rId6"/>
    <p:sldId id="2145706283" r:id="rId7"/>
    <p:sldId id="2145706271" r:id="rId8"/>
    <p:sldId id="2145706296" r:id="rId9"/>
    <p:sldId id="2145706302" r:id="rId10"/>
    <p:sldId id="2145706313" r:id="rId11"/>
    <p:sldId id="2145706312" r:id="rId12"/>
    <p:sldId id="2145706315" r:id="rId13"/>
    <p:sldId id="2145706316" r:id="rId14"/>
    <p:sldId id="2145706303" r:id="rId15"/>
    <p:sldId id="2145706304" r:id="rId16"/>
    <p:sldId id="2145706317" r:id="rId17"/>
    <p:sldId id="2145706318" r:id="rId18"/>
    <p:sldId id="2145706314" r:id="rId19"/>
    <p:sldId id="2145706305" r:id="rId20"/>
    <p:sldId id="2145706306" r:id="rId21"/>
    <p:sldId id="2145706307" r:id="rId22"/>
    <p:sldId id="2145706309" r:id="rId23"/>
    <p:sldId id="2145706310" r:id="rId24"/>
    <p:sldId id="2145706311" r:id="rId25"/>
    <p:sldId id="2145706233" r:id="rId26"/>
    <p:sldId id="2145706282" r:id="rId27"/>
    <p:sldId id="2145706258" r:id="rId28"/>
    <p:sldId id="2145706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D80"/>
    <a:srgbClr val="000000"/>
    <a:srgbClr val="18C76F"/>
    <a:srgbClr val="05593B"/>
    <a:srgbClr val="505050"/>
    <a:srgbClr val="18B7FB"/>
    <a:srgbClr val="FF91AA"/>
    <a:srgbClr val="941E66"/>
    <a:srgbClr val="05C680"/>
    <a:srgbClr val="FFC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4C08A-2C19-48A1-BBDE-0A707EBC1D0F}" v="4" dt="2022-01-19T03:22:12.90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4901" autoAdjust="0"/>
  </p:normalViewPr>
  <p:slideViewPr>
    <p:cSldViewPr snapToGrid="0">
      <p:cViewPr varScale="1">
        <p:scale>
          <a:sx n="49" d="100"/>
          <a:sy n="49" d="100"/>
        </p:scale>
        <p:origin x="1356" y="44"/>
      </p:cViewPr>
      <p:guideLst>
        <p:guide pos="168"/>
        <p:guide orient="horz" pos="2160"/>
      </p:guideLst>
    </p:cSldViewPr>
  </p:slideViewPr>
  <p:notesTextViewPr>
    <p:cViewPr>
      <p:scale>
        <a:sx n="1" d="1"/>
        <a:sy n="1" d="1"/>
      </p:scale>
      <p:origin x="0" y="-832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Akash" userId="d1b87425-4b5d-4afb-bce7-20b89c0822d8" providerId="ADAL" clId="{AA04C08A-2C19-48A1-BBDE-0A707EBC1D0F}"/>
    <pc:docChg chg="custSel modSld">
      <pc:chgData name="Das, Akash" userId="d1b87425-4b5d-4afb-bce7-20b89c0822d8" providerId="ADAL" clId="{AA04C08A-2C19-48A1-BBDE-0A707EBC1D0F}" dt="2022-01-19T03:22:12.905" v="31" actId="1076"/>
      <pc:docMkLst>
        <pc:docMk/>
      </pc:docMkLst>
      <pc:sldChg chg="modSp mod">
        <pc:chgData name="Das, Akash" userId="d1b87425-4b5d-4afb-bce7-20b89c0822d8" providerId="ADAL" clId="{AA04C08A-2C19-48A1-BBDE-0A707EBC1D0F}" dt="2022-01-19T03:19:53.771" v="23" actId="14100"/>
        <pc:sldMkLst>
          <pc:docMk/>
          <pc:sldMk cId="1157645484" sldId="2145706233"/>
        </pc:sldMkLst>
        <pc:spChg chg="mod">
          <ac:chgData name="Das, Akash" userId="d1b87425-4b5d-4afb-bce7-20b89c0822d8" providerId="ADAL" clId="{AA04C08A-2C19-48A1-BBDE-0A707EBC1D0F}" dt="2022-01-19T03:19:53.771" v="23" actId="14100"/>
          <ac:spMkLst>
            <pc:docMk/>
            <pc:sldMk cId="1157645484" sldId="2145706233"/>
            <ac:spMk id="3" creationId="{C7B69B8A-ADBB-49C3-976B-6A80305ADFEB}"/>
          </ac:spMkLst>
        </pc:spChg>
      </pc:sldChg>
      <pc:sldChg chg="modSp mod">
        <pc:chgData name="Das, Akash" userId="d1b87425-4b5d-4afb-bce7-20b89c0822d8" providerId="ADAL" clId="{AA04C08A-2C19-48A1-BBDE-0A707EBC1D0F}" dt="2022-01-19T03:19:59.065" v="25" actId="27636"/>
        <pc:sldMkLst>
          <pc:docMk/>
          <pc:sldMk cId="734852222" sldId="2145706282"/>
        </pc:sldMkLst>
        <pc:spChg chg="mod">
          <ac:chgData name="Das, Akash" userId="d1b87425-4b5d-4afb-bce7-20b89c0822d8" providerId="ADAL" clId="{AA04C08A-2C19-48A1-BBDE-0A707EBC1D0F}" dt="2022-01-19T03:19:59.065" v="25" actId="27636"/>
          <ac:spMkLst>
            <pc:docMk/>
            <pc:sldMk cId="734852222" sldId="2145706282"/>
            <ac:spMk id="3" creationId="{C7B69B8A-ADBB-49C3-976B-6A80305ADFEB}"/>
          </ac:spMkLst>
        </pc:spChg>
      </pc:sldChg>
      <pc:sldChg chg="addSp modSp mod">
        <pc:chgData name="Das, Akash" userId="d1b87425-4b5d-4afb-bce7-20b89c0822d8" providerId="ADAL" clId="{AA04C08A-2C19-48A1-BBDE-0A707EBC1D0F}" dt="2022-01-19T03:22:12.905" v="31" actId="1076"/>
        <pc:sldMkLst>
          <pc:docMk/>
          <pc:sldMk cId="3063047546" sldId="2145706296"/>
        </pc:sldMkLst>
        <pc:spChg chg="mod">
          <ac:chgData name="Das, Akash" userId="d1b87425-4b5d-4afb-bce7-20b89c0822d8" providerId="ADAL" clId="{AA04C08A-2C19-48A1-BBDE-0A707EBC1D0F}" dt="2022-01-19T03:22:07.649" v="30" actId="14100"/>
          <ac:spMkLst>
            <pc:docMk/>
            <pc:sldMk cId="3063047546" sldId="2145706296"/>
            <ac:spMk id="7" creationId="{E7EE6C86-ECB6-40E7-A0F2-9471655D72B6}"/>
          </ac:spMkLst>
        </pc:spChg>
        <pc:picChg chg="add mod">
          <ac:chgData name="Das, Akash" userId="d1b87425-4b5d-4afb-bce7-20b89c0822d8" providerId="ADAL" clId="{AA04C08A-2C19-48A1-BBDE-0A707EBC1D0F}" dt="2022-01-19T03:22:12.905" v="31" actId="1076"/>
          <ac:picMkLst>
            <pc:docMk/>
            <pc:sldMk cId="3063047546" sldId="2145706296"/>
            <ac:picMk id="3074" creationId="{DA6C3F0C-45F4-4DAF-B344-F9D8BE91FE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83A377D0-284A-BE48-83EC-CAB199AD39B1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Goal:</a:t>
            </a:r>
          </a:p>
          <a:p>
            <a:pPr lvl="0"/>
            <a:r>
              <a:rPr lang="en-US" dirty="0"/>
              <a:t>Duration:</a:t>
            </a:r>
          </a:p>
          <a:p>
            <a:pPr lvl="0"/>
            <a:r>
              <a:rPr lang="en-US" dirty="0"/>
              <a:t>Instructor Notes: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709BF325-786B-264A-A206-5FD721319B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Inversion of Control (IoC) </a:t>
            </a:r>
            <a:r>
              <a:rPr lang="en-US" sz="1200" dirty="0"/>
              <a:t>is a process in which an object defines its dependencies without creating them.</a:t>
            </a:r>
          </a:p>
          <a:p>
            <a:endParaRPr lang="en-US" sz="1200" dirty="0"/>
          </a:p>
          <a:p>
            <a:r>
              <a:rPr lang="en-US" sz="1200" dirty="0"/>
              <a:t>This object delegates the job of constructing such dependencies to an IoC container.</a:t>
            </a:r>
          </a:p>
          <a:p>
            <a:endParaRPr lang="en-US" sz="1200" dirty="0"/>
          </a:p>
          <a:p>
            <a:r>
              <a:rPr lang="en-US" sz="1200" dirty="0"/>
              <a:t>Let's start with the declaration of a couple of domain classes before diving into IoC.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3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Imagine an application with dozens or even hundreds of classes. </a:t>
            </a:r>
          </a:p>
          <a:p>
            <a:endParaRPr lang="en-US" sz="1200" dirty="0"/>
          </a:p>
          <a:p>
            <a:r>
              <a:rPr lang="en-US" sz="1200" dirty="0"/>
              <a:t>Sometimes we want to share a single instance of a class across the whole application, other times we need a separate object for each use case, and so on.</a:t>
            </a:r>
          </a:p>
          <a:p>
            <a:endParaRPr lang="en-US" sz="1200" dirty="0"/>
          </a:p>
          <a:p>
            <a:r>
              <a:rPr lang="en-US" sz="1200" dirty="0"/>
              <a:t>Managing such several objects is nothing short of a nightmare. This is where </a:t>
            </a:r>
            <a:r>
              <a:rPr lang="en-US" sz="1200" b="1" dirty="0"/>
              <a:t>inversion of control </a:t>
            </a:r>
            <a:r>
              <a:rPr lang="en-US" sz="1200" dirty="0"/>
              <a:t>comes to the rescue.</a:t>
            </a:r>
          </a:p>
          <a:p>
            <a:endParaRPr lang="en-US" sz="1200" dirty="0"/>
          </a:p>
          <a:p>
            <a:r>
              <a:rPr lang="en-US" sz="1200" dirty="0"/>
              <a:t>Instead of constructing dependencies by itself, an object can retrieve its dependencies from an IoC container. </a:t>
            </a:r>
          </a:p>
          <a:p>
            <a:endParaRPr lang="en-US" sz="1200" dirty="0"/>
          </a:p>
          <a:p>
            <a:r>
              <a:rPr lang="en-US" sz="1200" dirty="0"/>
              <a:t>All we need to do is to provide the container with appropriate configuration metadata.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01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First off, let's decorate the Company class with the </a:t>
            </a:r>
            <a:r>
              <a:rPr lang="en-US" sz="1200" i="1" dirty="0"/>
              <a:t>@Component </a:t>
            </a:r>
            <a:r>
              <a:rPr lang="en-US" sz="1200" dirty="0"/>
              <a:t>annotation: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1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Here's a configuration class supplying bean metadata to an IoC container: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r>
              <a:rPr lang="en-US" sz="1200" dirty="0"/>
              <a:t>The configuration class produces a bean of type </a:t>
            </a:r>
            <a:r>
              <a:rPr lang="en-US" sz="1200" i="1" dirty="0"/>
              <a:t>Address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It also carries the </a:t>
            </a:r>
            <a:r>
              <a:rPr lang="en-US" sz="1200" b="1" i="1" dirty="0"/>
              <a:t>@ComponentScan</a:t>
            </a:r>
            <a:r>
              <a:rPr lang="en-US" sz="1200" b="1" dirty="0"/>
              <a:t> </a:t>
            </a:r>
            <a:r>
              <a:rPr lang="en-US" sz="1200" dirty="0"/>
              <a:t>annotation, which instructs the container to look for beans in the package containing the </a:t>
            </a:r>
            <a:r>
              <a:rPr lang="en-US" sz="1200" i="1" dirty="0"/>
              <a:t>Company</a:t>
            </a:r>
            <a:r>
              <a:rPr lang="en-US" sz="1200" dirty="0"/>
              <a:t> class.</a:t>
            </a:r>
          </a:p>
          <a:p>
            <a:endParaRPr lang="en-US" sz="1200" dirty="0"/>
          </a:p>
          <a:p>
            <a:r>
              <a:rPr lang="en-US" sz="1200" dirty="0"/>
              <a:t>When a Spring IoC container constructs objects of those types, all the objects are called Spring beans, as they are managed by the IoC container.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Since we defined beans in a configuration class, we'll need an instance of the </a:t>
            </a:r>
            <a:r>
              <a:rPr lang="en-US" sz="1200" i="1" dirty="0" err="1"/>
              <a:t>AnnotationConfigApplicationContext</a:t>
            </a:r>
            <a:r>
              <a:rPr lang="en-US" sz="1200" dirty="0"/>
              <a:t> class to build up a container: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quick test verifies the existence and the property values of our beans: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result proves that the IoC container has created and initialized beans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9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BF325-786B-264A-A206-5FD721319B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objects that form the backbone of your application and that are managed by the Spring IoC container are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beans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 bean is an object that is instantiated, assembled, and otherwise managed by a Spring IoC container.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beans are created with the configuration metadata that you supply to the container. For example, in the form of XML &lt;bean/&gt; definitions which you have already seen in the previous chapters.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idea that a bean definition is a recipe is important, because it means that, just like a class, you can potentially have many object instances created from a single recipe.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Spring IoC containers point-of-view, everything is a bean. That’s great news for the Spring IoC container, because if everything is a bean then everything can be treated in the exact same fashion.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Within the container itself, these bean definitions are represented as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BeanDefinition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objects, which contain (among other information) the following metadata: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package-qualified class name: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typically, this is the actual implementation class of the bean being defined.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bean behavioral configuration elements, which state how the bean should behave in the container (scope, lifecycle callbacks, and so forth).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 to other beans which are needed for the bean to do its work; these references are also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dependencies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configuration settings to set in the newly created object. An example would be the number of connections to use in a bean that manages a connection pool, or the size limit of the pool.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concepts listed above directly translate to a set of properties that each bean definition consists of. Some of these properties are listed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Bean definition contains the information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configuration 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is needed for the container to know the following −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How to create a bean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Bean's lifecycle details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Bean's dependencies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Besides bean definitions which contain information on how to create a specific bean, certain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implementations also permit the registration of existing objects that have been created outside the factory (by user code). The </a:t>
            </a:r>
            <a:r>
              <a:rPr lang="en-US" i="1" dirty="0" err="1"/>
              <a:t>DefaultListableBeanFactory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class supports this through the </a:t>
            </a:r>
            <a:r>
              <a:rPr lang="en-US" i="1" dirty="0" err="1"/>
              <a:t>registerSingleton</a:t>
            </a:r>
            <a:r>
              <a:rPr lang="en-US" i="1" dirty="0"/>
              <a:t>(..)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method. (Typical applications solely work with beans defined through metadata bean definitions though.)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Apart from the aforementioned, every bean has one or more </a:t>
            </a:r>
            <a:r>
              <a:rPr lang="en-US" dirty="0"/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(also called identifiers, or names; these terms refer to the same thing). These </a:t>
            </a:r>
            <a:r>
              <a:rPr lang="en-US" dirty="0"/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must be unique within the container the bean is hosted in. A bean will almost always have only one id, but if a bean has more than one id, the extra ones can essentially be considered aliases.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5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3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essentially nothing more than the interface for an advanced factory capable of maintaining a registry of different beans and their dependencies.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enables you to read bean definitions and access them using the bean factory.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using just the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you would create one and read in some bean definitions in the XML format as follows: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Basically, that is all there is to it.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 </a:t>
            </a:r>
            <a:r>
              <a:rPr lang="en-US" dirty="0" err="1"/>
              <a:t>getBean</a:t>
            </a:r>
            <a:r>
              <a:rPr lang="en-US" dirty="0"/>
              <a:t>(String)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you can retrieve instances of your beans; the client-side view of the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simple.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/>
              <a:t>BeanFactory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interface has just a few 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BF325-786B-264A-A206-5FD721319B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giving a presentation to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6280C13F-0914-4D50-958E-120277197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b="1624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6150284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>
            <a:off x="480448" y="6150284"/>
            <a:ext cx="52396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1"/>
            <a:ext cx="121920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421003"/>
            <a:ext cx="11288859" cy="1199979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Today’s 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9CF440-46E1-964C-B551-1323FB8DCD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74552" cy="3856038"/>
          </a:xfrm>
        </p:spPr>
        <p:txBody>
          <a:bodyPr lIns="0">
            <a:normAutofit/>
          </a:bodyPr>
          <a:lstStyle>
            <a:lvl1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2pPr>
            <a:lvl3pPr>
              <a:spcAft>
                <a:spcPts val="600"/>
              </a:spcAft>
              <a:defRPr sz="32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8D8F90-71EF-CD4D-A17F-64725D1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6CA674-F89D-3C40-9AF1-206A7F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87F686B9-95A1-544F-A9DA-63A4E6497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630CA-2785-5542-88BA-7E2132106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408970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3560" y="0"/>
            <a:ext cx="6518440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12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FF91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84837" y="0"/>
            <a:ext cx="6507163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568412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18B7F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0658-0345-4F0C-B813-5CAC19CA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5" y="3295723"/>
            <a:ext cx="4425597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0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825674-6F73-2344-8EE6-116C4DAFE3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5784" y="0"/>
            <a:ext cx="6095999" cy="6858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166D3-C38C-BA49-8ABB-C0BE83DF634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94" y="1200393"/>
            <a:ext cx="4425597" cy="199920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rgbClr val="05C680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39F36A7D-C979-9944-A23E-B952926FA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3D0061D-E05E-DD42-A035-5E0771DF5F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234" y="3107337"/>
            <a:ext cx="2585316" cy="2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CA9E33-7E2E-4644-8B66-FCCEE359F9BE}"/>
              </a:ext>
            </a:extLst>
          </p:cNvPr>
          <p:cNvSpPr/>
          <p:nvPr userDrawn="1"/>
        </p:nvSpPr>
        <p:spPr>
          <a:xfrm>
            <a:off x="0" y="4369110"/>
            <a:ext cx="12192000" cy="2488890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24A31-E287-4945-805F-27AFDF0B1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61" y="387454"/>
            <a:ext cx="2387000" cy="502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E4328A-65F4-C842-B1C6-B192DF1D2D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>
          <a:xfrm>
            <a:off x="0" y="1140542"/>
            <a:ext cx="12192000" cy="3228568"/>
          </a:xfrm>
          <a:prstGeom prst="rect">
            <a:avLst/>
          </a:prstGeom>
        </p:spPr>
      </p:pic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35C9693-F29C-314E-B426-75E3DFC826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140542"/>
            <a:ext cx="12192000" cy="322856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73370-D941-EB4B-8736-6643EE8E0BE5}"/>
              </a:ext>
            </a:extLst>
          </p:cNvPr>
          <p:cNvSpPr/>
          <p:nvPr userDrawn="1"/>
        </p:nvSpPr>
        <p:spPr>
          <a:xfrm>
            <a:off x="4349591" y="681589"/>
            <a:ext cx="74703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287B505-7C9A-EE4E-9EAE-4618856E96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369110"/>
            <a:ext cx="12192000" cy="101677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FontTx/>
              <a:buNone/>
              <a:defRPr sz="55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2pPr>
            <a:lvl3pPr marL="9144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3pPr>
            <a:lvl4pPr marL="13716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4pPr>
            <a:lvl5pPr marL="1828800" indent="0">
              <a:buFontTx/>
              <a:buNone/>
              <a:defRPr sz="5000" b="0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FEAB82-8DE9-454A-A4E6-7944B9959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830" y="5285840"/>
            <a:ext cx="6002337" cy="1016772"/>
          </a:xfrm>
        </p:spPr>
        <p:txBody>
          <a:bodyPr>
            <a:norm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587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4200" y="876300"/>
            <a:ext cx="4797552" cy="226314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3141689"/>
            <a:ext cx="4797552" cy="2253592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accent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AAAEE7-2956-4E47-99AC-08D3CF3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4200" y="6502908"/>
            <a:ext cx="443577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E4F1B1-2DAA-1E45-BC9B-2D687239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145DCA2-6FBE-F641-8B8A-E80ED09BF5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5A37-87FF-764D-8642-4A79E133BEC0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2264009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941E66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941E66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CDE5CB2-58E8-3145-A67A-09A0EB7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1152" y="6502908"/>
            <a:ext cx="443882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83BDBA-5EE1-464C-819A-AED7B77D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C9F7660-8079-0E4F-95B0-B7082C721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C8D7B-7329-324E-ACCB-9E4A3600161D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2992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D3A3-D159-AD48-BD20-48ACE3CE90AA}"/>
              </a:ext>
            </a:extLst>
          </p:cNvPr>
          <p:cNvSpPr/>
          <p:nvPr userDrawn="1"/>
        </p:nvSpPr>
        <p:spPr>
          <a:xfrm>
            <a:off x="1" y="0"/>
            <a:ext cx="6509288" cy="6858000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54B06-C230-421A-84C7-FCBF77C21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31152" y="876300"/>
            <a:ext cx="4800600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123D8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0C164E-5BFA-F54B-8381-EF383BEEF9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1152" y="3141689"/>
            <a:ext cx="4800600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rgbClr val="123D80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B1B86DA4-DC93-1340-8A8F-876DA915A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4" y="276758"/>
            <a:ext cx="1589241" cy="33109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9545E0-361C-394E-972B-B40EE6F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5432" y="6502908"/>
            <a:ext cx="448454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15D9E8-E74A-1744-8C20-3CBB7DC5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E7B75B5-7CFD-3A49-81B6-E0E42CEB94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824" y="6501384"/>
            <a:ext cx="5835176" cy="32918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8A781-AB89-8745-95A2-51215CEB785E}"/>
              </a:ext>
            </a:extLst>
          </p:cNvPr>
          <p:cNvSpPr txBox="1"/>
          <p:nvPr userDrawn="1"/>
        </p:nvSpPr>
        <p:spPr>
          <a:xfrm>
            <a:off x="1657725" y="2604361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an icon here from our brand library</a:t>
            </a:r>
          </a:p>
        </p:txBody>
      </p:sp>
    </p:spTree>
    <p:extLst>
      <p:ext uri="{BB962C8B-B14F-4D97-AF65-F5344CB8AC3E}">
        <p14:creationId xmlns:p14="http://schemas.microsoft.com/office/powerpoint/2010/main" val="831264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215404"/>
            <a:ext cx="11288839" cy="2418481"/>
          </a:xfrm>
        </p:spPr>
        <p:txBody>
          <a:bodyPr lIns="0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B0ACB95-8E95-D546-BD8D-7C17CC26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95AAB51-F41A-794A-9A25-D5DF553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DB5110C2-3CCD-FD44-AB82-A083B9C04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209FD7-8782-0645-93CE-8AA06BB1A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98590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E0EC31-DD56-294B-B7C9-9337D08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r="98"/>
          <a:stretch/>
        </p:blipFill>
        <p:spPr>
          <a:xfrm>
            <a:off x="0" y="1143001"/>
            <a:ext cx="12188952" cy="57188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3D578-3F46-1F4E-9B7E-6E664364BE31}"/>
              </a:ext>
            </a:extLst>
          </p:cNvPr>
          <p:cNvSpPr/>
          <p:nvPr userDrawn="1"/>
        </p:nvSpPr>
        <p:spPr>
          <a:xfrm>
            <a:off x="4070669" y="681589"/>
            <a:ext cx="774923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ENABLING DISCOVERY  </a:t>
            </a:r>
            <a:r>
              <a:rPr lang="en-US" sz="1300" b="1" i="0" u="none" strike="noStrike" spc="0" baseline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POWERING EDUCATION  </a:t>
            </a:r>
            <a:r>
              <a:rPr lang="en-US" sz="1300" b="1" i="0" u="none" strike="noStrike" spc="0" baseline="0" dirty="0">
                <a:solidFill>
                  <a:schemeClr val="accent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r>
              <a:rPr lang="en-US" sz="1300" b="1" i="0" u="none" strike="noStrike" spc="0" baseline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SHAPING WORKFORCES</a:t>
            </a:r>
            <a:endParaRPr lang="en-US" sz="1300" b="1" i="0" spc="0" baseline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23969CDB-491F-454D-A423-67B51D96A3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3000"/>
            <a:ext cx="12188951" cy="5715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picture icon to add picture,</a:t>
            </a:r>
          </a:p>
          <a:p>
            <a:r>
              <a:rPr lang="en-US" dirty="0"/>
              <a:t>Then select Arrange: Send to Back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96DAA1-01F2-AA4E-8CBF-8A6B602AFE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66" y="1516659"/>
            <a:ext cx="5329064" cy="226259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Insert 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DA82A2D-6F21-7C42-89C7-5E9CE7890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866" y="3782048"/>
            <a:ext cx="5329064" cy="2253046"/>
          </a:xfrm>
        </p:spPr>
        <p:txBody>
          <a:bodyPr>
            <a:noAutofit/>
          </a:bodyPr>
          <a:lstStyle>
            <a:lvl1pPr marL="0" indent="0" algn="l"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8794F546-0082-3D48-96B6-823B17F44B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66" y="5180168"/>
            <a:ext cx="5329064" cy="723664"/>
          </a:xfrm>
        </p:spPr>
        <p:txBody>
          <a:bodyPr lIns="0" rIns="0" anchor="t">
            <a:norm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Date and other info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4ACB60-B68D-9747-8863-B4EDDE0D752E}"/>
              </a:ext>
            </a:extLst>
          </p:cNvPr>
          <p:cNvCxnSpPr>
            <a:cxnSpLocks/>
          </p:cNvCxnSpPr>
          <p:nvPr userDrawn="1"/>
        </p:nvCxnSpPr>
        <p:spPr>
          <a:xfrm flipV="1">
            <a:off x="501866" y="5154866"/>
            <a:ext cx="5218244" cy="25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4B2988CA-37A7-4443-B16D-5400A8CF14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7" y="315378"/>
            <a:ext cx="2759494" cy="574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55BB62-AEF3-9A40-906C-82D8A3A1AFA5}"/>
              </a:ext>
            </a:extLst>
          </p:cNvPr>
          <p:cNvSpPr/>
          <p:nvPr userDrawn="1"/>
        </p:nvSpPr>
        <p:spPr>
          <a:xfrm>
            <a:off x="501866" y="5907694"/>
            <a:ext cx="2759494" cy="5748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3122-53A0-FC45-8308-07420D4A072B}"/>
              </a:ext>
            </a:extLst>
          </p:cNvPr>
          <p:cNvSpPr txBox="1"/>
          <p:nvPr userDrawn="1"/>
        </p:nvSpPr>
        <p:spPr>
          <a:xfrm>
            <a:off x="545254" y="6077098"/>
            <a:ext cx="232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Insert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460467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48C559-16A5-3A48-B94F-9B0FA08C8FC5}"/>
              </a:ext>
            </a:extLst>
          </p:cNvPr>
          <p:cNvSpPr/>
          <p:nvPr userDrawn="1"/>
        </p:nvSpPr>
        <p:spPr>
          <a:xfrm>
            <a:off x="0" y="0"/>
            <a:ext cx="12192000" cy="30086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1002894"/>
            <a:ext cx="11288839" cy="1907458"/>
          </a:xfrm>
        </p:spPr>
        <p:txBody>
          <a:bodyPr lIns="0" rIns="0">
            <a:normAutofit/>
          </a:bodyPr>
          <a:lstStyle>
            <a:lvl1pPr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11288839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0897AA8-A50C-4A42-9DB1-1F4071AB3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799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0D35EBD-329A-9141-ADD2-C688AE3587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2686" y="3370262"/>
            <a:ext cx="3089326" cy="2418481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141130-4B43-AE48-B012-0A68ABF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0360" y="6502908"/>
            <a:ext cx="8489618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B24F1A5-90A7-4D4F-8F6C-A57FE85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36956D-F6EE-A743-AC0D-2ED3A84A49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1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6979212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Small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6979212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2788371"/>
            <a:ext cx="6979211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0129" y="258096"/>
            <a:ext cx="3691623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538EDB-9851-164A-92BA-95BAA34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CD1B33-DDEC-004B-BF06-4C719C2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FB2732C-C274-654F-A8EB-D448E13549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219778F-6509-E74D-9F9E-EB0C8F87FD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78793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um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002894"/>
            <a:ext cx="4956048" cy="1490924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Medium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525" y="258096"/>
            <a:ext cx="4943435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CC5895-DC20-AA46-9ABD-189E940C1A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2" y="3119881"/>
            <a:ext cx="4956048" cy="3066735"/>
          </a:xfrm>
        </p:spPr>
        <p:txBody>
          <a:bodyPr l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Ut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pharetra. </a:t>
            </a:r>
            <a:endParaRPr lang="en-US" b="0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FACDBBC-0A4A-4041-80D8-D520767C5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4430" y="258096"/>
            <a:ext cx="5540160" cy="5928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/>
            </a:lvl1pPr>
          </a:lstStyle>
          <a:p>
            <a:r>
              <a:rPr lang="en-US" dirty="0"/>
              <a:t>Click picture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165D3-8613-C24B-8C87-A56DDA3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AA83C7-26A7-1B4A-9A84-0B78D696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60000">
            <a:off x="11365985" y="6502182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C97446C-8238-3843-B40E-14E69471D3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70DE913-7CF7-2345-8DE5-3ADDC90D35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51467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40334"/>
            <a:ext cx="11277600" cy="795426"/>
          </a:xfrm>
        </p:spPr>
        <p:txBody>
          <a:bodyPr lIns="0" rIns="0" anchor="t">
            <a:norm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Large media with text slide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57719-BC77-8248-98D3-ACF8506727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8096"/>
            <a:ext cx="11277600" cy="590550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CC2B0C16-88F6-8A4A-B3E3-994119D26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66149AC-1941-134B-8B54-C458AEB4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10802"/>
            <a:ext cx="3968496" cy="330850"/>
          </a:xfrm>
          <a:prstGeom prst="rect">
            <a:avLst/>
          </a:prstGeom>
        </p:spPr>
        <p:txBody>
          <a:bodyPr lIns="0" rIns="0"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84ED45-96BA-5F45-BE64-1501CB9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979" y="6510802"/>
            <a:ext cx="364822" cy="330850"/>
          </a:xfrm>
          <a:prstGeom prst="rect">
            <a:avLst/>
          </a:prstGeom>
        </p:spPr>
        <p:txBody>
          <a:bodyPr rIns="0"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1E13A6-CEDC-B845-BC4D-31D0DB0AED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757680"/>
            <a:ext cx="11277601" cy="4388732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Insert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7F0EED2-E5F6-9449-AF04-CD27FF1EDD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1523" y="6510528"/>
            <a:ext cx="5019677" cy="33247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79508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74105"/>
            <a:ext cx="11288578" cy="4551330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8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78A1AA-75CD-3C4A-8913-BF036164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C13387-C163-5645-A0E1-5C082BA4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336C44FE-CEA4-C34A-B3EC-1A26EB34C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713036-E91F-3541-A308-9ECB348DB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216667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42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70F9-AAA3-438A-A74D-EC525F12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153334"/>
            <a:ext cx="11288578" cy="5063165"/>
          </a:xfrm>
        </p:spPr>
        <p:txBody>
          <a:bodyPr lIns="0" rIns="0">
            <a:normAutofit/>
          </a:bodyPr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1535D5-3349-6143-861D-B9BFEDC3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93407D-2386-5740-B453-262E988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D259075D-9732-BD42-9B38-635545034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E110FD7-194E-5644-8002-F2C4E8B9D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9943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9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471DD1-9E14-8342-B5B2-1DD024C1CB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173" y="988882"/>
            <a:ext cx="11288579" cy="736600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Georgia" panose="02040502050405020303" pitchFamily="18" charset="0"/>
                <a:ea typeface="Source Serif Pro Light" panose="02040303050405020204" pitchFamily="18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0722BA-E61C-5845-A91C-C9ADF35B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1FF03F-5871-5F4E-80A5-2F613070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0D14628-5DE4-1346-A680-488D60E28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C240B58-276E-9D47-8AAE-C02742601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868591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AE99E4-C1E5-3E4D-A3D3-15918FD2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3ED75E-1E7D-CD4D-AC4A-973285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43DFC0-C065-8645-8FD8-3375A7DB1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CB54FA7-A0A7-2A44-82DC-3BF3AF4B5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58344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496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055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14966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2400">
                <a:solidFill>
                  <a:schemeClr val="dk2"/>
                </a:solidFill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7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dist="9525" algn="bl" rotWithShape="0">
              <a:schemeClr val="lt1">
                <a:alpha val="1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076762" y="1475127"/>
            <a:ext cx="2138317" cy="3907747"/>
          </a:xfrm>
          <a:custGeom>
            <a:avLst/>
            <a:gdLst/>
            <a:ahLst/>
            <a:cxnLst/>
            <a:rect l="l" t="t" r="r" b="b"/>
            <a:pathLst>
              <a:path w="1303852" h="2392498" extrusionOk="0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  <a:effectLst>
            <a:outerShdw blurRad="57150" dist="190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09600" y="2498400"/>
            <a:ext cx="4467200" cy="13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" y="3970801"/>
            <a:ext cx="4467200" cy="3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rgbClr val="18C7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50C7-A693-4887-8AB6-40A3EB14A6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 descr="A group of people sitting at a table looking at laptops&#10;&#10;Description automatically generated with medium confidence">
            <a:extLst>
              <a:ext uri="{FF2B5EF4-FFF2-40B4-BE49-F238E27FC236}">
                <a16:creationId xmlns:a16="http://schemas.microsoft.com/office/drawing/2014/main" id="{54578061-9029-425E-A7AC-D05F7053C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00" b="15626"/>
          <a:stretch/>
        </p:blipFill>
        <p:spPr>
          <a:xfrm>
            <a:off x="0" y="65"/>
            <a:ext cx="12496800" cy="6857935"/>
          </a:xfrm>
          <a:prstGeom prst="rect">
            <a:avLst/>
          </a:prstGeom>
        </p:spPr>
      </p:pic>
      <p:sp>
        <p:nvSpPr>
          <p:cNvPr id="8" name="Google Shape;32;p6">
            <a:extLst>
              <a:ext uri="{FF2B5EF4-FFF2-40B4-BE49-F238E27FC236}">
                <a16:creationId xmlns:a16="http://schemas.microsoft.com/office/drawing/2014/main" id="{971AA661-E59A-436B-8705-14A4FB88BCB8}"/>
              </a:ext>
            </a:extLst>
          </p:cNvPr>
          <p:cNvSpPr/>
          <p:nvPr userDrawn="1"/>
        </p:nvSpPr>
        <p:spPr>
          <a:xfrm rot="10800000">
            <a:off x="4574283" y="-25"/>
            <a:ext cx="7617703" cy="6863837"/>
          </a:xfrm>
          <a:custGeom>
            <a:avLst/>
            <a:gdLst/>
            <a:ahLst/>
            <a:cxnLst/>
            <a:rect l="l" t="t" r="r" b="b"/>
            <a:pathLst>
              <a:path w="4644941" h="4202349" extrusionOk="0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>
              <a:alpha val="76000"/>
            </a:schemeClr>
          </a:solidFill>
          <a:ln>
            <a:noFill/>
          </a:ln>
          <a:effectLst>
            <a:outerShdw blurRad="85725" dist="28575" dir="108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3;p6">
            <a:extLst>
              <a:ext uri="{FF2B5EF4-FFF2-40B4-BE49-F238E27FC236}">
                <a16:creationId xmlns:a16="http://schemas.microsoft.com/office/drawing/2014/main" id="{08C9882F-E56D-40CC-A19B-46EAA00E02FD}"/>
              </a:ext>
            </a:extLst>
          </p:cNvPr>
          <p:cNvSpPr/>
          <p:nvPr userDrawn="1"/>
        </p:nvSpPr>
        <p:spPr>
          <a:xfrm>
            <a:off x="5351353" y="2291969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rgbClr val="18C76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4;p6">
            <a:extLst>
              <a:ext uri="{FF2B5EF4-FFF2-40B4-BE49-F238E27FC236}">
                <a16:creationId xmlns:a16="http://schemas.microsoft.com/office/drawing/2014/main" id="{1094C72F-A4EB-48A1-8EB9-8D6D323556C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400233" y="1714017"/>
            <a:ext cx="4121200" cy="9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 b="1">
                <a:solidFill>
                  <a:srgbClr val="18C76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Case Study</a:t>
            </a:r>
            <a:endParaRPr dirty="0"/>
          </a:p>
        </p:txBody>
      </p:sp>
      <p:sp>
        <p:nvSpPr>
          <p:cNvPr id="11" name="Google Shape;35;p6">
            <a:extLst>
              <a:ext uri="{FF2B5EF4-FFF2-40B4-BE49-F238E27FC236}">
                <a16:creationId xmlns:a16="http://schemas.microsoft.com/office/drawing/2014/main" id="{80BAB867-F74F-44D0-A13A-FB4C7E4775D2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400233" y="2825184"/>
            <a:ext cx="4121200" cy="23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152396" lvl="0" indent="0" rtl="0">
              <a:spcBef>
                <a:spcPts val="800"/>
              </a:spcBef>
              <a:spcAft>
                <a:spcPts val="0"/>
              </a:spcAft>
              <a:buClr>
                <a:srgbClr val="18C76F"/>
              </a:buClr>
              <a:buSzPts val="1800"/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>
                <a:solidFill>
                  <a:schemeClr val="dk2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2400">
                <a:solidFill>
                  <a:schemeClr val="dk2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2400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Introduction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63498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20011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er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611768-7DDF-1E41-A398-7A115CACC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24399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C060F05-A8BB-3446-AC46-3F4D32936B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58198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5A2C8D-D070-CF4F-9C14-CDCC694823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3098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7A27EB-2B1B-D24A-9C94-695CE058F2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3098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918BD10-098E-D448-AD2F-96BC609B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5390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E427864-088B-0D45-B702-2E649E3857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5390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D1563F3-2CBB-4348-A0C3-390AACDAC5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651467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453166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94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FF91AA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FF91A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166351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resent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solidFill>
            <a:srgbClr val="123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174" y="78942"/>
            <a:ext cx="11288578" cy="855123"/>
          </a:xfrm>
        </p:spPr>
        <p:txBody>
          <a:bodyPr lIns="0" rIns="0"/>
          <a:lstStyle>
            <a:lvl1pPr>
              <a:defRPr>
                <a:solidFill>
                  <a:srgbClr val="18B7FB"/>
                </a:solidFill>
              </a:defRPr>
            </a:lvl1pPr>
          </a:lstStyle>
          <a:p>
            <a:r>
              <a:rPr lang="en-US" dirty="0"/>
              <a:t>Presenter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8CD07-7349-4340-9AC4-ECA4E8DAF590}"/>
              </a:ext>
            </a:extLst>
          </p:cNvPr>
          <p:cNvCxnSpPr/>
          <p:nvPr userDrawn="1"/>
        </p:nvCxnSpPr>
        <p:spPr>
          <a:xfrm>
            <a:off x="0" y="94400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8964D8A-993B-5345-93FA-FC645C2ED7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0600" y="1518997"/>
            <a:ext cx="2743200" cy="27432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picture icon </a:t>
            </a:r>
            <a:br>
              <a:rPr lang="en-US"/>
            </a:br>
            <a:r>
              <a:rPr lang="en-US"/>
              <a:t>to insert image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3F42F1B-1789-8D4F-897E-7DF099E779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099" y="4423997"/>
            <a:ext cx="3485804" cy="413188"/>
          </a:xfrm>
        </p:spPr>
        <p:txBody>
          <a:bodyPr anchor="b"/>
          <a:lstStyle>
            <a:lvl1pPr marL="0" indent="0" algn="ctr">
              <a:buNone/>
              <a:defRPr b="1" i="0">
                <a:solidFill>
                  <a:srgbClr val="18B7F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52852E82-C295-BE4B-B9C4-B231BDF61F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1099" y="4904050"/>
            <a:ext cx="3485804" cy="723664"/>
          </a:xfrm>
        </p:spPr>
        <p:txBody>
          <a:bodyPr anchor="t">
            <a:normAutofit/>
          </a:bodyPr>
          <a:lstStyle>
            <a:lvl1pPr marL="0" indent="0" algn="ctr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eorgia" panose="02040502050405020303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9950" y="1519238"/>
            <a:ext cx="7051802" cy="41084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DD58E-8BBC-1046-9627-C3981412C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998534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5A384C-7927-3644-83A4-493EE7C7D23A}"/>
              </a:ext>
            </a:extLst>
          </p:cNvPr>
          <p:cNvSpPr/>
          <p:nvPr userDrawn="1"/>
        </p:nvSpPr>
        <p:spPr>
          <a:xfrm>
            <a:off x="0" y="0"/>
            <a:ext cx="12192000" cy="6284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1847-89D8-4B0B-B71A-4208248E7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29410"/>
            <a:ext cx="7429732" cy="991815"/>
          </a:xfrm>
        </p:spPr>
        <p:txBody>
          <a:bodyPr lIns="0" tIns="0" rIns="0" bIns="0" anchor="t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85E754D-D784-4B47-B1C1-CF26722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9B37E47-D501-D345-8C4D-1E4DE23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/>
          <a:lstStyle>
            <a:lvl1pPr algn="r">
              <a:defRPr sz="1000"/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9BC1C364-B185-4840-9140-4C47E0E75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04321"/>
            <a:ext cx="1316736" cy="2743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4A96-1EDD-4B43-B010-F0A21A6E9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41124"/>
            <a:ext cx="7429732" cy="4338967"/>
          </a:xfrm>
        </p:spPr>
        <p:txBody>
          <a:bodyPr t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>
                <a:solidFill>
                  <a:schemeClr val="bg1"/>
                </a:solidFill>
              </a:defRPr>
            </a:lvl2pPr>
            <a:lvl3pPr marL="520700" indent="0">
              <a:buNone/>
              <a:defRPr>
                <a:solidFill>
                  <a:schemeClr val="bg1"/>
                </a:solidFill>
              </a:defRPr>
            </a:lvl3pPr>
            <a:lvl4pPr marL="747712" indent="0">
              <a:buNone/>
              <a:defRPr>
                <a:solidFill>
                  <a:schemeClr val="bg1"/>
                </a:solidFill>
              </a:defRPr>
            </a:lvl4pPr>
            <a:lvl5pPr marL="1035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DF74306-1590-824D-8FC4-01C180441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112" y="6501384"/>
            <a:ext cx="5020056" cy="32918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285750" indent="0">
              <a:buNone/>
              <a:defRPr sz="1000"/>
            </a:lvl2pPr>
            <a:lvl3pPr marL="520700" indent="0">
              <a:buNone/>
              <a:defRPr sz="1000"/>
            </a:lvl3pPr>
            <a:lvl4pPr marL="747712" indent="0">
              <a:buNone/>
              <a:defRPr sz="1000"/>
            </a:lvl4pPr>
            <a:lvl5pPr marL="1035050" indent="0">
              <a:buNone/>
              <a:defRPr sz="1000"/>
            </a:lvl5pPr>
          </a:lstStyle>
          <a:p>
            <a:pPr lvl="0"/>
            <a:r>
              <a:rPr lang="en-US" dirty="0"/>
              <a:t>Meeting Name/Date</a:t>
            </a:r>
          </a:p>
        </p:txBody>
      </p:sp>
    </p:spTree>
    <p:extLst>
      <p:ext uri="{BB962C8B-B14F-4D97-AF65-F5344CB8AC3E}">
        <p14:creationId xmlns:p14="http://schemas.microsoft.com/office/powerpoint/2010/main" val="3154995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2C415-378A-4B23-B8CF-C1989FA6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942"/>
            <a:ext cx="11274552" cy="107147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A601-27A4-402B-8750-A83284B6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2339"/>
            <a:ext cx="11274552" cy="43009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1F67-92FC-4624-A2C2-43588271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360" y="6510528"/>
            <a:ext cx="8489618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dirty="0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B127-41BA-46E5-9B8A-1E49D163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510528"/>
            <a:ext cx="365760" cy="32918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000" b="0" i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D0ABF6E9-877F-4D16-88C3-F17DEDDB0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9" r:id="rId2"/>
    <p:sldLayoutId id="2147483703" r:id="rId3"/>
    <p:sldLayoutId id="2147483733" r:id="rId4"/>
    <p:sldLayoutId id="2147483734" r:id="rId5"/>
    <p:sldLayoutId id="2147483731" r:id="rId6"/>
    <p:sldLayoutId id="2147483735" r:id="rId7"/>
    <p:sldLayoutId id="2147483736" r:id="rId8"/>
    <p:sldLayoutId id="2147483732" r:id="rId9"/>
    <p:sldLayoutId id="2147483706" r:id="rId10"/>
    <p:sldLayoutId id="2147483710" r:id="rId11"/>
    <p:sldLayoutId id="2147483712" r:id="rId12"/>
    <p:sldLayoutId id="2147483713" r:id="rId13"/>
    <p:sldLayoutId id="2147483714" r:id="rId14"/>
    <p:sldLayoutId id="2147483738" r:id="rId15"/>
    <p:sldLayoutId id="2147483675" r:id="rId16"/>
    <p:sldLayoutId id="2147483724" r:id="rId17"/>
    <p:sldLayoutId id="2147483725" r:id="rId18"/>
    <p:sldLayoutId id="2147483723" r:id="rId19"/>
    <p:sldLayoutId id="2147483707" r:id="rId20"/>
    <p:sldLayoutId id="2147483721" r:id="rId21"/>
    <p:sldLayoutId id="2147483722" r:id="rId22"/>
    <p:sldLayoutId id="2147483737" r:id="rId23"/>
    <p:sldLayoutId id="2147483670" r:id="rId24"/>
    <p:sldLayoutId id="2147483715" r:id="rId25"/>
    <p:sldLayoutId id="2147483689" r:id="rId26"/>
    <p:sldLayoutId id="2147483692" r:id="rId27"/>
    <p:sldLayoutId id="2147483693" r:id="rId28"/>
    <p:sldLayoutId id="2147483747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0700" indent="-234950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47713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74725" indent="-227013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System Font Regular"/>
        <a:buChar char="–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01738" indent="-166688" algn="l" defTabSz="9144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3567"/>
            <a:ext cx="7125200" cy="9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894732"/>
            <a:ext cx="60996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609600" y="397673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74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8C76F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18C76F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;p7">
            <a:extLst>
              <a:ext uri="{FF2B5EF4-FFF2-40B4-BE49-F238E27FC236}">
                <a16:creationId xmlns:a16="http://schemas.microsoft.com/office/drawing/2014/main" id="{BDA9BA15-C193-4EBD-81AB-2A48C6FDE8B6}"/>
              </a:ext>
            </a:extLst>
          </p:cNvPr>
          <p:cNvSpPr/>
          <p:nvPr/>
        </p:nvSpPr>
        <p:spPr>
          <a:xfrm>
            <a:off x="0" y="1514230"/>
            <a:ext cx="8970261" cy="5343770"/>
          </a:xfrm>
          <a:custGeom>
            <a:avLst/>
            <a:gdLst/>
            <a:ahLst/>
            <a:cxnLst/>
            <a:rect l="l" t="t" r="r" b="b"/>
            <a:pathLst>
              <a:path w="5469671" h="4202349" extrusionOk="0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05593B">
              <a:alpha val="85490"/>
            </a:srgbClr>
          </a:solidFill>
          <a:ln>
            <a:noFill/>
          </a:ln>
          <a:effectLst>
            <a:outerShdw dist="9525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09A30E-DFCE-A642-9CBC-B47F9520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211"/>
            <a:ext cx="7654734" cy="10335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Beans</a:t>
            </a:r>
          </a:p>
        </p:txBody>
      </p:sp>
      <p:sp>
        <p:nvSpPr>
          <p:cNvPr id="11" name="Google Shape;46;p8">
            <a:extLst>
              <a:ext uri="{FF2B5EF4-FFF2-40B4-BE49-F238E27FC236}">
                <a16:creationId xmlns:a16="http://schemas.microsoft.com/office/drawing/2014/main" id="{2A157789-F6FC-4E92-8D83-9E7AB6AB2F9E}"/>
              </a:ext>
            </a:extLst>
          </p:cNvPr>
          <p:cNvSpPr/>
          <p:nvPr/>
        </p:nvSpPr>
        <p:spPr>
          <a:xfrm>
            <a:off x="6748106" y="3063862"/>
            <a:ext cx="1435497" cy="2318896"/>
          </a:xfrm>
          <a:custGeom>
            <a:avLst/>
            <a:gdLst/>
            <a:ahLst/>
            <a:cxnLst/>
            <a:rect l="l" t="t" r="r" b="b"/>
            <a:pathLst>
              <a:path w="875303" h="1419732" extrusionOk="0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7150" dist="1905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9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Lifecycle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Analogy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5618675" cy="4466312"/>
          </a:xfrm>
        </p:spPr>
        <p:txBody>
          <a:bodyPr>
            <a:normAutofit/>
          </a:bodyPr>
          <a:lstStyle/>
          <a:p>
            <a:r>
              <a:rPr lang="en-US" sz="2400" dirty="0"/>
              <a:t>Let us assume farmer is having a farmland cultivating by seeds(or beans). Here, Farmer is Spring Framework, Farmland land is Spring Container, Beans are Spring Beans, Cultivating is Spring Processors.</a:t>
            </a:r>
          </a:p>
          <a:p>
            <a:r>
              <a:rPr lang="en-US" sz="2400" dirty="0"/>
              <a:t>Like bean life-cycle, spring beans too having its own life-cycle.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E8D91-B582-4A81-8680-809029D1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95" y="1780299"/>
            <a:ext cx="5020056" cy="41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8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Bean Lifecycle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Steps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5514064" cy="44663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Following is sequence of a bean lifecycle in Spring:</a:t>
            </a:r>
          </a:p>
          <a:p>
            <a:pPr lvl="1"/>
            <a:r>
              <a:rPr lang="en-US" sz="9600" dirty="0"/>
              <a:t>Instantiate</a:t>
            </a:r>
          </a:p>
          <a:p>
            <a:pPr lvl="1"/>
            <a:r>
              <a:rPr lang="en-US" sz="9600" dirty="0"/>
              <a:t>Populate properties</a:t>
            </a:r>
          </a:p>
          <a:p>
            <a:pPr lvl="1"/>
            <a:r>
              <a:rPr lang="en-US" sz="9600" dirty="0"/>
              <a:t>Set Bean Name</a:t>
            </a:r>
          </a:p>
          <a:p>
            <a:pPr lvl="1"/>
            <a:r>
              <a:rPr lang="en-US" sz="9600" dirty="0"/>
              <a:t>Set Bean factory</a:t>
            </a:r>
          </a:p>
          <a:p>
            <a:pPr lvl="1"/>
            <a:r>
              <a:rPr lang="en-US" sz="9600" dirty="0"/>
              <a:t>Pre-Initialization</a:t>
            </a:r>
          </a:p>
          <a:p>
            <a:pPr lvl="1"/>
            <a:r>
              <a:rPr lang="en-US" sz="9600" dirty="0"/>
              <a:t>Initialize beans</a:t>
            </a:r>
          </a:p>
          <a:p>
            <a:pPr lvl="1"/>
            <a:r>
              <a:rPr lang="en-US" sz="9600" dirty="0"/>
              <a:t>Post-Initialization</a:t>
            </a:r>
          </a:p>
          <a:p>
            <a:pPr lvl="1"/>
            <a:r>
              <a:rPr lang="en-US" sz="9600" dirty="0"/>
              <a:t>Ready to use</a:t>
            </a:r>
          </a:p>
          <a:p>
            <a:pPr lvl="1"/>
            <a:r>
              <a:rPr lang="en-US" sz="9600" dirty="0"/>
              <a:t>Destroy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5EC8D0-AC68-4E60-8F71-719EC9DF6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722199"/>
            <a:ext cx="5740362" cy="44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5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i="1" dirty="0"/>
              <a:t>BeanFactory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Using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31090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i="1" dirty="0"/>
              <a:t>BeanFactory</a:t>
            </a:r>
            <a:endParaRPr lang="en-US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The interface for an advanced factory capable of maintaining a registry of different beans and their dependencies.</a:t>
            </a:r>
          </a:p>
          <a:p>
            <a:r>
              <a:rPr lang="en-US" sz="2400" dirty="0"/>
              <a:t>Enables you to read bean definitions and access them using the bean factory.</a:t>
            </a:r>
          </a:p>
          <a:p>
            <a:pPr marL="292100" lvl="1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Resource res = </a:t>
            </a: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FileSystemResource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solidFill>
                  <a:srgbClr val="123D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"beans.xml"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pPr marL="292100" lvl="1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BeanFactory factory = </a:t>
            </a: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XmlBeanFactory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(res);</a:t>
            </a:r>
          </a:p>
        </p:txBody>
      </p:sp>
    </p:spTree>
    <p:extLst>
      <p:ext uri="{BB962C8B-B14F-4D97-AF65-F5344CB8AC3E}">
        <p14:creationId xmlns:p14="http://schemas.microsoft.com/office/powerpoint/2010/main" val="335562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How beans are managed by the IoC container</a:t>
            </a:r>
          </a:p>
        </p:txBody>
      </p:sp>
    </p:spTree>
    <p:extLst>
      <p:ext uri="{BB962C8B-B14F-4D97-AF65-F5344CB8AC3E}">
        <p14:creationId xmlns:p14="http://schemas.microsoft.com/office/powerpoint/2010/main" val="361317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Domain Classes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Assume we have a class declaration: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2782F-77E1-42D3-AE9E-C6148EED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9" y="2342981"/>
            <a:ext cx="7807889" cy="38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Domain Classes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class needs a collaborator of type Address: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048C9-A4A3-4259-B1C8-0750CB09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8" y="2377925"/>
            <a:ext cx="7042109" cy="38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8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Traditional Approach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Normally, we create objects with their classes' constructors: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There's nothing wrong with this approach, but wouldn't it be nice to manage the dependencies in a better way?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B55A39-935C-4E63-B9C4-96A43592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2126635"/>
            <a:ext cx="9695382" cy="13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Bean Configuration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Company class with the </a:t>
            </a:r>
            <a:r>
              <a:rPr lang="en-US" sz="2800" b="1" i="1" dirty="0"/>
              <a:t>@Component </a:t>
            </a:r>
            <a:r>
              <a:rPr lang="en-US" sz="2800" dirty="0"/>
              <a:t>annotation: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4FB8C-3B7D-4CD5-80F2-F923856C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9" y="2684199"/>
            <a:ext cx="6866809" cy="19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0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Bean Configuration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74105"/>
            <a:ext cx="11288578" cy="46483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600" b="1" i="1" dirty="0"/>
              <a:t>@ComponentScan</a:t>
            </a:r>
            <a:r>
              <a:rPr lang="en-US" sz="2600" dirty="0"/>
              <a:t> annotation instructs the container to look for beans in the package containing the </a:t>
            </a:r>
            <a:r>
              <a:rPr lang="en-US" sz="2600" i="1" dirty="0"/>
              <a:t>Company</a:t>
            </a:r>
            <a:r>
              <a:rPr lang="en-US" sz="2600" dirty="0"/>
              <a:t> class.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93B56E-2D3B-4753-94C4-5CC88B1F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2" y="1674104"/>
            <a:ext cx="6732330" cy="2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B567-BA6A-4A56-9544-75AD117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98A5-4A46-4A93-868E-720F3B58F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288858" cy="385603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After completing this video, you will learn: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 What are Spring Beans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383838"/>
                </a:solidFill>
                <a:latin typeface="Verdana"/>
                <a:ea typeface="+mn-ea"/>
                <a:cs typeface="+mn-cs"/>
              </a:rPr>
              <a:t>How they are managed by the IoC container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F4A53-6F56-4EB0-9565-29AE8A6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9D3F-E4BB-44BC-B8D4-898544A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Spring Framework (@springframework) / Twitter">
            <a:extLst>
              <a:ext uri="{FF2B5EF4-FFF2-40B4-BE49-F238E27FC236}">
                <a16:creationId xmlns:a16="http://schemas.microsoft.com/office/drawing/2014/main" id="{5A81B45A-CADA-4CEB-AAA9-E1388527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80" y="3281344"/>
            <a:ext cx="3219278" cy="32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Inversion of Control (IoC)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IoC in Action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B36E771-2076-46D1-8006-A9A21D09A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9112" y="6501384"/>
            <a:ext cx="5020056" cy="329185"/>
          </a:xfrm>
        </p:spPr>
        <p:txBody>
          <a:bodyPr/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A8D05-1DBC-4F57-9520-4D4334A3E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4" y="1619793"/>
            <a:ext cx="11288578" cy="4702629"/>
          </a:xfrm>
        </p:spPr>
        <p:txBody>
          <a:bodyPr>
            <a:normAutofit/>
          </a:bodyPr>
          <a:lstStyle/>
          <a:p>
            <a:r>
              <a:rPr lang="en-US" sz="2400" dirty="0"/>
              <a:t>Creating an instance of the </a:t>
            </a:r>
            <a:r>
              <a:rPr lang="en-US" sz="2400" i="1" dirty="0" err="1"/>
              <a:t>AnnotationConfigApplicationContext</a:t>
            </a:r>
            <a:r>
              <a:rPr lang="en-US" sz="2400" dirty="0"/>
              <a:t> class to build up a container: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Test to verify the existence and the property values of our beans: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71190-FCA2-4584-BC75-FFCFBD65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3" y="2495934"/>
            <a:ext cx="11088717" cy="76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348F2-A619-4F32-B7C2-E33469626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3" y="4028761"/>
            <a:ext cx="10165910" cy="15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03874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Beans defined in the spring framework are by default ______?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Abstract</a:t>
            </a:r>
          </a:p>
          <a:p>
            <a:pPr marL="0" indent="0">
              <a:buNone/>
            </a:pPr>
            <a:r>
              <a:rPr lang="en-US" dirty="0"/>
              <a:t>B. Singleton</a:t>
            </a:r>
          </a:p>
          <a:p>
            <a:pPr marL="0" indent="0">
              <a:buNone/>
            </a:pPr>
            <a:r>
              <a:rPr lang="en-US" dirty="0"/>
              <a:t>C. Final</a:t>
            </a:r>
          </a:p>
          <a:p>
            <a:pPr marL="0" indent="0">
              <a:buNone/>
            </a:pPr>
            <a:r>
              <a:rPr lang="en-US" dirty="0"/>
              <a:t>D. Initialized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6267A-C5A7-4D4C-A2C2-E2A696EF0A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Beans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B7F-3BBA-467E-9468-346AB7E5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9B8A-ADBB-49C3-976B-6A80305AD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994766"/>
            <a:ext cx="11456126" cy="385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Beans defined in the spring framework are by default ______?</a:t>
            </a:r>
          </a:p>
          <a:p>
            <a:pPr marL="0" indent="0">
              <a:buNone/>
            </a:pPr>
            <a:r>
              <a:rPr lang="en-US" dirty="0"/>
              <a:t>​</a:t>
            </a:r>
          </a:p>
          <a:p>
            <a:pPr marL="0" indent="0">
              <a:buNone/>
            </a:pPr>
            <a:r>
              <a:rPr lang="en-US" dirty="0"/>
              <a:t>A. Abstract</a:t>
            </a:r>
          </a:p>
          <a:p>
            <a:pPr marL="0" indent="0">
              <a:buNone/>
            </a:pPr>
            <a:r>
              <a:rPr lang="en-US" dirty="0"/>
              <a:t>B. Singleton</a:t>
            </a:r>
            <a:r>
              <a:rPr lang="en-US" sz="3200" b="1" i="0" kern="1200" dirty="0">
                <a:solidFill>
                  <a:srgbClr val="13693E"/>
                </a:solidFill>
                <a:effectLst/>
                <a:latin typeface="+mn-lt"/>
                <a:ea typeface="Source Serif Pro Light" panose="02040303050405020204" pitchFamily="18" charset="0"/>
                <a:cs typeface="Verdana" panose="020B0604030504040204" pitchFamily="34" charset="0"/>
              </a:rPr>
              <a:t>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Final</a:t>
            </a:r>
          </a:p>
          <a:p>
            <a:pPr marL="0" indent="0">
              <a:buNone/>
            </a:pPr>
            <a:r>
              <a:rPr lang="en-US" dirty="0"/>
              <a:t>D. Initialized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2283-440E-4507-93B8-BA68922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9D8E-B4B7-4D2C-87FC-B54E4F5A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E9-877F-4D16-88C3-F17DEDDB06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6267A-C5A7-4D4C-A2C2-E2A696EF0A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Beans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490D44-7BA3-4003-8475-E72B24D03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8425" y="4398598"/>
            <a:ext cx="2177567" cy="21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B9E5CE-6384-AC45-BCC8-497C40653F2A}"/>
              </a:ext>
            </a:extLst>
          </p:cNvPr>
          <p:cNvSpPr/>
          <p:nvPr/>
        </p:nvSpPr>
        <p:spPr>
          <a:xfrm>
            <a:off x="6916994" y="948813"/>
            <a:ext cx="5275005" cy="5142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83700-AE1E-8F40-85E6-ED582671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EEDF-C9B4-C845-9AC5-06F33C9A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DEE84-6004-F345-AE4D-60AB1CF7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BF6E9-877F-4D16-88C3-F17DEDDB06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37A75F-AD91-024B-BB3A-7675CD62C6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Spring Beans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22521-5960-4641-B3B7-C35B8A2ED9C0}"/>
              </a:ext>
            </a:extLst>
          </p:cNvPr>
          <p:cNvSpPr/>
          <p:nvPr/>
        </p:nvSpPr>
        <p:spPr>
          <a:xfrm>
            <a:off x="373898" y="1261097"/>
            <a:ext cx="6293120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838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ea typeface="+mn-ea"/>
                <a:cs typeface="+mn-cs"/>
              </a:rPr>
              <a:t>This video gave a brief description 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Spring Beans, 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Their relationship with the IoC container.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83838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41BBD-7404-DE4C-A81C-C3525F57C1D6}"/>
              </a:ext>
            </a:extLst>
          </p:cNvPr>
          <p:cNvSpPr/>
          <p:nvPr/>
        </p:nvSpPr>
        <p:spPr>
          <a:xfrm>
            <a:off x="6916994" y="1755058"/>
            <a:ext cx="1285720" cy="855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8656E-9CB8-4FE7-BAB9-8B4C645F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6084" y="3117102"/>
            <a:ext cx="3246119" cy="32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0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1254A5F3-71A3-490B-83E7-2C5BBEA3286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b="23519"/>
          <a:stretch/>
        </p:blipFill>
        <p:spPr>
          <a:xfrm>
            <a:off x="20" y="1140542"/>
            <a:ext cx="12191980" cy="3228568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D327-2EA3-4D10-8A55-56F22FB41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69110"/>
            <a:ext cx="12192000" cy="1016772"/>
          </a:xfrm>
        </p:spPr>
        <p:txBody>
          <a:bodyPr anchor="b">
            <a:normAutofit/>
          </a:bodyPr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8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Backbone of Spring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4517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4" y="1725482"/>
            <a:ext cx="11318436" cy="4593412"/>
          </a:xfrm>
        </p:spPr>
        <p:txBody>
          <a:bodyPr>
            <a:normAutofit/>
          </a:bodyPr>
          <a:lstStyle/>
          <a:p>
            <a:r>
              <a:rPr lang="en-US" sz="2400" dirty="0"/>
              <a:t>Java Beans are classes that encapsulate many objects into a single object (the bean). </a:t>
            </a:r>
          </a:p>
          <a:p>
            <a:r>
              <a:rPr lang="en-US" sz="2400" dirty="0"/>
              <a:t>A Bean is a POJO(Plain Old Java Object), which is managed by the spring container.</a:t>
            </a:r>
          </a:p>
          <a:p>
            <a:r>
              <a:rPr lang="en-US" sz="2400" b="1" dirty="0"/>
              <a:t>Spring Bean</a:t>
            </a:r>
            <a:r>
              <a:rPr lang="en-US" sz="2400" dirty="0"/>
              <a:t> is an object, which is created, managed and destroyed in Spring Container.</a:t>
            </a:r>
          </a:p>
          <a:p>
            <a:r>
              <a:rPr lang="en-US" sz="2400" dirty="0"/>
              <a:t>We can inject an object into the Spring Container through the metadata(either xml or annotation), which is called inversion of control.</a:t>
            </a:r>
          </a:p>
        </p:txBody>
      </p:sp>
    </p:spTree>
    <p:extLst>
      <p:ext uri="{BB962C8B-B14F-4D97-AF65-F5344CB8AC3E}">
        <p14:creationId xmlns:p14="http://schemas.microsoft.com/office/powerpoint/2010/main" val="30630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Overview (Contd.)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When you create a bean definition what you are creating is a recipe for creating actual instances of the class defined by that bean definition. </a:t>
            </a:r>
          </a:p>
          <a:p>
            <a:r>
              <a:rPr lang="en-US" sz="2400" dirty="0"/>
              <a:t>Objects created by the container are also called </a:t>
            </a:r>
            <a:r>
              <a:rPr lang="en-US" sz="2400" b="1" dirty="0"/>
              <a:t>managed objects </a:t>
            </a:r>
            <a:r>
              <a:rPr lang="en-US" sz="2400" dirty="0"/>
              <a:t>or </a:t>
            </a:r>
            <a:r>
              <a:rPr lang="en-US" sz="2400" b="1" dirty="0"/>
              <a:t>beans</a:t>
            </a:r>
            <a:r>
              <a:rPr lang="en-US" sz="2400" dirty="0"/>
              <a:t>.</a:t>
            </a:r>
          </a:p>
          <a:p>
            <a:r>
              <a:rPr lang="en-US" sz="2400" dirty="0"/>
              <a:t>A Spring IoC container manages one or more beans. </a:t>
            </a:r>
          </a:p>
          <a:p>
            <a:r>
              <a:rPr lang="en-US" sz="2400" dirty="0"/>
              <a:t>These beans are created using the configuration metadata that has been supplied to the container (typically in the form of XML </a:t>
            </a:r>
            <a:r>
              <a:rPr lang="en-US" sz="2400" dirty="0">
                <a:latin typeface="Consolas" panose="020B0609020204030204" pitchFamily="49" charset="0"/>
              </a:rPr>
              <a:t>&lt;bean/&gt;</a:t>
            </a:r>
            <a:r>
              <a:rPr lang="en-US" sz="2400" dirty="0"/>
              <a:t> definitions).</a:t>
            </a:r>
          </a:p>
        </p:txBody>
      </p:sp>
    </p:spTree>
    <p:extLst>
      <p:ext uri="{BB962C8B-B14F-4D97-AF65-F5344CB8AC3E}">
        <p14:creationId xmlns:p14="http://schemas.microsoft.com/office/powerpoint/2010/main" val="31060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i="1" dirty="0"/>
              <a:t>BeanDefinition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Recipe for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00115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BeanDefinition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Within the container itself, these bean definitions are represented as </a:t>
            </a:r>
            <a:r>
              <a:rPr lang="en-US" sz="2400" i="1" dirty="0" err="1"/>
              <a:t>BeanDefinition</a:t>
            </a:r>
            <a:r>
              <a:rPr lang="en-US" sz="2400" dirty="0"/>
              <a:t> objects, which contain (among other information) the following metadata:</a:t>
            </a:r>
          </a:p>
          <a:p>
            <a:pPr lvl="1"/>
            <a:r>
              <a:rPr lang="en-US" sz="2400" i="1" dirty="0"/>
              <a:t>a package-qualified class name</a:t>
            </a:r>
          </a:p>
          <a:p>
            <a:pPr lvl="1"/>
            <a:r>
              <a:rPr lang="en-US" sz="2400" i="1" dirty="0"/>
              <a:t>bean behavioral configuration elements</a:t>
            </a:r>
          </a:p>
          <a:p>
            <a:pPr lvl="1"/>
            <a:r>
              <a:rPr lang="en-US" sz="2400" i="1" dirty="0"/>
              <a:t>references to other beans</a:t>
            </a:r>
          </a:p>
          <a:p>
            <a:pPr lvl="1"/>
            <a:r>
              <a:rPr lang="en-US" sz="2400" i="1" dirty="0"/>
              <a:t>other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4581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54-89E9-4E6E-BD5C-EF887F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74" y="78942"/>
            <a:ext cx="11288578" cy="855123"/>
          </a:xfrm>
        </p:spPr>
        <p:txBody>
          <a:bodyPr anchor="b">
            <a:normAutofit/>
          </a:bodyPr>
          <a:lstStyle/>
          <a:p>
            <a:r>
              <a:rPr lang="en-IN" dirty="0"/>
              <a:t>Spring Beans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2870-84D6-479B-9B3B-49913E133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173" y="988882"/>
            <a:ext cx="11288578" cy="736600"/>
          </a:xfrm>
        </p:spPr>
        <p:txBody>
          <a:bodyPr>
            <a:normAutofit/>
          </a:bodyPr>
          <a:lstStyle/>
          <a:p>
            <a:r>
              <a:rPr lang="en-IN" dirty="0"/>
              <a:t>BeanDefinition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AD-1FC9-4822-B7B6-5CC5398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496" y="6502908"/>
            <a:ext cx="3968496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1894-0A83-41B4-872A-A9C77D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501384"/>
            <a:ext cx="365760" cy="32918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0ABF6E9-877F-4D16-88C3-F17DEDDB06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E6C86-ECB6-40E7-A0F2-9471655D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5" y="1725482"/>
            <a:ext cx="11271502" cy="4593412"/>
          </a:xfrm>
        </p:spPr>
        <p:txBody>
          <a:bodyPr>
            <a:normAutofit/>
          </a:bodyPr>
          <a:lstStyle/>
          <a:p>
            <a:r>
              <a:rPr lang="en-US" sz="2400" dirty="0"/>
              <a:t>The bean definition: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00569-13C9-4A67-A24E-DB98034D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60" y="2306271"/>
            <a:ext cx="6340803" cy="40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DB1-2766-4AEE-9040-4A805EEF0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98234"/>
            <a:ext cx="6096000" cy="1343200"/>
          </a:xfrm>
        </p:spPr>
        <p:txBody>
          <a:bodyPr/>
          <a:lstStyle/>
          <a:p>
            <a:pPr algn="ctr"/>
            <a:r>
              <a:rPr lang="en-IN" dirty="0"/>
              <a:t>Bean Lifecycle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EBF-B155-4D80-8096-7AEE45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400" y="3671567"/>
            <a:ext cx="4467200" cy="388800"/>
          </a:xfrm>
        </p:spPr>
        <p:txBody>
          <a:bodyPr/>
          <a:lstStyle/>
          <a:p>
            <a:pPr algn="ctr"/>
            <a:r>
              <a:rPr lang="en-US" dirty="0"/>
              <a:t>An Analogy</a:t>
            </a:r>
          </a:p>
        </p:txBody>
      </p:sp>
    </p:spTree>
    <p:extLst>
      <p:ext uri="{BB962C8B-B14F-4D97-AF65-F5344CB8AC3E}">
        <p14:creationId xmlns:p14="http://schemas.microsoft.com/office/powerpoint/2010/main" val="1597771173"/>
      </p:ext>
    </p:extLst>
  </p:cSld>
  <p:clrMapOvr>
    <a:masterClrMapping/>
  </p:clrMapOvr>
</p:sld>
</file>

<file path=ppt/theme/theme1.xml><?xml version="1.0" encoding="utf-8"?>
<a:theme xmlns:a="http://schemas.openxmlformats.org/drawingml/2006/main" name="Wiley">
  <a:themeElements>
    <a:clrScheme name="Wiley 423">
      <a:dk1>
        <a:srgbClr val="383838"/>
      </a:dk1>
      <a:lt1>
        <a:srgbClr val="FFFFFF"/>
      </a:lt1>
      <a:dk2>
        <a:srgbClr val="383838"/>
      </a:dk2>
      <a:lt2>
        <a:srgbClr val="E7E6E6"/>
      </a:lt2>
      <a:accent1>
        <a:srgbClr val="115C36"/>
      </a:accent1>
      <a:accent2>
        <a:srgbClr val="198C53"/>
      </a:accent2>
      <a:accent3>
        <a:srgbClr val="18C76F"/>
      </a:accent3>
      <a:accent4>
        <a:srgbClr val="505050"/>
      </a:accent4>
      <a:accent5>
        <a:srgbClr val="828282"/>
      </a:accent5>
      <a:accent6>
        <a:srgbClr val="D8D9DA"/>
      </a:accent6>
      <a:hlink>
        <a:srgbClr val="931E66"/>
      </a:hlink>
      <a:folHlink>
        <a:srgbClr val="FF91AA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ley Event Template-Final" id="{7DCF326E-5EDA-8F41-A5F1-3FA5344E0C1C}" vid="{56716BBA-6EA2-5248-BC5E-4C25C9676754}"/>
    </a:ext>
  </a:extLst>
</a:theme>
</file>

<file path=ppt/theme/theme2.xml><?xml version="1.0" encoding="utf-8"?>
<a:theme xmlns:a="http://schemas.openxmlformats.org/drawingml/2006/main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3BA6E7279AF4E95D7A5D7EE654895" ma:contentTypeVersion="8" ma:contentTypeDescription="Create a new document." ma:contentTypeScope="" ma:versionID="4dc2ed921af517e5d8c935a1b93cafb8">
  <xsd:schema xmlns:xsd="http://www.w3.org/2001/XMLSchema" xmlns:xs="http://www.w3.org/2001/XMLSchema" xmlns:p="http://schemas.microsoft.com/office/2006/metadata/properties" xmlns:ns2="4709b5b0-9889-436c-a183-33ec111a8f88" xmlns:ns3="d70bc63f-57c4-4c7e-be8f-6fb9c29e4152" targetNamespace="http://schemas.microsoft.com/office/2006/metadata/properties" ma:root="true" ma:fieldsID="68705d71ca610f703e256303d7072971" ns2:_="" ns3:_="">
    <xsd:import namespace="4709b5b0-9889-436c-a183-33ec111a8f88"/>
    <xsd:import namespace="d70bc63f-57c4-4c7e-be8f-6fb9c29e4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9b5b0-9889-436c-a183-33ec111a8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bc63f-57c4-4c7e-be8f-6fb9c29e4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20D541-AFE6-4847-9540-510BE4F1B2A6}">
  <ds:schemaRefs>
    <ds:schemaRef ds:uri="http://purl.org/dc/terms/"/>
    <ds:schemaRef ds:uri="http://www.w3.org/XML/1998/namespace"/>
    <ds:schemaRef ds:uri="http://purl.org/dc/dcmitype/"/>
    <ds:schemaRef ds:uri="6a7f9d9f-da52-47cd-ab26-0c5240e769e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c89f80-4c9c-470c-ac32-a137ceb86fe5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F3BE9A6-3324-4D70-A03C-1AEAC552E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9b5b0-9889-436c-a183-33ec111a8f88"/>
    <ds:schemaRef ds:uri="d70bc63f-57c4-4c7e-be8f-6fb9c29e4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6294F0-3128-4794-9B5A-63A73D745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 Event Template-Final (1)</Template>
  <TotalTime>11370</TotalTime>
  <Words>1600</Words>
  <Application>Microsoft Office PowerPoint</Application>
  <PresentationFormat>Widescreen</PresentationFormat>
  <Paragraphs>235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Consolas</vt:lpstr>
      <vt:lpstr>Georgia</vt:lpstr>
      <vt:lpstr>News Cycle</vt:lpstr>
      <vt:lpstr>Open Sans</vt:lpstr>
      <vt:lpstr>Open Sans Extrabold</vt:lpstr>
      <vt:lpstr>Raleway</vt:lpstr>
      <vt:lpstr>Source Code Pro</vt:lpstr>
      <vt:lpstr>System Font Regular</vt:lpstr>
      <vt:lpstr>Verdana</vt:lpstr>
      <vt:lpstr>Wingdings</vt:lpstr>
      <vt:lpstr>Wiley</vt:lpstr>
      <vt:lpstr>Westmoreland template</vt:lpstr>
      <vt:lpstr>Spring Beans</vt:lpstr>
      <vt:lpstr>Learning Outcome</vt:lpstr>
      <vt:lpstr>Spring Beans</vt:lpstr>
      <vt:lpstr>Spring Beans</vt:lpstr>
      <vt:lpstr>Spring Beans</vt:lpstr>
      <vt:lpstr>BeanDefinition</vt:lpstr>
      <vt:lpstr>Spring Beans</vt:lpstr>
      <vt:lpstr>Spring Beans</vt:lpstr>
      <vt:lpstr>Bean Lifecycle</vt:lpstr>
      <vt:lpstr>Bean Lifecycle</vt:lpstr>
      <vt:lpstr>Bean Lifecycle</vt:lpstr>
      <vt:lpstr>BeanFactory</vt:lpstr>
      <vt:lpstr>BeanFactory</vt:lpstr>
      <vt:lpstr>Spring Beans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Inversion of Control (IoC)</vt:lpstr>
      <vt:lpstr>Quick Question</vt:lpstr>
      <vt:lpstr>Quick Question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Wiley Powerpoint Guidelines</dc:title>
  <dc:creator>Das, Akash</dc:creator>
  <cp:keywords>Spring</cp:keywords>
  <cp:lastModifiedBy>Das, Akash</cp:lastModifiedBy>
  <cp:revision>116</cp:revision>
  <dcterms:created xsi:type="dcterms:W3CDTF">2021-06-07T07:38:38Z</dcterms:created>
  <dcterms:modified xsi:type="dcterms:W3CDTF">2022-03-25T02:54:12Z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0x0101002903BA6E7279AF4E95D7A5D7EE654895</vt:lpwstr>
  </property>
  <property fmtid="{D5CDD505-2E9C-101B-9397-08002B2CF9AE}" pid="3" name="Order">
    <vt:r8>1328700</vt:r8>
  </property>
  <property fmtid="{D5CDD505-2E9C-101B-9397-08002B2CF9AE}" pid="4" name="_ExtendedDescription">
    <vt:lpwstr/>
  </property>
  <property fmtid="{D5CDD505-2E9C-101B-9397-08002B2CF9AE}" pid="5" name="ComplianceAssetId">
    <vt:lpwstr/>
  </property>
</Properties>
</file>