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"/>
  </p:notesMasterIdLst>
  <p:sldIdLst>
    <p:sldId id="256" r:id="rId2"/>
  </p:sldIdLst>
  <p:sldSz cx="32918400" cy="1920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9">
          <p15:clr>
            <a:srgbClr val="A4A3A4"/>
          </p15:clr>
        </p15:guide>
        <p15:guide id="2" orient="horz" pos="172">
          <p15:clr>
            <a:srgbClr val="A4A3A4"/>
          </p15:clr>
        </p15:guide>
        <p15:guide id="3" orient="horz" pos="11640">
          <p15:clr>
            <a:srgbClr val="A4A3A4"/>
          </p15:clr>
        </p15:guide>
        <p15:guide id="4" orient="horz">
          <p15:clr>
            <a:srgbClr val="A4A3A4"/>
          </p15:clr>
        </p15:guide>
        <p15:guide id="5" pos="445">
          <p15:clr>
            <a:srgbClr val="A4A3A4"/>
          </p15:clr>
        </p15:guide>
        <p15:guide id="6" pos="20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aKM5t/Gu8lPpeCcMAwV8hG6pC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-2021" y="-326"/>
      </p:cViewPr>
      <p:guideLst>
        <p:guide orient="horz" pos="1959"/>
        <p:guide orient="horz" pos="172"/>
        <p:guide orient="horz" pos="11640"/>
        <p:guide orient="horz"/>
        <p:guide pos="445"/>
        <p:guide pos="20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90538" y="685800"/>
            <a:ext cx="5876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90538" y="685800"/>
            <a:ext cx="5876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142616"/>
            <a:ext cx="24688800" cy="668528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085706"/>
            <a:ext cx="24688800" cy="4636134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341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29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022350"/>
            <a:ext cx="7098030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022350"/>
            <a:ext cx="20882610" cy="162731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85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3 columns">
  <p:cSld name="Standard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195237821f_0_1473"/>
          <p:cNvSpPr txBox="1">
            <a:spLocks noGrp="1"/>
          </p:cNvSpPr>
          <p:nvPr>
            <p:ph type="body" idx="1"/>
          </p:nvPr>
        </p:nvSpPr>
        <p:spPr>
          <a:xfrm>
            <a:off x="678140" y="3574759"/>
            <a:ext cx="101934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50" tIns="163250" rIns="163250" bIns="163250" anchor="t" anchorCtr="0">
            <a:spAutoFit/>
          </a:bodyPr>
          <a:lstStyle>
            <a:lvl1pPr marL="457200" marR="0" lvl="0" indent="-228600" algn="l">
              <a:spcBef>
                <a:spcPts val="280"/>
              </a:spcBef>
              <a:spcAft>
                <a:spcPts val="0"/>
              </a:spcAft>
              <a:buClr>
                <a:srgbClr val="4B376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B376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g3195237821f_0_1473"/>
          <p:cNvSpPr txBox="1">
            <a:spLocks noGrp="1"/>
          </p:cNvSpPr>
          <p:nvPr>
            <p:ph type="body" idx="2"/>
          </p:nvPr>
        </p:nvSpPr>
        <p:spPr>
          <a:xfrm>
            <a:off x="691754" y="3110154"/>
            <a:ext cx="10179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>
            <a:lvl1pPr marL="457200" marR="0" lvl="0" indent="-228600" algn="ctr">
              <a:spcBef>
                <a:spcPts val="420"/>
              </a:spcBef>
              <a:spcAft>
                <a:spcPts val="0"/>
              </a:spcAft>
              <a:buClr>
                <a:srgbClr val="4B376B"/>
              </a:buClr>
              <a:buSzPts val="2100"/>
              <a:buFont typeface="Arial"/>
              <a:buNone/>
              <a:defRPr sz="2100" b="1" i="0" u="sng" strike="noStrike" cap="none">
                <a:solidFill>
                  <a:srgbClr val="4B376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5565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Char char="•"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g3195237821f_0_1473"/>
          <p:cNvSpPr txBox="1">
            <a:spLocks noGrp="1"/>
          </p:cNvSpPr>
          <p:nvPr>
            <p:ph type="body" idx="3"/>
          </p:nvPr>
        </p:nvSpPr>
        <p:spPr>
          <a:xfrm>
            <a:off x="691754" y="10573497"/>
            <a:ext cx="101946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50" tIns="163250" rIns="163250" bIns="163250" anchor="t" anchorCtr="0">
            <a:spAutoFit/>
          </a:bodyPr>
          <a:lstStyle>
            <a:lvl1pPr marL="457200" marR="0" lvl="0" indent="-228600" algn="l">
              <a:spcBef>
                <a:spcPts val="280"/>
              </a:spcBef>
              <a:spcAft>
                <a:spcPts val="0"/>
              </a:spcAft>
              <a:buClr>
                <a:srgbClr val="4B376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B376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g3195237821f_0_1473"/>
          <p:cNvSpPr txBox="1">
            <a:spLocks noGrp="1"/>
          </p:cNvSpPr>
          <p:nvPr>
            <p:ph type="body" idx="4"/>
          </p:nvPr>
        </p:nvSpPr>
        <p:spPr>
          <a:xfrm>
            <a:off x="706560" y="10096874"/>
            <a:ext cx="10179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>
            <a:lvl1pPr marL="457200" marR="0" lvl="0" indent="-228600" algn="ctr">
              <a:spcBef>
                <a:spcPts val="420"/>
              </a:spcBef>
              <a:spcAft>
                <a:spcPts val="0"/>
              </a:spcAft>
              <a:buClr>
                <a:srgbClr val="4B376B"/>
              </a:buClr>
              <a:buSzPts val="2100"/>
              <a:buFont typeface="Arial"/>
              <a:buNone/>
              <a:defRPr sz="2100" b="1" i="0" u="sng" strike="noStrike" cap="none">
                <a:solidFill>
                  <a:srgbClr val="4B376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5565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Char char="•"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g3195237821f_0_1473"/>
          <p:cNvSpPr txBox="1">
            <a:spLocks noGrp="1"/>
          </p:cNvSpPr>
          <p:nvPr>
            <p:ph type="body" idx="5"/>
          </p:nvPr>
        </p:nvSpPr>
        <p:spPr>
          <a:xfrm>
            <a:off x="11365708" y="12530349"/>
            <a:ext cx="101787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50" tIns="163250" rIns="163250" bIns="163250" anchor="t" anchorCtr="0">
            <a:spAutoFit/>
          </a:bodyPr>
          <a:lstStyle>
            <a:lvl1pPr marL="457200" marR="0" lvl="0" indent="-228600" algn="l">
              <a:spcBef>
                <a:spcPts val="280"/>
              </a:spcBef>
              <a:spcAft>
                <a:spcPts val="0"/>
              </a:spcAft>
              <a:buClr>
                <a:srgbClr val="4B376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B376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g3195237821f_0_1473"/>
          <p:cNvSpPr txBox="1">
            <a:spLocks noGrp="1"/>
          </p:cNvSpPr>
          <p:nvPr>
            <p:ph type="body" idx="6"/>
          </p:nvPr>
        </p:nvSpPr>
        <p:spPr>
          <a:xfrm>
            <a:off x="11365708" y="12039627"/>
            <a:ext cx="101787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>
            <a:lvl1pPr marL="457200" marR="0" lvl="0" indent="-228600" algn="ctr">
              <a:spcBef>
                <a:spcPts val="420"/>
              </a:spcBef>
              <a:spcAft>
                <a:spcPts val="0"/>
              </a:spcAft>
              <a:buClr>
                <a:srgbClr val="4B376B"/>
              </a:buClr>
              <a:buSzPts val="2100"/>
              <a:buFont typeface="Arial"/>
              <a:buNone/>
              <a:defRPr sz="2100" b="1" i="0" u="sng" strike="noStrike" cap="none">
                <a:solidFill>
                  <a:srgbClr val="4B376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5565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Char char="•"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g3195237821f_0_1473"/>
          <p:cNvSpPr txBox="1">
            <a:spLocks noGrp="1"/>
          </p:cNvSpPr>
          <p:nvPr>
            <p:ph type="body" idx="7"/>
          </p:nvPr>
        </p:nvSpPr>
        <p:spPr>
          <a:xfrm>
            <a:off x="11371662" y="3579389"/>
            <a:ext cx="101787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50" tIns="163250" rIns="163250" bIns="163250" anchor="t" anchorCtr="0">
            <a:spAutoFit/>
          </a:bodyPr>
          <a:lstStyle>
            <a:lvl1pPr marL="457200" marR="0" lvl="0" indent="-228600" algn="l">
              <a:spcBef>
                <a:spcPts val="280"/>
              </a:spcBef>
              <a:spcAft>
                <a:spcPts val="0"/>
              </a:spcAft>
              <a:buClr>
                <a:srgbClr val="4B376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B376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g3195237821f_0_1473"/>
          <p:cNvSpPr txBox="1">
            <a:spLocks noGrp="1"/>
          </p:cNvSpPr>
          <p:nvPr>
            <p:ph type="body" idx="8"/>
          </p:nvPr>
        </p:nvSpPr>
        <p:spPr>
          <a:xfrm>
            <a:off x="11365708" y="3110154"/>
            <a:ext cx="101847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>
            <a:lvl1pPr marL="457200" marR="0" lvl="0" indent="-228600" algn="ctr">
              <a:spcBef>
                <a:spcPts val="420"/>
              </a:spcBef>
              <a:spcAft>
                <a:spcPts val="0"/>
              </a:spcAft>
              <a:buClr>
                <a:srgbClr val="4B376B"/>
              </a:buClr>
              <a:buSzPts val="2100"/>
              <a:buFont typeface="Arial"/>
              <a:buNone/>
              <a:defRPr sz="2100" b="1" i="0" u="sng" strike="noStrike" cap="none">
                <a:solidFill>
                  <a:srgbClr val="4B376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5565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Char char="•"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g3195237821f_0_1473"/>
          <p:cNvSpPr txBox="1">
            <a:spLocks noGrp="1"/>
          </p:cNvSpPr>
          <p:nvPr>
            <p:ph type="body" idx="9"/>
          </p:nvPr>
        </p:nvSpPr>
        <p:spPr>
          <a:xfrm>
            <a:off x="22046806" y="3110154"/>
            <a:ext cx="101820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>
            <a:lvl1pPr marL="457200" marR="0" lvl="0" indent="-228600" algn="ctr">
              <a:spcBef>
                <a:spcPts val="420"/>
              </a:spcBef>
              <a:spcAft>
                <a:spcPts val="0"/>
              </a:spcAft>
              <a:buClr>
                <a:srgbClr val="4B376B"/>
              </a:buClr>
              <a:buSzPts val="2100"/>
              <a:buFont typeface="Arial"/>
              <a:buNone/>
              <a:defRPr sz="2100" b="1" i="0" u="sng" strike="noStrike" cap="none">
                <a:solidFill>
                  <a:srgbClr val="4B376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5565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Char char="•"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g3195237821f_0_1473"/>
          <p:cNvSpPr txBox="1">
            <a:spLocks noGrp="1"/>
          </p:cNvSpPr>
          <p:nvPr>
            <p:ph type="body" idx="13"/>
          </p:nvPr>
        </p:nvSpPr>
        <p:spPr>
          <a:xfrm>
            <a:off x="22046806" y="3574759"/>
            <a:ext cx="10182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50" tIns="163250" rIns="163250" bIns="163250" anchor="t" anchorCtr="0">
            <a:spAutoFit/>
          </a:bodyPr>
          <a:lstStyle>
            <a:lvl1pPr marL="457200" marR="0" lvl="0" indent="-228600" algn="l">
              <a:spcBef>
                <a:spcPts val="280"/>
              </a:spcBef>
              <a:spcAft>
                <a:spcPts val="0"/>
              </a:spcAft>
              <a:buClr>
                <a:srgbClr val="4B376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B376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g3195237821f_0_1473"/>
          <p:cNvSpPr txBox="1">
            <a:spLocks noGrp="1"/>
          </p:cNvSpPr>
          <p:nvPr>
            <p:ph type="body" idx="14"/>
          </p:nvPr>
        </p:nvSpPr>
        <p:spPr>
          <a:xfrm>
            <a:off x="22046806" y="10078145"/>
            <a:ext cx="101820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>
            <a:lvl1pPr marL="457200" marR="0" lvl="0" indent="-228600" algn="ctr">
              <a:spcBef>
                <a:spcPts val="420"/>
              </a:spcBef>
              <a:spcAft>
                <a:spcPts val="0"/>
              </a:spcAft>
              <a:buClr>
                <a:srgbClr val="4B376B"/>
              </a:buClr>
              <a:buSzPts val="2100"/>
              <a:buFont typeface="Arial"/>
              <a:buNone/>
              <a:defRPr sz="2100" b="1" i="0" u="sng" strike="noStrike" cap="none">
                <a:solidFill>
                  <a:srgbClr val="4B376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5565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Char char="•"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g3195237821f_0_1473"/>
          <p:cNvSpPr txBox="1">
            <a:spLocks noGrp="1"/>
          </p:cNvSpPr>
          <p:nvPr>
            <p:ph type="body" idx="15"/>
          </p:nvPr>
        </p:nvSpPr>
        <p:spPr>
          <a:xfrm>
            <a:off x="22043033" y="10598897"/>
            <a:ext cx="101859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50" tIns="163250" rIns="163250" bIns="163250" anchor="t" anchorCtr="0">
            <a:spAutoFit/>
          </a:bodyPr>
          <a:lstStyle>
            <a:lvl1pPr marL="457200" marR="0" lvl="0" indent="-228600" algn="l">
              <a:spcBef>
                <a:spcPts val="280"/>
              </a:spcBef>
              <a:spcAft>
                <a:spcPts val="0"/>
              </a:spcAft>
              <a:buClr>
                <a:srgbClr val="4B376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B376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g3195237821f_0_1473"/>
          <p:cNvSpPr txBox="1">
            <a:spLocks noGrp="1"/>
          </p:cNvSpPr>
          <p:nvPr>
            <p:ph type="body" idx="16"/>
          </p:nvPr>
        </p:nvSpPr>
        <p:spPr>
          <a:xfrm>
            <a:off x="22046806" y="15018123"/>
            <a:ext cx="101820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>
            <a:lvl1pPr marL="457200" marR="0" lvl="0" indent="-228600" algn="ctr">
              <a:spcBef>
                <a:spcPts val="420"/>
              </a:spcBef>
              <a:spcAft>
                <a:spcPts val="0"/>
              </a:spcAft>
              <a:buClr>
                <a:srgbClr val="4B376B"/>
              </a:buClr>
              <a:buSzPts val="2100"/>
              <a:buFont typeface="Arial"/>
              <a:buNone/>
              <a:defRPr sz="2100" b="1" i="0" u="sng" strike="noStrike" cap="none">
                <a:solidFill>
                  <a:srgbClr val="4B376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5565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Char char="•"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g3195237821f_0_1473"/>
          <p:cNvSpPr txBox="1">
            <a:spLocks noGrp="1"/>
          </p:cNvSpPr>
          <p:nvPr>
            <p:ph type="body" idx="17"/>
          </p:nvPr>
        </p:nvSpPr>
        <p:spPr>
          <a:xfrm>
            <a:off x="22046807" y="15513476"/>
            <a:ext cx="101859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50" tIns="163250" rIns="163250" bIns="163250" anchor="t" anchorCtr="0">
            <a:spAutoFit/>
          </a:bodyPr>
          <a:lstStyle>
            <a:lvl1pPr marL="457200" marR="0" lvl="0" indent="-228600" algn="l">
              <a:spcBef>
                <a:spcPts val="280"/>
              </a:spcBef>
              <a:spcAft>
                <a:spcPts val="0"/>
              </a:spcAft>
              <a:buClr>
                <a:srgbClr val="4B376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B376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g3195237821f_0_1473"/>
          <p:cNvSpPr txBox="1">
            <a:spLocks noGrp="1"/>
          </p:cNvSpPr>
          <p:nvPr>
            <p:ph type="body" idx="18"/>
          </p:nvPr>
        </p:nvSpPr>
        <p:spPr>
          <a:xfrm>
            <a:off x="4406950" y="1366762"/>
            <a:ext cx="241098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ctr">
              <a:spcBef>
                <a:spcPts val="880"/>
              </a:spcBef>
              <a:spcAft>
                <a:spcPts val="0"/>
              </a:spcAft>
              <a:buClr>
                <a:srgbClr val="4B376B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4B376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g3195237821f_0_1473"/>
          <p:cNvSpPr txBox="1">
            <a:spLocks noGrp="1"/>
          </p:cNvSpPr>
          <p:nvPr>
            <p:ph type="body" idx="19"/>
          </p:nvPr>
        </p:nvSpPr>
        <p:spPr>
          <a:xfrm>
            <a:off x="4406950" y="2137990"/>
            <a:ext cx="24109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ctr">
              <a:spcBef>
                <a:spcPts val="720"/>
              </a:spcBef>
              <a:spcAft>
                <a:spcPts val="0"/>
              </a:spcAft>
              <a:buClr>
                <a:srgbClr val="4B376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4B376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g3195237821f_0_1473"/>
          <p:cNvSpPr txBox="1">
            <a:spLocks noGrp="1"/>
          </p:cNvSpPr>
          <p:nvPr>
            <p:ph type="body" idx="20"/>
          </p:nvPr>
        </p:nvSpPr>
        <p:spPr>
          <a:xfrm>
            <a:off x="4406950" y="273839"/>
            <a:ext cx="24109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ctr">
              <a:spcBef>
                <a:spcPts val="1080"/>
              </a:spcBef>
              <a:spcAft>
                <a:spcPts val="0"/>
              </a:spcAft>
              <a:buClr>
                <a:srgbClr val="4B376B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4B376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85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742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4787268"/>
            <a:ext cx="28392120" cy="7987664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2850498"/>
            <a:ext cx="28392120" cy="4200524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13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111750"/>
            <a:ext cx="1399032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111750"/>
            <a:ext cx="1399032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093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022352"/>
            <a:ext cx="28392120" cy="3711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4707256"/>
            <a:ext cx="13926025" cy="2306954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7014210"/>
            <a:ext cx="13926025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4707256"/>
            <a:ext cx="13994608" cy="2306954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7014210"/>
            <a:ext cx="13994608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2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548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219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280160"/>
            <a:ext cx="10617040" cy="448056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2764791"/>
            <a:ext cx="16664940" cy="1364615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5760720"/>
            <a:ext cx="10617040" cy="10672446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759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280160"/>
            <a:ext cx="10617040" cy="448056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2764791"/>
            <a:ext cx="16664940" cy="13646150"/>
          </a:xfrm>
        </p:spPr>
        <p:txBody>
          <a:bodyPr anchor="t"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5760720"/>
            <a:ext cx="10617040" cy="10672446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812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022352"/>
            <a:ext cx="2839212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111750"/>
            <a:ext cx="2839212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17797781"/>
            <a:ext cx="740664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17797781"/>
            <a:ext cx="111099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17797781"/>
            <a:ext cx="740664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body" idx="1"/>
          </p:nvPr>
        </p:nvSpPr>
        <p:spPr>
          <a:xfrm>
            <a:off x="722819" y="3140778"/>
            <a:ext cx="10193700" cy="4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50" tIns="163250" rIns="163250" bIns="163250" anchor="t" anchorCtr="0">
            <a:noAutofit/>
          </a:bodyPr>
          <a:lstStyle/>
          <a:p>
            <a:pPr marL="3429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21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Medical imaging is essential for diagnosing diseases like cancer, heart conditions, and neurological disorders, but training effective models requires access to large amounts of data.</a:t>
            </a:r>
            <a:endParaRPr sz="2200" dirty="0">
              <a:solidFill>
                <a:schemeClr val="tx1"/>
              </a:solidFill>
              <a:latin typeface="+mn-lt"/>
            </a:endParaRPr>
          </a:p>
          <a:p>
            <a:pPr marL="342900" lvl="0" indent="-317500" algn="just" rtl="0">
              <a:spcBef>
                <a:spcPts val="500"/>
              </a:spcBef>
              <a:spcAft>
                <a:spcPts val="0"/>
              </a:spcAft>
              <a:buClr>
                <a:srgbClr val="4B376B"/>
              </a:buClr>
              <a:buSzPts val="21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Due to strict privacy regulations like HIPAA and GDPR, hospitals and research centers can’t easily share patient data, which limits collaboration and makes it harder to build better diagnostic tools. </a:t>
            </a:r>
            <a:endParaRPr sz="2200" dirty="0">
              <a:solidFill>
                <a:schemeClr val="tx1"/>
              </a:solidFill>
              <a:latin typeface="+mn-lt"/>
            </a:endParaRPr>
          </a:p>
          <a:p>
            <a:pPr marL="342900" lvl="0" indent="-317500" algn="just" rtl="0">
              <a:spcBef>
                <a:spcPts val="500"/>
              </a:spcBef>
              <a:spcAft>
                <a:spcPts val="0"/>
              </a:spcAft>
              <a:buClr>
                <a:srgbClr val="4B376B"/>
              </a:buClr>
              <a:buSzPts val="21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This project aims to solve that problem by using Federated Learning (FL), a method that allows hospitals to work together and train machine learning models without ever sharing their actual data and integrate security using Differential Privacy(DP).</a:t>
            </a:r>
            <a:endParaRPr sz="2200" dirty="0">
              <a:solidFill>
                <a:schemeClr val="tx1"/>
              </a:solidFill>
              <a:latin typeface="+mn-lt"/>
            </a:endParaRPr>
          </a:p>
          <a:p>
            <a:pPr marL="342900" lvl="0" indent="-317500" algn="just" rtl="0">
              <a:spcBef>
                <a:spcPts val="500"/>
              </a:spcBef>
              <a:spcAft>
                <a:spcPts val="0"/>
              </a:spcAft>
              <a:buClr>
                <a:srgbClr val="4B376B"/>
              </a:buClr>
              <a:buSzPts val="21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Instead, each hospital keeps its data private and only shares model updates, ensuring privacy while still improving the overall performance of the model across different institutions.</a:t>
            </a:r>
            <a:endParaRPr sz="2200" dirty="0">
              <a:solidFill>
                <a:schemeClr val="tx1"/>
              </a:solidFill>
              <a:latin typeface="+mn-lt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Google Shape;59;p1"/>
          <p:cNvSpPr txBox="1">
            <a:spLocks noGrp="1"/>
          </p:cNvSpPr>
          <p:nvPr>
            <p:ph type="body" idx="2"/>
          </p:nvPr>
        </p:nvSpPr>
        <p:spPr>
          <a:xfrm>
            <a:off x="863306" y="2653550"/>
            <a:ext cx="10090487" cy="478124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2500"/>
              <a:buNone/>
            </a:pPr>
            <a:r>
              <a:rPr lang="en-US" sz="2500" u="none" dirty="0">
                <a:solidFill>
                  <a:schemeClr val="tx1"/>
                </a:solidFill>
              </a:rPr>
              <a:t>Background and Objective</a:t>
            </a:r>
            <a:endParaRPr sz="2500" u="none" dirty="0">
              <a:solidFill>
                <a:schemeClr val="tx1"/>
              </a:solidFill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3"/>
          </p:nvPr>
        </p:nvSpPr>
        <p:spPr>
          <a:xfrm>
            <a:off x="788144" y="7627453"/>
            <a:ext cx="10194900" cy="277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50" tIns="163250" rIns="163250" bIns="163250" anchor="t" anchorCtr="0">
            <a:noAutofit/>
          </a:bodyPr>
          <a:lstStyle/>
          <a:p>
            <a:pPr marL="3429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21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Federated Learning has gained significant traction in recent years, particularly in applications where privacy is paramount, such as healthcare.</a:t>
            </a:r>
            <a:endParaRPr sz="2200" dirty="0">
              <a:solidFill>
                <a:schemeClr val="tx1"/>
              </a:solidFill>
              <a:latin typeface="+mn-lt"/>
            </a:endParaRPr>
          </a:p>
          <a:p>
            <a:pPr marL="342900" lvl="0" indent="-317500" algn="just" rtl="0">
              <a:spcBef>
                <a:spcPts val="500"/>
              </a:spcBef>
              <a:spcAft>
                <a:spcPts val="0"/>
              </a:spcAft>
              <a:buClr>
                <a:srgbClr val="4B376B"/>
              </a:buClr>
              <a:buSzPts val="21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Federated Learning (FL) is a decentralized machine learning approach where multiple devices or nodes collaboratively train a shared model while keeping their data localized. </a:t>
            </a:r>
            <a:endParaRPr sz="2200" dirty="0">
              <a:solidFill>
                <a:schemeClr val="tx1"/>
              </a:solidFill>
              <a:latin typeface="+mn-lt"/>
            </a:endParaRPr>
          </a:p>
          <a:p>
            <a:pPr marL="342900" lvl="0" indent="-317500" algn="just" rtl="0">
              <a:spcBef>
                <a:spcPts val="500"/>
              </a:spcBef>
              <a:spcAft>
                <a:spcPts val="0"/>
              </a:spcAft>
              <a:buClr>
                <a:srgbClr val="4B376B"/>
              </a:buClr>
              <a:buSzPts val="21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Instead of transferring raw data to a central server for training, only the model updates (e.g., gradients or weights) are shared and aggregated on the central server. </a:t>
            </a:r>
          </a:p>
        </p:txBody>
      </p:sp>
      <p:sp>
        <p:nvSpPr>
          <p:cNvPr id="56" name="Google Shape;56;p1"/>
          <p:cNvSpPr txBox="1">
            <a:spLocks noGrp="1"/>
          </p:cNvSpPr>
          <p:nvPr>
            <p:ph type="body" idx="4"/>
          </p:nvPr>
        </p:nvSpPr>
        <p:spPr>
          <a:xfrm>
            <a:off x="863306" y="7174744"/>
            <a:ext cx="10119738" cy="478124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2500"/>
              <a:buNone/>
            </a:pPr>
            <a:r>
              <a:rPr lang="en-US" sz="2500" u="none" dirty="0">
                <a:solidFill>
                  <a:schemeClr val="tx1"/>
                </a:solidFill>
              </a:rPr>
              <a:t>Introduction</a:t>
            </a:r>
            <a:endParaRPr sz="2500" u="none" dirty="0">
              <a:solidFill>
                <a:schemeClr val="tx1"/>
              </a:solidFill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body" idx="5"/>
          </p:nvPr>
        </p:nvSpPr>
        <p:spPr>
          <a:xfrm>
            <a:off x="11365700" y="11220459"/>
            <a:ext cx="100578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50" tIns="163250" rIns="163250" bIns="1632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endParaRPr/>
          </a:p>
        </p:txBody>
      </p:sp>
      <p:sp>
        <p:nvSpPr>
          <p:cNvPr id="71" name="Google Shape;71;p1"/>
          <p:cNvSpPr txBox="1">
            <a:spLocks noGrp="1"/>
          </p:cNvSpPr>
          <p:nvPr>
            <p:ph type="body" idx="6"/>
          </p:nvPr>
        </p:nvSpPr>
        <p:spPr>
          <a:xfrm>
            <a:off x="11240912" y="11049635"/>
            <a:ext cx="10295757" cy="3986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50" tIns="163250" rIns="163250" bIns="16325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r>
              <a:rPr lang="en-US" sz="2200" u="none" dirty="0" err="1">
                <a:solidFill>
                  <a:schemeClr val="accent1">
                    <a:lumMod val="75000"/>
                  </a:schemeClr>
                </a:solidFill>
              </a:rPr>
              <a:t>FedAvg</a:t>
            </a:r>
            <a:r>
              <a:rPr lang="en-US" sz="2200" b="0" u="none" dirty="0">
                <a:solidFill>
                  <a:schemeClr val="tx1"/>
                </a:solidFill>
              </a:rPr>
              <a:t>: A simple strategy that aggregates local model updates by weighted averaging based on the number of samples per client.</a:t>
            </a:r>
            <a:endParaRPr sz="2200" b="0" u="none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endParaRPr lang="en-GB" sz="22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endParaRPr sz="22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endParaRPr sz="22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r>
              <a:rPr lang="en-US" sz="2200" u="none" dirty="0" err="1">
                <a:solidFill>
                  <a:schemeClr val="accent1">
                    <a:lumMod val="75000"/>
                  </a:schemeClr>
                </a:solidFill>
              </a:rPr>
              <a:t>FedProx</a:t>
            </a:r>
            <a:r>
              <a:rPr lang="en-US" sz="2200" b="0" u="none" dirty="0">
                <a:solidFill>
                  <a:schemeClr val="tx1"/>
                </a:solidFill>
              </a:rPr>
              <a:t>: Extends </a:t>
            </a:r>
            <a:r>
              <a:rPr lang="en-US" sz="2200" b="0" u="none" dirty="0" err="1">
                <a:solidFill>
                  <a:schemeClr val="tx1"/>
                </a:solidFill>
              </a:rPr>
              <a:t>FedAvg</a:t>
            </a:r>
            <a:r>
              <a:rPr lang="en-US" sz="2200" b="0" u="none" dirty="0">
                <a:solidFill>
                  <a:schemeClr val="tx1"/>
                </a:solidFill>
              </a:rPr>
              <a:t> by introducing a proximal term to stabilize training for non-IID data by regularizing local updates.</a:t>
            </a:r>
            <a:endParaRPr sz="2200" b="0" u="none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endParaRPr sz="22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endParaRPr lang="en-GB" sz="2200" b="1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endParaRPr sz="2200" b="1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r>
              <a:rPr lang="en-US" sz="2200" u="none" dirty="0" err="1">
                <a:solidFill>
                  <a:schemeClr val="accent1">
                    <a:lumMod val="75000"/>
                  </a:schemeClr>
                </a:solidFill>
              </a:rPr>
              <a:t>FedNova</a:t>
            </a:r>
            <a:r>
              <a:rPr lang="en-US" sz="2200" b="0" u="none" dirty="0">
                <a:solidFill>
                  <a:schemeClr val="tx1"/>
                </a:solidFill>
              </a:rPr>
              <a:t>: Normalizes client updates by the number of local steps to address heterogeneity in client workloads.</a:t>
            </a:r>
            <a:endParaRPr sz="2200" b="0" u="none" dirty="0">
              <a:solidFill>
                <a:schemeClr val="tx1"/>
              </a:solidFill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body" idx="7"/>
          </p:nvPr>
        </p:nvSpPr>
        <p:spPr>
          <a:xfrm>
            <a:off x="11144735" y="2645900"/>
            <a:ext cx="10310981" cy="478124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2100"/>
              <a:buNone/>
            </a:pPr>
            <a:r>
              <a:rPr lang="en-US" sz="2500" b="1" dirty="0">
                <a:solidFill>
                  <a:schemeClr val="tx1"/>
                </a:solidFill>
                <a:latin typeface="+mn-lt"/>
              </a:rPr>
              <a:t>Dataset Overview</a:t>
            </a:r>
            <a:endParaRPr sz="2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2" name="Google Shape;72;p1"/>
          <p:cNvSpPr txBox="1">
            <a:spLocks noGrp="1"/>
          </p:cNvSpPr>
          <p:nvPr>
            <p:ph type="body" idx="8"/>
          </p:nvPr>
        </p:nvSpPr>
        <p:spPr>
          <a:xfrm>
            <a:off x="11238977" y="10737647"/>
            <a:ext cx="10256796" cy="478124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2100"/>
              <a:buNone/>
            </a:pPr>
            <a:r>
              <a:rPr lang="en-US" sz="2500" u="none" dirty="0">
                <a:solidFill>
                  <a:schemeClr val="tx1"/>
                </a:solidFill>
              </a:rPr>
              <a:t>Methodology and Implementation</a:t>
            </a:r>
            <a:endParaRPr sz="2500" u="none" dirty="0">
              <a:solidFill>
                <a:schemeClr val="tx1"/>
              </a:solidFill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body" idx="9"/>
          </p:nvPr>
        </p:nvSpPr>
        <p:spPr>
          <a:xfrm>
            <a:off x="863306" y="14547838"/>
            <a:ext cx="10119738" cy="478124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2400"/>
              <a:buNone/>
            </a:pPr>
            <a:r>
              <a:rPr lang="en-US" sz="2500" u="none" dirty="0">
                <a:solidFill>
                  <a:schemeClr val="tx1"/>
                </a:solidFill>
              </a:rPr>
              <a:t>Workflow Of Federated Learning</a:t>
            </a:r>
            <a:endParaRPr sz="2500" u="none" dirty="0">
              <a:solidFill>
                <a:schemeClr val="tx1"/>
              </a:solidFill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body" idx="13"/>
          </p:nvPr>
        </p:nvSpPr>
        <p:spPr>
          <a:xfrm>
            <a:off x="21679799" y="2653550"/>
            <a:ext cx="10549025" cy="478124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2500"/>
              <a:buNone/>
            </a:pPr>
            <a:r>
              <a:rPr lang="en-US" sz="2500" b="1" dirty="0">
                <a:solidFill>
                  <a:schemeClr val="tx1"/>
                </a:solidFill>
                <a:latin typeface="+mn-lt"/>
              </a:rPr>
              <a:t>Results</a:t>
            </a:r>
            <a:endParaRPr sz="2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15"/>
          </p:nvPr>
        </p:nvSpPr>
        <p:spPr>
          <a:xfrm>
            <a:off x="21769624" y="13138037"/>
            <a:ext cx="10912790" cy="478124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2100"/>
              <a:buNone/>
            </a:pPr>
            <a:r>
              <a:rPr lang="en-US" sz="2500" b="1" dirty="0">
                <a:solidFill>
                  <a:schemeClr val="tx1"/>
                </a:solidFill>
                <a:latin typeface="+mn-lt"/>
              </a:rPr>
              <a:t>Conclusion</a:t>
            </a:r>
            <a:endParaRPr sz="2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body" idx="17"/>
          </p:nvPr>
        </p:nvSpPr>
        <p:spPr>
          <a:xfrm>
            <a:off x="21832363" y="16143027"/>
            <a:ext cx="10919090" cy="478124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5300" tIns="65300" rIns="65300" bIns="653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2100"/>
              <a:buNone/>
            </a:pPr>
            <a:r>
              <a:rPr lang="en-US" sz="2500" b="1" dirty="0">
                <a:solidFill>
                  <a:schemeClr val="tx1"/>
                </a:solidFill>
                <a:latin typeface="+mn-lt"/>
              </a:rPr>
              <a:t>Future Work</a:t>
            </a:r>
            <a:endParaRPr sz="2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" name="Google Shape;68;p1"/>
          <p:cNvSpPr txBox="1">
            <a:spLocks noGrp="1"/>
          </p:cNvSpPr>
          <p:nvPr>
            <p:ph type="body" idx="19"/>
          </p:nvPr>
        </p:nvSpPr>
        <p:spPr>
          <a:xfrm>
            <a:off x="8908675" y="1861908"/>
            <a:ext cx="17279100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tx1"/>
                </a:solidFill>
              </a:rPr>
              <a:t>Anirudh </a:t>
            </a:r>
            <a:r>
              <a:rPr lang="en-US" dirty="0" err="1">
                <a:solidFill>
                  <a:schemeClr val="tx1"/>
                </a:solidFill>
              </a:rPr>
              <a:t>Kalva</a:t>
            </a:r>
            <a:r>
              <a:rPr lang="en-US" dirty="0">
                <a:solidFill>
                  <a:schemeClr val="tx1"/>
                </a:solidFill>
              </a:rPr>
              <a:t>, Rakesh Chary </a:t>
            </a:r>
            <a:r>
              <a:rPr lang="en-US" dirty="0" err="1">
                <a:solidFill>
                  <a:schemeClr val="tx1"/>
                </a:solidFill>
              </a:rPr>
              <a:t>Bangaroj</a:t>
            </a:r>
            <a:r>
              <a:rPr lang="en-US" dirty="0">
                <a:solidFill>
                  <a:schemeClr val="tx1"/>
                </a:solidFill>
              </a:rPr>
              <a:t>, Sujan Chithaluri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9" name="Google Shape;69;p1"/>
          <p:cNvSpPr txBox="1">
            <a:spLocks noGrp="1"/>
          </p:cNvSpPr>
          <p:nvPr>
            <p:ph type="body" idx="20"/>
          </p:nvPr>
        </p:nvSpPr>
        <p:spPr>
          <a:xfrm>
            <a:off x="4406900" y="273685"/>
            <a:ext cx="26282650" cy="106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5400"/>
              <a:buFont typeface="Calibri"/>
              <a:buNone/>
            </a:pPr>
            <a:r>
              <a:rPr lang="en-US" dirty="0">
                <a:solidFill>
                  <a:schemeClr val="tx1"/>
                </a:solidFill>
              </a:rPr>
              <a:t>Federated Learning for Image Classification in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5400"/>
              <a:buFont typeface="Calibri"/>
              <a:buNone/>
            </a:pPr>
            <a:r>
              <a:rPr lang="en-US" dirty="0">
                <a:solidFill>
                  <a:schemeClr val="tx1"/>
                </a:solidFill>
              </a:rPr>
              <a:t>Distributed Medical Imaging Systems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83" name="Google Shape;83;p1"/>
          <p:cNvCxnSpPr/>
          <p:nvPr/>
        </p:nvCxnSpPr>
        <p:spPr>
          <a:xfrm>
            <a:off x="21570663" y="2628900"/>
            <a:ext cx="91500" cy="15849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"/>
          <p:cNvCxnSpPr/>
          <p:nvPr/>
        </p:nvCxnSpPr>
        <p:spPr>
          <a:xfrm>
            <a:off x="11056625" y="2628900"/>
            <a:ext cx="76200" cy="1569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0369" y="10951265"/>
            <a:ext cx="10972045" cy="151190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1710369" y="12346450"/>
            <a:ext cx="11031300" cy="67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ea typeface="Courier New"/>
                <a:cs typeface="Courier New"/>
                <a:sym typeface="Courier New"/>
              </a:rPr>
              <a:t>Fig 6.4. This visualization compares true and predicted labels, highlighting both correct classifications and misclassifications, emphasizing the need for model refinement.</a:t>
            </a:r>
            <a:endParaRPr i="1" dirty="0"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Picture 2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61D173F6-C21F-4112-1788-C3CF8B3F9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6000"/>
                    </a14:imgEffect>
                  </a14:imgLayer>
                </a14:imgProps>
              </a:ext>
            </a:extLst>
          </a:blip>
          <a:srcRect b="3733"/>
          <a:stretch/>
        </p:blipFill>
        <p:spPr>
          <a:xfrm>
            <a:off x="1622484" y="10276294"/>
            <a:ext cx="8753976" cy="3998011"/>
          </a:xfrm>
          <a:prstGeom prst="rect">
            <a:avLst/>
          </a:prstGeom>
        </p:spPr>
      </p:pic>
      <p:pic>
        <p:nvPicPr>
          <p:cNvPr id="7" name="Picture 6" descr="A red and grey logo&#10;&#10;Description automatically generated">
            <a:extLst>
              <a:ext uri="{FF2B5EF4-FFF2-40B4-BE49-F238E27FC236}">
                <a16:creationId xmlns:a16="http://schemas.microsoft.com/office/drawing/2014/main" id="{5C89CD5D-C842-6989-D92E-E276EE6C6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850" y="239689"/>
            <a:ext cx="3159760" cy="2148637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E209D9-ABF0-AFE3-B4B2-E2356467068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" r="660"/>
          <a:stretch/>
        </p:blipFill>
        <p:spPr>
          <a:xfrm>
            <a:off x="875238" y="15247721"/>
            <a:ext cx="10193502" cy="30783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 descr="A collage of cells&#10;&#10;Description automatically generated">
            <a:extLst>
              <a:ext uri="{FF2B5EF4-FFF2-40B4-BE49-F238E27FC236}">
                <a16:creationId xmlns:a16="http://schemas.microsoft.com/office/drawing/2014/main" id="{261BF9FD-5E16-3938-518A-4DFC3DC1BBE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1570" t="1231" r="34820" b="849"/>
          <a:stretch/>
        </p:blipFill>
        <p:spPr>
          <a:xfrm rot="5400000">
            <a:off x="14795092" y="-172021"/>
            <a:ext cx="2999305" cy="9808787"/>
          </a:xfrm>
          <a:prstGeom prst="rect">
            <a:avLst/>
          </a:prstGeom>
        </p:spPr>
      </p:pic>
      <p:pic>
        <p:nvPicPr>
          <p:cNvPr id="13" name="Picture 12" descr="A chart of different colors&#10;&#10;Description automatically generated">
            <a:extLst>
              <a:ext uri="{FF2B5EF4-FFF2-40B4-BE49-F238E27FC236}">
                <a16:creationId xmlns:a16="http://schemas.microsoft.com/office/drawing/2014/main" id="{F908722C-C792-2FEE-FD3C-F8AF1ABE6A8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3659"/>
          <a:stretch/>
        </p:blipFill>
        <p:spPr>
          <a:xfrm>
            <a:off x="11582902" y="6272771"/>
            <a:ext cx="4407943" cy="3045629"/>
          </a:xfrm>
          <a:prstGeom prst="rect">
            <a:avLst/>
          </a:prstGeom>
        </p:spPr>
      </p:pic>
      <p:pic>
        <p:nvPicPr>
          <p:cNvPr id="15" name="Picture 1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7DEE1E3-3563-F7D0-0910-F8C3874695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13802" y="6292854"/>
            <a:ext cx="5032874" cy="3005461"/>
          </a:xfrm>
          <a:prstGeom prst="rect">
            <a:avLst/>
          </a:prstGeom>
        </p:spPr>
      </p:pic>
      <p:pic>
        <p:nvPicPr>
          <p:cNvPr id="17" name="Picture 16" descr="A diagram of a model&#10;&#10;Description automatically generated with medium confidence">
            <a:extLst>
              <a:ext uri="{FF2B5EF4-FFF2-40B4-BE49-F238E27FC236}">
                <a16:creationId xmlns:a16="http://schemas.microsoft.com/office/drawing/2014/main" id="{C813D2B8-DBA2-D616-6E46-E535D56D613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8313" b="35826"/>
          <a:stretch/>
        </p:blipFill>
        <p:spPr>
          <a:xfrm>
            <a:off x="11671119" y="15701128"/>
            <a:ext cx="9752381" cy="2622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81F754-D099-8062-005E-AD7B81D4D5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98069" y="11829365"/>
            <a:ext cx="2269868" cy="9202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8C7801-1FD1-FCD0-B071-642941A6B8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976207" y="13356671"/>
            <a:ext cx="5248791" cy="7967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F25E26-6774-8662-BE3B-A6AF0D797B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98069" y="13233213"/>
            <a:ext cx="2269868" cy="9202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DBDF9C-FDB0-F387-AA3D-EE3AA7A35B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74915" y="14863658"/>
            <a:ext cx="3642470" cy="8970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7EF0D1-742A-5E6F-4BFE-9A05D8E250C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898202" y="14864639"/>
            <a:ext cx="3416010" cy="8257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FDB7A96-5CE8-CBCF-D558-94D9042F882D}"/>
              </a:ext>
            </a:extLst>
          </p:cNvPr>
          <p:cNvSpPr txBox="1"/>
          <p:nvPr/>
        </p:nvSpPr>
        <p:spPr>
          <a:xfrm>
            <a:off x="11255782" y="9300189"/>
            <a:ext cx="101651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lvl="0" algn="just" rtl="0">
              <a:spcBef>
                <a:spcPts val="500"/>
              </a:spcBef>
              <a:spcAft>
                <a:spcPts val="0"/>
              </a:spcAft>
              <a:buClr>
                <a:srgbClr val="4B376B"/>
              </a:buClr>
              <a:buSzPts val="2100"/>
            </a:pPr>
            <a:r>
              <a:rPr lang="en-GB" sz="220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GB" sz="2200" dirty="0" err="1">
                <a:solidFill>
                  <a:schemeClr val="tx1"/>
                </a:solidFill>
                <a:latin typeface="+mn-lt"/>
              </a:rPr>
              <a:t>PathMNIST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dataset consists of 9 tissue types for multi-class classification, with images resized to 3×28×28 from the original 3×224×224. The dataset is split into 90K training, 10K validation, and 7K testing samples, with normalization (mean=[0.5], std=[0.5]) applied and a Non-IID data setup used.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C37219-2876-C04F-CA77-BAC5712953CF}"/>
              </a:ext>
            </a:extLst>
          </p:cNvPr>
          <p:cNvSpPr txBox="1"/>
          <p:nvPr/>
        </p:nvSpPr>
        <p:spPr>
          <a:xfrm>
            <a:off x="26358242" y="6610352"/>
            <a:ext cx="616661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4B376B"/>
              </a:buClr>
              <a:buSzPts val="1400"/>
            </a:pPr>
            <a:r>
              <a:rPr lang="en-GB" b="0" i="1" u="none" dirty="0">
                <a:solidFill>
                  <a:schemeClr val="tx1"/>
                </a:solidFill>
              </a:rPr>
              <a:t>Fig 6.1. Compares the training loss trends across rounds for </a:t>
            </a:r>
            <a:r>
              <a:rPr lang="en-GB" b="0" i="1" u="none" dirty="0" err="1">
                <a:solidFill>
                  <a:schemeClr val="tx1"/>
                </a:solidFill>
              </a:rPr>
              <a:t>FedAvg</a:t>
            </a:r>
            <a:r>
              <a:rPr lang="en-GB" b="0" i="1" u="none" dirty="0">
                <a:solidFill>
                  <a:schemeClr val="tx1"/>
                </a:solidFill>
              </a:rPr>
              <a:t>, </a:t>
            </a:r>
            <a:r>
              <a:rPr lang="en-GB" b="0" i="1" u="none" dirty="0" err="1">
                <a:solidFill>
                  <a:schemeClr val="tx1"/>
                </a:solidFill>
              </a:rPr>
              <a:t>FedProx</a:t>
            </a:r>
            <a:r>
              <a:rPr lang="en-GB" b="0" i="1" u="none" dirty="0">
                <a:solidFill>
                  <a:schemeClr val="tx1"/>
                </a:solidFill>
              </a:rPr>
              <a:t>, and </a:t>
            </a:r>
            <a:r>
              <a:rPr lang="en-GB" b="0" i="1" u="none" dirty="0" err="1">
                <a:solidFill>
                  <a:schemeClr val="tx1"/>
                </a:solidFill>
              </a:rPr>
              <a:t>FedNova</a:t>
            </a:r>
            <a:r>
              <a:rPr lang="en-GB" b="0" i="1" u="none" dirty="0">
                <a:solidFill>
                  <a:schemeClr val="tx1"/>
                </a:solidFill>
              </a:rPr>
              <a:t>, highlighting that </a:t>
            </a:r>
            <a:r>
              <a:rPr lang="en-GB" b="0" i="1" u="none" dirty="0" err="1">
                <a:solidFill>
                  <a:schemeClr val="tx1"/>
                </a:solidFill>
              </a:rPr>
              <a:t>FedProx</a:t>
            </a:r>
            <a:r>
              <a:rPr lang="en-GB" b="0" i="1" u="none" dirty="0">
                <a:solidFill>
                  <a:schemeClr val="tx1"/>
                </a:solidFill>
              </a:rPr>
              <a:t> achieves the lowest minimum loss, indicating better optimization stability.</a:t>
            </a:r>
          </a:p>
          <a:p>
            <a:pPr algn="just">
              <a:buClr>
                <a:srgbClr val="4B376B"/>
              </a:buClr>
              <a:buSzPts val="1400"/>
            </a:pPr>
            <a:endParaRPr lang="en-GB" b="0" i="1" u="none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r>
              <a:rPr lang="en-GB" b="0" i="1" u="none" dirty="0">
                <a:solidFill>
                  <a:schemeClr val="tx1"/>
                </a:solidFill>
              </a:rPr>
              <a:t>Fig 6.2. This plot shows the testing accuracy trends over rounds for </a:t>
            </a:r>
            <a:r>
              <a:rPr lang="en-GB" b="0" i="1" u="none" dirty="0" err="1">
                <a:solidFill>
                  <a:schemeClr val="tx1"/>
                </a:solidFill>
              </a:rPr>
              <a:t>FedAvg</a:t>
            </a:r>
            <a:r>
              <a:rPr lang="en-GB" b="0" i="1" u="none" dirty="0">
                <a:solidFill>
                  <a:schemeClr val="tx1"/>
                </a:solidFill>
              </a:rPr>
              <a:t>, </a:t>
            </a:r>
            <a:r>
              <a:rPr lang="en-GB" b="0" i="1" u="none" dirty="0" err="1">
                <a:solidFill>
                  <a:schemeClr val="tx1"/>
                </a:solidFill>
              </a:rPr>
              <a:t>FedProx</a:t>
            </a:r>
            <a:r>
              <a:rPr lang="en-GB" b="0" i="1" u="none" dirty="0">
                <a:solidFill>
                  <a:schemeClr val="tx1"/>
                </a:solidFill>
              </a:rPr>
              <a:t>, and </a:t>
            </a:r>
            <a:r>
              <a:rPr lang="en-GB" b="0" i="1" u="none" dirty="0" err="1">
                <a:solidFill>
                  <a:schemeClr val="tx1"/>
                </a:solidFill>
              </a:rPr>
              <a:t>FedNova</a:t>
            </a:r>
            <a:r>
              <a:rPr lang="en-GB" b="0" i="1" u="none" dirty="0">
                <a:solidFill>
                  <a:schemeClr val="tx1"/>
                </a:solidFill>
              </a:rPr>
              <a:t>, demonstrating that </a:t>
            </a:r>
            <a:r>
              <a:rPr lang="en-GB" b="0" i="1" u="none" dirty="0" err="1">
                <a:solidFill>
                  <a:schemeClr val="tx1"/>
                </a:solidFill>
              </a:rPr>
              <a:t>FedNova</a:t>
            </a:r>
            <a:r>
              <a:rPr lang="en-GB" b="0" i="1" u="none" dirty="0">
                <a:solidFill>
                  <a:schemeClr val="tx1"/>
                </a:solidFill>
              </a:rPr>
              <a:t> achieves the highest accuracy (0.86), followed by </a:t>
            </a:r>
            <a:r>
              <a:rPr lang="en-GB" b="0" i="1" u="none" dirty="0" err="1">
                <a:solidFill>
                  <a:schemeClr val="tx1"/>
                </a:solidFill>
              </a:rPr>
              <a:t>FedProx</a:t>
            </a:r>
            <a:r>
              <a:rPr lang="en-GB" b="0" i="1" u="none" dirty="0">
                <a:solidFill>
                  <a:schemeClr val="tx1"/>
                </a:solidFill>
              </a:rPr>
              <a:t> (0.83), with </a:t>
            </a:r>
            <a:r>
              <a:rPr lang="en-GB" b="0" i="1" u="none" dirty="0" err="1">
                <a:solidFill>
                  <a:schemeClr val="tx1"/>
                </a:solidFill>
              </a:rPr>
              <a:t>FedAvg</a:t>
            </a:r>
            <a:r>
              <a:rPr lang="en-GB" b="0" i="1" u="none" dirty="0">
                <a:solidFill>
                  <a:schemeClr val="tx1"/>
                </a:solidFill>
              </a:rPr>
              <a:t> (0.80) performing the lowest.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endParaRPr lang="en-GB" b="0" i="1" u="none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r>
              <a:rPr lang="en-GB" b="0" i="1" u="none" dirty="0">
                <a:solidFill>
                  <a:schemeClr val="tx1"/>
                </a:solidFill>
              </a:rPr>
              <a:t>Fig 6.3. Highlights the testing accuracy of three federated learning strategies: </a:t>
            </a:r>
            <a:r>
              <a:rPr lang="en-GB" b="0" i="1" u="none" dirty="0" err="1">
                <a:solidFill>
                  <a:schemeClr val="tx1"/>
                </a:solidFill>
              </a:rPr>
              <a:t>FedAvg</a:t>
            </a:r>
            <a:r>
              <a:rPr lang="en-GB" b="0" i="1" u="none" dirty="0">
                <a:solidFill>
                  <a:schemeClr val="tx1"/>
                </a:solidFill>
              </a:rPr>
              <a:t> (79.89%), </a:t>
            </a:r>
            <a:r>
              <a:rPr lang="en-GB" b="0" i="1" u="none" dirty="0" err="1">
                <a:solidFill>
                  <a:schemeClr val="tx1"/>
                </a:solidFill>
              </a:rPr>
              <a:t>FedProx</a:t>
            </a:r>
            <a:r>
              <a:rPr lang="en-GB" b="0" i="1" u="none" dirty="0">
                <a:solidFill>
                  <a:schemeClr val="tx1"/>
                </a:solidFill>
              </a:rPr>
              <a:t> (81.3%), and </a:t>
            </a:r>
            <a:r>
              <a:rPr lang="en-GB" b="0" i="1" u="none" dirty="0" err="1">
                <a:solidFill>
                  <a:schemeClr val="tx1"/>
                </a:solidFill>
              </a:rPr>
              <a:t>FedNova</a:t>
            </a:r>
            <a:r>
              <a:rPr lang="en-GB" b="0" i="1" u="none" dirty="0">
                <a:solidFill>
                  <a:schemeClr val="tx1"/>
                </a:solidFill>
              </a:rPr>
              <a:t> (86.2%). </a:t>
            </a:r>
            <a:r>
              <a:rPr lang="en-GB" b="0" i="1" u="none" dirty="0" err="1">
                <a:solidFill>
                  <a:schemeClr val="tx1"/>
                </a:solidFill>
              </a:rPr>
              <a:t>FedNova</a:t>
            </a:r>
            <a:r>
              <a:rPr lang="en-GB" b="0" i="1" u="none" dirty="0">
                <a:solidFill>
                  <a:schemeClr val="tx1"/>
                </a:solidFill>
              </a:rPr>
              <a:t> demonstrates superior performance, effectively handling client heterogeneity and achieving better convergence.</a:t>
            </a:r>
          </a:p>
        </p:txBody>
      </p:sp>
      <p:pic>
        <p:nvPicPr>
          <p:cNvPr id="34" name="Picture 33" descr="A graph of a training loss&#10;&#10;Description automatically generated">
            <a:extLst>
              <a:ext uri="{FF2B5EF4-FFF2-40B4-BE49-F238E27FC236}">
                <a16:creationId xmlns:a16="http://schemas.microsoft.com/office/drawing/2014/main" id="{A6E0C1D1-58EA-0329-02F2-9760604098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033688" y="3262615"/>
            <a:ext cx="4260469" cy="3747635"/>
          </a:xfrm>
          <a:prstGeom prst="rect">
            <a:avLst/>
          </a:prstGeom>
        </p:spPr>
      </p:pic>
      <p:pic>
        <p:nvPicPr>
          <p:cNvPr id="36" name="Picture 35" descr="A graph of a test results&#10;&#10;Description automatically generated">
            <a:extLst>
              <a:ext uri="{FF2B5EF4-FFF2-40B4-BE49-F238E27FC236}">
                <a16:creationId xmlns:a16="http://schemas.microsoft.com/office/drawing/2014/main" id="{463B4891-9AFB-8A7F-A4B2-8941F4B606C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33688" y="7193351"/>
            <a:ext cx="4260469" cy="3747635"/>
          </a:xfrm>
          <a:prstGeom prst="rect">
            <a:avLst/>
          </a:prstGeom>
        </p:spPr>
      </p:pic>
      <p:pic>
        <p:nvPicPr>
          <p:cNvPr id="38" name="Picture 37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7C26474D-25C4-C7F6-F414-2FDA6AFA5C5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13481" y="3412182"/>
            <a:ext cx="4723494" cy="312231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A8D7052-DB48-CF5C-D7FE-6C369FA07B33}"/>
              </a:ext>
            </a:extLst>
          </p:cNvPr>
          <p:cNvSpPr txBox="1"/>
          <p:nvPr/>
        </p:nvSpPr>
        <p:spPr>
          <a:xfrm>
            <a:off x="21652270" y="3208069"/>
            <a:ext cx="868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r>
              <a:rPr lang="en-GB" sz="1800" b="0" i="1" u="none" dirty="0">
                <a:solidFill>
                  <a:schemeClr val="tx1"/>
                </a:solidFill>
              </a:rPr>
              <a:t>Fig 6.1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E29A1F-EA1F-4B55-D73A-A3F4D957531F}"/>
              </a:ext>
            </a:extLst>
          </p:cNvPr>
          <p:cNvSpPr txBox="1"/>
          <p:nvPr/>
        </p:nvSpPr>
        <p:spPr>
          <a:xfrm>
            <a:off x="21718137" y="6991351"/>
            <a:ext cx="856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r>
              <a:rPr lang="en-GB" sz="1800" b="0" i="1" u="none" dirty="0">
                <a:solidFill>
                  <a:schemeClr val="tx1"/>
                </a:solidFill>
              </a:rPr>
              <a:t>Fig 6.2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0BBFA6-185F-C172-3739-9354D1DAA074}"/>
              </a:ext>
            </a:extLst>
          </p:cNvPr>
          <p:cNvSpPr txBox="1"/>
          <p:nvPr/>
        </p:nvSpPr>
        <p:spPr>
          <a:xfrm>
            <a:off x="26485218" y="3227516"/>
            <a:ext cx="856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1400"/>
              <a:buNone/>
            </a:pPr>
            <a:r>
              <a:rPr lang="en-GB" sz="1800" b="0" i="1" u="none" dirty="0">
                <a:solidFill>
                  <a:schemeClr val="tx1"/>
                </a:solidFill>
              </a:rPr>
              <a:t>Fig 6.</a:t>
            </a:r>
            <a:r>
              <a:rPr lang="en-GB" i="1" dirty="0"/>
              <a:t>3</a:t>
            </a:r>
            <a:endParaRPr lang="en-GB" sz="1800" b="0" i="1" u="none" dirty="0">
              <a:solidFill>
                <a:schemeClr val="tx1"/>
              </a:solidFill>
            </a:endParaRPr>
          </a:p>
        </p:txBody>
      </p:sp>
      <p:sp>
        <p:nvSpPr>
          <p:cNvPr id="47" name="Google Shape;55;p1">
            <a:extLst>
              <a:ext uri="{FF2B5EF4-FFF2-40B4-BE49-F238E27FC236}">
                <a16:creationId xmlns:a16="http://schemas.microsoft.com/office/drawing/2014/main" id="{184C8507-2491-FB18-F9DE-DEA38C63D95B}"/>
              </a:ext>
            </a:extLst>
          </p:cNvPr>
          <p:cNvSpPr txBox="1">
            <a:spLocks/>
          </p:cNvSpPr>
          <p:nvPr/>
        </p:nvSpPr>
        <p:spPr>
          <a:xfrm>
            <a:off x="21769624" y="13577663"/>
            <a:ext cx="10873887" cy="23621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63250" tIns="163250" rIns="163250" bIns="163250" rtlCol="0" anchor="t" anchorCtr="0">
            <a:noAutofit/>
          </a:bodyPr>
          <a:lstStyle>
            <a:lvl1pPr marL="457200" marR="0" lvl="0" indent="-228600" algn="l" defTabSz="2468880" rtl="0" eaLnBrk="1" latinLnBrk="0" hangingPunct="1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4B376B"/>
              </a:buClr>
              <a:buSzPts val="1400"/>
              <a:buFont typeface="Arial"/>
              <a:buNone/>
              <a:defRPr sz="1400" b="0" i="0" u="none" strike="noStrike" kern="1200" cap="none">
                <a:solidFill>
                  <a:srgbClr val="4B376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defTabSz="246888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kern="1200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defTabSz="246888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defTabSz="246888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kern="1200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defTabSz="246888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kern="1200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66750" algn="l" defTabSz="2468880" rtl="0" eaLnBrk="1" latinLnBrk="0" hangingPunct="1">
              <a:lnSpc>
                <a:spcPct val="9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 defTabSz="2468880" rtl="0" eaLnBrk="1" latinLnBrk="0" hangingPunct="1">
              <a:lnSpc>
                <a:spcPct val="9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 defTabSz="2468880" rtl="0" eaLnBrk="1" latinLnBrk="0" hangingPunct="1">
              <a:lnSpc>
                <a:spcPct val="9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 defTabSz="2468880" rtl="0" eaLnBrk="1" latinLnBrk="0" hangingPunct="1">
              <a:lnSpc>
                <a:spcPct val="9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17500" algn="just">
              <a:spcBef>
                <a:spcPts val="500"/>
              </a:spcBef>
              <a:buSzPts val="2100"/>
              <a:buFont typeface="Arial"/>
              <a:buChar char="•"/>
            </a:pPr>
            <a:r>
              <a:rPr lang="en-GB" sz="2200" dirty="0">
                <a:solidFill>
                  <a:schemeClr val="tx1"/>
                </a:solidFill>
                <a:latin typeface="+mn-lt"/>
              </a:rPr>
              <a:t>Achieved secure, collaborative training with federated learning and differential privacy, ensuring data protection.</a:t>
            </a:r>
          </a:p>
          <a:p>
            <a:pPr marL="342900" indent="-317500" algn="just">
              <a:spcBef>
                <a:spcPts val="500"/>
              </a:spcBef>
              <a:buSzPts val="2100"/>
              <a:buFont typeface="Arial"/>
              <a:buChar char="•"/>
            </a:pPr>
            <a:r>
              <a:rPr lang="en-GB" sz="2200" dirty="0" err="1">
                <a:solidFill>
                  <a:schemeClr val="tx1"/>
                </a:solidFill>
                <a:latin typeface="+mn-lt"/>
              </a:rPr>
              <a:t>FedNova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excelled with 86.2% accuracy, handling heterogeneity; </a:t>
            </a:r>
            <a:r>
              <a:rPr lang="en-GB" sz="2200" dirty="0" err="1">
                <a:solidFill>
                  <a:schemeClr val="tx1"/>
                </a:solidFill>
                <a:latin typeface="+mn-lt"/>
              </a:rPr>
              <a:t>FedProx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outperformed </a:t>
            </a:r>
            <a:r>
              <a:rPr lang="en-GB" sz="2200" dirty="0" err="1">
                <a:solidFill>
                  <a:schemeClr val="tx1"/>
                </a:solidFill>
                <a:latin typeface="+mn-lt"/>
              </a:rPr>
              <a:t>FedAvg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on non-IID data.</a:t>
            </a:r>
          </a:p>
          <a:p>
            <a:pPr marL="342900" indent="-317500" algn="just">
              <a:spcBef>
                <a:spcPts val="500"/>
              </a:spcBef>
              <a:buSzPts val="2100"/>
              <a:buFont typeface="Arial"/>
              <a:buChar char="•"/>
            </a:pPr>
            <a:r>
              <a:rPr lang="en-GB" sz="2200" dirty="0">
                <a:solidFill>
                  <a:schemeClr val="tx1"/>
                </a:solidFill>
                <a:latin typeface="+mn-lt"/>
              </a:rPr>
              <a:t>Scalable techniques enhance optimization, applicable to sensitive domains like finance and healthcare.</a:t>
            </a:r>
          </a:p>
          <a:p>
            <a:pPr marL="342900" indent="-317500" algn="just">
              <a:spcBef>
                <a:spcPts val="500"/>
              </a:spcBef>
              <a:buSzPts val="2100"/>
              <a:buFont typeface="Arial"/>
              <a:buChar char="•"/>
            </a:pPr>
            <a:endParaRPr lang="en-GB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1CE7AB-5926-ED84-DD79-4CDAB9B701A3}"/>
              </a:ext>
            </a:extLst>
          </p:cNvPr>
          <p:cNvSpPr txBox="1"/>
          <p:nvPr/>
        </p:nvSpPr>
        <p:spPr>
          <a:xfrm>
            <a:off x="21832363" y="16673231"/>
            <a:ext cx="1091909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GB" sz="2200" b="0" u="none" dirty="0">
                <a:solidFill>
                  <a:schemeClr val="tx1"/>
                </a:solidFill>
                <a:latin typeface="+mn-lt"/>
              </a:rPr>
              <a:t>Future work includes exploring advanced models like Transformers for enhanced performance and integrating communication-efficient strategies. Additionally, we aim to refine hybrid approaches combining the strengths of </a:t>
            </a:r>
            <a:r>
              <a:rPr lang="en-GB" sz="2200" b="0" u="none" dirty="0" err="1">
                <a:solidFill>
                  <a:schemeClr val="tx1"/>
                </a:solidFill>
                <a:latin typeface="+mn-lt"/>
              </a:rPr>
              <a:t>FedAvg</a:t>
            </a:r>
            <a:r>
              <a:rPr lang="en-GB" sz="2200" b="0" u="none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sz="2200" b="0" u="none" dirty="0" err="1">
                <a:solidFill>
                  <a:schemeClr val="tx1"/>
                </a:solidFill>
                <a:latin typeface="+mn-lt"/>
              </a:rPr>
              <a:t>FedProx</a:t>
            </a:r>
            <a:r>
              <a:rPr lang="en-GB" sz="2200" b="0" u="none" dirty="0">
                <a:solidFill>
                  <a:schemeClr val="tx1"/>
                </a:solidFill>
                <a:latin typeface="+mn-lt"/>
              </a:rPr>
              <a:t>, and </a:t>
            </a:r>
            <a:r>
              <a:rPr lang="en-GB" sz="2200" b="0" u="none" dirty="0" err="1">
                <a:solidFill>
                  <a:schemeClr val="tx1"/>
                </a:solidFill>
                <a:latin typeface="+mn-lt"/>
              </a:rPr>
              <a:t>FedNova</a:t>
            </a:r>
            <a:r>
              <a:rPr lang="en-GB" sz="2200" b="0" u="none" dirty="0">
                <a:solidFill>
                  <a:schemeClr val="tx1"/>
                </a:solidFill>
                <a:latin typeface="+mn-lt"/>
              </a:rPr>
              <a:t> for diverse real-world applications.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8978D44-7F06-4048-7B19-F5CC3DFE758B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r="32995"/>
          <a:stretch/>
        </p:blipFill>
        <p:spPr>
          <a:xfrm>
            <a:off x="11976207" y="11891093"/>
            <a:ext cx="3516950" cy="7967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578</TotalTime>
  <Words>603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Times New Roman</vt:lpstr>
      <vt:lpstr>Trebuchet MS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Sujan</dc:creator>
  <cp:lastModifiedBy>sujan ch</cp:lastModifiedBy>
  <cp:revision>30</cp:revision>
  <dcterms:created xsi:type="dcterms:W3CDTF">2012-02-07T00:41:00Z</dcterms:created>
  <dcterms:modified xsi:type="dcterms:W3CDTF">2024-11-25T16:43:48Z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8EA0F1C88DE74449AD390E14DBD61443_12</vt:lpwstr>
  </property>
  <property fmtid="{D5CDD505-2E9C-101B-9397-08002B2CF9AE}" pid="3" name="KSOProductBuildVer">
    <vt:lpwstr>1033-12.2.0.18911</vt:lpwstr>
  </property>
</Properties>
</file>