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5" r:id="rId1"/>
  </p:sldMasterIdLst>
  <p:notesMasterIdLst>
    <p:notesMasterId r:id="rId23"/>
  </p:notesMasterIdLst>
  <p:sldIdLst>
    <p:sldId id="256" r:id="rId2"/>
    <p:sldId id="3332" r:id="rId3"/>
    <p:sldId id="3313" r:id="rId4"/>
    <p:sldId id="3335" r:id="rId5"/>
    <p:sldId id="3314" r:id="rId6"/>
    <p:sldId id="3315" r:id="rId7"/>
    <p:sldId id="3333" r:id="rId8"/>
    <p:sldId id="3326" r:id="rId9"/>
    <p:sldId id="3325" r:id="rId10"/>
    <p:sldId id="3327" r:id="rId11"/>
    <p:sldId id="3316" r:id="rId12"/>
    <p:sldId id="3317" r:id="rId13"/>
    <p:sldId id="3318" r:id="rId14"/>
    <p:sldId id="3329" r:id="rId15"/>
    <p:sldId id="3334" r:id="rId16"/>
    <p:sldId id="3330" r:id="rId17"/>
    <p:sldId id="3328" r:id="rId18"/>
    <p:sldId id="3319" r:id="rId19"/>
    <p:sldId id="3320" r:id="rId20"/>
    <p:sldId id="3321" r:id="rId21"/>
    <p:sldId id="332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69D8B-E0DF-4A42-9B7E-0001D1CC01C7}" type="datetimeFigureOut">
              <a:rPr lang="en-US" smtClean="0"/>
              <a:t>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D620E-7E33-0740-988C-9B81C58FE20F}" type="slidenum">
              <a:rPr lang="en-US" smtClean="0"/>
              <a:t>‹#›</a:t>
            </a:fld>
            <a:endParaRPr lang="en-US"/>
          </a:p>
        </p:txBody>
      </p:sp>
    </p:spTree>
    <p:extLst>
      <p:ext uri="{BB962C8B-B14F-4D97-AF65-F5344CB8AC3E}">
        <p14:creationId xmlns:p14="http://schemas.microsoft.com/office/powerpoint/2010/main" val="3661730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Rot="1" noChangeAspect="1" noChangeArrowheads="1" noTextEdit="1"/>
          </p:cNvSpPr>
          <p:nvPr>
            <p:ph type="sldImg"/>
          </p:nvPr>
        </p:nvSpPr>
        <p:spPr>
          <a:xfrm>
            <a:off x="381000" y="685800"/>
            <a:ext cx="6096000" cy="3429000"/>
          </a:xfrm>
          <a:ln/>
        </p:spPr>
      </p:sp>
      <p:sp>
        <p:nvSpPr>
          <p:cNvPr id="975875" name="Rectangle 3"/>
          <p:cNvSpPr>
            <a:spLocks noGrp="1" noChangeArrowheads="1"/>
          </p:cNvSpPr>
          <p:nvPr>
            <p:ph type="body" idx="1"/>
          </p:nvPr>
        </p:nvSpPr>
        <p:spPr>
          <a:xfrm>
            <a:off x="685638" y="4343914"/>
            <a:ext cx="5486727" cy="4114361"/>
          </a:xfrm>
        </p:spPr>
        <p:txBody>
          <a:bodyPr/>
          <a:lstStyle/>
          <a:p>
            <a:endParaRPr lang="en-GB" noProof="1"/>
          </a:p>
        </p:txBody>
      </p:sp>
    </p:spTree>
    <p:extLst>
      <p:ext uri="{BB962C8B-B14F-4D97-AF65-F5344CB8AC3E}">
        <p14:creationId xmlns:p14="http://schemas.microsoft.com/office/powerpoint/2010/main" val="179141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Rot="1" noChangeAspect="1" noChangeArrowheads="1" noTextEdit="1"/>
          </p:cNvSpPr>
          <p:nvPr>
            <p:ph type="sldImg"/>
          </p:nvPr>
        </p:nvSpPr>
        <p:spPr>
          <a:xfrm>
            <a:off x="381000" y="685800"/>
            <a:ext cx="6096000" cy="3429000"/>
          </a:xfrm>
          <a:ln/>
        </p:spPr>
      </p:sp>
      <p:sp>
        <p:nvSpPr>
          <p:cNvPr id="975875" name="Rectangle 3"/>
          <p:cNvSpPr>
            <a:spLocks noGrp="1" noChangeArrowheads="1"/>
          </p:cNvSpPr>
          <p:nvPr>
            <p:ph type="body" idx="1"/>
          </p:nvPr>
        </p:nvSpPr>
        <p:spPr>
          <a:xfrm>
            <a:off x="685638" y="4343914"/>
            <a:ext cx="5486727" cy="4114361"/>
          </a:xfrm>
        </p:spPr>
        <p:txBody>
          <a:bodyPr/>
          <a:lstStyle/>
          <a:p>
            <a:endParaRPr lang="en-GB" noProof="1"/>
          </a:p>
        </p:txBody>
      </p:sp>
    </p:spTree>
    <p:extLst>
      <p:ext uri="{BB962C8B-B14F-4D97-AF65-F5344CB8AC3E}">
        <p14:creationId xmlns:p14="http://schemas.microsoft.com/office/powerpoint/2010/main" val="392857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E78581F5-CB3C-1942-B290-E031B1FE3334}" type="datetimeFigureOut">
              <a:rPr lang="en-US" smtClean="0"/>
              <a:t>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5F1489-BD48-6D4D-B053-89448E97323A}" type="slidenum">
              <a:rPr lang="en-US" smtClean="0"/>
              <a:t>‹#›</a:t>
            </a:fld>
            <a:endParaRPr lang="en-US"/>
          </a:p>
        </p:txBody>
      </p:sp>
    </p:spTree>
    <p:extLst>
      <p:ext uri="{BB962C8B-B14F-4D97-AF65-F5344CB8AC3E}">
        <p14:creationId xmlns:p14="http://schemas.microsoft.com/office/powerpoint/2010/main" val="15058095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8581F5-CB3C-1942-B290-E031B1FE3334}" type="datetimeFigureOut">
              <a:rPr lang="en-US" smtClean="0"/>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F1489-BD48-6D4D-B053-89448E97323A}" type="slidenum">
              <a:rPr lang="en-US" smtClean="0"/>
              <a:t>‹#›</a:t>
            </a:fld>
            <a:endParaRPr lang="en-US"/>
          </a:p>
        </p:txBody>
      </p:sp>
    </p:spTree>
    <p:extLst>
      <p:ext uri="{BB962C8B-B14F-4D97-AF65-F5344CB8AC3E}">
        <p14:creationId xmlns:p14="http://schemas.microsoft.com/office/powerpoint/2010/main" val="404805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8581F5-CB3C-1942-B290-E031B1FE3334}" type="datetimeFigureOut">
              <a:rPr lang="en-US" smtClean="0"/>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F1489-BD48-6D4D-B053-89448E97323A}" type="slidenum">
              <a:rPr lang="en-US" smtClean="0"/>
              <a:t>‹#›</a:t>
            </a:fld>
            <a:endParaRPr lang="en-US"/>
          </a:p>
        </p:txBody>
      </p:sp>
    </p:spTree>
    <p:extLst>
      <p:ext uri="{BB962C8B-B14F-4D97-AF65-F5344CB8AC3E}">
        <p14:creationId xmlns:p14="http://schemas.microsoft.com/office/powerpoint/2010/main" val="1680875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300998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8581F5-CB3C-1942-B290-E031B1FE3334}" type="datetimeFigureOut">
              <a:rPr lang="en-US" smtClean="0"/>
              <a:t>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5F1489-BD48-6D4D-B053-89448E97323A}" type="slidenum">
              <a:rPr lang="en-US" smtClean="0"/>
              <a:t>‹#›</a:t>
            </a:fld>
            <a:endParaRPr lang="en-US"/>
          </a:p>
        </p:txBody>
      </p:sp>
    </p:spTree>
    <p:extLst>
      <p:ext uri="{BB962C8B-B14F-4D97-AF65-F5344CB8AC3E}">
        <p14:creationId xmlns:p14="http://schemas.microsoft.com/office/powerpoint/2010/main" val="1856344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E78581F5-CB3C-1942-B290-E031B1FE3334}" type="datetimeFigureOut">
              <a:rPr lang="en-US" smtClean="0"/>
              <a:t>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5F1489-BD48-6D4D-B053-89448E97323A}" type="slidenum">
              <a:rPr lang="en-US" smtClean="0"/>
              <a:t>‹#›</a:t>
            </a:fld>
            <a:endParaRPr lang="en-US"/>
          </a:p>
        </p:txBody>
      </p:sp>
    </p:spTree>
    <p:extLst>
      <p:ext uri="{BB962C8B-B14F-4D97-AF65-F5344CB8AC3E}">
        <p14:creationId xmlns:p14="http://schemas.microsoft.com/office/powerpoint/2010/main" val="28786758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E78581F5-CB3C-1942-B290-E031B1FE3334}" type="datetimeFigureOut">
              <a:rPr lang="en-US" smtClean="0"/>
              <a:t>2/7/22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45F1489-BD48-6D4D-B053-89448E97323A}" type="slidenum">
              <a:rPr lang="en-US" smtClean="0"/>
              <a:t>‹#›</a:t>
            </a:fld>
            <a:endParaRPr lang="en-US"/>
          </a:p>
        </p:txBody>
      </p:sp>
    </p:spTree>
    <p:extLst>
      <p:ext uri="{BB962C8B-B14F-4D97-AF65-F5344CB8AC3E}">
        <p14:creationId xmlns:p14="http://schemas.microsoft.com/office/powerpoint/2010/main" val="3114374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E78581F5-CB3C-1942-B290-E031B1FE3334}" type="datetimeFigureOut">
              <a:rPr lang="en-US" smtClean="0"/>
              <a:t>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5F1489-BD48-6D4D-B053-89448E97323A}"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49531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8581F5-CB3C-1942-B290-E031B1FE3334}" type="datetimeFigureOut">
              <a:rPr lang="en-US" smtClean="0"/>
              <a:t>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5F1489-BD48-6D4D-B053-89448E97323A}" type="slidenum">
              <a:rPr lang="en-US" smtClean="0"/>
              <a:t>‹#›</a:t>
            </a:fld>
            <a:endParaRPr lang="en-US"/>
          </a:p>
        </p:txBody>
      </p:sp>
    </p:spTree>
    <p:extLst>
      <p:ext uri="{BB962C8B-B14F-4D97-AF65-F5344CB8AC3E}">
        <p14:creationId xmlns:p14="http://schemas.microsoft.com/office/powerpoint/2010/main" val="1263386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581F5-CB3C-1942-B290-E031B1FE3334}" type="datetimeFigureOut">
              <a:rPr lang="en-US" smtClean="0"/>
              <a:t>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5F1489-BD48-6D4D-B053-89448E97323A}" type="slidenum">
              <a:rPr lang="en-US" smtClean="0"/>
              <a:t>‹#›</a:t>
            </a:fld>
            <a:endParaRPr lang="en-US"/>
          </a:p>
        </p:txBody>
      </p:sp>
    </p:spTree>
    <p:extLst>
      <p:ext uri="{BB962C8B-B14F-4D97-AF65-F5344CB8AC3E}">
        <p14:creationId xmlns:p14="http://schemas.microsoft.com/office/powerpoint/2010/main" val="1988987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E78581F5-CB3C-1942-B290-E031B1FE3334}" type="datetimeFigureOut">
              <a:rPr lang="en-US" smtClean="0"/>
              <a:t>2/7/22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45F1489-BD48-6D4D-B053-89448E97323A}" type="slidenum">
              <a:rPr lang="en-US" smtClean="0"/>
              <a:t>‹#›</a:t>
            </a:fld>
            <a:endParaRPr lang="en-US"/>
          </a:p>
        </p:txBody>
      </p:sp>
    </p:spTree>
    <p:extLst>
      <p:ext uri="{BB962C8B-B14F-4D97-AF65-F5344CB8AC3E}">
        <p14:creationId xmlns:p14="http://schemas.microsoft.com/office/powerpoint/2010/main" val="2455750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78581F5-CB3C-1942-B290-E031B1FE3334}" type="datetimeFigureOut">
              <a:rPr lang="en-US" smtClean="0"/>
              <a:t>2/7/22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45F1489-BD48-6D4D-B053-89448E97323A}" type="slidenum">
              <a:rPr lang="en-US" smtClean="0"/>
              <a:t>‹#›</a:t>
            </a:fld>
            <a:endParaRPr lang="en-US"/>
          </a:p>
        </p:txBody>
      </p:sp>
    </p:spTree>
    <p:extLst>
      <p:ext uri="{BB962C8B-B14F-4D97-AF65-F5344CB8AC3E}">
        <p14:creationId xmlns:p14="http://schemas.microsoft.com/office/powerpoint/2010/main" val="3550511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78581F5-CB3C-1942-B290-E031B1FE3334}" type="datetimeFigureOut">
              <a:rPr lang="en-US" smtClean="0"/>
              <a:t>2/7/22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45F1489-BD48-6D4D-B053-89448E97323A}" type="slidenum">
              <a:rPr lang="en-US" smtClean="0"/>
              <a:t>‹#›</a:t>
            </a:fld>
            <a:endParaRPr lang="en-US"/>
          </a:p>
        </p:txBody>
      </p:sp>
    </p:spTree>
    <p:extLst>
      <p:ext uri="{BB962C8B-B14F-4D97-AF65-F5344CB8AC3E}">
        <p14:creationId xmlns:p14="http://schemas.microsoft.com/office/powerpoint/2010/main" val="1868728749"/>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isco.com/c/en/us/support/web/tac/tac-customer-file-uploads.html" TargetMode="External"/><Relationship Id="rId2" Type="http://schemas.openxmlformats.org/officeDocument/2006/relationships/hyperlink" Target="https://mycase.cloudapps.cisco.com/"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akeshchhikara/IOS-XR-logs-collection/"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771FF-19E1-704C-9D20-1A35A56B5F5E}"/>
              </a:ext>
            </a:extLst>
          </p:cNvPr>
          <p:cNvSpPr>
            <a:spLocks noGrp="1"/>
          </p:cNvSpPr>
          <p:nvPr>
            <p:ph type="ctrTitle"/>
          </p:nvPr>
        </p:nvSpPr>
        <p:spPr/>
        <p:txBody>
          <a:bodyPr>
            <a:normAutofit/>
          </a:bodyPr>
          <a:lstStyle/>
          <a:p>
            <a:r>
              <a:rPr lang="en-US" dirty="0"/>
              <a:t>Demonstration</a:t>
            </a:r>
          </a:p>
        </p:txBody>
      </p:sp>
    </p:spTree>
    <p:extLst>
      <p:ext uri="{BB962C8B-B14F-4D97-AF65-F5344CB8AC3E}">
        <p14:creationId xmlns:p14="http://schemas.microsoft.com/office/powerpoint/2010/main" val="594064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E566-69C8-9342-91E1-ABE36296FF30}"/>
              </a:ext>
            </a:extLst>
          </p:cNvPr>
          <p:cNvSpPr>
            <a:spLocks noGrp="1"/>
          </p:cNvSpPr>
          <p:nvPr>
            <p:ph type="title"/>
          </p:nvPr>
        </p:nvSpPr>
        <p:spPr>
          <a:xfrm>
            <a:off x="224368" y="194837"/>
            <a:ext cx="11127317" cy="975783"/>
          </a:xfrm>
        </p:spPr>
        <p:txBody>
          <a:bodyPr/>
          <a:lstStyle/>
          <a:p>
            <a:r>
              <a:rPr lang="en-US" dirty="0"/>
              <a:t>Where to find CXD Token</a:t>
            </a:r>
          </a:p>
        </p:txBody>
      </p:sp>
      <p:sp>
        <p:nvSpPr>
          <p:cNvPr id="17" name="TextBox 16">
            <a:extLst>
              <a:ext uri="{FF2B5EF4-FFF2-40B4-BE49-F238E27FC236}">
                <a16:creationId xmlns:a16="http://schemas.microsoft.com/office/drawing/2014/main" id="{DA80B496-A366-3B4B-8751-66F8403A48FD}"/>
              </a:ext>
            </a:extLst>
          </p:cNvPr>
          <p:cNvSpPr txBox="1"/>
          <p:nvPr/>
        </p:nvSpPr>
        <p:spPr>
          <a:xfrm>
            <a:off x="250099" y="1298836"/>
            <a:ext cx="11127317" cy="1200329"/>
          </a:xfrm>
          <a:prstGeom prst="rect">
            <a:avLst/>
          </a:prstGeom>
          <a:noFill/>
        </p:spPr>
        <p:txBody>
          <a:bodyPr wrap="square" rtlCol="0">
            <a:spAutoFit/>
          </a:bodyPr>
          <a:lstStyle/>
          <a:p>
            <a:pPr marL="457189" indent="-457189">
              <a:buAutoNum type="arabicPeriod"/>
            </a:pPr>
            <a:r>
              <a:rPr lang="en-US" sz="2400" dirty="0"/>
              <a:t>Customer need to login to Cisco’s </a:t>
            </a:r>
            <a:r>
              <a:rPr lang="en-US" sz="2400" dirty="0">
                <a:hlinkClick r:id="rId2"/>
              </a:rPr>
              <a:t>Support Case Manager</a:t>
            </a:r>
            <a:r>
              <a:rPr lang="en-US" sz="2400" dirty="0"/>
              <a:t> using CCO ID and password.</a:t>
            </a:r>
          </a:p>
          <a:p>
            <a:pPr marL="457189" indent="-457189">
              <a:buAutoNum type="arabicPeriod"/>
            </a:pPr>
            <a:r>
              <a:rPr lang="en-US" sz="2400" dirty="0"/>
              <a:t>Open the Case &gt; Notes and search for ‘CXD Upload Credentials’</a:t>
            </a:r>
          </a:p>
        </p:txBody>
      </p:sp>
      <p:sp>
        <p:nvSpPr>
          <p:cNvPr id="4" name="TextBox 3">
            <a:extLst>
              <a:ext uri="{FF2B5EF4-FFF2-40B4-BE49-F238E27FC236}">
                <a16:creationId xmlns:a16="http://schemas.microsoft.com/office/drawing/2014/main" id="{0A466877-50EB-A946-967D-CFEE48939621}"/>
              </a:ext>
            </a:extLst>
          </p:cNvPr>
          <p:cNvSpPr txBox="1"/>
          <p:nvPr/>
        </p:nvSpPr>
        <p:spPr>
          <a:xfrm>
            <a:off x="583096" y="3326296"/>
            <a:ext cx="10429461" cy="2677656"/>
          </a:xfrm>
          <a:prstGeom prst="rect">
            <a:avLst/>
          </a:prstGeom>
          <a:noFill/>
        </p:spPr>
        <p:txBody>
          <a:bodyPr wrap="square" rtlCol="0">
            <a:spAutoFit/>
          </a:bodyPr>
          <a:lstStyle/>
          <a:p>
            <a:r>
              <a:rPr lang="en-US" sz="2400" b="1" dirty="0"/>
              <a:t>Note</a:t>
            </a:r>
            <a:r>
              <a:rPr lang="en-US" sz="2400" dirty="0"/>
              <a:t>, Each case will have unique CXD Token. This token can be used for securely uploading files to TAC case. Also, Support Case Manger gives option to generate new one, if required.</a:t>
            </a:r>
          </a:p>
          <a:p>
            <a:endParaRPr lang="en-US" sz="2400" dirty="0"/>
          </a:p>
          <a:p>
            <a:r>
              <a:rPr lang="en-US" sz="2400" dirty="0"/>
              <a:t>Refer below link for more details:</a:t>
            </a:r>
          </a:p>
          <a:p>
            <a:r>
              <a:rPr lang="en-US" sz="2400" dirty="0">
                <a:hlinkClick r:id="rId3"/>
              </a:rPr>
              <a:t>https://www.cisco.com/c/en/us/support/web/tac/tac-customer-file-uploads.html</a:t>
            </a:r>
            <a:endParaRPr lang="en-US" sz="2400" dirty="0"/>
          </a:p>
          <a:p>
            <a:endParaRPr lang="en-US" sz="2400" dirty="0"/>
          </a:p>
        </p:txBody>
      </p:sp>
    </p:spTree>
    <p:extLst>
      <p:ext uri="{BB962C8B-B14F-4D97-AF65-F5344CB8AC3E}">
        <p14:creationId xmlns:p14="http://schemas.microsoft.com/office/powerpoint/2010/main" val="289292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DCFC124-B0C2-8C42-A1CB-E72878BA9BDF}"/>
              </a:ext>
            </a:extLst>
          </p:cNvPr>
          <p:cNvSpPr txBox="1"/>
          <p:nvPr/>
        </p:nvSpPr>
        <p:spPr>
          <a:xfrm>
            <a:off x="207847" y="1575403"/>
            <a:ext cx="11876260" cy="3046988"/>
          </a:xfrm>
          <a:prstGeom prst="rect">
            <a:avLst/>
          </a:prstGeom>
          <a:noFill/>
        </p:spPr>
        <p:txBody>
          <a:bodyPr wrap="square" rtlCol="0">
            <a:spAutoFit/>
          </a:bodyPr>
          <a:lstStyle/>
          <a:p>
            <a:pPr marL="457189" indent="-457189">
              <a:buAutoNum type="arabicPeriod"/>
            </a:pPr>
            <a:r>
              <a:rPr lang="en-US" sz="2400" dirty="0"/>
              <a:t>No user intervention required after required information provided to Script.</a:t>
            </a:r>
          </a:p>
          <a:p>
            <a:pPr marL="457189" indent="-457189">
              <a:buAutoNum type="arabicPeriod"/>
            </a:pPr>
            <a:r>
              <a:rPr lang="en-US" sz="2400" dirty="0"/>
              <a:t>Completely safe since Script will only run ‘show commands’. It will never enter config mode</a:t>
            </a:r>
          </a:p>
          <a:p>
            <a:pPr marL="457189" indent="-457189">
              <a:buAutoNum type="arabicPeriod"/>
            </a:pPr>
            <a:r>
              <a:rPr lang="en-US" sz="2400" dirty="0"/>
              <a:t>It used HTTPS protocol to upload file to case which is completely secure.</a:t>
            </a:r>
          </a:p>
          <a:p>
            <a:pPr marL="457189" indent="-457189">
              <a:buAutoNum type="arabicPeriod"/>
            </a:pPr>
            <a:r>
              <a:rPr lang="en-US" sz="2400" dirty="0"/>
              <a:t>No time waiting between each step.</a:t>
            </a:r>
          </a:p>
          <a:p>
            <a:pPr marL="457189" indent="-457189">
              <a:buAutoNum type="arabicPeriod"/>
            </a:pPr>
            <a:r>
              <a:rPr lang="en-US" sz="2400" dirty="0"/>
              <a:t>User can perform other tasks during script execution or simply take rest </a:t>
            </a:r>
            <a:r>
              <a:rPr lang="en-US" sz="2400" dirty="0">
                <a:sym typeface="Wingdings" pitchFamily="2" charset="2"/>
              </a:rPr>
              <a:t></a:t>
            </a:r>
            <a:endParaRPr lang="en-US" sz="2400" dirty="0"/>
          </a:p>
          <a:p>
            <a:pPr marL="457189" indent="-457189">
              <a:buAutoNum type="arabicPeriod"/>
            </a:pPr>
            <a:r>
              <a:rPr lang="en-US" sz="2400" dirty="0"/>
              <a:t>Script will check Free space before running ‘show tech’ commands. It should be over 15% to execute show tech task.</a:t>
            </a:r>
          </a:p>
          <a:p>
            <a:pPr marL="457189" indent="-457189">
              <a:buAutoNum type="arabicPeriod"/>
            </a:pPr>
            <a:r>
              <a:rPr lang="en-US" sz="2400" dirty="0"/>
              <a:t>User will get summary of tasks with errors if any.</a:t>
            </a:r>
          </a:p>
        </p:txBody>
      </p:sp>
      <p:sp>
        <p:nvSpPr>
          <p:cNvPr id="3" name="Title 2">
            <a:extLst>
              <a:ext uri="{FF2B5EF4-FFF2-40B4-BE49-F238E27FC236}">
                <a16:creationId xmlns:a16="http://schemas.microsoft.com/office/drawing/2014/main" id="{2E8B0252-1CB6-C848-84C4-7CCC1024C9CF}"/>
              </a:ext>
            </a:extLst>
          </p:cNvPr>
          <p:cNvSpPr>
            <a:spLocks noGrp="1"/>
          </p:cNvSpPr>
          <p:nvPr>
            <p:ph type="title"/>
          </p:nvPr>
        </p:nvSpPr>
        <p:spPr/>
        <p:txBody>
          <a:bodyPr/>
          <a:lstStyle/>
          <a:p>
            <a:r>
              <a:rPr lang="en-US" dirty="0"/>
              <a:t>Benefits:</a:t>
            </a:r>
          </a:p>
        </p:txBody>
      </p:sp>
      <p:sp>
        <p:nvSpPr>
          <p:cNvPr id="2" name="TextBox 1">
            <a:extLst>
              <a:ext uri="{FF2B5EF4-FFF2-40B4-BE49-F238E27FC236}">
                <a16:creationId xmlns:a16="http://schemas.microsoft.com/office/drawing/2014/main" id="{0B37A11D-3B57-A442-B61B-A6B2028F9532}"/>
              </a:ext>
            </a:extLst>
          </p:cNvPr>
          <p:cNvSpPr txBox="1"/>
          <p:nvPr/>
        </p:nvSpPr>
        <p:spPr>
          <a:xfrm>
            <a:off x="1328042" y="5133474"/>
            <a:ext cx="7239289" cy="461665"/>
          </a:xfrm>
          <a:prstGeom prst="rect">
            <a:avLst/>
          </a:prstGeom>
          <a:noFill/>
        </p:spPr>
        <p:txBody>
          <a:bodyPr wrap="none" rtlCol="0">
            <a:spAutoFit/>
          </a:bodyPr>
          <a:lstStyle/>
          <a:p>
            <a:r>
              <a:rPr lang="en-US" sz="2400" dirty="0"/>
              <a:t>Successfully Tested on: ASR9k, NCS5500, NCS1k &amp; NCS4k</a:t>
            </a:r>
          </a:p>
        </p:txBody>
      </p:sp>
    </p:spTree>
    <p:extLst>
      <p:ext uri="{BB962C8B-B14F-4D97-AF65-F5344CB8AC3E}">
        <p14:creationId xmlns:p14="http://schemas.microsoft.com/office/powerpoint/2010/main" val="330950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F0FC-5E4B-E245-A4CF-5786F5766C1D}"/>
              </a:ext>
            </a:extLst>
          </p:cNvPr>
          <p:cNvSpPr>
            <a:spLocks noGrp="1"/>
          </p:cNvSpPr>
          <p:nvPr>
            <p:ph type="title"/>
          </p:nvPr>
        </p:nvSpPr>
        <p:spPr>
          <a:xfrm>
            <a:off x="250099" y="455085"/>
            <a:ext cx="11127317" cy="975783"/>
          </a:xfrm>
        </p:spPr>
        <p:txBody>
          <a:bodyPr>
            <a:normAutofit fontScale="90000"/>
          </a:bodyPr>
          <a:lstStyle/>
          <a:p>
            <a:r>
              <a:rPr lang="en-US" dirty="0"/>
              <a:t>Use Cases</a:t>
            </a:r>
            <a:br>
              <a:rPr lang="en-US" dirty="0"/>
            </a:br>
            <a:endParaRPr lang="en-US" dirty="0"/>
          </a:p>
        </p:txBody>
      </p:sp>
      <p:sp>
        <p:nvSpPr>
          <p:cNvPr id="4" name="TextBox 3">
            <a:extLst>
              <a:ext uri="{FF2B5EF4-FFF2-40B4-BE49-F238E27FC236}">
                <a16:creationId xmlns:a16="http://schemas.microsoft.com/office/drawing/2014/main" id="{AB5699AA-1BD5-B34F-9ECB-D89B209D294F}"/>
              </a:ext>
            </a:extLst>
          </p:cNvPr>
          <p:cNvSpPr txBox="1"/>
          <p:nvPr/>
        </p:nvSpPr>
        <p:spPr>
          <a:xfrm>
            <a:off x="250099" y="1298836"/>
            <a:ext cx="11311943" cy="2677656"/>
          </a:xfrm>
          <a:prstGeom prst="rect">
            <a:avLst/>
          </a:prstGeom>
          <a:noFill/>
        </p:spPr>
        <p:txBody>
          <a:bodyPr wrap="none" rtlCol="0">
            <a:spAutoFit/>
          </a:bodyPr>
          <a:lstStyle/>
          <a:p>
            <a:r>
              <a:rPr lang="en-US" sz="2400" dirty="0"/>
              <a:t>This Script provides 5 user options to choose from:</a:t>
            </a:r>
          </a:p>
          <a:p>
            <a:endParaRPr lang="en-US" sz="2400" dirty="0"/>
          </a:p>
          <a:p>
            <a:r>
              <a:rPr lang="en-US" sz="2400" dirty="0">
                <a:solidFill>
                  <a:srgbClr val="0070C0"/>
                </a:solidFill>
              </a:rPr>
              <a:t>To run show tech commands in "IOS-XR mode" and upload file/s to TAC case Choose: </a:t>
            </a:r>
            <a:r>
              <a:rPr lang="en-US" sz="2400" b="1" dirty="0">
                <a:solidFill>
                  <a:srgbClr val="FF0000"/>
                </a:solidFill>
              </a:rPr>
              <a:t>1</a:t>
            </a:r>
          </a:p>
          <a:p>
            <a:r>
              <a:rPr lang="en-US" sz="2400" dirty="0">
                <a:solidFill>
                  <a:schemeClr val="accent2">
                    <a:lumMod val="50000"/>
                  </a:schemeClr>
                </a:solidFill>
              </a:rPr>
              <a:t>To run show tech commands in "Admin mode" and upload file/s to TAC case Choose:</a:t>
            </a:r>
            <a:r>
              <a:rPr lang="en-US" sz="2400" dirty="0"/>
              <a:t> </a:t>
            </a:r>
            <a:r>
              <a:rPr lang="en-US" sz="2400" b="1" dirty="0">
                <a:solidFill>
                  <a:srgbClr val="FF0000"/>
                </a:solidFill>
              </a:rPr>
              <a:t>2</a:t>
            </a:r>
          </a:p>
          <a:p>
            <a:r>
              <a:rPr lang="en-US" sz="2400" dirty="0">
                <a:solidFill>
                  <a:schemeClr val="accent5">
                    <a:lumMod val="75000"/>
                  </a:schemeClr>
                </a:solidFill>
              </a:rPr>
              <a:t>To upload already generated or saved file/s to TAC case Choose: </a:t>
            </a:r>
            <a:r>
              <a:rPr lang="en-US" sz="2400" b="1" dirty="0">
                <a:solidFill>
                  <a:srgbClr val="FF0000"/>
                </a:solidFill>
              </a:rPr>
              <a:t>3</a:t>
            </a:r>
          </a:p>
          <a:p>
            <a:r>
              <a:rPr lang="en-US" sz="2400" dirty="0">
                <a:solidFill>
                  <a:schemeClr val="accent2">
                    <a:lumMod val="50000"/>
                  </a:schemeClr>
                </a:solidFill>
              </a:rPr>
              <a:t>To run Only SHOW commands , capture output to file and upload it to TAC case Choose: </a:t>
            </a:r>
            <a:r>
              <a:rPr lang="en-US" sz="2400" b="1" dirty="0">
                <a:solidFill>
                  <a:srgbClr val="FF0000"/>
                </a:solidFill>
              </a:rPr>
              <a:t>4</a:t>
            </a:r>
          </a:p>
          <a:p>
            <a:r>
              <a:rPr lang="en-US" sz="2400" dirty="0">
                <a:solidFill>
                  <a:srgbClr val="0070C0"/>
                </a:solidFill>
              </a:rPr>
              <a:t>To upload existing file on Local machine/</a:t>
            </a:r>
            <a:r>
              <a:rPr lang="en-US" sz="2400" dirty="0" err="1">
                <a:solidFill>
                  <a:srgbClr val="0070C0"/>
                </a:solidFill>
              </a:rPr>
              <a:t>JumpHost</a:t>
            </a:r>
            <a:r>
              <a:rPr lang="en-US" sz="2400" dirty="0">
                <a:solidFill>
                  <a:srgbClr val="0070C0"/>
                </a:solidFill>
              </a:rPr>
              <a:t> to TAC case:</a:t>
            </a:r>
            <a:r>
              <a:rPr lang="en-US" sz="2400" dirty="0"/>
              <a:t> </a:t>
            </a:r>
            <a:r>
              <a:rPr lang="en-US" sz="2400" b="1" dirty="0">
                <a:solidFill>
                  <a:srgbClr val="FF0000"/>
                </a:solidFill>
              </a:rPr>
              <a:t>5</a:t>
            </a:r>
          </a:p>
        </p:txBody>
      </p:sp>
    </p:spTree>
    <p:extLst>
      <p:ext uri="{BB962C8B-B14F-4D97-AF65-F5344CB8AC3E}">
        <p14:creationId xmlns:p14="http://schemas.microsoft.com/office/powerpoint/2010/main" val="3134027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F0FC-5E4B-E245-A4CF-5786F5766C1D}"/>
              </a:ext>
            </a:extLst>
          </p:cNvPr>
          <p:cNvSpPr>
            <a:spLocks noGrp="1"/>
          </p:cNvSpPr>
          <p:nvPr>
            <p:ph type="title"/>
          </p:nvPr>
        </p:nvSpPr>
        <p:spPr>
          <a:xfrm>
            <a:off x="250099" y="455085"/>
            <a:ext cx="11127317" cy="975783"/>
          </a:xfrm>
        </p:spPr>
        <p:txBody>
          <a:bodyPr>
            <a:normAutofit/>
          </a:bodyPr>
          <a:lstStyle/>
          <a:p>
            <a:r>
              <a:rPr lang="en-US" dirty="0"/>
              <a:t>Steps required</a:t>
            </a:r>
          </a:p>
        </p:txBody>
      </p:sp>
      <p:sp>
        <p:nvSpPr>
          <p:cNvPr id="3" name="TextBox 2">
            <a:extLst>
              <a:ext uri="{FF2B5EF4-FFF2-40B4-BE49-F238E27FC236}">
                <a16:creationId xmlns:a16="http://schemas.microsoft.com/office/drawing/2014/main" id="{33119414-38B6-D846-9C3F-C4178D807CCE}"/>
              </a:ext>
            </a:extLst>
          </p:cNvPr>
          <p:cNvSpPr txBox="1"/>
          <p:nvPr/>
        </p:nvSpPr>
        <p:spPr>
          <a:xfrm>
            <a:off x="499292" y="2028872"/>
            <a:ext cx="9834880" cy="2103589"/>
          </a:xfrm>
          <a:prstGeom prst="rect">
            <a:avLst/>
          </a:prstGeom>
          <a:noFill/>
        </p:spPr>
        <p:txBody>
          <a:bodyPr wrap="square" rtlCol="0">
            <a:spAutoFit/>
          </a:bodyPr>
          <a:lstStyle/>
          <a:p>
            <a:pPr marL="380990" indent="-380990">
              <a:buFontTx/>
              <a:buChar char="-"/>
            </a:pPr>
            <a:r>
              <a:rPr lang="en-US" sz="1867" dirty="0"/>
              <a:t>Setup Virtual Environment on Jump Server (Instructions on later slides)</a:t>
            </a:r>
          </a:p>
          <a:p>
            <a:pPr marL="380990" indent="-380990">
              <a:buFontTx/>
              <a:buChar char="-"/>
            </a:pPr>
            <a:r>
              <a:rPr lang="en-US" sz="1867" dirty="0"/>
              <a:t>User need to segregate TAC requested logs as below</a:t>
            </a:r>
          </a:p>
          <a:p>
            <a:pPr marL="990575" lvl="1" indent="-380990">
              <a:buFontTx/>
              <a:buChar char="-"/>
            </a:pPr>
            <a:r>
              <a:rPr lang="en-US" sz="1867" dirty="0"/>
              <a:t>IOS-XR mode ‘show tech’ commands</a:t>
            </a:r>
          </a:p>
          <a:p>
            <a:pPr marL="990575" lvl="1" indent="-380990">
              <a:buFontTx/>
              <a:buChar char="-"/>
            </a:pPr>
            <a:r>
              <a:rPr lang="en-US" sz="1867" dirty="0"/>
              <a:t>Admin mode ‘show tech’ commands</a:t>
            </a:r>
          </a:p>
          <a:p>
            <a:pPr marL="990575" lvl="1" indent="-380990">
              <a:buFontTx/>
              <a:buChar char="-"/>
            </a:pPr>
            <a:r>
              <a:rPr lang="en-US" sz="1867" dirty="0"/>
              <a:t>General show commands</a:t>
            </a:r>
          </a:p>
          <a:p>
            <a:pPr marL="990575" lvl="1" indent="-380990">
              <a:buFontTx/>
              <a:buChar char="-"/>
            </a:pPr>
            <a:endParaRPr lang="en-US" sz="1867" dirty="0"/>
          </a:p>
          <a:p>
            <a:pPr marL="380990" indent="-380990">
              <a:buFontTx/>
              <a:buChar char="-"/>
            </a:pPr>
            <a:r>
              <a:rPr lang="en-US" sz="1867" dirty="0">
                <a:solidFill>
                  <a:srgbClr val="282828"/>
                </a:solidFill>
                <a:latin typeface="CiscoSansTT ExtraLight"/>
              </a:rPr>
              <a:t>User run the script and Choose the respective option then provide required details to Script.</a:t>
            </a:r>
          </a:p>
        </p:txBody>
      </p:sp>
    </p:spTree>
    <p:extLst>
      <p:ext uri="{BB962C8B-B14F-4D97-AF65-F5344CB8AC3E}">
        <p14:creationId xmlns:p14="http://schemas.microsoft.com/office/powerpoint/2010/main" val="2863147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F0FC-5E4B-E245-A4CF-5786F5766C1D}"/>
              </a:ext>
            </a:extLst>
          </p:cNvPr>
          <p:cNvSpPr>
            <a:spLocks noGrp="1"/>
          </p:cNvSpPr>
          <p:nvPr>
            <p:ph type="title"/>
          </p:nvPr>
        </p:nvSpPr>
        <p:spPr>
          <a:xfrm>
            <a:off x="656499" y="2034399"/>
            <a:ext cx="11127317" cy="834887"/>
          </a:xfrm>
        </p:spPr>
        <p:txBody>
          <a:bodyPr/>
          <a:lstStyle/>
          <a:p>
            <a:r>
              <a:rPr lang="en-US" dirty="0"/>
              <a:t>Initial Setup for Virtual Environment</a:t>
            </a:r>
          </a:p>
        </p:txBody>
      </p:sp>
    </p:spTree>
    <p:extLst>
      <p:ext uri="{BB962C8B-B14F-4D97-AF65-F5344CB8AC3E}">
        <p14:creationId xmlns:p14="http://schemas.microsoft.com/office/powerpoint/2010/main" val="146468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F0FC-5E4B-E245-A4CF-5786F5766C1D}"/>
              </a:ext>
            </a:extLst>
          </p:cNvPr>
          <p:cNvSpPr>
            <a:spLocks noGrp="1"/>
          </p:cNvSpPr>
          <p:nvPr>
            <p:ph type="title"/>
          </p:nvPr>
        </p:nvSpPr>
        <p:spPr>
          <a:xfrm>
            <a:off x="250099" y="675862"/>
            <a:ext cx="11127317" cy="834887"/>
          </a:xfrm>
        </p:spPr>
        <p:txBody>
          <a:bodyPr>
            <a:normAutofit fontScale="90000"/>
          </a:bodyPr>
          <a:lstStyle/>
          <a:p>
            <a:r>
              <a:rPr lang="en-US" b="1" dirty="0"/>
              <a:t>Setting up Python Virtual Environment on Jump Server</a:t>
            </a:r>
            <a:endParaRPr lang="en-US" dirty="0"/>
          </a:p>
        </p:txBody>
      </p:sp>
      <p:sp>
        <p:nvSpPr>
          <p:cNvPr id="4" name="TextBox 3">
            <a:extLst>
              <a:ext uri="{FF2B5EF4-FFF2-40B4-BE49-F238E27FC236}">
                <a16:creationId xmlns:a16="http://schemas.microsoft.com/office/drawing/2014/main" id="{047CABA1-4C50-D049-81E4-BC765B8BBD1F}"/>
              </a:ext>
            </a:extLst>
          </p:cNvPr>
          <p:cNvSpPr txBox="1"/>
          <p:nvPr/>
        </p:nvSpPr>
        <p:spPr>
          <a:xfrm>
            <a:off x="556590" y="1656524"/>
            <a:ext cx="11330609" cy="4647619"/>
          </a:xfrm>
          <a:prstGeom prst="rect">
            <a:avLst/>
          </a:prstGeom>
          <a:noFill/>
        </p:spPr>
        <p:txBody>
          <a:bodyPr wrap="square" rtlCol="0">
            <a:spAutoFit/>
          </a:bodyPr>
          <a:lstStyle/>
          <a:p>
            <a:r>
              <a:rPr lang="en-US" sz="2400" dirty="0"/>
              <a:t>-   Login to Jump Server and create a folder for script and cd to it.</a:t>
            </a:r>
          </a:p>
          <a:p>
            <a:pPr lvl="1"/>
            <a:r>
              <a:rPr lang="en-US" sz="1867" dirty="0"/>
              <a:t>[rakeshk6@dansalan ~]$ </a:t>
            </a:r>
            <a:r>
              <a:rPr lang="en-US" sz="1867" dirty="0" err="1"/>
              <a:t>mkdir</a:t>
            </a:r>
            <a:r>
              <a:rPr lang="en-US" sz="1867" dirty="0"/>
              <a:t> script &amp;&amp; cd script</a:t>
            </a:r>
          </a:p>
          <a:p>
            <a:pPr lvl="1"/>
            <a:endParaRPr lang="en-US" sz="2400" dirty="0">
              <a:solidFill>
                <a:srgbClr val="282828"/>
              </a:solidFill>
              <a:latin typeface="CiscoSansTT ExtraLight"/>
            </a:endParaRPr>
          </a:p>
          <a:p>
            <a:pPr marL="380990" indent="-380990">
              <a:buFontTx/>
              <a:buChar char="-"/>
            </a:pPr>
            <a:r>
              <a:rPr lang="en-US" sz="2400" dirty="0">
                <a:solidFill>
                  <a:srgbClr val="282828"/>
                </a:solidFill>
                <a:latin typeface="CiscoSansTT ExtraLight"/>
              </a:rPr>
              <a:t>Create Python3 Virtual Environment with name venv1</a:t>
            </a:r>
          </a:p>
          <a:p>
            <a:pPr lvl="0"/>
            <a:r>
              <a:rPr lang="en-US" sz="2400" dirty="0">
                <a:solidFill>
                  <a:srgbClr val="282828"/>
                </a:solidFill>
                <a:latin typeface="CiscoSansTT ExtraLight"/>
              </a:rPr>
              <a:t>	</a:t>
            </a:r>
            <a:r>
              <a:rPr lang="en-US" sz="1867" dirty="0">
                <a:solidFill>
                  <a:srgbClr val="282828"/>
                </a:solidFill>
                <a:latin typeface="CiscoSansTT ExtraLight"/>
              </a:rPr>
              <a:t>[rakeshk6@dansalan script]$ python3 -m </a:t>
            </a:r>
            <a:r>
              <a:rPr lang="en-US" sz="1867" dirty="0" err="1">
                <a:solidFill>
                  <a:srgbClr val="282828"/>
                </a:solidFill>
                <a:latin typeface="CiscoSansTT ExtraLight"/>
              </a:rPr>
              <a:t>venv</a:t>
            </a:r>
            <a:r>
              <a:rPr lang="en-US" sz="1867" dirty="0">
                <a:solidFill>
                  <a:srgbClr val="282828"/>
                </a:solidFill>
                <a:latin typeface="CiscoSansTT ExtraLight"/>
              </a:rPr>
              <a:t> venv1</a:t>
            </a:r>
          </a:p>
          <a:p>
            <a:pPr marL="457189" indent="-457189">
              <a:buFontTx/>
              <a:buAutoNum type="arabicPeriod"/>
            </a:pPr>
            <a:endParaRPr lang="en-US" sz="2400" dirty="0">
              <a:solidFill>
                <a:srgbClr val="282828"/>
              </a:solidFill>
              <a:latin typeface="CiscoSansTT ExtraLight"/>
            </a:endParaRPr>
          </a:p>
          <a:p>
            <a:pPr marL="380990" indent="-380990">
              <a:buFontTx/>
              <a:buChar char="-"/>
            </a:pPr>
            <a:r>
              <a:rPr lang="en-US" sz="2400" dirty="0">
                <a:solidFill>
                  <a:srgbClr val="282828"/>
                </a:solidFill>
                <a:latin typeface="CiscoSansTT ExtraLight"/>
              </a:rPr>
              <a:t>Activate virtual environment: </a:t>
            </a:r>
          </a:p>
          <a:p>
            <a:r>
              <a:rPr lang="en-US" sz="1867" dirty="0">
                <a:solidFill>
                  <a:srgbClr val="282828"/>
                </a:solidFill>
                <a:latin typeface="CiscoSansTT ExtraLight"/>
              </a:rPr>
              <a:t>	[rakeshk6@dansalan script]$ source venv1/bin/activate</a:t>
            </a:r>
          </a:p>
          <a:p>
            <a:r>
              <a:rPr lang="en-US" sz="1867" dirty="0">
                <a:solidFill>
                  <a:srgbClr val="282828"/>
                </a:solidFill>
                <a:latin typeface="CiscoSansTT ExtraLight"/>
              </a:rPr>
              <a:t>	(venv1) [rakeshk6@dansalan script]$ </a:t>
            </a:r>
          </a:p>
          <a:p>
            <a:pPr lvl="0"/>
            <a:endParaRPr lang="en-US" sz="2400" dirty="0">
              <a:solidFill>
                <a:srgbClr val="282828"/>
              </a:solidFill>
              <a:latin typeface="CiscoSansTT ExtraLight"/>
            </a:endParaRPr>
          </a:p>
          <a:p>
            <a:pPr marL="380990" indent="-380990">
              <a:buFontTx/>
              <a:buChar char="-"/>
            </a:pPr>
            <a:r>
              <a:rPr lang="en-US" sz="2400" dirty="0">
                <a:solidFill>
                  <a:srgbClr val="282828"/>
                </a:solidFill>
                <a:latin typeface="CiscoSansTT ExtraLight"/>
              </a:rPr>
              <a:t>Upgrade pip</a:t>
            </a:r>
          </a:p>
          <a:p>
            <a:r>
              <a:rPr lang="en-US" sz="2400" dirty="0">
                <a:solidFill>
                  <a:srgbClr val="282828"/>
                </a:solidFill>
                <a:latin typeface="CiscoSansTT ExtraLight"/>
              </a:rPr>
              <a:t>	</a:t>
            </a:r>
            <a:r>
              <a:rPr lang="en-US" sz="1867" dirty="0">
                <a:solidFill>
                  <a:srgbClr val="282828"/>
                </a:solidFill>
                <a:latin typeface="CiscoSansTT ExtraLight"/>
              </a:rPr>
              <a:t>(venv1) [rakeshk6@dansalan script]$ python -m pip install --upgrade pip</a:t>
            </a:r>
          </a:p>
          <a:p>
            <a:pPr lvl="0"/>
            <a:endParaRPr lang="en-US" sz="2400" dirty="0">
              <a:solidFill>
                <a:srgbClr val="282828"/>
              </a:solidFill>
              <a:latin typeface="CiscoSansTT ExtraLight"/>
            </a:endParaRPr>
          </a:p>
        </p:txBody>
      </p:sp>
    </p:spTree>
    <p:extLst>
      <p:ext uri="{BB962C8B-B14F-4D97-AF65-F5344CB8AC3E}">
        <p14:creationId xmlns:p14="http://schemas.microsoft.com/office/powerpoint/2010/main" val="3399265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F0FC-5E4B-E245-A4CF-5786F5766C1D}"/>
              </a:ext>
            </a:extLst>
          </p:cNvPr>
          <p:cNvSpPr>
            <a:spLocks noGrp="1"/>
          </p:cNvSpPr>
          <p:nvPr>
            <p:ph type="title"/>
          </p:nvPr>
        </p:nvSpPr>
        <p:spPr>
          <a:xfrm>
            <a:off x="123007" y="417444"/>
            <a:ext cx="11330609" cy="1510210"/>
          </a:xfrm>
        </p:spPr>
        <p:txBody>
          <a:bodyPr wrap="square" lIns="0" tIns="0" rIns="0" bIns="0" anchor="ctr" anchorCtr="1">
            <a:normAutofit fontScale="90000"/>
          </a:bodyPr>
          <a:lstStyle/>
          <a:p>
            <a:r>
              <a:rPr lang="en-US" b="1" dirty="0"/>
              <a:t>Setting up Python Virtual Environment on Jump Server</a:t>
            </a:r>
            <a:br>
              <a:rPr lang="en-US" b="1" dirty="0"/>
            </a:br>
            <a:r>
              <a:rPr lang="en-US" b="1" dirty="0"/>
              <a:t>(Cont.)</a:t>
            </a:r>
            <a:endParaRPr lang="en-US" dirty="0"/>
          </a:p>
        </p:txBody>
      </p:sp>
      <p:sp>
        <p:nvSpPr>
          <p:cNvPr id="4" name="TextBox 3">
            <a:extLst>
              <a:ext uri="{FF2B5EF4-FFF2-40B4-BE49-F238E27FC236}">
                <a16:creationId xmlns:a16="http://schemas.microsoft.com/office/drawing/2014/main" id="{047CABA1-4C50-D049-81E4-BC765B8BBD1F}"/>
              </a:ext>
            </a:extLst>
          </p:cNvPr>
          <p:cNvSpPr txBox="1"/>
          <p:nvPr/>
        </p:nvSpPr>
        <p:spPr>
          <a:xfrm>
            <a:off x="705677" y="2352262"/>
            <a:ext cx="11330609" cy="2595647"/>
          </a:xfrm>
          <a:prstGeom prst="rect">
            <a:avLst/>
          </a:prstGeom>
          <a:noFill/>
        </p:spPr>
        <p:txBody>
          <a:bodyPr wrap="square" rtlCol="0">
            <a:spAutoFit/>
          </a:bodyPr>
          <a:lstStyle/>
          <a:p>
            <a:pPr marL="380990" indent="-380990">
              <a:buFontTx/>
              <a:buChar char="-"/>
            </a:pPr>
            <a:r>
              <a:rPr lang="en-US" sz="2400" dirty="0"/>
              <a:t>Install packages required for this script</a:t>
            </a:r>
          </a:p>
          <a:p>
            <a:pPr lvl="1"/>
            <a:r>
              <a:rPr lang="en-US" sz="1867" dirty="0">
                <a:solidFill>
                  <a:srgbClr val="282828"/>
                </a:solidFill>
                <a:latin typeface="CiscoSansTT ExtraLight"/>
              </a:rPr>
              <a:t>(venv1) [rakeshk6@dansalan script]$ pip install </a:t>
            </a:r>
            <a:r>
              <a:rPr lang="en-US" sz="1867" dirty="0" err="1">
                <a:solidFill>
                  <a:srgbClr val="282828"/>
                </a:solidFill>
                <a:latin typeface="CiscoSansTT ExtraLight"/>
              </a:rPr>
              <a:t>netmiko</a:t>
            </a:r>
            <a:r>
              <a:rPr lang="en-US" sz="1867" dirty="0">
                <a:solidFill>
                  <a:srgbClr val="282828"/>
                </a:solidFill>
                <a:latin typeface="CiscoSansTT ExtraLight"/>
              </a:rPr>
              <a:t> requests </a:t>
            </a:r>
            <a:r>
              <a:rPr lang="en-US" sz="1867" dirty="0" err="1">
                <a:solidFill>
                  <a:srgbClr val="282828"/>
                </a:solidFill>
                <a:latin typeface="CiscoSansTT ExtraLight"/>
              </a:rPr>
              <a:t>tqdm</a:t>
            </a:r>
            <a:endParaRPr lang="en-US" sz="1867" dirty="0">
              <a:solidFill>
                <a:srgbClr val="282828"/>
              </a:solidFill>
              <a:latin typeface="CiscoSansTT ExtraLight"/>
            </a:endParaRPr>
          </a:p>
          <a:p>
            <a:endParaRPr lang="en-US" sz="2400" dirty="0">
              <a:solidFill>
                <a:srgbClr val="282828"/>
              </a:solidFill>
              <a:latin typeface="CiscoSansTT ExtraLight"/>
            </a:endParaRPr>
          </a:p>
          <a:p>
            <a:pPr marL="380990" indent="-380990">
              <a:buFontTx/>
              <a:buChar char="-"/>
            </a:pPr>
            <a:r>
              <a:rPr lang="en-US" sz="2400" dirty="0">
                <a:solidFill>
                  <a:srgbClr val="282828"/>
                </a:solidFill>
                <a:latin typeface="CiscoSansTT ExtraLight"/>
              </a:rPr>
              <a:t>Script can be copied/downloaded from below git URL:</a:t>
            </a:r>
          </a:p>
          <a:p>
            <a:pPr lvl="0"/>
            <a:r>
              <a:rPr lang="en-US" sz="2400" dirty="0">
                <a:solidFill>
                  <a:srgbClr val="282828"/>
                </a:solidFill>
                <a:latin typeface="CiscoSansTT ExtraLight"/>
                <a:hlinkClick r:id="rId2"/>
              </a:rPr>
              <a:t>https://github.com/rakeshchhikara/IOS-XR-logs-collection/</a:t>
            </a:r>
            <a:endParaRPr lang="en-US" sz="2400" dirty="0">
              <a:solidFill>
                <a:srgbClr val="282828"/>
              </a:solidFill>
              <a:latin typeface="CiscoSansTT ExtraLight"/>
            </a:endParaRPr>
          </a:p>
          <a:p>
            <a:pPr lvl="0"/>
            <a:endParaRPr lang="en-US" sz="2400" dirty="0">
              <a:solidFill>
                <a:srgbClr val="282828"/>
              </a:solidFill>
              <a:latin typeface="CiscoSansTT ExtraLight"/>
            </a:endParaRPr>
          </a:p>
          <a:p>
            <a:pPr lvl="1"/>
            <a:endParaRPr lang="en-US" sz="2400" dirty="0">
              <a:solidFill>
                <a:srgbClr val="282828"/>
              </a:solidFill>
              <a:latin typeface="CiscoSansTT ExtraLight"/>
            </a:endParaRPr>
          </a:p>
        </p:txBody>
      </p:sp>
    </p:spTree>
    <p:extLst>
      <p:ext uri="{BB962C8B-B14F-4D97-AF65-F5344CB8AC3E}">
        <p14:creationId xmlns:p14="http://schemas.microsoft.com/office/powerpoint/2010/main" val="3451955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F0FC-5E4B-E245-A4CF-5786F5766C1D}"/>
              </a:ext>
            </a:extLst>
          </p:cNvPr>
          <p:cNvSpPr>
            <a:spLocks noGrp="1"/>
          </p:cNvSpPr>
          <p:nvPr>
            <p:ph type="title"/>
          </p:nvPr>
        </p:nvSpPr>
        <p:spPr>
          <a:xfrm>
            <a:off x="250099" y="455085"/>
            <a:ext cx="11127317" cy="975783"/>
          </a:xfrm>
        </p:spPr>
        <p:txBody>
          <a:bodyPr>
            <a:normAutofit fontScale="90000"/>
          </a:bodyPr>
          <a:lstStyle/>
          <a:p>
            <a:r>
              <a:rPr lang="en-US" sz="2900" dirty="0">
                <a:highlight>
                  <a:srgbClr val="00FFFF"/>
                </a:highlight>
              </a:rPr>
              <a:t>Sample Output of Script Run For show tech commands</a:t>
            </a:r>
            <a:br>
              <a:rPr lang="en-US" dirty="0"/>
            </a:br>
            <a:endParaRPr lang="en-US" dirty="0"/>
          </a:p>
        </p:txBody>
      </p:sp>
      <p:sp>
        <p:nvSpPr>
          <p:cNvPr id="3" name="TextBox 2">
            <a:extLst>
              <a:ext uri="{FF2B5EF4-FFF2-40B4-BE49-F238E27FC236}">
                <a16:creationId xmlns:a16="http://schemas.microsoft.com/office/drawing/2014/main" id="{33119414-38B6-D846-9C3F-C4178D807CCE}"/>
              </a:ext>
            </a:extLst>
          </p:cNvPr>
          <p:cNvSpPr txBox="1"/>
          <p:nvPr/>
        </p:nvSpPr>
        <p:spPr>
          <a:xfrm>
            <a:off x="499292" y="942975"/>
            <a:ext cx="9834880" cy="5375767"/>
          </a:xfrm>
          <a:prstGeom prst="rect">
            <a:avLst/>
          </a:prstGeom>
          <a:noFill/>
        </p:spPr>
        <p:txBody>
          <a:bodyPr wrap="square" rtlCol="0">
            <a:spAutoFit/>
          </a:bodyPr>
          <a:lstStyle/>
          <a:p>
            <a:r>
              <a:rPr lang="en-US" sz="1200" dirty="0"/>
              <a:t>[rakeshk6@dansalan test-scripts]$ source venv1/bin/activate</a:t>
            </a:r>
          </a:p>
          <a:p>
            <a:r>
              <a:rPr lang="en-US" sz="1200" dirty="0"/>
              <a:t>(venv1) [rakeshk6@dansalan test-scripts]$ </a:t>
            </a:r>
            <a:r>
              <a:rPr lang="en-US" sz="1200" b="1" dirty="0">
                <a:highlight>
                  <a:srgbClr val="FFFF00"/>
                </a:highlight>
              </a:rPr>
              <a:t>python </a:t>
            </a:r>
            <a:r>
              <a:rPr lang="en-IN" sz="1200" b="1" dirty="0">
                <a:highlight>
                  <a:srgbClr val="FFFF00"/>
                </a:highlight>
              </a:rPr>
              <a:t>ios-xr_logs_collection_v1.0.py </a:t>
            </a:r>
            <a:r>
              <a:rPr lang="en-US" sz="1200" dirty="0"/>
              <a:t>==================================================================================</a:t>
            </a:r>
          </a:p>
          <a:p>
            <a:r>
              <a:rPr lang="en-US" sz="1200" dirty="0"/>
              <a:t>Please select the Task number from below List and Enter as your choice on Prompt.</a:t>
            </a:r>
          </a:p>
          <a:p>
            <a:r>
              <a:rPr lang="en-US" sz="1200" dirty="0"/>
              <a:t>==================================================================================</a:t>
            </a:r>
          </a:p>
          <a:p>
            <a:r>
              <a:rPr lang="en-US" sz="1200" b="1" dirty="0"/>
              <a:t>To run show tech commands in "IOS-XR mode" and upload file/s to TAC case Choose: </a:t>
            </a:r>
            <a:r>
              <a:rPr lang="en-US" sz="1200" b="1" dirty="0">
                <a:highlight>
                  <a:srgbClr val="FFFF00"/>
                </a:highlight>
              </a:rPr>
              <a:t>1</a:t>
            </a:r>
          </a:p>
          <a:p>
            <a:r>
              <a:rPr lang="en-US" sz="1200" dirty="0"/>
              <a:t>To run show tech commands in "Admin mode" and upload file/s to TAC case Choose:  2</a:t>
            </a:r>
          </a:p>
          <a:p>
            <a:r>
              <a:rPr lang="en-US" sz="1200" dirty="0"/>
              <a:t>To upload already generated or saved file/s to TAC case Choose:                  3</a:t>
            </a:r>
          </a:p>
          <a:p>
            <a:r>
              <a:rPr lang="en-US" sz="1200" dirty="0"/>
              <a:t>To run Only SHOW commands , capture output to file and upload it to TAC case Choose: 4</a:t>
            </a:r>
          </a:p>
          <a:p>
            <a:r>
              <a:rPr lang="en-US" sz="1200" dirty="0"/>
              <a:t>To upload existing file on Local machine/</a:t>
            </a:r>
            <a:r>
              <a:rPr lang="en-US" sz="1200" dirty="0" err="1"/>
              <a:t>JumpHost</a:t>
            </a:r>
            <a:r>
              <a:rPr lang="en-US" sz="1200" dirty="0"/>
              <a:t> to TAC case: 5</a:t>
            </a:r>
          </a:p>
          <a:p>
            <a:endParaRPr lang="en-US" sz="1200" dirty="0"/>
          </a:p>
          <a:p>
            <a:r>
              <a:rPr lang="en-US" sz="1200" dirty="0"/>
              <a:t>Enter your Choice: </a:t>
            </a:r>
            <a:r>
              <a:rPr lang="en-US" sz="1200" dirty="0">
                <a:highlight>
                  <a:srgbClr val="FFFF00"/>
                </a:highlight>
              </a:rPr>
              <a:t>1</a:t>
            </a:r>
            <a:r>
              <a:rPr lang="en-US" sz="1200" dirty="0"/>
              <a:t>				&gt;&gt; I have used Option 1 which is for show tech files (IOS-XR mode)</a:t>
            </a:r>
          </a:p>
          <a:p>
            <a:r>
              <a:rPr lang="en-US" sz="1200" dirty="0"/>
              <a:t>Enter SR number: </a:t>
            </a:r>
            <a:r>
              <a:rPr lang="en-US" sz="1200" dirty="0">
                <a:highlight>
                  <a:srgbClr val="FFFF00"/>
                </a:highlight>
              </a:rPr>
              <a:t>XXXXXXXXX</a:t>
            </a:r>
            <a:r>
              <a:rPr lang="en-US" sz="1200" dirty="0"/>
              <a:t>		&gt;&gt;  Provide SR Number here.</a:t>
            </a:r>
          </a:p>
          <a:p>
            <a:r>
              <a:rPr lang="en-US" sz="1200" dirty="0"/>
              <a:t>Enter Upload Token: </a:t>
            </a:r>
            <a:r>
              <a:rPr lang="en-US" sz="1200" dirty="0">
                <a:highlight>
                  <a:srgbClr val="FFFF00"/>
                </a:highlight>
              </a:rPr>
              <a:t>FYjWClVrsIjL7UUI</a:t>
            </a:r>
            <a:r>
              <a:rPr lang="en-US" sz="1200" dirty="0"/>
              <a:t>	&gt;&gt; Provide CXD token from Case Manager.</a:t>
            </a:r>
          </a:p>
          <a:p>
            <a:r>
              <a:rPr lang="en-US" sz="1200" dirty="0"/>
              <a:t>Enter device </a:t>
            </a:r>
            <a:r>
              <a:rPr lang="en-US" sz="1200" dirty="0" err="1"/>
              <a:t>ip</a:t>
            </a:r>
            <a:r>
              <a:rPr lang="en-US" sz="1200" dirty="0"/>
              <a:t>: </a:t>
            </a:r>
            <a:r>
              <a:rPr lang="en-US" sz="1200" dirty="0">
                <a:highlight>
                  <a:srgbClr val="FFFF00"/>
                </a:highlight>
              </a:rPr>
              <a:t>10.10.1.1</a:t>
            </a:r>
            <a:r>
              <a:rPr lang="en-US" sz="1200" dirty="0"/>
              <a:t>		&gt;&gt; IOS-XR Device IP Address</a:t>
            </a:r>
          </a:p>
          <a:p>
            <a:r>
              <a:rPr lang="en-US" sz="1200" dirty="0"/>
              <a:t>Enter your username for device Login: </a:t>
            </a:r>
            <a:r>
              <a:rPr lang="en-US" sz="1200" dirty="0">
                <a:highlight>
                  <a:srgbClr val="FFFF00"/>
                </a:highlight>
              </a:rPr>
              <a:t>cisco</a:t>
            </a:r>
            <a:r>
              <a:rPr lang="en-US" sz="1200" dirty="0"/>
              <a:t>		&gt;&gt; IOS-XR Device Username</a:t>
            </a:r>
          </a:p>
          <a:p>
            <a:r>
              <a:rPr lang="en-US" sz="1200" dirty="0"/>
              <a:t>Enter device Password: 				&gt;&gt;  IOS-XR Device Password (hidden)</a:t>
            </a:r>
          </a:p>
          <a:p>
            <a:endParaRPr lang="en-US" sz="1200" dirty="0"/>
          </a:p>
          <a:p>
            <a:r>
              <a:rPr lang="en-US" sz="1200" dirty="0"/>
              <a:t>Enter one show tech command per line. Once all show tech commands entered,</a:t>
            </a:r>
          </a:p>
          <a:p>
            <a:r>
              <a:rPr lang="en-US" sz="1200" dirty="0"/>
              <a:t>just Hit Enter key to execute script</a:t>
            </a:r>
          </a:p>
          <a:p>
            <a:endParaRPr lang="en-US" sz="1200" dirty="0"/>
          </a:p>
          <a:p>
            <a:r>
              <a:rPr lang="en-US" sz="1200" dirty="0"/>
              <a:t>Enter show tech command(Only IOS-XR mode): show tech </a:t>
            </a:r>
            <a:r>
              <a:rPr lang="en-US" sz="1200" dirty="0" err="1"/>
              <a:t>cef</a:t>
            </a:r>
            <a:endParaRPr lang="en-US" sz="1200" dirty="0"/>
          </a:p>
          <a:p>
            <a:r>
              <a:rPr lang="en-US" sz="1200" dirty="0"/>
              <a:t>Enter show tech command(Only IOS-XR mode): show tech </a:t>
            </a:r>
            <a:r>
              <a:rPr lang="en-US" sz="1200" dirty="0" err="1"/>
              <a:t>arp</a:t>
            </a:r>
            <a:endParaRPr lang="en-US" sz="1200" dirty="0"/>
          </a:p>
          <a:p>
            <a:r>
              <a:rPr lang="en-US" sz="1200" dirty="0"/>
              <a:t>Enter show tech command(Only IOS-XR mode): show tech</a:t>
            </a:r>
          </a:p>
          <a:p>
            <a:r>
              <a:rPr lang="en-US" sz="1200" dirty="0"/>
              <a:t>Enter show tech command(Only IOS-XR mode): show tech multicast</a:t>
            </a:r>
          </a:p>
          <a:p>
            <a:r>
              <a:rPr lang="en-US" sz="1200" dirty="0"/>
              <a:t>Enter show tech command(Only IOS-XR mode): show tech </a:t>
            </a:r>
            <a:r>
              <a:rPr lang="en-US" sz="1200" dirty="0" err="1"/>
              <a:t>kdkdl</a:t>
            </a:r>
            <a:r>
              <a:rPr lang="en-US" sz="1200" dirty="0"/>
              <a:t>			</a:t>
            </a:r>
            <a:r>
              <a:rPr lang="en-US" sz="1200" b="1" dirty="0"/>
              <a:t>&gt;&gt; Invalid Show tech command used for Demo</a:t>
            </a:r>
          </a:p>
          <a:p>
            <a:r>
              <a:rPr lang="en-US" sz="1200" dirty="0"/>
              <a:t>Enter show tech command(Only IOS-XR mode): </a:t>
            </a:r>
          </a:p>
          <a:p>
            <a:endParaRPr lang="en-US" sz="1333" dirty="0"/>
          </a:p>
        </p:txBody>
      </p:sp>
    </p:spTree>
    <p:extLst>
      <p:ext uri="{BB962C8B-B14F-4D97-AF65-F5344CB8AC3E}">
        <p14:creationId xmlns:p14="http://schemas.microsoft.com/office/powerpoint/2010/main" val="3286013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F0FC-5E4B-E245-A4CF-5786F5766C1D}"/>
              </a:ext>
            </a:extLst>
          </p:cNvPr>
          <p:cNvSpPr>
            <a:spLocks noGrp="1"/>
          </p:cNvSpPr>
          <p:nvPr>
            <p:ph type="title"/>
          </p:nvPr>
        </p:nvSpPr>
        <p:spPr>
          <a:xfrm>
            <a:off x="250099" y="455085"/>
            <a:ext cx="11127317" cy="975783"/>
          </a:xfrm>
        </p:spPr>
        <p:txBody>
          <a:bodyPr>
            <a:normAutofit fontScale="90000"/>
          </a:bodyPr>
          <a:lstStyle/>
          <a:p>
            <a:r>
              <a:rPr lang="en-US" dirty="0"/>
              <a:t>Sample Output of Script Run (</a:t>
            </a:r>
            <a:r>
              <a:rPr lang="en-US" dirty="0" err="1"/>
              <a:t>cont</a:t>
            </a:r>
            <a:r>
              <a:rPr lang="en-US" dirty="0"/>
              <a:t>)</a:t>
            </a:r>
            <a:br>
              <a:rPr lang="en-US" dirty="0"/>
            </a:br>
            <a:endParaRPr lang="en-US" dirty="0"/>
          </a:p>
        </p:txBody>
      </p:sp>
      <p:sp>
        <p:nvSpPr>
          <p:cNvPr id="3" name="TextBox 2">
            <a:extLst>
              <a:ext uri="{FF2B5EF4-FFF2-40B4-BE49-F238E27FC236}">
                <a16:creationId xmlns:a16="http://schemas.microsoft.com/office/drawing/2014/main" id="{33119414-38B6-D846-9C3F-C4178D807CCE}"/>
              </a:ext>
            </a:extLst>
          </p:cNvPr>
          <p:cNvSpPr txBox="1"/>
          <p:nvPr/>
        </p:nvSpPr>
        <p:spPr>
          <a:xfrm>
            <a:off x="499292" y="942975"/>
            <a:ext cx="9834880" cy="5220340"/>
          </a:xfrm>
          <a:prstGeom prst="rect">
            <a:avLst/>
          </a:prstGeom>
          <a:noFill/>
        </p:spPr>
        <p:txBody>
          <a:bodyPr wrap="square" rtlCol="0">
            <a:spAutoFit/>
          </a:bodyPr>
          <a:lstStyle/>
          <a:p>
            <a:endParaRPr lang="en-US" sz="1333" dirty="0"/>
          </a:p>
          <a:p>
            <a:r>
              <a:rPr lang="en-US" sz="1333" dirty="0"/>
              <a:t>Now connecting to device...</a:t>
            </a:r>
          </a:p>
          <a:p>
            <a:r>
              <a:rPr lang="en-US" sz="1333" dirty="0"/>
              <a:t>SSH connection established to 10.10.1.1:22</a:t>
            </a:r>
          </a:p>
          <a:p>
            <a:r>
              <a:rPr lang="en-US" sz="1333" dirty="0"/>
              <a:t>Interactive SSH session established</a:t>
            </a:r>
          </a:p>
          <a:p>
            <a:endParaRPr lang="en-US" sz="1333" dirty="0"/>
          </a:p>
          <a:p>
            <a:r>
              <a:rPr lang="en-US" sz="1333" dirty="0"/>
              <a:t>****************************************************************************************************</a:t>
            </a:r>
          </a:p>
          <a:p>
            <a:r>
              <a:rPr lang="en-US" sz="1333" dirty="0"/>
              <a:t>Free space on </a:t>
            </a:r>
            <a:r>
              <a:rPr lang="en-US" sz="1333" dirty="0" err="1"/>
              <a:t>harddisk</a:t>
            </a:r>
            <a:r>
              <a:rPr lang="en-US" sz="1333" dirty="0"/>
              <a:t> is 62.22%. We will continue.</a:t>
            </a:r>
          </a:p>
          <a:p>
            <a:r>
              <a:rPr lang="en-US" sz="1333" dirty="0"/>
              <a:t>****************************************************************************************************</a:t>
            </a:r>
          </a:p>
          <a:p>
            <a:endParaRPr lang="en-US" sz="1333" dirty="0"/>
          </a:p>
          <a:p>
            <a:r>
              <a:rPr lang="en-US" sz="1333" dirty="0"/>
              <a:t>Generating "show tech </a:t>
            </a:r>
            <a:r>
              <a:rPr lang="en-US" sz="1333" dirty="0" err="1"/>
              <a:t>cef</a:t>
            </a:r>
            <a:r>
              <a:rPr lang="en-US" sz="1333" dirty="0"/>
              <a:t>" on device MYGTSTBDCICU003. Please wait...</a:t>
            </a:r>
          </a:p>
          <a:p>
            <a:endParaRPr lang="en-US" sz="1333" dirty="0"/>
          </a:p>
          <a:p>
            <a:r>
              <a:rPr lang="en-US" sz="1333" dirty="0"/>
              <a:t>Tue Jun 22 15:48:04.002 PHT</a:t>
            </a:r>
          </a:p>
          <a:p>
            <a:r>
              <a:rPr lang="en-US" sz="1333" dirty="0"/>
              <a:t>++ Show tech start time: 2021-Jun-22.154804.PHT ++</a:t>
            </a:r>
          </a:p>
          <a:p>
            <a:r>
              <a:rPr lang="en-US" sz="1333" dirty="0"/>
              <a:t>Tue Jun 22 15:48:04 PHT 2021 Waiting for gathering to complete</a:t>
            </a:r>
          </a:p>
          <a:p>
            <a:r>
              <a:rPr lang="en-US" sz="1333" dirty="0"/>
              <a:t>.................</a:t>
            </a:r>
          </a:p>
          <a:p>
            <a:r>
              <a:rPr lang="en-US" sz="1333" dirty="0"/>
              <a:t>Tue Jun 22 15:48:57 PHT 2021 Compressing show tech output</a:t>
            </a:r>
          </a:p>
          <a:p>
            <a:r>
              <a:rPr lang="en-US" sz="1333" dirty="0"/>
              <a:t>Show tech output available at 0/RP0/CPU0 : /</a:t>
            </a:r>
            <a:r>
              <a:rPr lang="en-US" sz="1333" dirty="0" err="1"/>
              <a:t>harddisk</a:t>
            </a:r>
            <a:r>
              <a:rPr lang="en-US" sz="1333" dirty="0"/>
              <a:t>:/</a:t>
            </a:r>
            <a:r>
              <a:rPr lang="en-US" sz="1333" dirty="0" err="1"/>
              <a:t>showtech</a:t>
            </a:r>
            <a:r>
              <a:rPr lang="en-US" sz="1333" dirty="0"/>
              <a:t>/showtech-MYGTSTBDCICU003-cef-2021-Jun-22.154804.PHT.tgz</a:t>
            </a:r>
          </a:p>
          <a:p>
            <a:r>
              <a:rPr lang="en-US" sz="1333" dirty="0"/>
              <a:t>++ Show tech end time: 2021-Jun-22.154858.PHT ++</a:t>
            </a:r>
          </a:p>
          <a:p>
            <a:endParaRPr lang="en-US" sz="1333" dirty="0"/>
          </a:p>
          <a:p>
            <a:r>
              <a:rPr lang="en-US" sz="1333" dirty="0"/>
              <a:t>Calculating md5 hash of file "/</a:t>
            </a:r>
            <a:r>
              <a:rPr lang="en-US" sz="1333" dirty="0" err="1"/>
              <a:t>harddisk</a:t>
            </a:r>
            <a:r>
              <a:rPr lang="en-US" sz="1333" dirty="0"/>
              <a:t>:/</a:t>
            </a:r>
            <a:r>
              <a:rPr lang="en-US" sz="1333" dirty="0" err="1"/>
              <a:t>showtech</a:t>
            </a:r>
            <a:r>
              <a:rPr lang="en-US" sz="1333" dirty="0"/>
              <a:t>/showtech-MYGTSTBDCICU003-cef-2021-Jun-22.154804.PHT.tgz" on device... please wait.</a:t>
            </a:r>
          </a:p>
          <a:p>
            <a:endParaRPr lang="en-US" sz="1333" dirty="0"/>
          </a:p>
          <a:p>
            <a:r>
              <a:rPr lang="en-US" sz="1333" dirty="0"/>
              <a:t>File "/</a:t>
            </a:r>
            <a:r>
              <a:rPr lang="en-US" sz="1333" dirty="0" err="1"/>
              <a:t>harddisk</a:t>
            </a:r>
            <a:r>
              <a:rPr lang="en-US" sz="1333" dirty="0"/>
              <a:t>:/</a:t>
            </a:r>
            <a:r>
              <a:rPr lang="en-US" sz="1333" dirty="0" err="1"/>
              <a:t>showtech</a:t>
            </a:r>
            <a:r>
              <a:rPr lang="en-US" sz="1333" dirty="0"/>
              <a:t>/showtech-MYGTSTBDCICU003-cef-2021-Jun-22.154804.PHT.tgz" copied to local machine</a:t>
            </a:r>
          </a:p>
          <a:p>
            <a:endParaRPr lang="en-US" sz="1333" dirty="0"/>
          </a:p>
          <a:p>
            <a:r>
              <a:rPr lang="en-US" sz="1333" dirty="0"/>
              <a:t>Calculating md5 hash of Local file "showtech-MYGTSTBDCICU003-cef-2021-Jun-22.154804.PHT.tgz" ... please wait.</a:t>
            </a:r>
          </a:p>
          <a:p>
            <a:endParaRPr lang="en-US" sz="1333" dirty="0"/>
          </a:p>
        </p:txBody>
      </p:sp>
    </p:spTree>
    <p:extLst>
      <p:ext uri="{BB962C8B-B14F-4D97-AF65-F5344CB8AC3E}">
        <p14:creationId xmlns:p14="http://schemas.microsoft.com/office/powerpoint/2010/main" val="359531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F0FC-5E4B-E245-A4CF-5786F5766C1D}"/>
              </a:ext>
            </a:extLst>
          </p:cNvPr>
          <p:cNvSpPr>
            <a:spLocks noGrp="1"/>
          </p:cNvSpPr>
          <p:nvPr>
            <p:ph type="title"/>
          </p:nvPr>
        </p:nvSpPr>
        <p:spPr>
          <a:xfrm>
            <a:off x="250099" y="455085"/>
            <a:ext cx="11127317" cy="975783"/>
          </a:xfrm>
        </p:spPr>
        <p:txBody>
          <a:bodyPr>
            <a:normAutofit fontScale="90000"/>
          </a:bodyPr>
          <a:lstStyle/>
          <a:p>
            <a:r>
              <a:rPr lang="en-US" dirty="0"/>
              <a:t>Sample Output of Script Run (</a:t>
            </a:r>
            <a:r>
              <a:rPr lang="en-US" dirty="0" err="1"/>
              <a:t>cont</a:t>
            </a:r>
            <a:r>
              <a:rPr lang="en-US" dirty="0"/>
              <a:t>)</a:t>
            </a:r>
            <a:br>
              <a:rPr lang="en-US" dirty="0"/>
            </a:br>
            <a:endParaRPr lang="en-US" dirty="0"/>
          </a:p>
        </p:txBody>
      </p:sp>
      <p:sp>
        <p:nvSpPr>
          <p:cNvPr id="3" name="TextBox 2">
            <a:extLst>
              <a:ext uri="{FF2B5EF4-FFF2-40B4-BE49-F238E27FC236}">
                <a16:creationId xmlns:a16="http://schemas.microsoft.com/office/drawing/2014/main" id="{33119414-38B6-D846-9C3F-C4178D807CCE}"/>
              </a:ext>
            </a:extLst>
          </p:cNvPr>
          <p:cNvSpPr txBox="1"/>
          <p:nvPr/>
        </p:nvSpPr>
        <p:spPr>
          <a:xfrm>
            <a:off x="499292" y="942975"/>
            <a:ext cx="9834880" cy="5015219"/>
          </a:xfrm>
          <a:prstGeom prst="rect">
            <a:avLst/>
          </a:prstGeom>
          <a:noFill/>
        </p:spPr>
        <p:txBody>
          <a:bodyPr wrap="square" rtlCol="0">
            <a:spAutoFit/>
          </a:bodyPr>
          <a:lstStyle/>
          <a:p>
            <a:endParaRPr lang="en-US" sz="1333" dirty="0"/>
          </a:p>
          <a:p>
            <a:endParaRPr lang="en-US" sz="1333" dirty="0"/>
          </a:p>
          <a:p>
            <a:r>
              <a:rPr lang="en-US" sz="1333" dirty="0"/>
              <a:t>MD5 calculated on Device: 54c5c64e6c89b7af0c8559cb22ab765b</a:t>
            </a:r>
          </a:p>
          <a:p>
            <a:r>
              <a:rPr lang="en-US" sz="1333" dirty="0"/>
              <a:t>Local md5 calculated: 54c5c64e6c89b7af0c8559cb22ab765b</a:t>
            </a:r>
          </a:p>
          <a:p>
            <a:r>
              <a:rPr lang="en-US" sz="1333" dirty="0"/>
              <a:t>MD5 has matched. Download successful.</a:t>
            </a:r>
          </a:p>
          <a:p>
            <a:r>
              <a:rPr lang="en-US" sz="1333" dirty="0"/>
              <a:t>#####################################################################################################</a:t>
            </a:r>
          </a:p>
          <a:p>
            <a:r>
              <a:rPr lang="en-US" sz="1333" dirty="0"/>
              <a:t>Generating "show tech </a:t>
            </a:r>
            <a:r>
              <a:rPr lang="en-US" sz="1333" dirty="0" err="1"/>
              <a:t>arp</a:t>
            </a:r>
            <a:r>
              <a:rPr lang="en-US" sz="1333" dirty="0"/>
              <a:t>" on device MYGTSTBDCICU003. Please wait...</a:t>
            </a:r>
          </a:p>
          <a:p>
            <a:endParaRPr lang="en-US" sz="1333" dirty="0"/>
          </a:p>
          <a:p>
            <a:r>
              <a:rPr lang="en-US" sz="1333" dirty="0"/>
              <a:t>Tue Jun 22 15:49:12.570 PHT</a:t>
            </a:r>
          </a:p>
          <a:p>
            <a:r>
              <a:rPr lang="en-US" sz="1333" dirty="0"/>
              <a:t>++ Show tech start time: 2021-Jun-22.154912.PHT ++</a:t>
            </a:r>
          </a:p>
          <a:p>
            <a:r>
              <a:rPr lang="en-US" sz="1333" dirty="0"/>
              <a:t>Tue Jun 22 15:49:13 PHT 2021 Waiting for gathering to complete</a:t>
            </a:r>
          </a:p>
          <a:p>
            <a:r>
              <a:rPr lang="en-US" sz="1333" dirty="0"/>
              <a:t>...</a:t>
            </a:r>
          </a:p>
          <a:p>
            <a:r>
              <a:rPr lang="en-US" sz="1333" dirty="0"/>
              <a:t>Tue Jun 22 15:49:22 PHT 2021 Compressing show tech output</a:t>
            </a:r>
          </a:p>
          <a:p>
            <a:r>
              <a:rPr lang="en-US" sz="1333" dirty="0"/>
              <a:t>Show tech output available at 0/RP0/CPU0 : /</a:t>
            </a:r>
            <a:r>
              <a:rPr lang="en-US" sz="1333" dirty="0" err="1"/>
              <a:t>harddisk</a:t>
            </a:r>
            <a:r>
              <a:rPr lang="en-US" sz="1333" dirty="0"/>
              <a:t>:/</a:t>
            </a:r>
            <a:r>
              <a:rPr lang="en-US" sz="1333" dirty="0" err="1"/>
              <a:t>showtech</a:t>
            </a:r>
            <a:r>
              <a:rPr lang="en-US" sz="1333" dirty="0"/>
              <a:t>/showtech-MYGTSTBDCICU003-arp-2021-Jun-22.154912.PHT.tgz</a:t>
            </a:r>
          </a:p>
          <a:p>
            <a:r>
              <a:rPr lang="en-US" sz="1333" dirty="0"/>
              <a:t>++ Show tech end time: 2021-Jun-22.154923.PHT ++</a:t>
            </a:r>
          </a:p>
          <a:p>
            <a:endParaRPr lang="en-US" sz="1333" dirty="0"/>
          </a:p>
          <a:p>
            <a:r>
              <a:rPr lang="en-US" sz="1333" dirty="0"/>
              <a:t>Calculating md5 hash of file "/</a:t>
            </a:r>
            <a:r>
              <a:rPr lang="en-US" sz="1333" dirty="0" err="1"/>
              <a:t>harddisk</a:t>
            </a:r>
            <a:r>
              <a:rPr lang="en-US" sz="1333" dirty="0"/>
              <a:t>:/</a:t>
            </a:r>
            <a:r>
              <a:rPr lang="en-US" sz="1333" dirty="0" err="1"/>
              <a:t>showtech</a:t>
            </a:r>
            <a:r>
              <a:rPr lang="en-US" sz="1333" dirty="0"/>
              <a:t>/showtech-MYGTSTBDCICU003-arp-2021-Jun-22.154912.PHT.tgz" on device... please wait.</a:t>
            </a:r>
          </a:p>
          <a:p>
            <a:endParaRPr lang="en-US" sz="1333" dirty="0"/>
          </a:p>
          <a:p>
            <a:r>
              <a:rPr lang="en-US" sz="1333" dirty="0"/>
              <a:t>File "/</a:t>
            </a:r>
            <a:r>
              <a:rPr lang="en-US" sz="1333" dirty="0" err="1"/>
              <a:t>harddisk</a:t>
            </a:r>
            <a:r>
              <a:rPr lang="en-US" sz="1333" dirty="0"/>
              <a:t>:/</a:t>
            </a:r>
            <a:r>
              <a:rPr lang="en-US" sz="1333" dirty="0" err="1"/>
              <a:t>showtech</a:t>
            </a:r>
            <a:r>
              <a:rPr lang="en-US" sz="1333" dirty="0"/>
              <a:t>/showtech-MYGTSTBDCICU003-arp-2021-Jun-22.154912.PHT.tgz" copied to local machine</a:t>
            </a:r>
          </a:p>
          <a:p>
            <a:endParaRPr lang="en-US" sz="1333" dirty="0"/>
          </a:p>
          <a:p>
            <a:r>
              <a:rPr lang="en-US" sz="1333" dirty="0"/>
              <a:t>Calculating md5 hash of Local file "showtech-MYGTSTBDCICU003-arp-2021-Jun-22.154912.PHT.tgz" ... please wait.</a:t>
            </a:r>
          </a:p>
          <a:p>
            <a:endParaRPr lang="en-US" sz="1333" dirty="0"/>
          </a:p>
          <a:p>
            <a:r>
              <a:rPr lang="en-US" sz="1333" dirty="0"/>
              <a:t>MD5 calculated on Device: a965fa2e01854273a009be497dca03c6</a:t>
            </a:r>
          </a:p>
          <a:p>
            <a:r>
              <a:rPr lang="en-US" sz="1333" dirty="0"/>
              <a:t>Local md5 calculated: a965fa2e01854273a009be497dca03c6</a:t>
            </a:r>
          </a:p>
        </p:txBody>
      </p:sp>
    </p:spTree>
    <p:extLst>
      <p:ext uri="{BB962C8B-B14F-4D97-AF65-F5344CB8AC3E}">
        <p14:creationId xmlns:p14="http://schemas.microsoft.com/office/powerpoint/2010/main" val="58832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115" y="274383"/>
            <a:ext cx="3511902" cy="975783"/>
          </a:xfrm>
        </p:spPr>
        <p:txBody>
          <a:bodyPr>
            <a:normAutofit/>
          </a:bodyPr>
          <a:lstStyle/>
          <a:p>
            <a:r>
              <a:rPr lang="en-US" b="1" dirty="0"/>
              <a:t>Objective</a:t>
            </a:r>
          </a:p>
        </p:txBody>
      </p:sp>
      <p:sp>
        <p:nvSpPr>
          <p:cNvPr id="3" name="Rectangle 2">
            <a:extLst>
              <a:ext uri="{FF2B5EF4-FFF2-40B4-BE49-F238E27FC236}">
                <a16:creationId xmlns:a16="http://schemas.microsoft.com/office/drawing/2014/main" id="{D3F63237-85DF-4029-BCA9-243EA31C2140}"/>
              </a:ext>
            </a:extLst>
          </p:cNvPr>
          <p:cNvSpPr/>
          <p:nvPr/>
        </p:nvSpPr>
        <p:spPr>
          <a:xfrm>
            <a:off x="660934" y="1317101"/>
            <a:ext cx="10189945" cy="2923877"/>
          </a:xfrm>
          <a:prstGeom prst="rect">
            <a:avLst/>
          </a:prstGeom>
        </p:spPr>
        <p:txBody>
          <a:bodyPr wrap="square">
            <a:spAutoFit/>
          </a:bodyPr>
          <a:lstStyle/>
          <a:p>
            <a:pPr>
              <a:spcBef>
                <a:spcPts val="400"/>
              </a:spcBef>
              <a:spcAft>
                <a:spcPts val="400"/>
              </a:spcAft>
            </a:pPr>
            <a:r>
              <a:rPr lang="en-US" sz="1600" dirty="0"/>
              <a:t>As part of SR issue analysis of IOS-XR devices, TAC frequently requests logs from devices which generally includes below</a:t>
            </a:r>
          </a:p>
          <a:p>
            <a:pPr>
              <a:spcBef>
                <a:spcPts val="400"/>
              </a:spcBef>
              <a:spcAft>
                <a:spcPts val="400"/>
              </a:spcAft>
            </a:pPr>
            <a:endParaRPr lang="en-US" sz="1600" dirty="0"/>
          </a:p>
          <a:p>
            <a:pPr marL="228594" indent="-228594">
              <a:spcBef>
                <a:spcPts val="400"/>
              </a:spcBef>
              <a:spcAft>
                <a:spcPts val="400"/>
              </a:spcAft>
              <a:buFontTx/>
              <a:buChar char="-"/>
            </a:pPr>
            <a:r>
              <a:rPr lang="en-US" sz="1600" dirty="0"/>
              <a:t>show tech reports (IOS-XR or Admin mode)</a:t>
            </a:r>
          </a:p>
          <a:p>
            <a:pPr marL="228594" indent="-228594">
              <a:spcBef>
                <a:spcPts val="400"/>
              </a:spcBef>
              <a:spcAft>
                <a:spcPts val="400"/>
              </a:spcAft>
              <a:buFontTx/>
              <a:buChar char="-"/>
            </a:pPr>
            <a:r>
              <a:rPr lang="en-US" sz="1600" dirty="0"/>
              <a:t>Existing Crash/log files from device.</a:t>
            </a:r>
          </a:p>
          <a:p>
            <a:pPr marL="228594" indent="-228594">
              <a:spcBef>
                <a:spcPts val="400"/>
              </a:spcBef>
              <a:spcAft>
                <a:spcPts val="400"/>
              </a:spcAft>
              <a:buFontTx/>
              <a:buChar char="-"/>
            </a:pPr>
            <a:r>
              <a:rPr lang="en-US" sz="1600" dirty="0"/>
              <a:t>Output of various show commands.</a:t>
            </a:r>
          </a:p>
          <a:p>
            <a:pPr marL="228594" indent="-228594">
              <a:spcBef>
                <a:spcPts val="400"/>
              </a:spcBef>
              <a:spcAft>
                <a:spcPts val="400"/>
              </a:spcAft>
              <a:buFontTx/>
              <a:buChar char="-"/>
            </a:pPr>
            <a:endParaRPr lang="en-US" sz="1600" dirty="0"/>
          </a:p>
          <a:p>
            <a:pPr>
              <a:spcBef>
                <a:spcPts val="400"/>
              </a:spcBef>
              <a:spcAft>
                <a:spcPts val="400"/>
              </a:spcAft>
            </a:pPr>
            <a:r>
              <a:rPr lang="en-US" sz="1600" dirty="0"/>
              <a:t>You might have observed that gathering these information from device and uploading to SR case, often becomes daunting/time consuming task. So, we can use </a:t>
            </a:r>
            <a:r>
              <a:rPr lang="en-US" sz="1600" b="1" dirty="0"/>
              <a:t>IOS-XR_TAC-</a:t>
            </a:r>
            <a:r>
              <a:rPr lang="en-US" sz="1600" b="1" dirty="0" err="1"/>
              <a:t>Log_Automation</a:t>
            </a:r>
            <a:r>
              <a:rPr lang="en-US" sz="1600" dirty="0"/>
              <a:t> Python script which help and automate these tasks to save time and efforts. </a:t>
            </a:r>
          </a:p>
        </p:txBody>
      </p:sp>
    </p:spTree>
    <p:extLst>
      <p:ext uri="{BB962C8B-B14F-4D97-AF65-F5344CB8AC3E}">
        <p14:creationId xmlns:p14="http://schemas.microsoft.com/office/powerpoint/2010/main" val="2341962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F0FC-5E4B-E245-A4CF-5786F5766C1D}"/>
              </a:ext>
            </a:extLst>
          </p:cNvPr>
          <p:cNvSpPr>
            <a:spLocks noGrp="1"/>
          </p:cNvSpPr>
          <p:nvPr>
            <p:ph type="title"/>
          </p:nvPr>
        </p:nvSpPr>
        <p:spPr>
          <a:xfrm>
            <a:off x="250099" y="455085"/>
            <a:ext cx="11127317" cy="975783"/>
          </a:xfrm>
        </p:spPr>
        <p:txBody>
          <a:bodyPr>
            <a:normAutofit fontScale="90000"/>
          </a:bodyPr>
          <a:lstStyle/>
          <a:p>
            <a:r>
              <a:rPr lang="en-US" dirty="0"/>
              <a:t>Sample Output of Script Run (</a:t>
            </a:r>
            <a:r>
              <a:rPr lang="en-US" dirty="0" err="1"/>
              <a:t>cont</a:t>
            </a:r>
            <a:r>
              <a:rPr lang="en-US" dirty="0"/>
              <a:t>)</a:t>
            </a:r>
            <a:br>
              <a:rPr lang="en-US" dirty="0"/>
            </a:br>
            <a:endParaRPr lang="en-US" dirty="0"/>
          </a:p>
        </p:txBody>
      </p:sp>
      <p:sp>
        <p:nvSpPr>
          <p:cNvPr id="3" name="TextBox 2">
            <a:extLst>
              <a:ext uri="{FF2B5EF4-FFF2-40B4-BE49-F238E27FC236}">
                <a16:creationId xmlns:a16="http://schemas.microsoft.com/office/drawing/2014/main" id="{33119414-38B6-D846-9C3F-C4178D807CCE}"/>
              </a:ext>
            </a:extLst>
          </p:cNvPr>
          <p:cNvSpPr txBox="1"/>
          <p:nvPr/>
        </p:nvSpPr>
        <p:spPr>
          <a:xfrm>
            <a:off x="499292" y="942975"/>
            <a:ext cx="9834880" cy="5015219"/>
          </a:xfrm>
          <a:prstGeom prst="rect">
            <a:avLst/>
          </a:prstGeom>
          <a:noFill/>
        </p:spPr>
        <p:txBody>
          <a:bodyPr wrap="square" rtlCol="0">
            <a:spAutoFit/>
          </a:bodyPr>
          <a:lstStyle/>
          <a:p>
            <a:r>
              <a:rPr lang="en-US" sz="1333" dirty="0"/>
              <a:t>MD5 has matched. Download successful.</a:t>
            </a:r>
          </a:p>
          <a:p>
            <a:r>
              <a:rPr lang="en-US" sz="1333" dirty="0"/>
              <a:t>######################################################################################################</a:t>
            </a:r>
          </a:p>
          <a:p>
            <a:r>
              <a:rPr lang="en-US" sz="1333" dirty="0"/>
              <a:t>Generating "show tech" on device MYGTSTBDCICU003. Please wait...</a:t>
            </a:r>
          </a:p>
          <a:p>
            <a:endParaRPr lang="en-US" sz="1333" dirty="0"/>
          </a:p>
          <a:p>
            <a:r>
              <a:rPr lang="en-US" sz="1333" dirty="0"/>
              <a:t>Tue Jun 22 15:49:32.944 PHT</a:t>
            </a:r>
          </a:p>
          <a:p>
            <a:r>
              <a:rPr lang="en-US" sz="1333" dirty="0"/>
              <a:t>++ Show tech start time: 2021-Jun-22.154933.PHT ++</a:t>
            </a:r>
          </a:p>
          <a:p>
            <a:r>
              <a:rPr lang="en-US" sz="1333" dirty="0"/>
              <a:t>Tue Jun 22 15:49:33 PHT 2021 Waiting for gathering to complete</a:t>
            </a:r>
          </a:p>
          <a:p>
            <a:r>
              <a:rPr lang="en-US" sz="1333" dirty="0"/>
              <a:t>.....</a:t>
            </a:r>
          </a:p>
          <a:p>
            <a:r>
              <a:rPr lang="en-US" sz="1333" dirty="0"/>
              <a:t>Tue Jun 22 15:49:49 PHT 2021 Compressing show tech output</a:t>
            </a:r>
          </a:p>
          <a:p>
            <a:r>
              <a:rPr lang="en-US" sz="1333" dirty="0"/>
              <a:t>Show tech output available at 0/RP0/CPU0 : /</a:t>
            </a:r>
            <a:r>
              <a:rPr lang="en-US" sz="1333" dirty="0" err="1"/>
              <a:t>harddisk</a:t>
            </a:r>
            <a:r>
              <a:rPr lang="en-US" sz="1333" dirty="0"/>
              <a:t>:/</a:t>
            </a:r>
            <a:r>
              <a:rPr lang="en-US" sz="1333" dirty="0" err="1"/>
              <a:t>showtech</a:t>
            </a:r>
            <a:r>
              <a:rPr lang="en-US" sz="1333" dirty="0"/>
              <a:t>/showtech-MYGTSTBDCICU003-generic-2021-Jun-22.154933.PHT.tgz</a:t>
            </a:r>
          </a:p>
          <a:p>
            <a:r>
              <a:rPr lang="en-US" sz="1333" dirty="0"/>
              <a:t>++ Show tech end time: 2021-Jun-22.154949.PHT ++</a:t>
            </a:r>
          </a:p>
          <a:p>
            <a:endParaRPr lang="en-US" sz="1333" dirty="0"/>
          </a:p>
          <a:p>
            <a:r>
              <a:rPr lang="en-US" sz="1333" dirty="0"/>
              <a:t>Calculating md5 hash of file "/</a:t>
            </a:r>
            <a:r>
              <a:rPr lang="en-US" sz="1333" dirty="0" err="1"/>
              <a:t>harddisk</a:t>
            </a:r>
            <a:r>
              <a:rPr lang="en-US" sz="1333" dirty="0"/>
              <a:t>:/</a:t>
            </a:r>
            <a:r>
              <a:rPr lang="en-US" sz="1333" dirty="0" err="1"/>
              <a:t>showtech</a:t>
            </a:r>
            <a:r>
              <a:rPr lang="en-US" sz="1333" dirty="0"/>
              <a:t>/showtech-MYGTSTBDCICU003-generic-2021-Jun-22.154933.PHT.tgz" on device... please wait.</a:t>
            </a:r>
          </a:p>
          <a:p>
            <a:endParaRPr lang="en-US" sz="1333" dirty="0"/>
          </a:p>
          <a:p>
            <a:r>
              <a:rPr lang="en-US" sz="1333" dirty="0"/>
              <a:t>File "/</a:t>
            </a:r>
            <a:r>
              <a:rPr lang="en-US" sz="1333" dirty="0" err="1"/>
              <a:t>harddisk</a:t>
            </a:r>
            <a:r>
              <a:rPr lang="en-US" sz="1333" dirty="0"/>
              <a:t>:/</a:t>
            </a:r>
            <a:r>
              <a:rPr lang="en-US" sz="1333" dirty="0" err="1"/>
              <a:t>showtech</a:t>
            </a:r>
            <a:r>
              <a:rPr lang="en-US" sz="1333" dirty="0"/>
              <a:t>/showtech-MYGTSTBDCICU003-generic-2021-Jun-22.154933.PHT.tgz" copied to local machine</a:t>
            </a:r>
          </a:p>
          <a:p>
            <a:endParaRPr lang="en-US" sz="1333" dirty="0"/>
          </a:p>
          <a:p>
            <a:endParaRPr lang="en-US" sz="1333" dirty="0"/>
          </a:p>
          <a:p>
            <a:r>
              <a:rPr lang="en-US" sz="1333" dirty="0"/>
              <a:t>Calculating md5 hash of Local file "showtech-MYGTSTBDCICU003-generic-2021-Jun-22.154933.PHT.tgz" ... please wait.</a:t>
            </a:r>
          </a:p>
          <a:p>
            <a:endParaRPr lang="en-US" sz="1333" dirty="0"/>
          </a:p>
          <a:p>
            <a:r>
              <a:rPr lang="en-US" sz="1333" dirty="0"/>
              <a:t>MD5 calculated on Device: d75d6cf5364184e0b131087c206cb330</a:t>
            </a:r>
          </a:p>
          <a:p>
            <a:r>
              <a:rPr lang="en-US" sz="1333" dirty="0"/>
              <a:t>Local md5 calculated: d75d6cf5364184e0b131087c206cb330</a:t>
            </a:r>
          </a:p>
          <a:p>
            <a:r>
              <a:rPr lang="en-US" sz="1333" dirty="0"/>
              <a:t>MD5 has matched. Download successful.</a:t>
            </a:r>
          </a:p>
          <a:p>
            <a:r>
              <a:rPr lang="en-US" sz="1333" dirty="0"/>
              <a:t>######################################################################################################</a:t>
            </a:r>
          </a:p>
        </p:txBody>
      </p:sp>
    </p:spTree>
    <p:extLst>
      <p:ext uri="{BB962C8B-B14F-4D97-AF65-F5344CB8AC3E}">
        <p14:creationId xmlns:p14="http://schemas.microsoft.com/office/powerpoint/2010/main" val="3972891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F0FC-5E4B-E245-A4CF-5786F5766C1D}"/>
              </a:ext>
            </a:extLst>
          </p:cNvPr>
          <p:cNvSpPr>
            <a:spLocks noGrp="1"/>
          </p:cNvSpPr>
          <p:nvPr>
            <p:ph type="title"/>
          </p:nvPr>
        </p:nvSpPr>
        <p:spPr>
          <a:xfrm>
            <a:off x="250099" y="455085"/>
            <a:ext cx="11127317" cy="975783"/>
          </a:xfrm>
        </p:spPr>
        <p:txBody>
          <a:bodyPr>
            <a:normAutofit fontScale="90000"/>
          </a:bodyPr>
          <a:lstStyle/>
          <a:p>
            <a:r>
              <a:rPr lang="en-US" dirty="0"/>
              <a:t>Sample Output of Script Run (</a:t>
            </a:r>
            <a:r>
              <a:rPr lang="en-US" dirty="0" err="1"/>
              <a:t>cont</a:t>
            </a:r>
            <a:r>
              <a:rPr lang="en-US" dirty="0"/>
              <a:t>)</a:t>
            </a:r>
            <a:br>
              <a:rPr lang="en-US" dirty="0"/>
            </a:br>
            <a:endParaRPr lang="en-US" dirty="0"/>
          </a:p>
        </p:txBody>
      </p:sp>
      <p:sp>
        <p:nvSpPr>
          <p:cNvPr id="3" name="TextBox 2">
            <a:extLst>
              <a:ext uri="{FF2B5EF4-FFF2-40B4-BE49-F238E27FC236}">
                <a16:creationId xmlns:a16="http://schemas.microsoft.com/office/drawing/2014/main" id="{33119414-38B6-D846-9C3F-C4178D807CCE}"/>
              </a:ext>
            </a:extLst>
          </p:cNvPr>
          <p:cNvSpPr txBox="1"/>
          <p:nvPr/>
        </p:nvSpPr>
        <p:spPr>
          <a:xfrm>
            <a:off x="499292" y="942976"/>
            <a:ext cx="9834880" cy="5018682"/>
          </a:xfrm>
          <a:prstGeom prst="rect">
            <a:avLst/>
          </a:prstGeom>
          <a:noFill/>
        </p:spPr>
        <p:txBody>
          <a:bodyPr wrap="square" rtlCol="0">
            <a:spAutoFit/>
          </a:bodyPr>
          <a:lstStyle/>
          <a:p>
            <a:endParaRPr lang="en-US" sz="1067" dirty="0"/>
          </a:p>
          <a:p>
            <a:r>
              <a:rPr lang="en-US" sz="1067" dirty="0"/>
              <a:t>Generating "show tech multicast" on device MYGTSTBDCICU003. Please wait...</a:t>
            </a:r>
          </a:p>
          <a:p>
            <a:endParaRPr lang="en-US" sz="1067" dirty="0"/>
          </a:p>
          <a:p>
            <a:r>
              <a:rPr lang="en-US" sz="1067" dirty="0"/>
              <a:t>Entered command - "show tech multicast" is Invalid or Incomplete. Please re-check correct command.</a:t>
            </a:r>
          </a:p>
          <a:p>
            <a:r>
              <a:rPr lang="en-US" sz="1067" dirty="0"/>
              <a:t>########################################################################################################################</a:t>
            </a:r>
          </a:p>
          <a:p>
            <a:endParaRPr lang="en-US" sz="1067" dirty="0"/>
          </a:p>
          <a:p>
            <a:r>
              <a:rPr lang="en-US" sz="1067" dirty="0"/>
              <a:t>Generating "show tech </a:t>
            </a:r>
            <a:r>
              <a:rPr lang="en-US" sz="1067" dirty="0" err="1"/>
              <a:t>kdkdl</a:t>
            </a:r>
            <a:r>
              <a:rPr lang="en-US" sz="1067" dirty="0"/>
              <a:t>" on device MYGTSTBDCICU003. Please wait...</a:t>
            </a:r>
          </a:p>
          <a:p>
            <a:endParaRPr lang="en-US" sz="1067" dirty="0"/>
          </a:p>
          <a:p>
            <a:r>
              <a:rPr lang="en-US" sz="1067" dirty="0"/>
              <a:t>Entered command - "show tech </a:t>
            </a:r>
            <a:r>
              <a:rPr lang="en-US" sz="1067" dirty="0" err="1"/>
              <a:t>kdkdl</a:t>
            </a:r>
            <a:r>
              <a:rPr lang="en-US" sz="1067" dirty="0"/>
              <a:t>" is Invalid or Incomplete. Please re-check correct command.</a:t>
            </a:r>
          </a:p>
          <a:p>
            <a:r>
              <a:rPr lang="en-US" sz="1067" dirty="0"/>
              <a:t>########################################################################################################################</a:t>
            </a:r>
          </a:p>
          <a:p>
            <a:r>
              <a:rPr lang="en-US" sz="1067" dirty="0"/>
              <a:t>List of local files: ['showtech-MYGTSTBDCICU003-cef-2021-Jun-22.154804.PHT.tgz', 'showtech-MYGTSTBDCICU003-arp-2021-Jun-22.154912.PHT.tgz', 'showtech-MYGTSTBDCICU003-generic-2021-Jun-22.154933.PHT.tgz']</a:t>
            </a:r>
          </a:p>
          <a:p>
            <a:endParaRPr lang="en-US" sz="1067" dirty="0"/>
          </a:p>
          <a:p>
            <a:r>
              <a:rPr lang="en-US" sz="1067" dirty="0"/>
              <a:t>Disconnected from device - MYGTSTBDCICU003</a:t>
            </a:r>
          </a:p>
          <a:p>
            <a:endParaRPr lang="en-US" sz="1067" dirty="0"/>
          </a:p>
          <a:p>
            <a:r>
              <a:rPr lang="en-US" sz="1067" dirty="0"/>
              <a:t>Uploading file -"showtech-MYGTSTBDCICU003-cef-2021-Jun-22.154804.PHT.tgz" to TAC case</a:t>
            </a:r>
          </a:p>
          <a:p>
            <a:r>
              <a:rPr lang="en-US" sz="1067" dirty="0"/>
              <a:t>100%|████████████████████████████████████████████████████████████████████████| 6.17M/6.17M [00:03&lt;00:00, 1.72MKB/s]</a:t>
            </a:r>
          </a:p>
          <a:p>
            <a:endParaRPr lang="en-US" sz="1067" dirty="0"/>
          </a:p>
          <a:p>
            <a:r>
              <a:rPr lang="en-US" sz="1067" dirty="0"/>
              <a:t>Uploading file -"showtech-MYGTSTBDCICU003-arp-2021-Jun-22.154912.PHT.tgz" to TAC case</a:t>
            </a:r>
          </a:p>
          <a:p>
            <a:r>
              <a:rPr lang="en-US" sz="1067" dirty="0"/>
              <a:t>100%|██████████████████████████████████████████████████████████████████████████| 242k/242k [00:02&lt;00:00, 121kKB/s]</a:t>
            </a:r>
          </a:p>
          <a:p>
            <a:endParaRPr lang="en-US" sz="1067" dirty="0"/>
          </a:p>
          <a:p>
            <a:r>
              <a:rPr lang="en-US" sz="1067" dirty="0"/>
              <a:t>Uploading file -"showtech-MYGTSTBDCICU003-generic-2021-Jun-22.154933.PHT.tgz" to TAC case</a:t>
            </a:r>
          </a:p>
          <a:p>
            <a:r>
              <a:rPr lang="en-US" sz="1067" dirty="0"/>
              <a:t>100%|███████████████████████████████████████████████████████████████████████| 117k/117k [00:01&lt;00:00, 59.9kKB/s]</a:t>
            </a:r>
          </a:p>
          <a:p>
            <a:endParaRPr lang="en-US" sz="1067" dirty="0"/>
          </a:p>
          <a:p>
            <a:r>
              <a:rPr lang="en-US" sz="1067" dirty="0"/>
              <a:t>####################</a:t>
            </a:r>
          </a:p>
          <a:p>
            <a:r>
              <a:rPr lang="en-US" sz="1067" b="1" dirty="0"/>
              <a:t>List of failed commands, if any: ['show tech multicast', 'show tech </a:t>
            </a:r>
            <a:r>
              <a:rPr lang="en-US" sz="1067" b="1" dirty="0" err="1"/>
              <a:t>kdkdl</a:t>
            </a:r>
            <a:r>
              <a:rPr lang="en-US" sz="1067" b="1" dirty="0"/>
              <a:t>']</a:t>
            </a:r>
          </a:p>
          <a:p>
            <a:endParaRPr lang="en-US" sz="1067" dirty="0"/>
          </a:p>
          <a:p>
            <a:r>
              <a:rPr lang="en-US" sz="1067" b="1" dirty="0"/>
              <a:t>Total execution time 3.23 minutes.</a:t>
            </a:r>
          </a:p>
          <a:p>
            <a:r>
              <a:rPr lang="en-US" sz="1067" dirty="0"/>
              <a:t>#######  Thanks for using this Script.  ########</a:t>
            </a:r>
          </a:p>
        </p:txBody>
      </p:sp>
    </p:spTree>
    <p:extLst>
      <p:ext uri="{BB962C8B-B14F-4D97-AF65-F5344CB8AC3E}">
        <p14:creationId xmlns:p14="http://schemas.microsoft.com/office/powerpoint/2010/main" val="388368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115" y="274383"/>
            <a:ext cx="2985128" cy="975783"/>
          </a:xfrm>
        </p:spPr>
        <p:txBody>
          <a:bodyPr>
            <a:normAutofit/>
          </a:bodyPr>
          <a:lstStyle/>
          <a:p>
            <a:r>
              <a:rPr lang="en-US" b="1" dirty="0"/>
              <a:t>Agenda</a:t>
            </a:r>
          </a:p>
        </p:txBody>
      </p:sp>
      <p:sp>
        <p:nvSpPr>
          <p:cNvPr id="3" name="Rectangle 2">
            <a:extLst>
              <a:ext uri="{FF2B5EF4-FFF2-40B4-BE49-F238E27FC236}">
                <a16:creationId xmlns:a16="http://schemas.microsoft.com/office/drawing/2014/main" id="{D3F63237-85DF-4029-BCA9-243EA31C2140}"/>
              </a:ext>
            </a:extLst>
          </p:cNvPr>
          <p:cNvSpPr/>
          <p:nvPr/>
        </p:nvSpPr>
        <p:spPr>
          <a:xfrm>
            <a:off x="660934" y="1317101"/>
            <a:ext cx="10189945" cy="1384995"/>
          </a:xfrm>
          <a:prstGeom prst="rect">
            <a:avLst/>
          </a:prstGeom>
        </p:spPr>
        <p:txBody>
          <a:bodyPr wrap="square">
            <a:spAutoFit/>
          </a:bodyPr>
          <a:lstStyle/>
          <a:p>
            <a:pPr marL="228594" indent="-228594">
              <a:spcBef>
                <a:spcPts val="400"/>
              </a:spcBef>
              <a:spcAft>
                <a:spcPts val="400"/>
              </a:spcAft>
              <a:buFont typeface="Wingdings" panose="05000000000000000000" pitchFamily="2" charset="2"/>
              <a:buChar char="§"/>
            </a:pPr>
            <a:r>
              <a:rPr lang="en-US" sz="1600" dirty="0"/>
              <a:t>Manual Process of gathering Logs and uploading to SR case.</a:t>
            </a:r>
          </a:p>
          <a:p>
            <a:pPr marL="228594" indent="-228594">
              <a:spcBef>
                <a:spcPts val="400"/>
              </a:spcBef>
              <a:spcAft>
                <a:spcPts val="400"/>
              </a:spcAft>
              <a:buFont typeface="Wingdings" panose="05000000000000000000" pitchFamily="2" charset="2"/>
              <a:buChar char="§"/>
            </a:pPr>
            <a:r>
              <a:rPr lang="en-US" sz="1600" dirty="0"/>
              <a:t>Automating using Python Script</a:t>
            </a:r>
          </a:p>
          <a:p>
            <a:pPr marL="228594" indent="-228594">
              <a:spcBef>
                <a:spcPts val="400"/>
              </a:spcBef>
              <a:spcAft>
                <a:spcPts val="400"/>
              </a:spcAft>
              <a:buFont typeface="Wingdings" panose="05000000000000000000" pitchFamily="2" charset="2"/>
              <a:buChar char="§"/>
            </a:pPr>
            <a:r>
              <a:rPr lang="en-US" sz="1600" dirty="0"/>
              <a:t>Features available in this Script</a:t>
            </a:r>
          </a:p>
          <a:p>
            <a:pPr marL="228594" indent="-228594">
              <a:spcBef>
                <a:spcPts val="400"/>
              </a:spcBef>
              <a:spcAft>
                <a:spcPts val="400"/>
              </a:spcAft>
              <a:buFont typeface="Wingdings" panose="05000000000000000000" pitchFamily="2" charset="2"/>
              <a:buChar char="§"/>
            </a:pPr>
            <a:r>
              <a:rPr lang="en-US" sz="1600" dirty="0"/>
              <a:t>Setting up Python Virtual Environment on Jump Server</a:t>
            </a:r>
          </a:p>
        </p:txBody>
      </p:sp>
    </p:spTree>
    <p:extLst>
      <p:ext uri="{BB962C8B-B14F-4D97-AF65-F5344CB8AC3E}">
        <p14:creationId xmlns:p14="http://schemas.microsoft.com/office/powerpoint/2010/main" val="3599736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23C6-70C3-4240-8DA1-D4D49292AD39}"/>
              </a:ext>
            </a:extLst>
          </p:cNvPr>
          <p:cNvSpPr>
            <a:spLocks noGrp="1"/>
          </p:cNvSpPr>
          <p:nvPr>
            <p:ph type="title"/>
          </p:nvPr>
        </p:nvSpPr>
        <p:spPr>
          <a:xfrm>
            <a:off x="532341" y="1836624"/>
            <a:ext cx="11127317" cy="975783"/>
          </a:xfrm>
        </p:spPr>
        <p:txBody>
          <a:bodyPr/>
          <a:lstStyle/>
          <a:p>
            <a:r>
              <a:rPr lang="en-US" sz="4000" dirty="0"/>
              <a:t>Manual Logs Gathering process</a:t>
            </a:r>
            <a:endParaRPr lang="en-US" dirty="0"/>
          </a:p>
        </p:txBody>
      </p:sp>
    </p:spTree>
    <p:extLst>
      <p:ext uri="{BB962C8B-B14F-4D97-AF65-F5344CB8AC3E}">
        <p14:creationId xmlns:p14="http://schemas.microsoft.com/office/powerpoint/2010/main" val="428874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6E563F-CEC0-2047-8FA4-44FB807028EB}"/>
              </a:ext>
            </a:extLst>
          </p:cNvPr>
          <p:cNvPicPr>
            <a:picLocks noChangeAspect="1"/>
          </p:cNvPicPr>
          <p:nvPr/>
        </p:nvPicPr>
        <p:blipFill rotWithShape="1">
          <a:blip r:embed="rId2"/>
          <a:srcRect t="930"/>
          <a:stretch/>
        </p:blipFill>
        <p:spPr>
          <a:xfrm>
            <a:off x="4619543" y="640080"/>
            <a:ext cx="6953577" cy="5252773"/>
          </a:xfrm>
          <a:prstGeom prst="rect">
            <a:avLst/>
          </a:prstGeom>
        </p:spPr>
      </p:pic>
      <p:sp>
        <p:nvSpPr>
          <p:cNvPr id="2" name="Title 1">
            <a:extLst>
              <a:ext uri="{FF2B5EF4-FFF2-40B4-BE49-F238E27FC236}">
                <a16:creationId xmlns:a16="http://schemas.microsoft.com/office/drawing/2014/main" id="{6C83E566-69C8-9342-91E1-ABE36296FF30}"/>
              </a:ext>
            </a:extLst>
          </p:cNvPr>
          <p:cNvSpPr>
            <a:spLocks noGrp="1"/>
          </p:cNvSpPr>
          <p:nvPr>
            <p:ph type="title"/>
          </p:nvPr>
        </p:nvSpPr>
        <p:spPr>
          <a:xfrm>
            <a:off x="0" y="640080"/>
            <a:ext cx="5555974" cy="1259894"/>
          </a:xfrm>
        </p:spPr>
        <p:txBody>
          <a:bodyPr vert="horz" lIns="91440" tIns="45720" rIns="91440" bIns="45720" rtlCol="0" anchor="t">
            <a:normAutofit/>
          </a:bodyPr>
          <a:lstStyle/>
          <a:p>
            <a:pPr>
              <a:lnSpc>
                <a:spcPct val="90000"/>
              </a:lnSpc>
            </a:pPr>
            <a:r>
              <a:rPr lang="en-US" sz="2300" b="1" dirty="0">
                <a:solidFill>
                  <a:schemeClr val="tx1">
                    <a:lumMod val="85000"/>
                    <a:lumOff val="15000"/>
                  </a:schemeClr>
                </a:solidFill>
              </a:rPr>
              <a:t>Steps in Manual Method </a:t>
            </a:r>
            <a:r>
              <a:rPr lang="en-US" sz="2300" dirty="0">
                <a:solidFill>
                  <a:schemeClr val="tx1">
                    <a:lumMod val="85000"/>
                    <a:lumOff val="15000"/>
                  </a:schemeClr>
                </a:solidFill>
              </a:rPr>
              <a:t>(</a:t>
            </a:r>
            <a:r>
              <a:rPr lang="en-US" sz="2300" dirty="0">
                <a:solidFill>
                  <a:srgbClr val="C00000"/>
                </a:solidFill>
              </a:rPr>
              <a:t>show tech</a:t>
            </a:r>
            <a:r>
              <a:rPr lang="en-US" sz="2300" dirty="0">
                <a:solidFill>
                  <a:schemeClr val="tx1">
                    <a:lumMod val="85000"/>
                    <a:lumOff val="15000"/>
                  </a:schemeClr>
                </a:solidFill>
              </a:rPr>
              <a:t> </a:t>
            </a:r>
            <a:r>
              <a:rPr lang="en-US" sz="2300" dirty="0">
                <a:solidFill>
                  <a:srgbClr val="C00000"/>
                </a:solidFill>
              </a:rPr>
              <a:t>– IOS-XR mode</a:t>
            </a:r>
            <a:r>
              <a:rPr lang="en-US" sz="2300" dirty="0">
                <a:solidFill>
                  <a:schemeClr val="tx1">
                    <a:lumMod val="85000"/>
                    <a:lumOff val="15000"/>
                  </a:schemeClr>
                </a:solidFill>
              </a:rPr>
              <a:t>) gathering</a:t>
            </a:r>
          </a:p>
        </p:txBody>
      </p:sp>
      <p:sp>
        <p:nvSpPr>
          <p:cNvPr id="20" name="TextBox 19">
            <a:extLst>
              <a:ext uri="{FF2B5EF4-FFF2-40B4-BE49-F238E27FC236}">
                <a16:creationId xmlns:a16="http://schemas.microsoft.com/office/drawing/2014/main" id="{75B63B1E-A135-0244-B07F-18E76CB6686A}"/>
              </a:ext>
            </a:extLst>
          </p:cNvPr>
          <p:cNvSpPr txBox="1"/>
          <p:nvPr/>
        </p:nvSpPr>
        <p:spPr>
          <a:xfrm>
            <a:off x="649225" y="2133600"/>
            <a:ext cx="3650278" cy="3759253"/>
          </a:xfrm>
          <a:prstGeom prst="rect">
            <a:avLst/>
          </a:prstGeom>
        </p:spPr>
        <p:txBody>
          <a:bodyPr vert="horz" lIns="91440" tIns="45720" rIns="91440" bIns="45720" rtlCol="0">
            <a:normAutofit/>
          </a:bodyPr>
          <a:lstStyle/>
          <a:p>
            <a:pPr marL="457189" indent="-457189">
              <a:spcBef>
                <a:spcPts val="1000"/>
              </a:spcBef>
              <a:buClr>
                <a:schemeClr val="accent1"/>
              </a:buClr>
              <a:buFont typeface="+mj-lt"/>
              <a:buAutoNum type="arabicParenR"/>
            </a:pPr>
            <a:r>
              <a:rPr lang="en-US" dirty="0">
                <a:solidFill>
                  <a:schemeClr val="tx1">
                    <a:lumMod val="75000"/>
                    <a:lumOff val="25000"/>
                  </a:schemeClr>
                </a:solidFill>
              </a:rPr>
              <a:t>Run show tech command and wait for file generation</a:t>
            </a:r>
          </a:p>
          <a:p>
            <a:pPr marL="457189" indent="-457189">
              <a:spcBef>
                <a:spcPts val="1000"/>
              </a:spcBef>
              <a:buClr>
                <a:schemeClr val="accent1"/>
              </a:buClr>
              <a:buFont typeface="+mj-lt"/>
              <a:buAutoNum type="arabicParenR"/>
            </a:pPr>
            <a:r>
              <a:rPr lang="en-US" dirty="0">
                <a:solidFill>
                  <a:schemeClr val="tx1">
                    <a:lumMod val="75000"/>
                    <a:lumOff val="25000"/>
                  </a:schemeClr>
                </a:solidFill>
              </a:rPr>
              <a:t>Copy the generated file to Jump Server via SCP/SFTP etc.</a:t>
            </a:r>
          </a:p>
          <a:p>
            <a:pPr marL="457189" indent="-457189">
              <a:spcBef>
                <a:spcPts val="1000"/>
              </a:spcBef>
              <a:buClr>
                <a:schemeClr val="accent1"/>
              </a:buClr>
              <a:buFont typeface="+mj-lt"/>
              <a:buAutoNum type="arabicParenR"/>
            </a:pPr>
            <a:r>
              <a:rPr lang="en-US" dirty="0">
                <a:solidFill>
                  <a:schemeClr val="tx1">
                    <a:lumMod val="75000"/>
                    <a:lumOff val="25000"/>
                  </a:schemeClr>
                </a:solidFill>
              </a:rPr>
              <a:t>Download file to local system (Laptop)</a:t>
            </a:r>
          </a:p>
          <a:p>
            <a:pPr marL="457189" indent="-457189">
              <a:spcBef>
                <a:spcPts val="1000"/>
              </a:spcBef>
              <a:buClr>
                <a:schemeClr val="accent1"/>
              </a:buClr>
              <a:buFont typeface="+mj-lt"/>
              <a:buAutoNum type="arabicParenR"/>
            </a:pPr>
            <a:r>
              <a:rPr lang="en-US" dirty="0">
                <a:solidFill>
                  <a:schemeClr val="tx1">
                    <a:lumMod val="75000"/>
                    <a:lumOff val="25000"/>
                  </a:schemeClr>
                </a:solidFill>
              </a:rPr>
              <a:t>Upload to SR Case</a:t>
            </a:r>
          </a:p>
          <a:p>
            <a:pPr>
              <a:spcBef>
                <a:spcPts val="1000"/>
              </a:spcBef>
              <a:buClr>
                <a:schemeClr val="accent1"/>
              </a:buClr>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111740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E566-69C8-9342-91E1-ABE36296FF30}"/>
              </a:ext>
            </a:extLst>
          </p:cNvPr>
          <p:cNvSpPr>
            <a:spLocks noGrp="1"/>
          </p:cNvSpPr>
          <p:nvPr>
            <p:ph type="title"/>
          </p:nvPr>
        </p:nvSpPr>
        <p:spPr>
          <a:xfrm>
            <a:off x="224368" y="194837"/>
            <a:ext cx="8227654" cy="1802928"/>
          </a:xfrm>
        </p:spPr>
        <p:txBody>
          <a:bodyPr>
            <a:normAutofit/>
          </a:bodyPr>
          <a:lstStyle/>
          <a:p>
            <a:r>
              <a:rPr lang="en-US" b="1" dirty="0"/>
              <a:t>Steps in </a:t>
            </a:r>
            <a:r>
              <a:rPr lang="en-US" b="1" dirty="0">
                <a:solidFill>
                  <a:schemeClr val="accent6">
                    <a:lumMod val="75000"/>
                  </a:schemeClr>
                </a:solidFill>
              </a:rPr>
              <a:t>Manual Method </a:t>
            </a:r>
            <a:r>
              <a:rPr lang="en-US" dirty="0"/>
              <a:t>(</a:t>
            </a:r>
            <a:r>
              <a:rPr lang="en-US" dirty="0">
                <a:solidFill>
                  <a:srgbClr val="C00000"/>
                </a:solidFill>
              </a:rPr>
              <a:t>show tech – Admin mode</a:t>
            </a:r>
            <a:r>
              <a:rPr lang="en-US" dirty="0"/>
              <a:t>) gathering</a:t>
            </a:r>
          </a:p>
        </p:txBody>
      </p:sp>
      <p:sp>
        <p:nvSpPr>
          <p:cNvPr id="20" name="TextBox 19">
            <a:extLst>
              <a:ext uri="{FF2B5EF4-FFF2-40B4-BE49-F238E27FC236}">
                <a16:creationId xmlns:a16="http://schemas.microsoft.com/office/drawing/2014/main" id="{75B63B1E-A135-0244-B07F-18E76CB6686A}"/>
              </a:ext>
            </a:extLst>
          </p:cNvPr>
          <p:cNvSpPr txBox="1"/>
          <p:nvPr/>
        </p:nvSpPr>
        <p:spPr>
          <a:xfrm>
            <a:off x="224368" y="2287779"/>
            <a:ext cx="6899774" cy="2102820"/>
          </a:xfrm>
          <a:prstGeom prst="rect">
            <a:avLst/>
          </a:prstGeom>
          <a:noFill/>
        </p:spPr>
        <p:txBody>
          <a:bodyPr wrap="none" rtlCol="0">
            <a:spAutoFit/>
          </a:bodyPr>
          <a:lstStyle/>
          <a:p>
            <a:pPr marL="457189" indent="-457189">
              <a:buAutoNum type="arabicPeriod"/>
            </a:pPr>
            <a:r>
              <a:rPr lang="en-IN" sz="2133" dirty="0"/>
              <a:t>Run show tech command and wait for file generation</a:t>
            </a:r>
          </a:p>
          <a:p>
            <a:pPr marL="457189" indent="-457189">
              <a:buAutoNum type="arabicPeriod"/>
            </a:pPr>
            <a:r>
              <a:rPr lang="en-IN" sz="2133" dirty="0"/>
              <a:t>Copy file to IOS-XR mode.</a:t>
            </a:r>
          </a:p>
          <a:p>
            <a:pPr marL="457189" indent="-457189">
              <a:buAutoNum type="arabicPeriod"/>
            </a:pPr>
            <a:r>
              <a:rPr lang="en-IN" sz="2133" dirty="0"/>
              <a:t>Copy the generated file to Jump Server via SCP/SFTP etc.</a:t>
            </a:r>
          </a:p>
          <a:p>
            <a:pPr marL="457189" indent="-457189">
              <a:buAutoNum type="arabicPeriod"/>
            </a:pPr>
            <a:r>
              <a:rPr lang="en-IN" sz="2133" dirty="0"/>
              <a:t>Download file to local system (Laptop)</a:t>
            </a:r>
          </a:p>
          <a:p>
            <a:pPr marL="457189" indent="-457189">
              <a:buAutoNum type="arabicPeriod"/>
            </a:pPr>
            <a:r>
              <a:rPr lang="en-IN" sz="2133" dirty="0"/>
              <a:t>Upload to SR Case</a:t>
            </a:r>
          </a:p>
          <a:p>
            <a:endParaRPr lang="en-US" sz="2400" dirty="0"/>
          </a:p>
        </p:txBody>
      </p:sp>
      <p:pic>
        <p:nvPicPr>
          <p:cNvPr id="3" name="Picture 2">
            <a:extLst>
              <a:ext uri="{FF2B5EF4-FFF2-40B4-BE49-F238E27FC236}">
                <a16:creationId xmlns:a16="http://schemas.microsoft.com/office/drawing/2014/main" id="{0CC205AD-9A3C-4047-9206-6BC7F25B0AC3}"/>
              </a:ext>
            </a:extLst>
          </p:cNvPr>
          <p:cNvPicPr>
            <a:picLocks noChangeAspect="1"/>
          </p:cNvPicPr>
          <p:nvPr/>
        </p:nvPicPr>
        <p:blipFill>
          <a:blip r:embed="rId2"/>
          <a:stretch>
            <a:fillRect/>
          </a:stretch>
        </p:blipFill>
        <p:spPr>
          <a:xfrm>
            <a:off x="7349155" y="1507524"/>
            <a:ext cx="4099636" cy="4646141"/>
          </a:xfrm>
          <a:prstGeom prst="rect">
            <a:avLst/>
          </a:prstGeom>
        </p:spPr>
      </p:pic>
    </p:spTree>
    <p:extLst>
      <p:ext uri="{BB962C8B-B14F-4D97-AF65-F5344CB8AC3E}">
        <p14:creationId xmlns:p14="http://schemas.microsoft.com/office/powerpoint/2010/main" val="30504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3F77DE2-5E58-9745-BBAD-518CB736BDCE}"/>
              </a:ext>
            </a:extLst>
          </p:cNvPr>
          <p:cNvSpPr>
            <a:spLocks noGrp="1"/>
          </p:cNvSpPr>
          <p:nvPr>
            <p:ph type="title"/>
          </p:nvPr>
        </p:nvSpPr>
        <p:spPr>
          <a:xfrm>
            <a:off x="532342" y="1546558"/>
            <a:ext cx="11127317" cy="975783"/>
          </a:xfrm>
        </p:spPr>
        <p:txBody>
          <a:bodyPr>
            <a:normAutofit fontScale="90000"/>
          </a:bodyPr>
          <a:lstStyle/>
          <a:p>
            <a:pPr>
              <a:spcBef>
                <a:spcPts val="400"/>
              </a:spcBef>
              <a:spcAft>
                <a:spcPts val="400"/>
              </a:spcAft>
            </a:pPr>
            <a:r>
              <a:rPr lang="en-US" sz="4800" dirty="0"/>
              <a:t>Logs Gathering process - Automation</a:t>
            </a:r>
          </a:p>
        </p:txBody>
      </p:sp>
    </p:spTree>
    <p:extLst>
      <p:ext uri="{BB962C8B-B14F-4D97-AF65-F5344CB8AC3E}">
        <p14:creationId xmlns:p14="http://schemas.microsoft.com/office/powerpoint/2010/main" val="261765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E566-69C8-9342-91E1-ABE36296FF30}"/>
              </a:ext>
            </a:extLst>
          </p:cNvPr>
          <p:cNvSpPr>
            <a:spLocks noGrp="1"/>
          </p:cNvSpPr>
          <p:nvPr>
            <p:ph type="title"/>
          </p:nvPr>
        </p:nvSpPr>
        <p:spPr>
          <a:xfrm>
            <a:off x="224368" y="194837"/>
            <a:ext cx="11127317" cy="975783"/>
          </a:xfrm>
        </p:spPr>
        <p:txBody>
          <a:bodyPr>
            <a:normAutofit fontScale="90000"/>
          </a:bodyPr>
          <a:lstStyle/>
          <a:p>
            <a:r>
              <a:rPr lang="en-US" dirty="0"/>
              <a:t>Network analogy(</a:t>
            </a:r>
            <a:r>
              <a:rPr lang="en-US" dirty="0">
                <a:solidFill>
                  <a:srgbClr val="00B050"/>
                </a:solidFill>
              </a:rPr>
              <a:t>Automation Method</a:t>
            </a:r>
            <a:r>
              <a:rPr lang="en-US" dirty="0"/>
              <a:t>)</a:t>
            </a:r>
          </a:p>
        </p:txBody>
      </p:sp>
      <p:sp>
        <p:nvSpPr>
          <p:cNvPr id="20" name="TextBox 19">
            <a:extLst>
              <a:ext uri="{FF2B5EF4-FFF2-40B4-BE49-F238E27FC236}">
                <a16:creationId xmlns:a16="http://schemas.microsoft.com/office/drawing/2014/main" id="{75B63B1E-A135-0244-B07F-18E76CB6686A}"/>
              </a:ext>
            </a:extLst>
          </p:cNvPr>
          <p:cNvSpPr txBox="1"/>
          <p:nvPr/>
        </p:nvSpPr>
        <p:spPr>
          <a:xfrm>
            <a:off x="250099" y="1298837"/>
            <a:ext cx="11365252" cy="1569660"/>
          </a:xfrm>
          <a:prstGeom prst="rect">
            <a:avLst/>
          </a:prstGeom>
          <a:noFill/>
        </p:spPr>
        <p:txBody>
          <a:bodyPr wrap="square" rtlCol="0">
            <a:spAutoFit/>
          </a:bodyPr>
          <a:lstStyle/>
          <a:p>
            <a:pPr marL="457189" indent="-457189">
              <a:buAutoNum type="arabicPeriod"/>
            </a:pPr>
            <a:r>
              <a:rPr lang="en-IN" sz="2400" b="1" dirty="0"/>
              <a:t>User Need to supply information requested to Script</a:t>
            </a:r>
          </a:p>
          <a:p>
            <a:pPr marL="457189" indent="-457189">
              <a:buAutoNum type="arabicPeriod"/>
            </a:pPr>
            <a:endParaRPr lang="en-IN" sz="2400" dirty="0"/>
          </a:p>
          <a:p>
            <a:pPr marL="457189" indent="-457189">
              <a:buAutoNum type="arabicPeriod"/>
            </a:pPr>
            <a:r>
              <a:rPr lang="en-IN" sz="2400" b="1" dirty="0"/>
              <a:t>Script will login to device, run each command one by one, download the file to Jump Server and upload the file automatically to SR Case</a:t>
            </a:r>
            <a:endParaRPr lang="en-US" sz="2400" b="1" dirty="0"/>
          </a:p>
        </p:txBody>
      </p:sp>
      <p:pic>
        <p:nvPicPr>
          <p:cNvPr id="7" name="Picture 6">
            <a:extLst>
              <a:ext uri="{FF2B5EF4-FFF2-40B4-BE49-F238E27FC236}">
                <a16:creationId xmlns:a16="http://schemas.microsoft.com/office/drawing/2014/main" id="{365C2643-C021-DB4F-8682-6F6AD4C9516C}"/>
              </a:ext>
            </a:extLst>
          </p:cNvPr>
          <p:cNvPicPr>
            <a:picLocks noChangeAspect="1"/>
          </p:cNvPicPr>
          <p:nvPr/>
        </p:nvPicPr>
        <p:blipFill>
          <a:blip r:embed="rId2"/>
          <a:stretch>
            <a:fillRect/>
          </a:stretch>
        </p:blipFill>
        <p:spPr>
          <a:xfrm>
            <a:off x="5564312" y="3100289"/>
            <a:ext cx="5787373" cy="3214014"/>
          </a:xfrm>
          <a:prstGeom prst="rect">
            <a:avLst/>
          </a:prstGeom>
        </p:spPr>
      </p:pic>
      <p:cxnSp>
        <p:nvCxnSpPr>
          <p:cNvPr id="4" name="Straight Arrow Connector 3">
            <a:extLst>
              <a:ext uri="{FF2B5EF4-FFF2-40B4-BE49-F238E27FC236}">
                <a16:creationId xmlns:a16="http://schemas.microsoft.com/office/drawing/2014/main" id="{754BCDB8-3AD9-D44C-87A0-85B8F312777C}"/>
              </a:ext>
            </a:extLst>
          </p:cNvPr>
          <p:cNvCxnSpPr/>
          <p:nvPr/>
        </p:nvCxnSpPr>
        <p:spPr>
          <a:xfrm flipH="1">
            <a:off x="7682039" y="3085763"/>
            <a:ext cx="960255" cy="140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6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E566-69C8-9342-91E1-ABE36296FF30}"/>
              </a:ext>
            </a:extLst>
          </p:cNvPr>
          <p:cNvSpPr>
            <a:spLocks noGrp="1"/>
          </p:cNvSpPr>
          <p:nvPr>
            <p:ph type="title"/>
          </p:nvPr>
        </p:nvSpPr>
        <p:spPr>
          <a:xfrm>
            <a:off x="224368" y="194837"/>
            <a:ext cx="11127317" cy="975783"/>
          </a:xfrm>
        </p:spPr>
        <p:txBody>
          <a:bodyPr/>
          <a:lstStyle/>
          <a:p>
            <a:r>
              <a:rPr lang="en-US" dirty="0"/>
              <a:t>Information required for Script Run</a:t>
            </a:r>
          </a:p>
        </p:txBody>
      </p:sp>
      <p:sp>
        <p:nvSpPr>
          <p:cNvPr id="17" name="TextBox 16">
            <a:extLst>
              <a:ext uri="{FF2B5EF4-FFF2-40B4-BE49-F238E27FC236}">
                <a16:creationId xmlns:a16="http://schemas.microsoft.com/office/drawing/2014/main" id="{DA80B496-A366-3B4B-8751-66F8403A48FD}"/>
              </a:ext>
            </a:extLst>
          </p:cNvPr>
          <p:cNvSpPr txBox="1"/>
          <p:nvPr/>
        </p:nvSpPr>
        <p:spPr>
          <a:xfrm>
            <a:off x="250099" y="1298836"/>
            <a:ext cx="11127317" cy="3785652"/>
          </a:xfrm>
          <a:prstGeom prst="rect">
            <a:avLst/>
          </a:prstGeom>
          <a:noFill/>
        </p:spPr>
        <p:txBody>
          <a:bodyPr wrap="square" rtlCol="0">
            <a:spAutoFit/>
          </a:bodyPr>
          <a:lstStyle/>
          <a:p>
            <a:pPr marL="457189" indent="-457189">
              <a:buAutoNum type="arabicPeriod"/>
            </a:pPr>
            <a:r>
              <a:rPr lang="en-US" sz="2400" dirty="0"/>
              <a:t>SR number   </a:t>
            </a:r>
            <a:r>
              <a:rPr lang="en-US" sz="2400" dirty="0">
                <a:sym typeface="Wingdings" pitchFamily="2" charset="2"/>
              </a:rPr>
              <a:t> This will work as username for file upload to CXD (Customer Experience Drive).</a:t>
            </a:r>
          </a:p>
          <a:p>
            <a:pPr marL="457189" indent="-457189">
              <a:buAutoNum type="arabicPeriod"/>
            </a:pPr>
            <a:endParaRPr lang="en-US" sz="2400" dirty="0">
              <a:sym typeface="Wingdings" pitchFamily="2" charset="2"/>
            </a:endParaRPr>
          </a:p>
          <a:p>
            <a:pPr marL="457189" indent="-457189">
              <a:buAutoNum type="arabicPeriod"/>
            </a:pPr>
            <a:r>
              <a:rPr lang="en-US" sz="2400" dirty="0">
                <a:sym typeface="Wingdings" pitchFamily="2" charset="2"/>
              </a:rPr>
              <a:t>Token for file Upload  This is </a:t>
            </a:r>
            <a:r>
              <a:rPr lang="en-US" sz="2400" b="1" dirty="0">
                <a:sym typeface="Wingdings" pitchFamily="2" charset="2"/>
              </a:rPr>
              <a:t>Secure Token </a:t>
            </a:r>
            <a:r>
              <a:rPr lang="en-US" sz="2400" dirty="0">
                <a:sym typeface="Wingdings" pitchFamily="2" charset="2"/>
              </a:rPr>
              <a:t>to upload file to CXD Drive using </a:t>
            </a:r>
            <a:r>
              <a:rPr lang="en-US" sz="2400" b="1" dirty="0">
                <a:sym typeface="Wingdings" pitchFamily="2" charset="2"/>
              </a:rPr>
              <a:t>HTTPS</a:t>
            </a:r>
            <a:r>
              <a:rPr lang="en-US" sz="2400" dirty="0">
                <a:sym typeface="Wingdings" pitchFamily="2" charset="2"/>
              </a:rPr>
              <a:t> put method.</a:t>
            </a:r>
          </a:p>
          <a:p>
            <a:pPr marL="457189" indent="-457189">
              <a:buAutoNum type="arabicPeriod"/>
            </a:pPr>
            <a:endParaRPr lang="en-US" sz="2400" dirty="0">
              <a:sym typeface="Wingdings" pitchFamily="2" charset="2"/>
            </a:endParaRPr>
          </a:p>
          <a:p>
            <a:pPr marL="457189" indent="-457189">
              <a:buAutoNum type="arabicPeriod"/>
            </a:pPr>
            <a:r>
              <a:rPr lang="en-US" sz="2400" dirty="0">
                <a:sym typeface="Wingdings" pitchFamily="2" charset="2"/>
              </a:rPr>
              <a:t>Device IP and Credentials (</a:t>
            </a:r>
            <a:r>
              <a:rPr lang="en-US" sz="2400" dirty="0">
                <a:solidFill>
                  <a:srgbClr val="00B050"/>
                </a:solidFill>
                <a:sym typeface="Wingdings" pitchFamily="2" charset="2"/>
              </a:rPr>
              <a:t>Script doesn’t store any credentials for Security purpose</a:t>
            </a:r>
            <a:r>
              <a:rPr lang="en-US" sz="2400" dirty="0">
                <a:sym typeface="Wingdings" pitchFamily="2" charset="2"/>
              </a:rPr>
              <a:t>)</a:t>
            </a:r>
          </a:p>
          <a:p>
            <a:pPr marL="457189" indent="-457189">
              <a:buAutoNum type="arabicPeriod"/>
            </a:pPr>
            <a:endParaRPr lang="en-US" sz="2400" dirty="0">
              <a:sym typeface="Wingdings" pitchFamily="2" charset="2"/>
            </a:endParaRPr>
          </a:p>
          <a:p>
            <a:pPr marL="457189" indent="-457189">
              <a:buAutoNum type="arabicPeriod"/>
            </a:pPr>
            <a:r>
              <a:rPr lang="en-US" sz="2400" dirty="0">
                <a:sym typeface="Wingdings" pitchFamily="2" charset="2"/>
              </a:rPr>
              <a:t>TAC requested ‘show tech commands’ or usual ‘show commands’</a:t>
            </a:r>
          </a:p>
          <a:p>
            <a:pPr marL="457189" indent="-457189">
              <a:buAutoNum type="arabicPeriod"/>
            </a:pPr>
            <a:endParaRPr lang="en-US" sz="2400" dirty="0">
              <a:sym typeface="Wingdings" pitchFamily="2" charset="2"/>
            </a:endParaRPr>
          </a:p>
        </p:txBody>
      </p:sp>
    </p:spTree>
    <p:extLst>
      <p:ext uri="{BB962C8B-B14F-4D97-AF65-F5344CB8AC3E}">
        <p14:creationId xmlns:p14="http://schemas.microsoft.com/office/powerpoint/2010/main" val="73963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{73775787-E2FE-8542-9287-5317E51F0E9C}tf10001120</Template>
  <TotalTime>88</TotalTime>
  <Words>1942</Words>
  <Application>Microsoft Macintosh PowerPoint</Application>
  <PresentationFormat>Widescreen</PresentationFormat>
  <Paragraphs>221</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CiscoSansTT ExtraLight</vt:lpstr>
      <vt:lpstr>Gill Sans MT</vt:lpstr>
      <vt:lpstr>Wingdings</vt:lpstr>
      <vt:lpstr>Wingdings 3</vt:lpstr>
      <vt:lpstr>Parcel</vt:lpstr>
      <vt:lpstr>Demonstration</vt:lpstr>
      <vt:lpstr>Objective</vt:lpstr>
      <vt:lpstr>Agenda</vt:lpstr>
      <vt:lpstr>Manual Logs Gathering process</vt:lpstr>
      <vt:lpstr>Steps in Manual Method (show tech – IOS-XR mode) gathering</vt:lpstr>
      <vt:lpstr>Steps in Manual Method (show tech – Admin mode) gathering</vt:lpstr>
      <vt:lpstr>Logs Gathering process - Automation</vt:lpstr>
      <vt:lpstr>Network analogy(Automation Method)</vt:lpstr>
      <vt:lpstr>Information required for Script Run</vt:lpstr>
      <vt:lpstr>Where to find CXD Token</vt:lpstr>
      <vt:lpstr>Benefits:</vt:lpstr>
      <vt:lpstr>Use Cases </vt:lpstr>
      <vt:lpstr>Steps required</vt:lpstr>
      <vt:lpstr>Initial Setup for Virtual Environment</vt:lpstr>
      <vt:lpstr>Setting up Python Virtual Environment on Jump Server</vt:lpstr>
      <vt:lpstr>Setting up Python Virtual Environment on Jump Server (Cont.)</vt:lpstr>
      <vt:lpstr>Sample Output of Script Run For show tech commands </vt:lpstr>
      <vt:lpstr>Sample Output of Script Run (cont) </vt:lpstr>
      <vt:lpstr>Sample Output of Script Run (cont) </vt:lpstr>
      <vt:lpstr>Sample Output of Script Run (cont) </vt:lpstr>
      <vt:lpstr>Sample Output of Script Run (cont)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Logs Gathering process </dc:title>
  <dc:creator>Rakesh Kumar (rakeshk6)</dc:creator>
  <cp:lastModifiedBy>Rakesh Kumar (rakeshk6)</cp:lastModifiedBy>
  <cp:revision>8</cp:revision>
  <dcterms:created xsi:type="dcterms:W3CDTF">2022-02-07T13:58:22Z</dcterms:created>
  <dcterms:modified xsi:type="dcterms:W3CDTF">2022-02-07T15:30:01Z</dcterms:modified>
</cp:coreProperties>
</file>