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5" r:id="rId3"/>
    <p:sldId id="320" r:id="rId4"/>
    <p:sldId id="289" r:id="rId5"/>
    <p:sldId id="322" r:id="rId6"/>
    <p:sldId id="317" r:id="rId7"/>
    <p:sldId id="327" r:id="rId8"/>
    <p:sldId id="318" r:id="rId9"/>
    <p:sldId id="309" r:id="rId10"/>
    <p:sldId id="316" r:id="rId11"/>
    <p:sldId id="310" r:id="rId12"/>
    <p:sldId id="314" r:id="rId13"/>
    <p:sldId id="325" r:id="rId14"/>
    <p:sldId id="313" r:id="rId15"/>
  </p:sldIdLst>
  <p:sldSz cx="9144000" cy="6858000" type="screen4x3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Sinmotion" initials="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3C3"/>
    <a:srgbClr val="0DFF89"/>
    <a:srgbClr val="FFC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6E1DE"/>
          </a:solidFill>
        </a:fill>
      </a:tcStyle>
    </a:wholeTbl>
    <a:band2H>
      <a:tcTxStyle/>
      <a:tcStyle>
        <a:tcBdr/>
        <a:fill>
          <a:solidFill>
            <a:srgbClr val="ECF0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BA79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BA79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BA79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/>
      <a:tcStyle>
        <a:tcBdr/>
        <a:fill>
          <a:solidFill>
            <a:srgbClr val="EEF2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4B6D2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4B6D2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4B6D2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/>
      <a:tcStyle>
        <a:tcBdr/>
        <a:fill>
          <a:solidFill>
            <a:srgbClr val="F0F1EC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B8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B8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B81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/>
      <a:tcStyle>
        <a:tcBdr/>
        <a:fill>
          <a:solidFill>
            <a:srgbClr val="EEEDED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8C8C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8C8C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8C8C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B6D2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B6D2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3" autoAdjust="0"/>
    <p:restoredTop sz="97209" autoAdjust="0"/>
  </p:normalViewPr>
  <p:slideViewPr>
    <p:cSldViewPr snapToGrid="0" snapToObjects="1">
      <p:cViewPr varScale="1">
        <p:scale>
          <a:sx n="90" d="100"/>
          <a:sy n="90" d="100"/>
        </p:scale>
        <p:origin x="1584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9DDBB0-DA1A-4867-BF15-1A3F7B3B228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6475EAC-ABB2-4DD8-B913-6760494C9C4F}" type="pres">
      <dgm:prSet presAssocID="{009DDBB0-DA1A-4867-BF15-1A3F7B3B2282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05BB8DCC-2F3D-4C61-9D96-7D25758B9CFC}" type="presOf" srcId="{009DDBB0-DA1A-4867-BF15-1A3F7B3B2282}" destId="{B6475EAC-ABB2-4DD8-B913-6760494C9C4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9DDBB0-DA1A-4867-BF15-1A3F7B3B228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6475EAC-ABB2-4DD8-B913-6760494C9C4F}" type="pres">
      <dgm:prSet presAssocID="{009DDBB0-DA1A-4867-BF15-1A3F7B3B2282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F9E3A0BC-2433-412C-B20B-FE32E285002E}" type="presOf" srcId="{009DDBB0-DA1A-4867-BF15-1A3F7B3B2282}" destId="{B6475EAC-ABB2-4DD8-B913-6760494C9C4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0C9FF-84BE-DE41-8148-EE18F02FEB7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38341-32BD-634D-9728-63C31776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618436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558AA785-1052-6B40-A8EE-94BC5CE71DA9}" type="datetime1">
              <a:rPr lang="en-CA" smtClean="0"/>
              <a:t>2015-11-27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0258684-94DD-EA4C-8AFF-3C8A8AB07317}" type="datetime1">
              <a:rPr lang="en-CA" smtClean="0"/>
              <a:t>2015-11-27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F5A30E11-309C-5547-9F84-13189E24F68B}" type="datetime1">
              <a:rPr lang="en-CA" smtClean="0"/>
              <a:t>2015-11-27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776C8E6-F91B-1442-B9C8-5EC84934118F}" type="datetime1">
              <a:rPr lang="en-CA" smtClean="0"/>
              <a:t>2015-11-27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FD91D73-1B08-F046-858F-51216F163FF4}" type="datetime1">
              <a:rPr lang="en-CA" smtClean="0"/>
              <a:t>2015-11-27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AC5D185E-BCB6-7349-8DC4-D551EE493B17}" type="datetime1">
              <a:rPr lang="en-CA" smtClean="0"/>
              <a:t>2015-11-27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5B4D921D-C2C3-F84B-804C-A35D90E3A2BF}" type="datetime1">
              <a:rPr lang="en-CA" smtClean="0"/>
              <a:t>2015-11-27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D8D747F-0050-854F-9DAC-47FBFC4182F5}" type="datetime1">
              <a:rPr lang="en-CA" smtClean="0"/>
              <a:t>2015-11-27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B8A88B5-7E20-F740-82EE-AF00A0A52B21}" type="datetime1">
              <a:rPr lang="en-CA" smtClean="0"/>
              <a:t>2015-11-27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E92BB36-DC10-6A45-8AFE-25AC54E1A07C}" type="datetime1">
              <a:rPr lang="en-CA" smtClean="0"/>
              <a:t>2015-11-27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00787CF5-89B1-7040-9841-07D14AE75BCB}" type="datetime1">
              <a:rPr lang="en-CA" smtClean="0"/>
              <a:t>2015-11-27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1836101-C229-C948-BCDF-094B9F9CE7CC}" type="datetime1">
              <a:rPr lang="en-CA" smtClean="0"/>
              <a:t>2015-11-27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chen.me/2011/08/22/introduction-to-latent-dirichlet-allocation/" TargetMode="External"/><Relationship Id="rId2" Type="http://schemas.openxmlformats.org/officeDocument/2006/relationships/hyperlink" Target="https://www.youtube.com/watch?v=DDq3OVp9dN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ujitpal.blogspot.ca/2013/10/topic-modeling-with-mahout-on-amazon-emr.html" TargetMode="External"/><Relationship Id="rId4" Type="http://schemas.openxmlformats.org/officeDocument/2006/relationships/hyperlink" Target="https://www.youtube.com/watch?v=1wcX4fEdNUo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ctrTitle"/>
          </p:nvPr>
        </p:nvSpPr>
        <p:spPr>
          <a:xfrm>
            <a:off x="33865" y="719667"/>
            <a:ext cx="9067800" cy="471593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 defTabSz="795527">
              <a:defRPr sz="1800" cap="none">
                <a:solidFill>
                  <a:srgbClr val="000000"/>
                </a:solidFill>
              </a:defRPr>
            </a:pPr>
            <a:r>
              <a:rPr lang="en-US" sz="4500" b="1" cap="none" dirty="0" smtClean="0">
                <a:solidFill>
                  <a:srgbClr val="EBDDC3"/>
                </a:solidFill>
              </a:rPr>
              <a:t>Leveraging Competitive Advantage: Hidden Topics in </a:t>
            </a:r>
            <a:br>
              <a:rPr lang="en-US" sz="4500" b="1" cap="none" dirty="0" smtClean="0">
                <a:solidFill>
                  <a:srgbClr val="EBDDC3"/>
                </a:solidFill>
              </a:rPr>
            </a:br>
            <a:r>
              <a:rPr lang="en-US" sz="4500" b="1" cap="none" dirty="0" smtClean="0">
                <a:solidFill>
                  <a:srgbClr val="EBDDC3"/>
                </a:solidFill>
              </a:rPr>
              <a:t>Customer Digital Footprints</a:t>
            </a:r>
            <a:br>
              <a:rPr lang="en-US" sz="4500" b="1" cap="none" dirty="0" smtClean="0">
                <a:solidFill>
                  <a:srgbClr val="EBDDC3"/>
                </a:solidFill>
              </a:rPr>
            </a:br>
            <a:r>
              <a:rPr lang="en-US" sz="3300" cap="none" dirty="0">
                <a:solidFill>
                  <a:srgbClr val="EBDDC3"/>
                </a:solidFill>
              </a:rPr>
              <a:t/>
            </a:r>
            <a:br>
              <a:rPr lang="en-US" sz="3300" cap="none" dirty="0">
                <a:solidFill>
                  <a:srgbClr val="EBDDC3"/>
                </a:solidFill>
              </a:rPr>
            </a:br>
            <a:r>
              <a:rPr lang="en-US" sz="3200" cap="none" dirty="0" smtClean="0">
                <a:solidFill>
                  <a:srgbClr val="EBDDC3"/>
                </a:solidFill>
              </a:rPr>
              <a:t>Rakesh </a:t>
            </a:r>
            <a:r>
              <a:rPr lang="en-US" sz="3200" cap="none" dirty="0" smtClean="0">
                <a:solidFill>
                  <a:srgbClr val="EBDDC3"/>
                </a:solidFill>
              </a:rPr>
              <a:t>Dhote</a:t>
            </a:r>
            <a:br>
              <a:rPr lang="en-US" sz="3200" cap="none" dirty="0" smtClean="0">
                <a:solidFill>
                  <a:srgbClr val="EBDDC3"/>
                </a:solidFill>
              </a:rPr>
            </a:br>
            <a:r>
              <a:rPr lang="en-US" sz="1800" cap="none" dirty="0" smtClean="0">
                <a:solidFill>
                  <a:srgbClr val="EBDDC3"/>
                </a:solidFill>
              </a:rPr>
              <a:t>rakesh.dhote@gmail.com</a:t>
            </a:r>
            <a:r>
              <a:rPr lang="en-US" sz="3600" cap="none" dirty="0" smtClean="0">
                <a:solidFill>
                  <a:srgbClr val="EBDDC3"/>
                </a:solidFill>
              </a:rPr>
              <a:t/>
            </a:r>
            <a:br>
              <a:rPr lang="en-US" sz="3600" cap="none" dirty="0" smtClean="0">
                <a:solidFill>
                  <a:srgbClr val="EBDDC3"/>
                </a:solidFill>
              </a:rPr>
            </a:br>
            <a:r>
              <a:rPr lang="en-US" sz="3300" cap="none" dirty="0" smtClean="0">
                <a:solidFill>
                  <a:srgbClr val="EBDDC3"/>
                </a:solidFill>
              </a:rPr>
              <a:t> </a:t>
            </a:r>
            <a:br>
              <a:rPr lang="en-US" sz="3300" cap="none" dirty="0" smtClean="0">
                <a:solidFill>
                  <a:srgbClr val="EBDDC3"/>
                </a:solidFill>
              </a:rPr>
            </a:br>
            <a:endParaRPr sz="2000" cap="all" dirty="0">
              <a:solidFill>
                <a:srgbClr val="EBDDC3"/>
              </a:solidFill>
            </a:endParaRPr>
          </a:p>
        </p:txBody>
      </p:sp>
      <p:sp>
        <p:nvSpPr>
          <p:cNvPr id="66" name="Shape 66"/>
          <p:cNvSpPr>
            <a:spLocks noGrp="1"/>
          </p:cNvSpPr>
          <p:nvPr>
            <p:ph type="subTitle" idx="1"/>
          </p:nvPr>
        </p:nvSpPr>
        <p:spPr>
          <a:xfrm>
            <a:off x="2362200" y="6050036"/>
            <a:ext cx="6705600" cy="685805"/>
          </a:xfrm>
          <a:prstGeom prst="rect">
            <a:avLst/>
          </a:prstGeom>
        </p:spPr>
        <p:txBody>
          <a:bodyPr>
            <a:norm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rgbClr val="FFFFFF"/>
                </a:solidFill>
              </a:rPr>
              <a:t>Presentation at the Scotiabank</a:t>
            </a:r>
          </a:p>
        </p:txBody>
      </p:sp>
      <p:sp>
        <p:nvSpPr>
          <p:cNvPr id="5" name="Shape 66"/>
          <p:cNvSpPr txBox="1">
            <a:spLocks/>
          </p:cNvSpPr>
          <p:nvPr/>
        </p:nvSpPr>
        <p:spPr>
          <a:xfrm>
            <a:off x="-1" y="6050036"/>
            <a:ext cx="2252134" cy="68580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r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 smtClean="0"/>
              <a:t>Nov. 27, 2015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228600"/>
            <a:ext cx="8547100" cy="9906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arXiv</a:t>
            </a:r>
            <a:r>
              <a:rPr lang="en-US" b="1" dirty="0" smtClean="0"/>
              <a:t> Topic Distributions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8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317199524"/>
              </p:ext>
            </p:extLst>
          </p:nvPr>
        </p:nvGraphicFramePr>
        <p:xfrm>
          <a:off x="358140" y="1729740"/>
          <a:ext cx="8481060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549" y="1889756"/>
            <a:ext cx="9113529" cy="455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4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Suggestions to Scotiabank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2534920"/>
            <a:ext cx="8358632" cy="3652520"/>
          </a:xfrm>
        </p:spPr>
        <p:txBody>
          <a:bodyPr/>
          <a:lstStyle/>
          <a:p>
            <a:r>
              <a:rPr lang="en-US" dirty="0" smtClean="0"/>
              <a:t>State-of-the-art technology in latest financial and BI research articles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promote into production</a:t>
            </a:r>
          </a:p>
          <a:p>
            <a:r>
              <a:rPr lang="en-US" dirty="0" smtClean="0"/>
              <a:t>Social media analysis </a:t>
            </a:r>
            <a:r>
              <a:rPr lang="en-US" dirty="0" smtClean="0">
                <a:sym typeface="Wingdings" panose="05000000000000000000" pitchFamily="2" charset="2"/>
              </a:rPr>
              <a:t> customer requirements, reduce churn rate</a:t>
            </a:r>
          </a:p>
          <a:p>
            <a:r>
              <a:rPr lang="en-US" dirty="0" smtClean="0"/>
              <a:t>Customer reviews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reveal </a:t>
            </a:r>
            <a:r>
              <a:rPr lang="en-US" dirty="0"/>
              <a:t>latent </a:t>
            </a:r>
            <a:r>
              <a:rPr lang="en-US" dirty="0" smtClean="0"/>
              <a:t>subtopics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Identify interdisciplinary field to accelerate business.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788904"/>
            <a:ext cx="69060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Topic Modeling can be leveraged to find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100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864360"/>
            <a:ext cx="8358632" cy="449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D. </a:t>
            </a:r>
            <a:r>
              <a:rPr lang="en-US" sz="2400" dirty="0" err="1" smtClean="0"/>
              <a:t>Blei</a:t>
            </a:r>
            <a:r>
              <a:rPr lang="en-US" sz="2400" dirty="0" smtClean="0"/>
              <a:t>, Probabilistic Topic Models, 2003,2012</a:t>
            </a:r>
          </a:p>
          <a:p>
            <a:r>
              <a:rPr lang="en-US" sz="2400" dirty="0" smtClean="0"/>
              <a:t>D. </a:t>
            </a:r>
            <a:r>
              <a:rPr lang="en-US" sz="2400" dirty="0" err="1" smtClean="0"/>
              <a:t>Blei</a:t>
            </a:r>
            <a:r>
              <a:rPr lang="en-US" sz="2400" dirty="0" smtClean="0"/>
              <a:t>, Topic Models – </a:t>
            </a:r>
            <a:r>
              <a:rPr lang="en-US" sz="2400" dirty="0" smtClean="0">
                <a:hlinkClick r:id="rId2"/>
              </a:rPr>
              <a:t>video lectures part 1-2</a:t>
            </a:r>
            <a:r>
              <a:rPr lang="en-US" sz="2400" dirty="0" smtClean="0"/>
              <a:t>, 2009</a:t>
            </a:r>
          </a:p>
          <a:p>
            <a:r>
              <a:rPr lang="en-US" sz="2400" dirty="0" smtClean="0"/>
              <a:t>E. </a:t>
            </a:r>
            <a:r>
              <a:rPr lang="en-US" sz="2400" dirty="0"/>
              <a:t>Chen, Introduction to Latent Dirichlet </a:t>
            </a:r>
            <a:r>
              <a:rPr lang="en-US" sz="2400" dirty="0" smtClean="0"/>
              <a:t>Allocation (</a:t>
            </a:r>
            <a:r>
              <a:rPr lang="en-US" sz="2400" dirty="0" smtClean="0">
                <a:hlinkClick r:id="rId3"/>
              </a:rPr>
              <a:t>Weblink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A. </a:t>
            </a:r>
            <a:r>
              <a:rPr lang="en-US" sz="2400" dirty="0"/>
              <a:t>Oh, Topic Models Applied to Online News and </a:t>
            </a:r>
            <a:r>
              <a:rPr lang="en-US" sz="2400" dirty="0" smtClean="0"/>
              <a:t>Reviews (</a:t>
            </a:r>
            <a:r>
              <a:rPr lang="en-US" sz="2400" dirty="0" smtClean="0">
                <a:hlinkClick r:id="rId4"/>
              </a:rPr>
              <a:t>Youtube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>
                <a:hlinkClick r:id="rId5"/>
              </a:rPr>
              <a:t>Blog</a:t>
            </a:r>
            <a:r>
              <a:rPr lang="en-US" sz="2400" dirty="0" smtClean="0"/>
              <a:t> - </a:t>
            </a:r>
            <a:r>
              <a:rPr lang="en-US" sz="2400" dirty="0"/>
              <a:t>Topic Modeling with Mahout on Amazon EMR</a:t>
            </a:r>
            <a:endParaRPr lang="en-US" sz="2400" dirty="0" smtClean="0"/>
          </a:p>
          <a:p>
            <a:r>
              <a:rPr lang="en-US" sz="2400" dirty="0" smtClean="0"/>
              <a:t>Python Modules documentations</a:t>
            </a:r>
          </a:p>
          <a:p>
            <a:pPr lvl="1"/>
            <a:r>
              <a:rPr lang="en-US" sz="2100" dirty="0" err="1" smtClean="0"/>
              <a:t>Gensim</a:t>
            </a:r>
            <a:r>
              <a:rPr lang="en-US" sz="2100" dirty="0" smtClean="0"/>
              <a:t> – topic modeling</a:t>
            </a:r>
          </a:p>
          <a:p>
            <a:pPr lvl="1"/>
            <a:r>
              <a:rPr lang="en-US" sz="2100" dirty="0" err="1" smtClean="0"/>
              <a:t>Wordcloud</a:t>
            </a:r>
            <a:r>
              <a:rPr lang="en-US" sz="2100" dirty="0" smtClean="0"/>
              <a:t> – data visualization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40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68" y="313267"/>
            <a:ext cx="7785499" cy="639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085848" y="4193540"/>
            <a:ext cx="6265672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967125"/>
            <a:ext cx="7794752" cy="476556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Executive Summary</a:t>
            </a:r>
          </a:p>
          <a:p>
            <a:r>
              <a:rPr lang="en-US" sz="3200" dirty="0" smtClean="0"/>
              <a:t>Topic Modeling (TM)</a:t>
            </a:r>
          </a:p>
          <a:p>
            <a:r>
              <a:rPr lang="en-US" sz="3200" dirty="0" smtClean="0">
                <a:sym typeface="Wingdings"/>
              </a:rPr>
              <a:t>Case Studies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Tweet analysis – Scotiabank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err="1">
                <a:sym typeface="Wingdings"/>
              </a:rPr>
              <a:t>arXiv</a:t>
            </a:r>
            <a:r>
              <a:rPr lang="en-US" dirty="0">
                <a:sym typeface="Wingdings"/>
              </a:rPr>
              <a:t> research </a:t>
            </a:r>
            <a:r>
              <a:rPr lang="en-US" dirty="0" smtClean="0">
                <a:sym typeface="Wingdings"/>
              </a:rPr>
              <a:t>articles</a:t>
            </a:r>
          </a:p>
          <a:p>
            <a:r>
              <a:rPr lang="en-US" dirty="0"/>
              <a:t>Suggestions to </a:t>
            </a:r>
            <a:r>
              <a:rPr lang="en-US" dirty="0" smtClean="0"/>
              <a:t>Scotiabank</a:t>
            </a:r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9337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Executive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2111059"/>
            <a:ext cx="8290658" cy="42795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Big Data era: customer data generated rapidly</a:t>
            </a:r>
          </a:p>
          <a:p>
            <a:r>
              <a:rPr lang="en-US" sz="2800" dirty="0" smtClean="0"/>
              <a:t>Social media – customer digital body language </a:t>
            </a:r>
          </a:p>
          <a:p>
            <a:r>
              <a:rPr lang="en-US" sz="2800" dirty="0" smtClean="0"/>
              <a:t>Actionable insights – competitive advantage</a:t>
            </a:r>
          </a:p>
          <a:p>
            <a:r>
              <a:rPr lang="en-US" sz="2800" dirty="0" smtClean="0"/>
              <a:t>Topic modeling</a:t>
            </a:r>
          </a:p>
          <a:p>
            <a:r>
              <a:rPr lang="en-US" sz="2800" dirty="0" smtClean="0"/>
              <a:t>2 interesting case studies: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2800" dirty="0" smtClean="0"/>
              <a:t>Twitter data from the Scotiabank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2800" dirty="0" smtClean="0"/>
              <a:t>Research articles from the </a:t>
            </a:r>
            <a:r>
              <a:rPr lang="en-US" sz="2800" dirty="0" err="1" smtClean="0"/>
              <a:t>arXiv</a:t>
            </a:r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470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 Modeling (TM)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826578"/>
            <a:ext cx="7794752" cy="4765569"/>
          </a:xfrm>
        </p:spPr>
        <p:txBody>
          <a:bodyPr>
            <a:normAutofit/>
          </a:bodyPr>
          <a:lstStyle/>
          <a:p>
            <a:r>
              <a:rPr lang="en-US" sz="2800" dirty="0"/>
              <a:t>Algorithms that discover hidden (latent) topics/themes in </a:t>
            </a:r>
            <a:r>
              <a:rPr lang="en-US" sz="2800" dirty="0" smtClean="0"/>
              <a:t>the data</a:t>
            </a:r>
            <a:endParaRPr lang="en-US" sz="2800" dirty="0"/>
          </a:p>
          <a:p>
            <a:r>
              <a:rPr lang="en-US" sz="2800" dirty="0" smtClean="0"/>
              <a:t>Automatically organize, understand , search, </a:t>
            </a:r>
            <a:r>
              <a:rPr lang="en-US" sz="2800" dirty="0"/>
              <a:t>and </a:t>
            </a:r>
            <a:r>
              <a:rPr lang="en-US" sz="2800" dirty="0" smtClean="0"/>
              <a:t>summarize large data</a:t>
            </a:r>
          </a:p>
          <a:p>
            <a:r>
              <a:rPr lang="en-US" sz="2800" dirty="0" smtClean="0"/>
              <a:t>Unstructured data – text, video, streams, etc</a:t>
            </a:r>
            <a:r>
              <a:rPr lang="en-US" sz="2800" dirty="0"/>
              <a:t>.</a:t>
            </a:r>
            <a:endParaRPr lang="en-US" sz="2800" dirty="0" smtClean="0"/>
          </a:p>
          <a:p>
            <a:r>
              <a:rPr lang="en-US" sz="2800" dirty="0" smtClean="0"/>
              <a:t>Unsupervised machine learning algorithms</a:t>
            </a:r>
          </a:p>
          <a:p>
            <a:pPr lvl="1"/>
            <a:r>
              <a:rPr lang="en-US" sz="2500" dirty="0" smtClean="0"/>
              <a:t>Latent Dirichlet Allocation (LDA) </a:t>
            </a:r>
          </a:p>
          <a:p>
            <a:r>
              <a:rPr lang="en-US" sz="2800" dirty="0" smtClean="0"/>
              <a:t>Examples: Text Mining, Genetics, Image Tagging, Social Network, etc.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0112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22960" y="2832100"/>
            <a:ext cx="7518400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Case </a:t>
            </a:r>
            <a:r>
              <a:rPr lang="en-US" b="1" dirty="0"/>
              <a:t>Studies 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 Study 1 – Tweet Analysis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618759"/>
            <a:ext cx="3895090" cy="4858558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"/>
          </p:nvPr>
        </p:nvSpPr>
        <p:spPr>
          <a:xfrm>
            <a:off x="4616027" y="2164462"/>
            <a:ext cx="4446693" cy="4178463"/>
          </a:xfrm>
          <a:noFill/>
        </p:spPr>
        <p:txBody>
          <a:bodyPr>
            <a:normAutofit lnSpcReduction="10000"/>
          </a:bodyPr>
          <a:lstStyle/>
          <a:p>
            <a:r>
              <a:rPr lang="en-US" dirty="0" smtClean="0"/>
              <a:t>Twitter REST API </a:t>
            </a:r>
          </a:p>
          <a:p>
            <a:r>
              <a:rPr lang="en-US" b="1" dirty="0">
                <a:solidFill>
                  <a:srgbClr val="C00000"/>
                </a:solidFill>
              </a:rPr>
              <a:t>@</a:t>
            </a:r>
            <a:r>
              <a:rPr lang="en-US" b="1" dirty="0" smtClean="0">
                <a:solidFill>
                  <a:srgbClr val="C00000"/>
                </a:solidFill>
              </a:rPr>
              <a:t>Scotiabank</a:t>
            </a:r>
          </a:p>
          <a:p>
            <a:r>
              <a:rPr lang="en-US" dirty="0"/>
              <a:t>Python </a:t>
            </a:r>
            <a:r>
              <a:rPr lang="en-US" dirty="0" err="1"/>
              <a:t>tweepy</a:t>
            </a:r>
            <a:r>
              <a:rPr lang="en-US" dirty="0"/>
              <a:t> </a:t>
            </a:r>
            <a:r>
              <a:rPr lang="en-US" dirty="0" smtClean="0"/>
              <a:t>package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 smtClean="0"/>
              <a:t>~</a:t>
            </a:r>
            <a:r>
              <a:rPr lang="en-US" b="1" dirty="0" smtClean="0"/>
              <a:t>7.5k</a:t>
            </a:r>
            <a:r>
              <a:rPr lang="en-US" dirty="0" smtClean="0"/>
              <a:t> tweets</a:t>
            </a:r>
          </a:p>
          <a:p>
            <a:r>
              <a:rPr lang="en-US" dirty="0" smtClean="0"/>
              <a:t>Data cleaning</a:t>
            </a:r>
          </a:p>
          <a:p>
            <a:r>
              <a:rPr lang="en-US" dirty="0" smtClean="0"/>
              <a:t>Latent Dirichlet Allocation</a:t>
            </a:r>
          </a:p>
          <a:p>
            <a:r>
              <a:rPr lang="en-US" dirty="0" smtClean="0"/>
              <a:t># topics chosen = </a:t>
            </a:r>
            <a:r>
              <a:rPr lang="en-US" b="1" dirty="0" smtClean="0"/>
              <a:t>3</a:t>
            </a:r>
          </a:p>
          <a:p>
            <a:r>
              <a:rPr lang="en-US" dirty="0" smtClean="0"/>
              <a:t>Visualization - </a:t>
            </a:r>
            <a:r>
              <a:rPr lang="en-US" dirty="0" err="1" smtClean="0"/>
              <a:t>Wordcloud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40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Tweet Analysis: </a:t>
            </a:r>
            <a:r>
              <a:rPr lang="en-US" sz="3600" b="1" dirty="0" smtClean="0"/>
              <a:t>@Scotiabank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2916" y="1875746"/>
            <a:ext cx="545746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Thank </a:t>
            </a:r>
            <a:r>
              <a:rPr lang="en-US" sz="1700" b="1" dirty="0"/>
              <a:t>you</a:t>
            </a:r>
            <a:r>
              <a:rPr lang="en-US" sz="1700" dirty="0"/>
              <a:t> Nsaks56 for following the Conspiracy of Equifax  Scotiabank &amp; </a:t>
            </a:r>
            <a:r>
              <a:rPr lang="en-US" sz="1700" dirty="0" err="1"/>
              <a:t>LawSociety</a:t>
            </a:r>
            <a:r>
              <a:rPr lang="en-US" sz="1700" dirty="0"/>
              <a:t> LSUC lawyers</a:t>
            </a:r>
            <a:r>
              <a:rPr lang="en-US" sz="1700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Solutions Architect   (Scarborough  Ontario  </a:t>
            </a:r>
            <a:r>
              <a:rPr lang="en-US" sz="1700" b="1" dirty="0" smtClean="0"/>
              <a:t>Canada</a:t>
            </a:r>
            <a:r>
              <a:rPr lang="en-US" sz="17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Ticket</a:t>
            </a:r>
            <a:r>
              <a:rPr lang="en-US" sz="1700" dirty="0"/>
              <a:t>   3 Calgary Flames vs Dallas Stars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12915" y="5134492"/>
            <a:ext cx="5341717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Selena Gomez concert tickets for May 17 at Scotiabank </a:t>
            </a:r>
            <a:r>
              <a:rPr lang="en-US" sz="1700" b="1" dirty="0" err="1" smtClean="0"/>
              <a:t>Saddledome</a:t>
            </a:r>
            <a:r>
              <a:rPr lang="en-US" sz="1700" dirty="0" smtClean="0"/>
              <a:t> in Calgary </a:t>
            </a:r>
            <a:r>
              <a:rPr lang="en-US" sz="1700" b="1" dirty="0" smtClean="0"/>
              <a:t>Canada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Got your eye on a new oven  Get it  Find out </a:t>
            </a:r>
            <a:r>
              <a:rPr lang="en-US" sz="1700" b="1" dirty="0"/>
              <a:t>more</a:t>
            </a:r>
            <a:r>
              <a:rPr lang="en-US" sz="17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Calgary</a:t>
            </a:r>
            <a:r>
              <a:rPr lang="en-US" sz="1700" dirty="0"/>
              <a:t>: </a:t>
            </a:r>
            <a:r>
              <a:rPr lang="en-US" sz="1700" b="1" dirty="0"/>
              <a:t>Calgary</a:t>
            </a:r>
            <a:r>
              <a:rPr lang="en-US" sz="1700" dirty="0"/>
              <a:t> </a:t>
            </a:r>
            <a:r>
              <a:rPr lang="en-US" sz="1700" b="1" dirty="0"/>
              <a:t>Flames</a:t>
            </a:r>
            <a:r>
              <a:rPr lang="en-US" sz="1700" dirty="0"/>
              <a:t> vs  Boston Bruins at </a:t>
            </a:r>
            <a:r>
              <a:rPr lang="en-US" sz="1700" b="1" dirty="0"/>
              <a:t>Scotiabank</a:t>
            </a:r>
            <a:r>
              <a:rPr lang="en-US" sz="1700" dirty="0"/>
              <a:t> </a:t>
            </a:r>
            <a:r>
              <a:rPr lang="en-US" sz="1700" b="1" dirty="0" err="1" smtClean="0"/>
              <a:t>Saddledome</a:t>
            </a:r>
            <a:endParaRPr lang="en-US" sz="17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512916" y="3418559"/>
            <a:ext cx="5457464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Scotiabank is looking for a Data Scientist \ Data Engineer in Toronto  apply now! </a:t>
            </a:r>
            <a:r>
              <a:rPr lang="en-US" sz="1700" b="1" dirty="0" smtClean="0"/>
              <a:t>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Customer Relations Officer needed in </a:t>
            </a:r>
            <a:r>
              <a:rPr lang="en-US" sz="1700" b="1" dirty="0"/>
              <a:t>Toronto</a:t>
            </a:r>
            <a:r>
              <a:rPr lang="en-US" sz="1700" dirty="0"/>
              <a:t> at Scotiabank  Apply now</a:t>
            </a:r>
            <a:r>
              <a:rPr lang="en-US" sz="1700" b="1" dirty="0"/>
              <a:t>!</a:t>
            </a:r>
            <a:endParaRPr lang="en-US" sz="17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 smtClean="0"/>
              <a:t>Senior</a:t>
            </a:r>
            <a:r>
              <a:rPr lang="en-US" sz="1700" dirty="0" smtClean="0"/>
              <a:t> </a:t>
            </a:r>
            <a:r>
              <a:rPr lang="en-US" sz="1700" dirty="0"/>
              <a:t>IOS Developer   (Scarborough  Ontario  Canada)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654557"/>
            <a:ext cx="2714625" cy="15811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8" y="3318650"/>
            <a:ext cx="2657475" cy="1600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23" y="4989701"/>
            <a:ext cx="26479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6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" y="228600"/>
            <a:ext cx="893064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Competitive (Tweet)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6</a:t>
            </a:r>
            <a:endParaRPr 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358140" y="1729740"/>
          <a:ext cx="8481060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8785" y="5351208"/>
            <a:ext cx="8585168" cy="1191427"/>
            <a:chOff x="279400" y="338772"/>
            <a:chExt cx="8655049" cy="13294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7600" y="338772"/>
              <a:ext cx="6546849" cy="132947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79400" y="678597"/>
              <a:ext cx="203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/>
                <a:t>RBC</a:t>
              </a:r>
            </a:p>
            <a:p>
              <a:pPr algn="r"/>
              <a:r>
                <a:rPr lang="en-US" sz="2400" dirty="0" smtClean="0"/>
                <a:t>#tweets ~ 2k</a:t>
              </a:r>
              <a:endParaRPr lang="en-US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3202" y="1686390"/>
            <a:ext cx="8737598" cy="1188202"/>
            <a:chOff x="203200" y="5025030"/>
            <a:chExt cx="8880837" cy="1325880"/>
          </a:xfrm>
        </p:grpSpPr>
        <p:sp>
          <p:nvSpPr>
            <p:cNvPr id="17" name="TextBox 16"/>
            <p:cNvSpPr txBox="1"/>
            <p:nvPr/>
          </p:nvSpPr>
          <p:spPr>
            <a:xfrm>
              <a:off x="203200" y="5351363"/>
              <a:ext cx="2108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/>
                <a:t>Scotiabank</a:t>
              </a:r>
            </a:p>
            <a:p>
              <a:pPr algn="r"/>
              <a:r>
                <a:rPr lang="en-US" sz="2400" dirty="0" smtClean="0"/>
                <a:t>#tweets ~ 7.5k</a:t>
              </a:r>
              <a:endParaRPr lang="en-US" sz="2400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87600" y="5025030"/>
              <a:ext cx="6696437" cy="132588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03201" y="2926345"/>
            <a:ext cx="8660752" cy="1205417"/>
            <a:chOff x="203200" y="1976309"/>
            <a:chExt cx="8731248" cy="1345090"/>
          </a:xfrm>
        </p:grpSpPr>
        <p:sp>
          <p:nvSpPr>
            <p:cNvPr id="15" name="TextBox 14"/>
            <p:cNvSpPr txBox="1"/>
            <p:nvPr/>
          </p:nvSpPr>
          <p:spPr>
            <a:xfrm>
              <a:off x="203200" y="2326564"/>
              <a:ext cx="2184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/>
                <a:t>CIBC</a:t>
              </a:r>
            </a:p>
            <a:p>
              <a:pPr algn="r"/>
              <a:r>
                <a:rPr lang="en-US" sz="2400" dirty="0" smtClean="0"/>
                <a:t>#tweets ~ 6.4k</a:t>
              </a:r>
              <a:endParaRPr lang="en-US" sz="2400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87599" y="1976309"/>
              <a:ext cx="6546849" cy="134509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203202" y="4183515"/>
            <a:ext cx="8660752" cy="1115940"/>
            <a:chOff x="203200" y="3428355"/>
            <a:chExt cx="8731248" cy="1245245"/>
          </a:xfrm>
        </p:grpSpPr>
        <p:sp>
          <p:nvSpPr>
            <p:cNvPr id="13" name="TextBox 12"/>
            <p:cNvSpPr txBox="1"/>
            <p:nvPr/>
          </p:nvSpPr>
          <p:spPr>
            <a:xfrm>
              <a:off x="203200" y="3675797"/>
              <a:ext cx="2184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/>
                <a:t>TD</a:t>
              </a:r>
            </a:p>
            <a:p>
              <a:pPr algn="r"/>
              <a:r>
                <a:rPr lang="en-US" sz="2400" dirty="0" smtClean="0"/>
                <a:t>#tweets ~ 5.2k</a:t>
              </a:r>
              <a:endParaRPr lang="en-US" sz="2400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87600" y="3428355"/>
              <a:ext cx="6546848" cy="1245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405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 Study 2 – </a:t>
            </a:r>
            <a:r>
              <a:rPr lang="en-US" b="1" dirty="0" err="1" smtClean="0"/>
              <a:t>arXiv</a:t>
            </a:r>
            <a:r>
              <a:rPr lang="en-US" b="1" dirty="0" smtClean="0"/>
              <a:t> articles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2" y="1749214"/>
            <a:ext cx="8937892" cy="4064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86608" y="5358667"/>
            <a:ext cx="5864352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~1.1 million </a:t>
            </a:r>
            <a:r>
              <a:rPr lang="en-US" sz="2400" b="1" dirty="0"/>
              <a:t>e-prints </a:t>
            </a:r>
            <a:r>
              <a:rPr lang="en-US" sz="2400" dirty="0"/>
              <a:t>in Physics, Mathematics, Computer Science, Quantitative Biology, Quantitative Finance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208082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94B6D2"/>
          </a:solidFill>
          <a:prstDash val="solid"/>
          <a:beve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94B6D2"/>
          </a:solidFill>
          <a:prstDash val="solid"/>
          <a:beve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9424</TotalTime>
  <Words>457</Words>
  <Application>Microsoft Office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Helvetica</vt:lpstr>
      <vt:lpstr>Helvetica Neue</vt:lpstr>
      <vt:lpstr>Tw Cen MT</vt:lpstr>
      <vt:lpstr>Wingdings</vt:lpstr>
      <vt:lpstr>Wingdings 2</vt:lpstr>
      <vt:lpstr>Median</vt:lpstr>
      <vt:lpstr>Leveraging Competitive Advantage: Hidden Topics in  Customer Digital Footprints  Rakesh Dhote rakesh.dhote@gmail.com   </vt:lpstr>
      <vt:lpstr>Outline</vt:lpstr>
      <vt:lpstr>Executive Summary</vt:lpstr>
      <vt:lpstr>Topic Modeling (TM)</vt:lpstr>
      <vt:lpstr>PowerPoint Presentation</vt:lpstr>
      <vt:lpstr>Case Study 1 – Tweet Analysis </vt:lpstr>
      <vt:lpstr>Tweet Analysis: @Scotiabank </vt:lpstr>
      <vt:lpstr>Competitive (Tweet) Analysis</vt:lpstr>
      <vt:lpstr>Case Study 2 – arXiv articles</vt:lpstr>
      <vt:lpstr>arXiv Topic Distributions</vt:lpstr>
      <vt:lpstr>Suggestions to Scotiabank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 &amp; Tools CKME 1340 Ryerson University Spring 2015</dc:title>
  <dc:creator>Rakesh Dhote</dc:creator>
  <cp:lastModifiedBy>Rakesh Dhote</cp:lastModifiedBy>
  <cp:revision>488</cp:revision>
  <cp:lastPrinted>2015-11-27T06:41:09Z</cp:lastPrinted>
  <dcterms:modified xsi:type="dcterms:W3CDTF">2015-11-27T06:42:00Z</dcterms:modified>
</cp:coreProperties>
</file>