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76" r:id="rId4"/>
    <p:sldId id="274"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E90E2F-4766-4F60-B8CF-9A57509B6590}" type="datetimeFigureOut">
              <a:rPr lang="en-US" smtClean="0"/>
              <a:t>6/11/2022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372987-1502-4AAB-B0F3-C6D05100419A}" type="slidenum">
              <a:rPr lang="en-US" smtClean="0"/>
              <a:t>‹#›</a:t>
            </a:fld>
            <a:endParaRPr lang="en-US"/>
          </a:p>
        </p:txBody>
      </p:sp>
    </p:spTree>
    <p:extLst>
      <p:ext uri="{BB962C8B-B14F-4D97-AF65-F5344CB8AC3E}">
        <p14:creationId xmlns:p14="http://schemas.microsoft.com/office/powerpoint/2010/main" val="3333822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E2F058-A5BE-4C62-BAB9-0FFC18F901E7}"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90489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C744B-DBAE-413F-B37A-C6611C696907}"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02997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9FEE33-1575-40C4-A9AE-3E9F125E5311}"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123843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13147-817C-410B-96E6-9031CA5753BA}"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712721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EF3985-B1BB-4EDA-AD88-969FA8B4059E}"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55805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995B54-84EC-4D54-A6EE-3C82E6D5E7B9}"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138428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25D715-410F-4CDE-B7CD-5D913FDDF7CE}" type="datetime1">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05783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0095ED-FAEE-4788-A896-AE10ACB9EAC3}" type="datetime1">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362768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50EC5-3E75-4058-A555-07FE668534BD}" type="datetime1">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27063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2B88E3-8551-4F69-823B-80BB8CCB9929}"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40094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D0684-BED5-4CA3-8CE9-377C663C410C}"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FC8D2-415A-4163-A246-0E87DA5221ED}" type="slidenum">
              <a:rPr lang="en-US" smtClean="0"/>
              <a:t>‹#›</a:t>
            </a:fld>
            <a:endParaRPr lang="en-US"/>
          </a:p>
        </p:txBody>
      </p:sp>
    </p:spTree>
    <p:extLst>
      <p:ext uri="{BB962C8B-B14F-4D97-AF65-F5344CB8AC3E}">
        <p14:creationId xmlns:p14="http://schemas.microsoft.com/office/powerpoint/2010/main" val="71563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B5DA7-246B-4C0F-9A19-A4C21726C39A}" type="datetime1">
              <a:rPr lang="en-US" smtClean="0"/>
              <a:t>6/11/2022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FC8D2-415A-4163-A246-0E87DA5221ED}" type="slidenum">
              <a:rPr lang="en-US" smtClean="0"/>
              <a:t>‹#›</a:t>
            </a:fld>
            <a:endParaRPr lang="en-US"/>
          </a:p>
        </p:txBody>
      </p:sp>
    </p:spTree>
    <p:extLst>
      <p:ext uri="{BB962C8B-B14F-4D97-AF65-F5344CB8AC3E}">
        <p14:creationId xmlns:p14="http://schemas.microsoft.com/office/powerpoint/2010/main" val="320146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9625" y="2209800"/>
            <a:ext cx="7772400" cy="1470025"/>
          </a:xfrm>
        </p:spPr>
        <p:txBody>
          <a:bodyPr>
            <a:normAutofit fontScale="90000"/>
          </a:bodyPr>
          <a:lstStyle/>
          <a:p>
            <a:r>
              <a:rPr lang="en-US" dirty="0" smtClean="0"/>
              <a:t>Session -7 </a:t>
            </a:r>
            <a:r>
              <a:rPr lang="en-US" dirty="0" smtClean="0"/>
              <a:t/>
            </a:r>
            <a:br>
              <a:rPr lang="en-US" dirty="0" smtClean="0"/>
            </a:br>
            <a:r>
              <a:rPr lang="en-US" dirty="0" smtClean="0"/>
              <a:t/>
            </a:r>
            <a:br>
              <a:rPr lang="en-US" dirty="0" smtClean="0"/>
            </a:br>
            <a:r>
              <a:rPr lang="en-US" dirty="0" smtClean="0"/>
              <a:t>Software Re-engineering</a:t>
            </a:r>
            <a:endParaRPr lang="en-US" dirty="0"/>
          </a:p>
        </p:txBody>
      </p:sp>
      <p:sp>
        <p:nvSpPr>
          <p:cNvPr id="4" name="Slide Number Placeholder 3"/>
          <p:cNvSpPr>
            <a:spLocks noGrp="1"/>
          </p:cNvSpPr>
          <p:nvPr>
            <p:ph type="sldNum" sz="quarter" idx="12"/>
          </p:nvPr>
        </p:nvSpPr>
        <p:spPr/>
        <p:txBody>
          <a:bodyPr/>
          <a:lstStyle/>
          <a:p>
            <a:fld id="{AC1FC8D2-415A-4163-A246-0E87DA5221ED}" type="slidenum">
              <a:rPr lang="en-US" smtClean="0"/>
              <a:t>1</a:t>
            </a:fld>
            <a:endParaRPr lang="en-US"/>
          </a:p>
        </p:txBody>
      </p:sp>
    </p:spTree>
    <p:extLst>
      <p:ext uri="{BB962C8B-B14F-4D97-AF65-F5344CB8AC3E}">
        <p14:creationId xmlns:p14="http://schemas.microsoft.com/office/powerpoint/2010/main" val="26482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6700"/>
            <a:ext cx="8229600" cy="1143000"/>
          </a:xfrm>
        </p:spPr>
        <p:txBody>
          <a:bodyPr>
            <a:normAutofit/>
          </a:bodyPr>
          <a:lstStyle/>
          <a:p>
            <a:pPr algn="l"/>
            <a:r>
              <a:rPr lang="en-US" sz="2500" b="1" dirty="0">
                <a:solidFill>
                  <a:srgbClr val="FF0000"/>
                </a:solidFill>
              </a:rPr>
              <a:t>Component </a:t>
            </a:r>
            <a:r>
              <a:rPr lang="en-US" sz="2500" b="1" dirty="0" smtClean="0">
                <a:solidFill>
                  <a:srgbClr val="FF0000"/>
                </a:solidFill>
              </a:rPr>
              <a:t>reusability</a:t>
            </a:r>
            <a:endParaRPr lang="en-US" sz="2500" b="1" dirty="0">
              <a:solidFill>
                <a:srgbClr val="FF0000"/>
              </a:solidFill>
            </a:endParaRPr>
          </a:p>
        </p:txBody>
      </p:sp>
      <p:sp>
        <p:nvSpPr>
          <p:cNvPr id="3" name="Content Placeholder 2"/>
          <p:cNvSpPr>
            <a:spLocks noGrp="1"/>
          </p:cNvSpPr>
          <p:nvPr>
            <p:ph idx="1"/>
          </p:nvPr>
        </p:nvSpPr>
        <p:spPr>
          <a:xfrm>
            <a:off x="-33338" y="1048543"/>
            <a:ext cx="8991600" cy="4525963"/>
          </a:xfrm>
        </p:spPr>
        <p:txBody>
          <a:bodyPr>
            <a:noAutofit/>
          </a:bodyPr>
          <a:lstStyle/>
          <a:p>
            <a:r>
              <a:rPr lang="en-US" sz="2200" dirty="0">
                <a:latin typeface="Times New Roman" panose="02020603050405020304" pitchFamily="18" charset="0"/>
                <a:cs typeface="Times New Roman" panose="02020603050405020304" pitchFamily="18" charset="0"/>
              </a:rPr>
              <a:t>A component is a part of software program code, which executes an independent task in the system. It can be a small module or sub-system itself.</a:t>
            </a:r>
          </a:p>
          <a:p>
            <a:pPr marL="0" indent="0">
              <a:buNone/>
            </a:pPr>
            <a:r>
              <a:rPr lang="en-US" sz="2200" b="1" cap="all" dirty="0">
                <a:latin typeface="Times New Roman" panose="02020603050405020304" pitchFamily="18" charset="0"/>
                <a:cs typeface="Times New Roman" panose="02020603050405020304" pitchFamily="18" charset="0"/>
              </a:rPr>
              <a:t>EXAMPLE</a:t>
            </a:r>
          </a:p>
          <a:p>
            <a:r>
              <a:rPr lang="en-US" sz="2200" dirty="0">
                <a:latin typeface="Times New Roman" panose="02020603050405020304" pitchFamily="18" charset="0"/>
                <a:cs typeface="Times New Roman" panose="02020603050405020304" pitchFamily="18" charset="0"/>
              </a:rPr>
              <a:t>The login procedures used on the web can be considered as components, printing system in software can be seen as a component of the software.</a:t>
            </a:r>
          </a:p>
          <a:p>
            <a:r>
              <a:rPr lang="en-US" sz="2200" dirty="0">
                <a:latin typeface="Times New Roman" panose="02020603050405020304" pitchFamily="18" charset="0"/>
                <a:cs typeface="Times New Roman" panose="02020603050405020304" pitchFamily="18" charset="0"/>
              </a:rPr>
              <a:t>Components have high cohesion of functionality and lower rate of coupling, i.e. they work independently and can perform tasks without depending on other modules.</a:t>
            </a:r>
          </a:p>
          <a:p>
            <a:r>
              <a:rPr lang="en-US" sz="2200" dirty="0">
                <a:latin typeface="Times New Roman" panose="02020603050405020304" pitchFamily="18" charset="0"/>
                <a:cs typeface="Times New Roman" panose="02020603050405020304" pitchFamily="18" charset="0"/>
              </a:rPr>
              <a:t>In OOP, the objects are designed are very specific to their concern and have fewer chances to be used in some other software.</a:t>
            </a:r>
          </a:p>
          <a:p>
            <a:r>
              <a:rPr lang="en-US" sz="2200" dirty="0">
                <a:latin typeface="Times New Roman" panose="02020603050405020304" pitchFamily="18" charset="0"/>
                <a:cs typeface="Times New Roman" panose="02020603050405020304" pitchFamily="18" charset="0"/>
              </a:rPr>
              <a:t>In modular programming, the modules are coded to perform specific tasks which can be used across number of other software programs.</a:t>
            </a:r>
          </a:p>
          <a:p>
            <a:r>
              <a:rPr lang="en-US" sz="2200" dirty="0">
                <a:latin typeface="Times New Roman" panose="02020603050405020304" pitchFamily="18" charset="0"/>
                <a:cs typeface="Times New Roman" panose="02020603050405020304" pitchFamily="18" charset="0"/>
              </a:rPr>
              <a:t>There is a whole new vertical, which is based on re-use of software component, and is known as </a:t>
            </a:r>
            <a:r>
              <a:rPr lang="en-US" sz="2200" b="1" dirty="0">
                <a:latin typeface="Times New Roman" panose="02020603050405020304" pitchFamily="18" charset="0"/>
                <a:cs typeface="Times New Roman" panose="02020603050405020304" pitchFamily="18" charset="0"/>
              </a:rPr>
              <a:t>Component Based Software Engineering </a:t>
            </a:r>
            <a:r>
              <a:rPr lang="en-US" sz="2200" dirty="0">
                <a:latin typeface="Times New Roman" panose="02020603050405020304" pitchFamily="18" charset="0"/>
                <a:cs typeface="Times New Roman" panose="02020603050405020304" pitchFamily="18" charset="0"/>
              </a:rPr>
              <a:t>(CBSE).</a:t>
            </a:r>
          </a:p>
          <a:p>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1FC8D2-415A-4163-A246-0E87DA5221ED}" type="slidenum">
              <a:rPr lang="en-US" smtClean="0"/>
              <a:t>10</a:t>
            </a:fld>
            <a:endParaRPr lang="en-US"/>
          </a:p>
        </p:txBody>
      </p:sp>
      <p:sp>
        <p:nvSpPr>
          <p:cNvPr id="5" name="Title 1"/>
          <p:cNvSpPr txBox="1">
            <a:spLocks/>
          </p:cNvSpPr>
          <p:nvPr/>
        </p:nvSpPr>
        <p:spPr>
          <a:xfrm>
            <a:off x="457200" y="-42863"/>
            <a:ext cx="8229600" cy="8810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cap="all" dirty="0" smtClean="0"/>
              <a:t>RE-ENGINEERING PROCESS</a:t>
            </a:r>
            <a:endParaRPr lang="en-US" dirty="0"/>
          </a:p>
        </p:txBody>
      </p:sp>
    </p:spTree>
    <p:extLst>
      <p:ext uri="{BB962C8B-B14F-4D97-AF65-F5344CB8AC3E}">
        <p14:creationId xmlns:p14="http://schemas.microsoft.com/office/powerpoint/2010/main" val="318960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 y="190500"/>
            <a:ext cx="8686800" cy="1143000"/>
          </a:xfrm>
        </p:spPr>
        <p:txBody>
          <a:bodyPr>
            <a:normAutofit/>
          </a:bodyPr>
          <a:lstStyle/>
          <a:p>
            <a:pPr algn="l"/>
            <a:r>
              <a:rPr lang="en-US" sz="2900" cap="all" dirty="0" smtClean="0">
                <a:solidFill>
                  <a:srgbClr val="FF0000"/>
                </a:solidFill>
                <a:latin typeface="Times New Roman" panose="02020603050405020304" pitchFamily="18" charset="0"/>
                <a:cs typeface="Times New Roman" panose="02020603050405020304" pitchFamily="18" charset="0"/>
              </a:rPr>
              <a:t>EXAMPLE </a:t>
            </a:r>
            <a:r>
              <a:rPr lang="en-US" sz="2900" dirty="0" err="1" smtClean="0">
                <a:solidFill>
                  <a:srgbClr val="FF0000"/>
                </a:solidFill>
              </a:rPr>
              <a:t>cont</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100011" y="1070769"/>
            <a:ext cx="9043987" cy="4525963"/>
          </a:xfrm>
        </p:spPr>
        <p:txBody>
          <a:bodyPr>
            <a:normAutofit/>
          </a:bodyPr>
          <a:lstStyle/>
          <a:p>
            <a:pPr marL="0" indent="0">
              <a:buNone/>
            </a:pPr>
            <a:r>
              <a:rPr lang="en-US" sz="2400" b="1" dirty="0">
                <a:solidFill>
                  <a:srgbClr val="00B050"/>
                </a:solidFill>
                <a:latin typeface="Times New Roman" panose="02020603050405020304" pitchFamily="18" charset="0"/>
                <a:cs typeface="Times New Roman" panose="02020603050405020304" pitchFamily="18" charset="0"/>
              </a:rPr>
              <a:t>Re-use can be done at various </a:t>
            </a:r>
            <a:r>
              <a:rPr lang="en-US" sz="2400" b="1" dirty="0" smtClean="0">
                <a:solidFill>
                  <a:srgbClr val="00B050"/>
                </a:solidFill>
                <a:latin typeface="Times New Roman" panose="02020603050405020304" pitchFamily="18" charset="0"/>
                <a:cs typeface="Times New Roman" panose="02020603050405020304" pitchFamily="18" charset="0"/>
              </a:rPr>
              <a:t>levels</a:t>
            </a:r>
          </a:p>
          <a:p>
            <a:pPr marL="0" indent="0">
              <a:buNone/>
            </a:pPr>
            <a:r>
              <a:rPr lang="en-US" sz="2400" b="1" dirty="0" smtClean="0">
                <a:latin typeface="Times New Roman" panose="02020603050405020304" pitchFamily="18" charset="0"/>
                <a:cs typeface="Times New Roman" panose="02020603050405020304" pitchFamily="18" charset="0"/>
              </a:rPr>
              <a:t>Application </a:t>
            </a:r>
            <a:r>
              <a:rPr lang="en-US" sz="2400" b="1" dirty="0">
                <a:latin typeface="Times New Roman" panose="02020603050405020304" pitchFamily="18" charset="0"/>
                <a:cs typeface="Times New Roman" panose="02020603050405020304" pitchFamily="18" charset="0"/>
              </a:rPr>
              <a:t>level </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Where an entire application is used as sub-system of new software.</a:t>
            </a:r>
          </a:p>
          <a:p>
            <a:pPr marL="0" indent="0">
              <a:buNone/>
            </a:pPr>
            <a:r>
              <a:rPr lang="en-US" sz="2400" b="1" dirty="0">
                <a:latin typeface="Times New Roman" panose="02020603050405020304" pitchFamily="18" charset="0"/>
                <a:cs typeface="Times New Roman" panose="02020603050405020304" pitchFamily="18" charset="0"/>
              </a:rPr>
              <a:t>Component level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sub-system of an application is used.</a:t>
            </a:r>
          </a:p>
          <a:p>
            <a:pPr marL="0" indent="0">
              <a:buNone/>
            </a:pPr>
            <a:r>
              <a:rPr lang="en-US" sz="2400" b="1" dirty="0">
                <a:latin typeface="Times New Roman" panose="02020603050405020304" pitchFamily="18" charset="0"/>
                <a:cs typeface="Times New Roman" panose="02020603050405020304" pitchFamily="18" charset="0"/>
              </a:rPr>
              <a:t>Modules level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functional modules are </a:t>
            </a:r>
            <a:r>
              <a:rPr lang="en-US" sz="2400" dirty="0" smtClean="0">
                <a:latin typeface="Times New Roman" panose="02020603050405020304" pitchFamily="18" charset="0"/>
                <a:cs typeface="Times New Roman" panose="02020603050405020304" pitchFamily="18" charset="0"/>
              </a:rPr>
              <a:t>re-used.</a:t>
            </a:r>
          </a:p>
          <a:p>
            <a:pPr marL="0" indent="0">
              <a:buNone/>
            </a:pPr>
            <a:r>
              <a:rPr lang="en-US" sz="2400" dirty="0" smtClean="0">
                <a:latin typeface="Times New Roman" panose="02020603050405020304" pitchFamily="18" charset="0"/>
                <a:cs typeface="Times New Roman" panose="02020603050405020304" pitchFamily="18" charset="0"/>
              </a:rPr>
              <a:t>Software </a:t>
            </a:r>
            <a:r>
              <a:rPr lang="en-US" sz="2400" dirty="0">
                <a:latin typeface="Times New Roman" panose="02020603050405020304" pitchFamily="18" charset="0"/>
                <a:cs typeface="Times New Roman" panose="02020603050405020304" pitchFamily="18" charset="0"/>
              </a:rPr>
              <a:t>components provide interfaces, which can be used to </a:t>
            </a:r>
            <a:r>
              <a:rPr lang="en-US" sz="2400" dirty="0" smtClean="0">
                <a:latin typeface="Times New Roman" panose="02020603050405020304" pitchFamily="18" charset="0"/>
                <a:cs typeface="Times New Roman" panose="02020603050405020304" pitchFamily="18" charset="0"/>
              </a:rPr>
              <a:t>establish </a:t>
            </a:r>
            <a:r>
              <a:rPr lang="en-US" sz="2400" dirty="0">
                <a:latin typeface="Times New Roman" panose="02020603050405020304" pitchFamily="18" charset="0"/>
                <a:cs typeface="Times New Roman" panose="02020603050405020304" pitchFamily="18" charset="0"/>
              </a:rPr>
              <a:t>communication among different components.</a:t>
            </a:r>
          </a:p>
          <a:p>
            <a:endParaRPr lang="en-US" sz="2400" dirty="0">
              <a:latin typeface="Times New Roman" panose="02020603050405020304" pitchFamily="18" charset="0"/>
              <a:cs typeface="Times New Roman" panose="02020603050405020304"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937125"/>
            <a:ext cx="68961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C1FC8D2-415A-4163-A246-0E87DA5221ED}" type="slidenum">
              <a:rPr lang="en-US" smtClean="0"/>
              <a:t>11</a:t>
            </a:fld>
            <a:endParaRPr lang="en-US"/>
          </a:p>
        </p:txBody>
      </p:sp>
      <p:sp>
        <p:nvSpPr>
          <p:cNvPr id="6" name="Title 1"/>
          <p:cNvSpPr txBox="1">
            <a:spLocks/>
          </p:cNvSpPr>
          <p:nvPr/>
        </p:nvSpPr>
        <p:spPr>
          <a:xfrm>
            <a:off x="447674" y="28575"/>
            <a:ext cx="8696325" cy="733425"/>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cap="all" dirty="0" smtClean="0"/>
              <a:t>RE-ENGINEERING PROCESS</a:t>
            </a:r>
            <a:endParaRPr lang="en-US" dirty="0"/>
          </a:p>
        </p:txBody>
      </p:sp>
    </p:spTree>
    <p:extLst>
      <p:ext uri="{BB962C8B-B14F-4D97-AF65-F5344CB8AC3E}">
        <p14:creationId xmlns:p14="http://schemas.microsoft.com/office/powerpoint/2010/main" val="205147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4762"/>
            <a:ext cx="8229600" cy="1143000"/>
          </a:xfrm>
        </p:spPr>
        <p:txBody>
          <a:bodyPr>
            <a:normAutofit/>
          </a:bodyPr>
          <a:lstStyle/>
          <a:p>
            <a:pPr algn="l"/>
            <a:r>
              <a:rPr lang="en-US" cap="all" dirty="0"/>
              <a:t>REUSE </a:t>
            </a:r>
            <a:r>
              <a:rPr lang="en-US" cap="all" dirty="0" smtClean="0"/>
              <a:t>PROCESS</a:t>
            </a:r>
            <a:endParaRPr lang="en-US" dirty="0"/>
          </a:p>
        </p:txBody>
      </p:sp>
      <p:sp>
        <p:nvSpPr>
          <p:cNvPr id="3" name="Content Placeholder 2"/>
          <p:cNvSpPr>
            <a:spLocks noGrp="1"/>
          </p:cNvSpPr>
          <p:nvPr>
            <p:ph idx="1"/>
          </p:nvPr>
        </p:nvSpPr>
        <p:spPr>
          <a:xfrm>
            <a:off x="152400" y="937418"/>
            <a:ext cx="8229600" cy="4525963"/>
          </a:xfrm>
        </p:spPr>
        <p:txBody>
          <a:bodyPr/>
          <a:lstStyle/>
          <a:p>
            <a:r>
              <a:rPr lang="en-US" dirty="0"/>
              <a:t>Two kinds of method can be adopted: either by </a:t>
            </a:r>
            <a:r>
              <a:rPr lang="en-US" b="1" dirty="0">
                <a:solidFill>
                  <a:srgbClr val="00B050"/>
                </a:solidFill>
              </a:rPr>
              <a:t>keeping requirements </a:t>
            </a:r>
            <a:r>
              <a:rPr lang="en-US" dirty="0"/>
              <a:t>same and </a:t>
            </a:r>
            <a:r>
              <a:rPr lang="en-US" b="1" dirty="0">
                <a:solidFill>
                  <a:srgbClr val="00B050"/>
                </a:solidFill>
              </a:rPr>
              <a:t>adjusting components</a:t>
            </a:r>
            <a:r>
              <a:rPr lang="en-US" dirty="0"/>
              <a:t> or by keeping components same and modifying requirements.</a:t>
            </a:r>
          </a:p>
          <a:p>
            <a:pPr marL="0" indent="0">
              <a:buNone/>
            </a:pPr>
            <a:r>
              <a:rPr lang="en-US" dirty="0" smtClean="0"/>
              <a:t/>
            </a:r>
            <a:br>
              <a:rPr lang="en-US" dirty="0" smtClean="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699363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C1FC8D2-415A-4163-A246-0E87DA5221ED}" type="slidenum">
              <a:rPr lang="en-US" smtClean="0"/>
              <a:t>12</a:t>
            </a:fld>
            <a:endParaRPr lang="en-US"/>
          </a:p>
        </p:txBody>
      </p:sp>
    </p:spTree>
    <p:extLst>
      <p:ext uri="{BB962C8B-B14F-4D97-AF65-F5344CB8AC3E}">
        <p14:creationId xmlns:p14="http://schemas.microsoft.com/office/powerpoint/2010/main" val="286614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lgn="just"/>
            <a:r>
              <a:rPr lang="en-US" b="1" dirty="0"/>
              <a:t>Requirement Specification</a:t>
            </a:r>
            <a:r>
              <a:rPr lang="en-US" dirty="0"/>
              <a:t> - The functional and non-functional requirements are specified, which a software product must comply to, with the help of existing system, user input or both</a:t>
            </a:r>
            <a:r>
              <a:rPr lang="en-US" dirty="0" smtClean="0"/>
              <a:t>.</a:t>
            </a:r>
          </a:p>
          <a:p>
            <a:pPr marL="0" indent="0" algn="just">
              <a:buNone/>
            </a:pPr>
            <a:endParaRPr lang="en-US" dirty="0"/>
          </a:p>
          <a:p>
            <a:pPr algn="just"/>
            <a:r>
              <a:rPr lang="en-US" b="1" dirty="0"/>
              <a:t>Design</a:t>
            </a:r>
            <a:r>
              <a:rPr lang="en-US" dirty="0"/>
              <a:t> - This is also a standard SDLC process step, where requirements are defined in terms of software parlance. Basic architecture of system as a whole and its sub-systems are created</a:t>
            </a:r>
            <a:r>
              <a:rPr lang="en-US" dirty="0" smtClean="0"/>
              <a:t>.</a:t>
            </a:r>
          </a:p>
          <a:p>
            <a:pPr marL="0" indent="0" algn="just">
              <a:buNone/>
            </a:pPr>
            <a:endParaRPr lang="en-US" dirty="0"/>
          </a:p>
          <a:p>
            <a:pPr algn="just"/>
            <a:r>
              <a:rPr lang="en-US" b="1" dirty="0"/>
              <a:t>Specify Components </a:t>
            </a:r>
            <a:r>
              <a:rPr lang="en-US" dirty="0"/>
              <a:t>- By studying the software design, the designers segregate the entire system into smaller components or sub-systems. One complete software design turns into a collection of a huge set of components working together</a:t>
            </a:r>
            <a:r>
              <a:rPr lang="en-US" dirty="0" smtClean="0"/>
              <a:t>.</a:t>
            </a:r>
          </a:p>
          <a:p>
            <a:pPr marL="0" indent="0" algn="just">
              <a:buNone/>
            </a:pPr>
            <a:endParaRPr lang="en-US" dirty="0"/>
          </a:p>
          <a:p>
            <a:pPr algn="just"/>
            <a:r>
              <a:rPr lang="en-US" b="1" dirty="0"/>
              <a:t>Search Suitable Components</a:t>
            </a:r>
            <a:r>
              <a:rPr lang="en-US" dirty="0"/>
              <a:t> - The software component repository is referred by designers to search for the matching component, on the basis of functionality and intended software requirements</a:t>
            </a:r>
            <a:r>
              <a:rPr lang="en-US" dirty="0" smtClean="0"/>
              <a:t>..</a:t>
            </a:r>
          </a:p>
          <a:p>
            <a:pPr marL="0" indent="0" algn="just">
              <a:buNone/>
            </a:pPr>
            <a:endParaRPr lang="en-US" dirty="0"/>
          </a:p>
          <a:p>
            <a:pPr algn="just"/>
            <a:r>
              <a:rPr lang="en-US" b="1" dirty="0"/>
              <a:t>Incorporate Components</a:t>
            </a:r>
            <a:r>
              <a:rPr lang="en-US" dirty="0"/>
              <a:t> - All matched components are packed together to shape them as complete software.</a:t>
            </a:r>
          </a:p>
          <a:p>
            <a:endParaRPr lang="en-US" dirty="0"/>
          </a:p>
        </p:txBody>
      </p:sp>
      <p:sp>
        <p:nvSpPr>
          <p:cNvPr id="4" name="Slide Number Placeholder 3"/>
          <p:cNvSpPr>
            <a:spLocks noGrp="1"/>
          </p:cNvSpPr>
          <p:nvPr>
            <p:ph type="sldNum" sz="quarter" idx="12"/>
          </p:nvPr>
        </p:nvSpPr>
        <p:spPr/>
        <p:txBody>
          <a:bodyPr/>
          <a:lstStyle/>
          <a:p>
            <a:fld id="{AC1FC8D2-415A-4163-A246-0E87DA5221ED}" type="slidenum">
              <a:rPr lang="en-US" smtClean="0"/>
              <a:t>13</a:t>
            </a:fld>
            <a:endParaRPr lang="en-US"/>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cap="all" dirty="0" smtClean="0"/>
              <a:t>REUSE PROCESS </a:t>
            </a:r>
            <a:endParaRPr lang="en-US" dirty="0"/>
          </a:p>
        </p:txBody>
      </p:sp>
    </p:spTree>
    <p:extLst>
      <p:ext uri="{BB962C8B-B14F-4D97-AF65-F5344CB8AC3E}">
        <p14:creationId xmlns:p14="http://schemas.microsoft.com/office/powerpoint/2010/main" val="3863213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Questions</a:t>
            </a:r>
            <a:endParaRPr lang="en-US" dirty="0"/>
          </a:p>
        </p:txBody>
      </p:sp>
      <p:sp>
        <p:nvSpPr>
          <p:cNvPr id="3" name="Content Placeholder 2"/>
          <p:cNvSpPr>
            <a:spLocks noGrp="1"/>
          </p:cNvSpPr>
          <p:nvPr>
            <p:ph idx="1"/>
          </p:nvPr>
        </p:nvSpPr>
        <p:spPr>
          <a:xfrm>
            <a:off x="228600" y="1219200"/>
            <a:ext cx="8229600" cy="4525963"/>
          </a:xfrm>
        </p:spPr>
        <p:txBody>
          <a:bodyPr>
            <a:normAutofit fontScale="77500" lnSpcReduction="20000"/>
          </a:bodyPr>
          <a:lstStyle/>
          <a:p>
            <a:pPr marL="0" indent="0">
              <a:buNone/>
            </a:pPr>
            <a:r>
              <a:rPr lang="en-US" dirty="0" smtClean="0">
                <a:latin typeface="Times New Roman" panose="02020603050405020304" pitchFamily="18" charset="0"/>
                <a:cs typeface="Times New Roman" panose="02020603050405020304" pitchFamily="18" charset="0"/>
              </a:rPr>
              <a:t>1. Sometimes </a:t>
            </a:r>
            <a:r>
              <a:rPr lang="en-US" dirty="0">
                <a:latin typeface="Times New Roman" panose="02020603050405020304" pitchFamily="18" charset="0"/>
                <a:cs typeface="Times New Roman" panose="02020603050405020304" pitchFamily="18" charset="0"/>
              </a:rPr>
              <a:t>programmers notice that few parts of software need more maintenance than others and they also need re-engineering</a:t>
            </a:r>
            <a:r>
              <a:rPr lang="en-US" dirty="0" smtClean="0">
                <a:latin typeface="Times New Roman" panose="02020603050405020304" pitchFamily="18" charset="0"/>
                <a:cs typeface="Times New Roman" panose="02020603050405020304" pitchFamily="18" charset="0"/>
              </a:rPr>
              <a:t>. Explain with figure ( </a:t>
            </a:r>
            <a:r>
              <a:rPr lang="en-US" dirty="0" smtClean="0">
                <a:solidFill>
                  <a:srgbClr val="00B050"/>
                </a:solidFill>
                <a:latin typeface="Times New Roman" panose="02020603050405020304" pitchFamily="18" charset="0"/>
                <a:cs typeface="Times New Roman" panose="02020603050405020304" pitchFamily="18" charset="0"/>
              </a:rPr>
              <a:t>see slide -</a:t>
            </a:r>
            <a:r>
              <a:rPr lang="en-US" dirty="0" smtClean="0">
                <a:solidFill>
                  <a:srgbClr val="00B050"/>
                </a:solidFill>
                <a:latin typeface="Times New Roman" panose="02020603050405020304" pitchFamily="18" charset="0"/>
                <a:cs typeface="Times New Roman" panose="02020603050405020304" pitchFamily="18" charset="0"/>
              </a:rPr>
              <a:t>15 </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2. Write about </a:t>
            </a:r>
            <a:r>
              <a:rPr lang="en-US" cap="all" dirty="0" smtClean="0">
                <a:latin typeface="Times New Roman" panose="02020603050405020304" pitchFamily="18" charset="0"/>
                <a:cs typeface="Times New Roman" panose="02020603050405020304" pitchFamily="18" charset="0"/>
              </a:rPr>
              <a:t>RE-ENGINEERING </a:t>
            </a:r>
            <a:r>
              <a:rPr lang="en-US" cap="all" dirty="0" smtClean="0">
                <a:latin typeface="Times New Roman" panose="02020603050405020304" pitchFamily="18" charset="0"/>
                <a:cs typeface="Times New Roman" panose="02020603050405020304" pitchFamily="18" charset="0"/>
              </a:rPr>
              <a:t>PROCESS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see slide -</a:t>
            </a:r>
            <a:r>
              <a:rPr lang="en-US" dirty="0" smtClean="0">
                <a:solidFill>
                  <a:srgbClr val="00B050"/>
                </a:solidFill>
                <a:latin typeface="Times New Roman" panose="02020603050405020304" pitchFamily="18" charset="0"/>
                <a:cs typeface="Times New Roman" panose="02020603050405020304" pitchFamily="18" charset="0"/>
              </a:rPr>
              <a:t>16 </a:t>
            </a:r>
            <a:r>
              <a:rPr lang="en-US" dirty="0" smtClean="0">
                <a:latin typeface="Times New Roman" panose="02020603050405020304" pitchFamily="18" charset="0"/>
                <a:cs typeface="Times New Roman" panose="02020603050405020304" pitchFamily="18" charset="0"/>
              </a:rPr>
              <a:t>)</a:t>
            </a:r>
            <a:endParaRPr lang="en-US" cap="all" dirty="0" smtClean="0">
              <a:latin typeface="Times New Roman" panose="02020603050405020304" pitchFamily="18" charset="0"/>
              <a:cs typeface="Times New Roman" panose="02020603050405020304" pitchFamily="18" charset="0"/>
            </a:endParaRPr>
          </a:p>
          <a:p>
            <a:pPr marL="0" indent="0">
              <a:buNone/>
            </a:pPr>
            <a:r>
              <a:rPr lang="en-US" cap="all" dirty="0" smtClean="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Write about </a:t>
            </a:r>
            <a:r>
              <a:rPr lang="en-US" cap="all" dirty="0" smtClean="0">
                <a:latin typeface="Times New Roman" panose="02020603050405020304" pitchFamily="18" charset="0"/>
                <a:cs typeface="Times New Roman" panose="02020603050405020304" pitchFamily="18" charset="0"/>
              </a:rPr>
              <a:t>REVERSE </a:t>
            </a:r>
            <a:r>
              <a:rPr lang="en-US" cap="all" dirty="0" smtClean="0">
                <a:latin typeface="Times New Roman" panose="02020603050405020304" pitchFamily="18" charset="0"/>
                <a:cs typeface="Times New Roman" panose="02020603050405020304" pitchFamily="18" charset="0"/>
              </a:rPr>
              <a:t>ENGINEERING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see slide -</a:t>
            </a:r>
            <a:r>
              <a:rPr lang="en-US" dirty="0" smtClean="0">
                <a:solidFill>
                  <a:srgbClr val="00B050"/>
                </a:solidFill>
                <a:latin typeface="Times New Roman" panose="02020603050405020304" pitchFamily="18" charset="0"/>
                <a:cs typeface="Times New Roman" panose="02020603050405020304" pitchFamily="18" charset="0"/>
              </a:rPr>
              <a:t>17 </a:t>
            </a:r>
            <a:r>
              <a:rPr lang="en-US" dirty="0">
                <a:latin typeface="Times New Roman" panose="02020603050405020304" pitchFamily="18" charset="0"/>
                <a:cs typeface="Times New Roman" panose="02020603050405020304" pitchFamily="18" charset="0"/>
              </a:rPr>
              <a:t>)</a:t>
            </a:r>
            <a:endParaRPr lang="en-US" cap="all"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4. Re-use can be done at various </a:t>
            </a:r>
            <a:r>
              <a:rPr lang="en-US" dirty="0">
                <a:latin typeface="Times New Roman" panose="02020603050405020304" pitchFamily="18" charset="0"/>
                <a:cs typeface="Times New Roman" panose="02020603050405020304" pitchFamily="18" charset="0"/>
              </a:rPr>
              <a:t>levels ( </a:t>
            </a:r>
            <a:r>
              <a:rPr lang="en-US" dirty="0">
                <a:solidFill>
                  <a:srgbClr val="00B050"/>
                </a:solidFill>
                <a:latin typeface="Times New Roman" panose="02020603050405020304" pitchFamily="18" charset="0"/>
                <a:cs typeface="Times New Roman" panose="02020603050405020304" pitchFamily="18" charset="0"/>
              </a:rPr>
              <a:t>see slide -</a:t>
            </a:r>
            <a:r>
              <a:rPr lang="en-US" dirty="0" smtClean="0">
                <a:solidFill>
                  <a:srgbClr val="00B050"/>
                </a:solidFill>
                <a:latin typeface="Times New Roman" panose="02020603050405020304" pitchFamily="18" charset="0"/>
                <a:cs typeface="Times New Roman" panose="02020603050405020304" pitchFamily="18" charset="0"/>
              </a:rPr>
              <a:t>18 </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5. Explain these terms</a:t>
            </a:r>
            <a:r>
              <a:rPr lang="en-US" dirty="0">
                <a:latin typeface="Times New Roman" panose="02020603050405020304" pitchFamily="18" charset="0"/>
                <a:cs typeface="Times New Roman" panose="02020603050405020304" pitchFamily="18" charset="0"/>
              </a:rPr>
              <a:t>? ( </a:t>
            </a:r>
            <a:r>
              <a:rPr lang="en-US" dirty="0">
                <a:solidFill>
                  <a:srgbClr val="00B050"/>
                </a:solidFill>
                <a:latin typeface="Times New Roman" panose="02020603050405020304" pitchFamily="18" charset="0"/>
                <a:cs typeface="Times New Roman" panose="02020603050405020304" pitchFamily="18" charset="0"/>
              </a:rPr>
              <a:t>see slide -</a:t>
            </a:r>
            <a:r>
              <a:rPr lang="en-US" dirty="0" smtClean="0">
                <a:solidFill>
                  <a:srgbClr val="00B050"/>
                </a:solidFill>
                <a:latin typeface="Times New Roman" panose="02020603050405020304" pitchFamily="18" charset="0"/>
                <a:cs typeface="Times New Roman" panose="02020603050405020304" pitchFamily="18" charset="0"/>
              </a:rPr>
              <a:t>19 </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a:latin typeface="Times New Roman" panose="02020603050405020304" pitchFamily="18" charset="0"/>
                <a:cs typeface="Times New Roman" panose="02020603050405020304" pitchFamily="18" charset="0"/>
              </a:rPr>
              <a:t>Requirement Specification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a:latin typeface="Times New Roman" panose="02020603050405020304" pitchFamily="18" charset="0"/>
                <a:cs typeface="Times New Roman" panose="02020603050405020304" pitchFamily="18" charset="0"/>
              </a:rPr>
              <a:t>Design</a:t>
            </a:r>
            <a:r>
              <a:rPr lang="en-US" dirty="0">
                <a:latin typeface="Times New Roman" panose="02020603050405020304" pitchFamily="18" charset="0"/>
                <a:cs typeface="Times New Roman" panose="02020603050405020304" pitchFamily="18" charset="0"/>
              </a:rPr>
              <a:t> - </a:t>
            </a:r>
            <a:endParaRPr lang="en-US" dirty="0" smtClean="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smtClean="0">
                <a:latin typeface="Times New Roman" panose="02020603050405020304" pitchFamily="18" charset="0"/>
                <a:cs typeface="Times New Roman" panose="02020603050405020304" pitchFamily="18" charset="0"/>
              </a:rPr>
              <a:t>Specify </a:t>
            </a:r>
            <a:r>
              <a:rPr lang="en-US" b="1" dirty="0">
                <a:latin typeface="Times New Roman" panose="02020603050405020304" pitchFamily="18" charset="0"/>
                <a:cs typeface="Times New Roman" panose="02020603050405020304" pitchFamily="18" charset="0"/>
              </a:rPr>
              <a:t>Components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smtClean="0">
                <a:latin typeface="Times New Roman" panose="02020603050405020304" pitchFamily="18" charset="0"/>
                <a:cs typeface="Times New Roman" panose="02020603050405020304" pitchFamily="18" charset="0"/>
              </a:rPr>
              <a:t>Search </a:t>
            </a:r>
            <a:r>
              <a:rPr lang="en-US" b="1" dirty="0">
                <a:latin typeface="Times New Roman" panose="02020603050405020304" pitchFamily="18" charset="0"/>
                <a:cs typeface="Times New Roman" panose="02020603050405020304" pitchFamily="18" charset="0"/>
              </a:rPr>
              <a:t>Suitable Components</a:t>
            </a:r>
            <a:r>
              <a:rPr lang="en-US" dirty="0">
                <a:latin typeface="Times New Roman" panose="02020603050405020304" pitchFamily="18" charset="0"/>
                <a:cs typeface="Times New Roman" panose="02020603050405020304" pitchFamily="18" charset="0"/>
              </a:rPr>
              <a:t> - </a:t>
            </a:r>
            <a:endParaRPr lang="en-US" dirty="0" smtClean="0">
              <a:latin typeface="Times New Roman" panose="02020603050405020304" pitchFamily="18" charset="0"/>
              <a:cs typeface="Times New Roman" panose="02020603050405020304" pitchFamily="18" charset="0"/>
            </a:endParaRPr>
          </a:p>
          <a:p>
            <a:pPr marL="1714500" lvl="3" indent="-457200">
              <a:buFont typeface="+mj-lt"/>
              <a:buAutoNum type="alphaLcPeriod"/>
            </a:pPr>
            <a:r>
              <a:rPr lang="en-US" b="1" dirty="0" smtClean="0">
                <a:latin typeface="Times New Roman" panose="02020603050405020304" pitchFamily="18" charset="0"/>
                <a:cs typeface="Times New Roman" panose="02020603050405020304" pitchFamily="18" charset="0"/>
              </a:rPr>
              <a:t>Incorporate </a:t>
            </a:r>
            <a:r>
              <a:rPr lang="en-US" b="1" dirty="0">
                <a:latin typeface="Times New Roman" panose="02020603050405020304" pitchFamily="18" charset="0"/>
                <a:cs typeface="Times New Roman" panose="02020603050405020304" pitchFamily="18" charset="0"/>
              </a:rPr>
              <a:t>Components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endParaRPr lang="en-US" cap="all"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1FC8D2-415A-4163-A246-0E87DA5221ED}" type="slidenum">
              <a:rPr lang="en-US" smtClean="0"/>
              <a:t>14</a:t>
            </a:fld>
            <a:endParaRPr lang="en-US"/>
          </a:p>
        </p:txBody>
      </p:sp>
    </p:spTree>
    <p:extLst>
      <p:ext uri="{BB962C8B-B14F-4D97-AF65-F5344CB8AC3E}">
        <p14:creationId xmlns:p14="http://schemas.microsoft.com/office/powerpoint/2010/main" val="66854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7013"/>
            <a:ext cx="8229600" cy="687387"/>
          </a:xfrm>
        </p:spPr>
        <p:txBody>
          <a:bodyPr>
            <a:normAutofit fontScale="90000"/>
          </a:bodyPr>
          <a:lstStyle/>
          <a:p>
            <a:r>
              <a:rPr lang="en-US" dirty="0" smtClean="0"/>
              <a:t>Answer</a:t>
            </a:r>
            <a:endParaRPr lang="en-US" dirty="0"/>
          </a:p>
        </p:txBody>
      </p:sp>
      <p:sp>
        <p:nvSpPr>
          <p:cNvPr id="3" name="Content Placeholder 2"/>
          <p:cNvSpPr>
            <a:spLocks noGrp="1"/>
          </p:cNvSpPr>
          <p:nvPr>
            <p:ph idx="1"/>
          </p:nvPr>
        </p:nvSpPr>
        <p:spPr>
          <a:xfrm>
            <a:off x="333375" y="914400"/>
            <a:ext cx="8229600" cy="4525963"/>
          </a:xfrm>
        </p:spPr>
        <p:txBody>
          <a:bodyPr/>
          <a:lstStyle/>
          <a:p>
            <a:pPr marL="0" indent="0">
              <a:buNone/>
            </a:pPr>
            <a:r>
              <a:rPr lang="en-US" dirty="0" smtClean="0">
                <a:latin typeface="Times New Roman" panose="02020603050405020304" pitchFamily="18" charset="0"/>
                <a:cs typeface="Times New Roman" panose="02020603050405020304" pitchFamily="18" charset="0"/>
              </a:rPr>
              <a:t>4. Re-use </a:t>
            </a:r>
            <a:r>
              <a:rPr lang="en-US" dirty="0">
                <a:latin typeface="Times New Roman" panose="02020603050405020304" pitchFamily="18" charset="0"/>
                <a:cs typeface="Times New Roman" panose="02020603050405020304" pitchFamily="18" charset="0"/>
              </a:rPr>
              <a:t>can be done at various levels</a:t>
            </a:r>
          </a:p>
          <a:p>
            <a:pPr marL="0" indent="0">
              <a:buNone/>
            </a:pPr>
            <a:r>
              <a:rPr lang="en-US" dirty="0" smtClean="0"/>
              <a:t>1. use this figure and write.</a:t>
            </a:r>
            <a:endParaRPr lang="en-US" dirty="0"/>
          </a:p>
        </p:txBody>
      </p:sp>
      <p:sp>
        <p:nvSpPr>
          <p:cNvPr id="4" name="Slide Number Placeholder 3"/>
          <p:cNvSpPr>
            <a:spLocks noGrp="1"/>
          </p:cNvSpPr>
          <p:nvPr>
            <p:ph type="sldNum" sz="quarter" idx="12"/>
          </p:nvPr>
        </p:nvSpPr>
        <p:spPr/>
        <p:txBody>
          <a:bodyPr/>
          <a:lstStyle/>
          <a:p>
            <a:fld id="{AC1FC8D2-415A-4163-A246-0E87DA5221ED}" type="slidenum">
              <a:rPr lang="en-US" smtClean="0"/>
              <a:t>15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24" y="1952624"/>
            <a:ext cx="6048375"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538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69949"/>
            <a:ext cx="8229600" cy="1143000"/>
          </a:xfrm>
        </p:spPr>
        <p:txBody>
          <a:bodyPr>
            <a:normAutofit/>
          </a:bodyPr>
          <a:lstStyle/>
          <a:p>
            <a:pPr algn="l"/>
            <a:r>
              <a:rPr lang="en-US" cap="all" dirty="0" smtClean="0"/>
              <a:t>2. RE-ENGINEERING PROCESS</a:t>
            </a:r>
            <a:endParaRPr lang="en-US" dirty="0"/>
          </a:p>
        </p:txBody>
      </p:sp>
      <p:sp>
        <p:nvSpPr>
          <p:cNvPr id="3" name="Content Placeholder 2"/>
          <p:cNvSpPr>
            <a:spLocks noGrp="1"/>
          </p:cNvSpPr>
          <p:nvPr>
            <p:ph idx="1"/>
          </p:nvPr>
        </p:nvSpPr>
        <p:spPr>
          <a:xfrm>
            <a:off x="457200" y="2012949"/>
            <a:ext cx="8229600" cy="4525963"/>
          </a:xfrm>
        </p:spPr>
        <p:txBody>
          <a:bodyPr>
            <a:normAutofit fontScale="92500" lnSpcReduction="20000"/>
          </a:bodyPr>
          <a:lstStyle/>
          <a:p>
            <a:r>
              <a:rPr lang="en-US" b="1" dirty="0" smtClean="0"/>
              <a:t>Decide</a:t>
            </a:r>
            <a:r>
              <a:rPr lang="en-US" dirty="0"/>
              <a:t> what to re-engineer. Is it whole software or a part of it?</a:t>
            </a:r>
          </a:p>
          <a:p>
            <a:r>
              <a:rPr lang="en-US" b="1" dirty="0"/>
              <a:t>Perform</a:t>
            </a:r>
            <a:r>
              <a:rPr lang="en-US" dirty="0"/>
              <a:t> Reverse Engineering, in order to obtain specifications of existing software.</a:t>
            </a:r>
          </a:p>
          <a:p>
            <a:r>
              <a:rPr lang="en-US" b="1" dirty="0"/>
              <a:t>Restructure Program</a:t>
            </a:r>
            <a:r>
              <a:rPr lang="en-US" dirty="0"/>
              <a:t> if required. For example, changing function-oriented programs into object-oriented programs.</a:t>
            </a:r>
          </a:p>
          <a:p>
            <a:r>
              <a:rPr lang="en-US" b="1" dirty="0"/>
              <a:t>Re-structure data</a:t>
            </a:r>
            <a:r>
              <a:rPr lang="en-US" dirty="0"/>
              <a:t> as required.</a:t>
            </a:r>
          </a:p>
          <a:p>
            <a:r>
              <a:rPr lang="en-US" b="1" dirty="0"/>
              <a:t>Apply Forward engineering</a:t>
            </a:r>
            <a:r>
              <a:rPr lang="en-US" dirty="0"/>
              <a:t> concepts in order to get re-engineered software.</a:t>
            </a:r>
          </a:p>
          <a:p>
            <a:endParaRPr lang="en-US" dirty="0"/>
          </a:p>
        </p:txBody>
      </p:sp>
      <p:sp>
        <p:nvSpPr>
          <p:cNvPr id="4" name="Slide Number Placeholder 3"/>
          <p:cNvSpPr>
            <a:spLocks noGrp="1"/>
          </p:cNvSpPr>
          <p:nvPr>
            <p:ph type="sldNum" sz="quarter" idx="12"/>
          </p:nvPr>
        </p:nvSpPr>
        <p:spPr/>
        <p:txBody>
          <a:bodyPr/>
          <a:lstStyle/>
          <a:p>
            <a:fld id="{AC1FC8D2-415A-4163-A246-0E87DA5221ED}" type="slidenum">
              <a:rPr lang="en-US" smtClean="0"/>
              <a:t>16</a:t>
            </a:fld>
            <a:endParaRPr lang="en-US"/>
          </a:p>
        </p:txBody>
      </p:sp>
      <p:sp>
        <p:nvSpPr>
          <p:cNvPr id="5" name="Rectangle 4"/>
          <p:cNvSpPr/>
          <p:nvPr/>
        </p:nvSpPr>
        <p:spPr>
          <a:xfrm>
            <a:off x="1295400" y="502720"/>
            <a:ext cx="2108269"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Explain these terms?</a:t>
            </a:r>
          </a:p>
        </p:txBody>
      </p:sp>
    </p:spTree>
    <p:extLst>
      <p:ext uri="{BB962C8B-B14F-4D97-AF65-F5344CB8AC3E}">
        <p14:creationId xmlns:p14="http://schemas.microsoft.com/office/powerpoint/2010/main" val="1038978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cap="all" dirty="0" smtClean="0"/>
              <a:t>3. REVERSE ENGINEERING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a process to achieve system specification by thoroughly analyzing, understanding the existing system. This process can be seen as reverse SDLC model, i.e. we try to get higher abstraction level by analyzing lower abstraction levels.</a:t>
            </a:r>
          </a:p>
          <a:p>
            <a:endParaRPr lang="en-US" dirty="0" smtClean="0"/>
          </a:p>
          <a:p>
            <a:r>
              <a:rPr lang="en-US" dirty="0" smtClean="0"/>
              <a:t>An existing system is previously implemented design, about which we know nothing. Designers then do reverse engineering by looking at the code and try to get the design. With design in hand, they try to conclude the specifications. Thus, going in reverse from code to system specification.</a:t>
            </a:r>
          </a:p>
          <a:p>
            <a:pPr marL="0" indent="0">
              <a:buNone/>
            </a:pP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fld id="{AC1FC8D2-415A-4163-A246-0E87DA5221ED}" type="slidenum">
              <a:rPr lang="en-US" smtClean="0"/>
              <a:t>17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105400"/>
            <a:ext cx="45148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643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Re-use can be done at various levels</a:t>
            </a:r>
            <a:endParaRPr lang="en-US" dirty="0"/>
          </a:p>
        </p:txBody>
      </p:sp>
      <p:sp>
        <p:nvSpPr>
          <p:cNvPr id="3" name="Content Placeholder 2"/>
          <p:cNvSpPr>
            <a:spLocks noGrp="1"/>
          </p:cNvSpPr>
          <p:nvPr>
            <p:ph idx="1"/>
          </p:nvPr>
        </p:nvSpPr>
        <p:spPr/>
        <p:txBody>
          <a:bodyPr>
            <a:normAutofit fontScale="92500"/>
          </a:bodyPr>
          <a:lstStyle/>
          <a:p>
            <a:r>
              <a:rPr lang="en-US" b="1" dirty="0"/>
              <a:t>Application level </a:t>
            </a:r>
            <a:r>
              <a:rPr lang="en-US" dirty="0"/>
              <a:t>- Where an entire application is used as sub-system of new software.</a:t>
            </a:r>
          </a:p>
          <a:p>
            <a:r>
              <a:rPr lang="en-US" b="1" dirty="0"/>
              <a:t>Component level </a:t>
            </a:r>
            <a:r>
              <a:rPr lang="en-US" dirty="0"/>
              <a:t>- Where sub-system of an application is used.</a:t>
            </a:r>
          </a:p>
          <a:p>
            <a:r>
              <a:rPr lang="en-US" b="1" dirty="0"/>
              <a:t>Modules level </a:t>
            </a:r>
            <a:r>
              <a:rPr lang="en-US" dirty="0"/>
              <a:t>- Where functional modules are re-used.</a:t>
            </a:r>
          </a:p>
          <a:p>
            <a:r>
              <a:rPr lang="en-US" dirty="0"/>
              <a:t>Software components provide interfaces, which can be used to establish communication among different components.</a:t>
            </a:r>
          </a:p>
          <a:p>
            <a:endParaRPr lang="en-US" dirty="0"/>
          </a:p>
        </p:txBody>
      </p:sp>
      <p:sp>
        <p:nvSpPr>
          <p:cNvPr id="4" name="Slide Number Placeholder 3"/>
          <p:cNvSpPr>
            <a:spLocks noGrp="1"/>
          </p:cNvSpPr>
          <p:nvPr>
            <p:ph type="sldNum" sz="quarter" idx="12"/>
          </p:nvPr>
        </p:nvSpPr>
        <p:spPr/>
        <p:txBody>
          <a:bodyPr/>
          <a:lstStyle/>
          <a:p>
            <a:fld id="{AC1FC8D2-415A-4163-A246-0E87DA5221ED}" type="slidenum">
              <a:rPr lang="en-US" smtClean="0"/>
              <a:t>18</a:t>
            </a:fld>
            <a:endParaRPr lang="en-US"/>
          </a:p>
        </p:txBody>
      </p:sp>
    </p:spTree>
    <p:extLst>
      <p:ext uri="{BB962C8B-B14F-4D97-AF65-F5344CB8AC3E}">
        <p14:creationId xmlns:p14="http://schemas.microsoft.com/office/powerpoint/2010/main" val="35778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5. Explain these terms?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Requirement Specification</a:t>
            </a:r>
            <a:r>
              <a:rPr lang="en-US" dirty="0"/>
              <a:t> - The functional and non-functional requirements are specified, which a software product must comply to, with the help of existing system, user input or both.</a:t>
            </a:r>
          </a:p>
          <a:p>
            <a:r>
              <a:rPr lang="en-US" b="1" dirty="0"/>
              <a:t>Design</a:t>
            </a:r>
            <a:r>
              <a:rPr lang="en-US" dirty="0"/>
              <a:t> - This is also a standard SDLC process step, where requirements are defined in terms of software parlance. Basic architecture of system as a whole and its sub-systems are created.</a:t>
            </a:r>
          </a:p>
          <a:p>
            <a:r>
              <a:rPr lang="en-US" b="1" dirty="0"/>
              <a:t>Specify Components </a:t>
            </a:r>
            <a:r>
              <a:rPr lang="en-US" dirty="0"/>
              <a:t>- By studying the software design, the designers segregate the entire system into smaller components or sub-systems. One complete software design turns into a collection of a huge set of components working together.</a:t>
            </a:r>
          </a:p>
          <a:p>
            <a:r>
              <a:rPr lang="en-US" b="1" dirty="0"/>
              <a:t>Search Suitable Components</a:t>
            </a:r>
            <a:r>
              <a:rPr lang="en-US" dirty="0"/>
              <a:t> - The software component repository is referred by designers to search for the matching component, on the basis of functionality and intended software requirements..</a:t>
            </a:r>
          </a:p>
          <a:p>
            <a:r>
              <a:rPr lang="en-US" b="1" dirty="0"/>
              <a:t>Incorporate Components</a:t>
            </a:r>
            <a:r>
              <a:rPr lang="en-US" dirty="0"/>
              <a:t> - All matched components are packed together to shape them as complete software.</a:t>
            </a:r>
          </a:p>
          <a:p>
            <a:endParaRPr lang="en-US" dirty="0"/>
          </a:p>
        </p:txBody>
      </p:sp>
      <p:sp>
        <p:nvSpPr>
          <p:cNvPr id="4" name="Slide Number Placeholder 3"/>
          <p:cNvSpPr>
            <a:spLocks noGrp="1"/>
          </p:cNvSpPr>
          <p:nvPr>
            <p:ph type="sldNum" sz="quarter" idx="12"/>
          </p:nvPr>
        </p:nvSpPr>
        <p:spPr/>
        <p:txBody>
          <a:bodyPr/>
          <a:lstStyle/>
          <a:p>
            <a:fld id="{AC1FC8D2-415A-4163-A246-0E87DA5221ED}" type="slidenum">
              <a:rPr lang="en-US" smtClean="0"/>
              <a:t>19</a:t>
            </a:fld>
            <a:endParaRPr lang="en-US"/>
          </a:p>
        </p:txBody>
      </p:sp>
    </p:spTree>
    <p:extLst>
      <p:ext uri="{BB962C8B-B14F-4D97-AF65-F5344CB8AC3E}">
        <p14:creationId xmlns:p14="http://schemas.microsoft.com/office/powerpoint/2010/main" val="1235345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9948B7-B5B2-48CC-9013-16CE5C5F8C69}" type="slidenum">
              <a:rPr lang="en-US" altLang="en-US" sz="1200" smtClean="0">
                <a:solidFill>
                  <a:srgbClr val="898989"/>
                </a:solidFill>
                <a:latin typeface="Calibri" panose="020F0502020204030204" pitchFamily="34" charset="0"/>
              </a:rPr>
              <a:pPr/>
              <a:t>2</a:t>
            </a:fld>
            <a:endParaRPr lang="en-US" altLang="en-US" sz="1200" smtClean="0">
              <a:solidFill>
                <a:srgbClr val="898989"/>
              </a:solidFill>
              <a:latin typeface="Calibri" panose="020F0502020204030204" pitchFamily="34" charset="0"/>
            </a:endParaRPr>
          </a:p>
        </p:txBody>
      </p:sp>
      <p:sp>
        <p:nvSpPr>
          <p:cNvPr id="3" name="TextBox 2">
            <a:extLst>
              <a:ext uri="{FF2B5EF4-FFF2-40B4-BE49-F238E27FC236}"/>
            </a:extLst>
          </p:cNvPr>
          <p:cNvSpPr txBox="1"/>
          <p:nvPr/>
        </p:nvSpPr>
        <p:spPr>
          <a:xfrm>
            <a:off x="1189038" y="2224088"/>
            <a:ext cx="6797675" cy="3516347"/>
          </a:xfrm>
          <a:prstGeom prst="rect">
            <a:avLst/>
          </a:prstGeom>
          <a:noFill/>
        </p:spPr>
        <p:txBody>
          <a:bodyPr lIns="68580" tIns="34290" rIns="68580" bIns="34290">
            <a:spAutoFit/>
          </a:bodyPr>
          <a:lstStyle/>
          <a:p>
            <a:pPr marL="257175" indent="-257175">
              <a:buFontTx/>
              <a:buAutoNum type="arabicPeriod"/>
              <a:defRPr/>
            </a:pPr>
            <a:r>
              <a:rPr lang="en-US" altLang="en-US" sz="2800" dirty="0">
                <a:solidFill>
                  <a:srgbClr val="C00000"/>
                </a:solidFill>
                <a:latin typeface="Times New Roman" panose="02020603050405020304" pitchFamily="18" charset="0"/>
                <a:cs typeface="Times New Roman" panose="02020603050405020304" pitchFamily="18" charset="0"/>
              </a:rPr>
              <a:t>Software </a:t>
            </a:r>
            <a:r>
              <a:rPr lang="en-US" altLang="en-US" sz="2800" dirty="0" smtClean="0">
                <a:solidFill>
                  <a:srgbClr val="C00000"/>
                </a:solidFill>
                <a:latin typeface="Times New Roman" panose="02020603050405020304" pitchFamily="18" charset="0"/>
                <a:cs typeface="Times New Roman" panose="02020603050405020304" pitchFamily="18" charset="0"/>
              </a:rPr>
              <a:t>Maintenance</a:t>
            </a:r>
            <a:endParaRPr lang="en-US" sz="2800" dirty="0">
              <a:latin typeface="Times New Roman" panose="02020603050405020304" pitchFamily="18" charset="0"/>
              <a:ea typeface="+mn-lt"/>
              <a:cs typeface="Times New Roman" panose="02020603050405020304" pitchFamily="18" charset="0"/>
            </a:endParaRPr>
          </a:p>
          <a:p>
            <a:pPr marL="257175" indent="-257175">
              <a:buFontTx/>
              <a:buAutoNum type="arabicPeriod"/>
              <a:defRPr/>
            </a:pPr>
            <a:r>
              <a:rPr lang="en-US" altLang="en-US" sz="2800" dirty="0">
                <a:solidFill>
                  <a:srgbClr val="C00000"/>
                </a:solidFill>
                <a:latin typeface="Times New Roman" panose="02020603050405020304" pitchFamily="18" charset="0"/>
                <a:cs typeface="Times New Roman" panose="02020603050405020304" pitchFamily="18" charset="0"/>
              </a:rPr>
              <a:t>Types of Software Maintenance</a:t>
            </a:r>
          </a:p>
          <a:p>
            <a:pPr marL="257175" indent="-257175">
              <a:buFontTx/>
              <a:buAutoNum type="arabicPeriod"/>
              <a:defRPr/>
            </a:pPr>
            <a:r>
              <a:rPr lang="en-US" altLang="en-US" sz="2800" dirty="0">
                <a:solidFill>
                  <a:srgbClr val="C00000"/>
                </a:solidFill>
                <a:latin typeface="Times New Roman" panose="02020603050405020304" pitchFamily="18" charset="0"/>
                <a:cs typeface="Times New Roman" panose="02020603050405020304" pitchFamily="18" charset="0"/>
              </a:rPr>
              <a:t>Cost of Software Maintenance</a:t>
            </a:r>
          </a:p>
          <a:p>
            <a:pPr marL="257175" indent="-257175">
              <a:buFontTx/>
              <a:buAutoNum type="arabicPeriod"/>
              <a:defRPr/>
            </a:pPr>
            <a:r>
              <a:rPr lang="en-US" altLang="en-US" sz="2800" dirty="0">
                <a:solidFill>
                  <a:srgbClr val="FF0000"/>
                </a:solidFill>
                <a:latin typeface="Times New Roman" panose="02020603050405020304" pitchFamily="18" charset="0"/>
                <a:cs typeface="Times New Roman" panose="02020603050405020304" pitchFamily="18" charset="0"/>
              </a:rPr>
              <a:t>Maintenance Activities</a:t>
            </a:r>
            <a:endParaRPr lang="en-US" altLang="en-US" sz="2800" dirty="0">
              <a:solidFill>
                <a:srgbClr val="C00000"/>
              </a:solidFill>
              <a:latin typeface="Times New Roman" panose="02020603050405020304" pitchFamily="18" charset="0"/>
              <a:cs typeface="Times New Roman" panose="02020603050405020304" pitchFamily="18" charset="0"/>
            </a:endParaRPr>
          </a:p>
          <a:p>
            <a:pPr marL="257175" indent="-257175">
              <a:buFontTx/>
              <a:buAutoNum type="arabicPeriod"/>
              <a:defRPr/>
            </a:pPr>
            <a:endParaRPr lang="en-US" altLang="en-US" sz="2800" dirty="0">
              <a:solidFill>
                <a:srgbClr val="C00000"/>
              </a:solidFill>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p:txBody>
      </p:sp>
      <p:sp>
        <p:nvSpPr>
          <p:cNvPr id="17412" name="Title 1"/>
          <p:cNvSpPr txBox="1">
            <a:spLocks/>
          </p:cNvSpPr>
          <p:nvPr/>
        </p:nvSpPr>
        <p:spPr bwMode="auto">
          <a:xfrm>
            <a:off x="838200" y="304800"/>
            <a:ext cx="59150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300" dirty="0" smtClean="0">
                <a:solidFill>
                  <a:srgbClr val="C00000"/>
                </a:solidFill>
                <a:latin typeface="Times New Roman" panose="02020603050405020304" pitchFamily="18" charset="0"/>
                <a:cs typeface="Times New Roman" panose="02020603050405020304" pitchFamily="18" charset="0"/>
              </a:rPr>
              <a:t>Recap for </a:t>
            </a:r>
            <a:r>
              <a:rPr lang="en-US" altLang="en-US" sz="3300" dirty="0">
                <a:solidFill>
                  <a:srgbClr val="C00000"/>
                </a:solidFill>
                <a:latin typeface="Times New Roman" panose="02020603050405020304" pitchFamily="18" charset="0"/>
                <a:cs typeface="Times New Roman" panose="02020603050405020304" pitchFamily="18" charset="0"/>
              </a:rPr>
              <a:t>session 6</a:t>
            </a:r>
            <a:br>
              <a:rPr lang="en-US" altLang="en-US" sz="3300" dirty="0">
                <a:solidFill>
                  <a:srgbClr val="C00000"/>
                </a:solidFill>
                <a:latin typeface="Times New Roman" panose="02020603050405020304" pitchFamily="18" charset="0"/>
                <a:cs typeface="Times New Roman" panose="02020603050405020304" pitchFamily="18" charset="0"/>
              </a:rPr>
            </a:br>
            <a:endParaRPr lang="en-US" altLang="en-US" sz="3300" dirty="0">
              <a:solidFill>
                <a:srgbClr val="C00000"/>
              </a:solidFill>
              <a:latin typeface="Times New Roman" panose="02020603050405020304" pitchFamily="18" charset="0"/>
              <a:cs typeface="Times New Roman" panose="02020603050405020304" pitchFamily="18" charset="0"/>
            </a:endParaRPr>
          </a:p>
        </p:txBody>
      </p:sp>
      <p:sp>
        <p:nvSpPr>
          <p:cNvPr id="17413" name="Title 1"/>
          <p:cNvSpPr txBox="1">
            <a:spLocks/>
          </p:cNvSpPr>
          <p:nvPr/>
        </p:nvSpPr>
        <p:spPr bwMode="auto">
          <a:xfrm>
            <a:off x="1476375" y="1708150"/>
            <a:ext cx="59150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3300">
              <a:solidFill>
                <a:srgbClr val="C000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1796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9948B7-B5B2-48CC-9013-16CE5C5F8C69}" type="slidenum">
              <a:rPr lang="en-US" altLang="en-US" sz="1200" smtClean="0">
                <a:solidFill>
                  <a:srgbClr val="898989"/>
                </a:solidFill>
                <a:latin typeface="Calibri" panose="020F0502020204030204" pitchFamily="34" charset="0"/>
              </a:rPr>
              <a:pPr/>
              <a:t>3</a:t>
            </a:fld>
            <a:endParaRPr lang="en-US" altLang="en-US" sz="1200" smtClean="0">
              <a:solidFill>
                <a:srgbClr val="898989"/>
              </a:solidFill>
              <a:latin typeface="Calibri" panose="020F0502020204030204" pitchFamily="34" charset="0"/>
            </a:endParaRPr>
          </a:p>
        </p:txBody>
      </p:sp>
      <p:sp>
        <p:nvSpPr>
          <p:cNvPr id="3" name="TextBox 2">
            <a:extLst>
              <a:ext uri="{FF2B5EF4-FFF2-40B4-BE49-F238E27FC236}"/>
            </a:extLst>
          </p:cNvPr>
          <p:cNvSpPr txBox="1"/>
          <p:nvPr/>
        </p:nvSpPr>
        <p:spPr>
          <a:xfrm>
            <a:off x="627062" y="1458878"/>
            <a:ext cx="6797675" cy="3516347"/>
          </a:xfrm>
          <a:prstGeom prst="rect">
            <a:avLst/>
          </a:prstGeom>
          <a:noFill/>
        </p:spPr>
        <p:txBody>
          <a:bodyPr lIns="68580" tIns="34290" rIns="68580" bIns="34290">
            <a:spAutoFit/>
          </a:bodyPr>
          <a:lstStyle/>
          <a:p>
            <a:pPr marL="257175" indent="-257175">
              <a:buFontTx/>
              <a:buAutoNum type="arabicPeriod"/>
              <a:defRPr/>
            </a:pPr>
            <a:r>
              <a:rPr lang="en-US" altLang="en-US" sz="2800" dirty="0">
                <a:solidFill>
                  <a:srgbClr val="C00000"/>
                </a:solidFill>
                <a:latin typeface="Times New Roman" panose="02020603050405020304" pitchFamily="18" charset="0"/>
                <a:cs typeface="Times New Roman" panose="02020603050405020304" pitchFamily="18" charset="0"/>
              </a:rPr>
              <a:t>Software </a:t>
            </a:r>
            <a:r>
              <a:rPr lang="en-US" altLang="en-US" sz="2800" dirty="0" smtClean="0">
                <a:solidFill>
                  <a:srgbClr val="C00000"/>
                </a:solidFill>
                <a:latin typeface="Times New Roman" panose="02020603050405020304" pitchFamily="18" charset="0"/>
                <a:cs typeface="Times New Roman" panose="02020603050405020304" pitchFamily="18" charset="0"/>
              </a:rPr>
              <a:t>Re-Engineering </a:t>
            </a:r>
          </a:p>
          <a:p>
            <a:pPr marL="257175" indent="-257175">
              <a:buFontTx/>
              <a:buAutoNum type="arabicPeriod"/>
              <a:defRPr/>
            </a:pPr>
            <a:r>
              <a:rPr lang="en-US" sz="2800" cap="all" dirty="0"/>
              <a:t>RE-ENGINEERING </a:t>
            </a:r>
            <a:r>
              <a:rPr lang="en-US" sz="2800" cap="all" dirty="0" smtClean="0"/>
              <a:t>PROCESS</a:t>
            </a:r>
          </a:p>
          <a:p>
            <a:pPr marL="257175" indent="-257175">
              <a:buFontTx/>
              <a:buAutoNum type="arabicPeriod"/>
              <a:defRPr/>
            </a:pPr>
            <a:r>
              <a:rPr lang="en-US" altLang="en-US" sz="2800" cap="all" dirty="0" smtClean="0">
                <a:solidFill>
                  <a:srgbClr val="C00000"/>
                </a:solidFill>
                <a:latin typeface="Times New Roman" panose="02020603050405020304" pitchFamily="18" charset="0"/>
                <a:cs typeface="Times New Roman" panose="02020603050405020304" pitchFamily="18" charset="0"/>
              </a:rPr>
              <a:t>Re use</a:t>
            </a:r>
            <a:endParaRPr lang="en-US" altLang="en-US" sz="2800" dirty="0">
              <a:solidFill>
                <a:srgbClr val="C00000"/>
              </a:solidFill>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ea typeface="+mn-lt"/>
              <a:cs typeface="Times New Roman" panose="02020603050405020304" pitchFamily="18" charset="0"/>
            </a:endParaRPr>
          </a:p>
          <a:p>
            <a:pPr marL="257175" indent="-257175">
              <a:buFontTx/>
              <a:buAutoNum type="arabicPeriod"/>
              <a:defRPr/>
            </a:pPr>
            <a:endParaRPr lang="en-US" altLang="en-US" sz="2800" dirty="0">
              <a:solidFill>
                <a:srgbClr val="C00000"/>
              </a:solidFill>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p:txBody>
      </p:sp>
      <p:sp>
        <p:nvSpPr>
          <p:cNvPr id="17412" name="Title 1"/>
          <p:cNvSpPr txBox="1">
            <a:spLocks/>
          </p:cNvSpPr>
          <p:nvPr/>
        </p:nvSpPr>
        <p:spPr bwMode="auto">
          <a:xfrm>
            <a:off x="838200" y="304800"/>
            <a:ext cx="59150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300" dirty="0" smtClean="0">
                <a:solidFill>
                  <a:srgbClr val="C00000"/>
                </a:solidFill>
                <a:latin typeface="Times New Roman" panose="02020603050405020304" pitchFamily="18" charset="0"/>
                <a:cs typeface="Times New Roman" panose="02020603050405020304" pitchFamily="18" charset="0"/>
              </a:rPr>
              <a:t>Agenda for </a:t>
            </a:r>
            <a:r>
              <a:rPr lang="en-US" altLang="en-US" sz="3300" dirty="0">
                <a:solidFill>
                  <a:srgbClr val="C00000"/>
                </a:solidFill>
                <a:latin typeface="Times New Roman" panose="02020603050405020304" pitchFamily="18" charset="0"/>
                <a:cs typeface="Times New Roman" panose="02020603050405020304" pitchFamily="18" charset="0"/>
              </a:rPr>
              <a:t>session </a:t>
            </a:r>
            <a:r>
              <a:rPr lang="en-US" altLang="en-US" sz="3300" dirty="0" smtClean="0">
                <a:solidFill>
                  <a:srgbClr val="C00000"/>
                </a:solidFill>
                <a:latin typeface="Times New Roman" panose="02020603050405020304" pitchFamily="18" charset="0"/>
                <a:cs typeface="Times New Roman" panose="02020603050405020304" pitchFamily="18" charset="0"/>
              </a:rPr>
              <a:t>7</a:t>
            </a:r>
            <a:r>
              <a:rPr lang="en-US" altLang="en-US" sz="3300" dirty="0">
                <a:solidFill>
                  <a:srgbClr val="C00000"/>
                </a:solidFill>
                <a:latin typeface="Times New Roman" panose="02020603050405020304" pitchFamily="18" charset="0"/>
                <a:cs typeface="Times New Roman" panose="02020603050405020304" pitchFamily="18" charset="0"/>
              </a:rPr>
              <a:t/>
            </a:r>
            <a:br>
              <a:rPr lang="en-US" altLang="en-US" sz="3300" dirty="0">
                <a:solidFill>
                  <a:srgbClr val="C00000"/>
                </a:solidFill>
                <a:latin typeface="Times New Roman" panose="02020603050405020304" pitchFamily="18" charset="0"/>
                <a:cs typeface="Times New Roman" panose="02020603050405020304" pitchFamily="18" charset="0"/>
              </a:rPr>
            </a:br>
            <a:endParaRPr lang="en-US" altLang="en-US" sz="3300" dirty="0">
              <a:solidFill>
                <a:srgbClr val="C00000"/>
              </a:solidFill>
              <a:latin typeface="Times New Roman" panose="02020603050405020304" pitchFamily="18" charset="0"/>
              <a:cs typeface="Times New Roman" panose="02020603050405020304" pitchFamily="18" charset="0"/>
            </a:endParaRPr>
          </a:p>
        </p:txBody>
      </p:sp>
      <p:sp>
        <p:nvSpPr>
          <p:cNvPr id="17413" name="Title 1"/>
          <p:cNvSpPr txBox="1">
            <a:spLocks/>
          </p:cNvSpPr>
          <p:nvPr/>
        </p:nvSpPr>
        <p:spPr bwMode="auto">
          <a:xfrm>
            <a:off x="1476375" y="1708150"/>
            <a:ext cx="59150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3300">
              <a:solidFill>
                <a:srgbClr val="C000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7574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1470025"/>
          </a:xfrm>
        </p:spPr>
        <p:txBody>
          <a:bodyPr>
            <a:normAutofit/>
          </a:bodyPr>
          <a:lstStyle/>
          <a:p>
            <a:r>
              <a:rPr lang="en-US" dirty="0"/>
              <a:t>Software </a:t>
            </a:r>
            <a:r>
              <a:rPr lang="en-US" dirty="0" smtClean="0"/>
              <a:t>Re-engineering</a:t>
            </a:r>
            <a:endParaRPr lang="en-US" dirty="0"/>
          </a:p>
        </p:txBody>
      </p:sp>
      <p:sp>
        <p:nvSpPr>
          <p:cNvPr id="3" name="Subtitle 2"/>
          <p:cNvSpPr>
            <a:spLocks noGrp="1"/>
          </p:cNvSpPr>
          <p:nvPr>
            <p:ph type="subTitle" idx="1"/>
          </p:nvPr>
        </p:nvSpPr>
        <p:spPr>
          <a:xfrm>
            <a:off x="381000" y="1295400"/>
            <a:ext cx="8077200" cy="4876800"/>
          </a:xfrm>
        </p:spPr>
        <p:txBody>
          <a:bodyPr>
            <a:normAutofit fontScale="70000" lnSpcReduction="20000"/>
          </a:bodyPr>
          <a:lstStyle/>
          <a:p>
            <a:pPr marL="514350" indent="-514350"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When we need to update the software to keep it to the current market, without impacting its functionality, it is called software re-engineering. It is a thorough process where the design of software is changed and programs are re-written</a:t>
            </a:r>
            <a:r>
              <a:rPr lang="en-US" dirty="0" smtClean="0">
                <a:solidFill>
                  <a:schemeClr val="tx1"/>
                </a:solidFill>
                <a:latin typeface="Times New Roman" panose="02020603050405020304" pitchFamily="18" charset="0"/>
                <a:cs typeface="Times New Roman" panose="02020603050405020304" pitchFamily="18" charset="0"/>
              </a:rPr>
              <a:t>.</a:t>
            </a:r>
          </a:p>
          <a:p>
            <a:pPr marL="514350" indent="-514350" algn="just">
              <a:buFont typeface="+mj-lt"/>
              <a:buAutoNum type="arabicPeriod"/>
            </a:pPr>
            <a:endParaRPr lang="en-US"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Legacy software cannot keep tuning with the latest technology available in the market. As the hardware become obsolete, updating of software becomes a headache. Even if software grows old with time, its functionality does not</a:t>
            </a:r>
            <a:r>
              <a:rPr lang="en-US" dirty="0" smtClean="0">
                <a:solidFill>
                  <a:schemeClr val="tx1"/>
                </a:solidFill>
                <a:latin typeface="Times New Roman" panose="02020603050405020304" pitchFamily="18" charset="0"/>
                <a:cs typeface="Times New Roman" panose="02020603050405020304" pitchFamily="18" charset="0"/>
              </a:rPr>
              <a:t>.</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For example, initially Unix was developed in assembly language. When language C came into existence, Unix was re-engineered in C, because working in assembly language was difficult.</a:t>
            </a:r>
          </a:p>
          <a:p>
            <a:pPr marL="514350" indent="-514350" algn="l">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1FC8D2-415A-4163-A246-0E87DA5221ED}" type="slidenum">
              <a:rPr lang="en-US" smtClean="0"/>
              <a:t>4</a:t>
            </a:fld>
            <a:endParaRPr lang="en-US"/>
          </a:p>
        </p:txBody>
      </p:sp>
    </p:spTree>
    <p:extLst>
      <p:ext uri="{BB962C8B-B14F-4D97-AF65-F5344CB8AC3E}">
        <p14:creationId xmlns:p14="http://schemas.microsoft.com/office/powerpoint/2010/main" val="141490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2725"/>
            <a:ext cx="8229600" cy="1143000"/>
          </a:xfrm>
        </p:spPr>
        <p:txBody>
          <a:bodyPr>
            <a:normAutofit/>
          </a:bodyPr>
          <a:lstStyle/>
          <a:p>
            <a:pPr algn="l"/>
            <a:r>
              <a:rPr lang="en-US" dirty="0"/>
              <a:t>Software </a:t>
            </a:r>
            <a:r>
              <a:rPr lang="en-US" dirty="0" smtClean="0"/>
              <a:t>Re-engineering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348581"/>
            <a:ext cx="8229600" cy="4525963"/>
          </a:xfrm>
        </p:spPr>
        <p:txBody>
          <a:bodyPr/>
          <a:lstStyle/>
          <a:p>
            <a:r>
              <a:rPr lang="en-US" dirty="0"/>
              <a:t>Other than this, sometimes programmers notice that few parts of software need more maintenance than others and they also need re-engineering.</a:t>
            </a:r>
          </a:p>
          <a:p>
            <a:pPr marL="0" indent="0">
              <a:buNone/>
            </a:pPr>
            <a:r>
              <a:rPr lang="en-US" dirty="0" smtClean="0"/>
              <a:t/>
            </a:r>
            <a:br>
              <a:rPr lang="en-US"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047999"/>
            <a:ext cx="3200400" cy="3568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C1FC8D2-415A-4163-A246-0E87DA5221ED}" type="slidenum">
              <a:rPr lang="en-US" smtClean="0"/>
              <a:t>5</a:t>
            </a:fld>
            <a:endParaRPr lang="en-US"/>
          </a:p>
        </p:txBody>
      </p:sp>
    </p:spTree>
    <p:extLst>
      <p:ext uri="{BB962C8B-B14F-4D97-AF65-F5344CB8AC3E}">
        <p14:creationId xmlns:p14="http://schemas.microsoft.com/office/powerpoint/2010/main" val="154650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all" dirty="0"/>
              <a:t>RE-ENGINEERING </a:t>
            </a:r>
            <a:r>
              <a:rPr lang="en-US" cap="all" dirty="0" smtClean="0"/>
              <a:t>PROCESS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Decide</a:t>
            </a:r>
            <a:r>
              <a:rPr lang="en-US" dirty="0">
                <a:latin typeface="Times New Roman" panose="02020603050405020304" pitchFamily="18" charset="0"/>
                <a:cs typeface="Times New Roman" panose="02020603050405020304" pitchFamily="18" charset="0"/>
              </a:rPr>
              <a:t> what to re-engineer. Is it whole software or a part of it?</a:t>
            </a:r>
          </a:p>
          <a:p>
            <a:r>
              <a:rPr lang="en-US" b="1" dirty="0">
                <a:latin typeface="Times New Roman" panose="02020603050405020304" pitchFamily="18" charset="0"/>
                <a:cs typeface="Times New Roman" panose="02020603050405020304" pitchFamily="18" charset="0"/>
              </a:rPr>
              <a:t>Perform</a:t>
            </a:r>
            <a:r>
              <a:rPr lang="en-US" dirty="0">
                <a:latin typeface="Times New Roman" panose="02020603050405020304" pitchFamily="18" charset="0"/>
                <a:cs typeface="Times New Roman" panose="02020603050405020304" pitchFamily="18" charset="0"/>
              </a:rPr>
              <a:t> Reverse Engineering, in order to obtain specifications of existing software.</a:t>
            </a:r>
          </a:p>
          <a:p>
            <a:r>
              <a:rPr lang="en-US" b="1" dirty="0">
                <a:latin typeface="Times New Roman" panose="02020603050405020304" pitchFamily="18" charset="0"/>
                <a:cs typeface="Times New Roman" panose="02020603050405020304" pitchFamily="18" charset="0"/>
              </a:rPr>
              <a:t>Restructure Program</a:t>
            </a:r>
            <a:r>
              <a:rPr lang="en-US" dirty="0">
                <a:latin typeface="Times New Roman" panose="02020603050405020304" pitchFamily="18" charset="0"/>
                <a:cs typeface="Times New Roman" panose="02020603050405020304" pitchFamily="18" charset="0"/>
              </a:rPr>
              <a:t> if required. For example, changing function-oriented programs into object-oriented programs.</a:t>
            </a:r>
          </a:p>
          <a:p>
            <a:r>
              <a:rPr lang="en-US" b="1" dirty="0">
                <a:latin typeface="Times New Roman" panose="02020603050405020304" pitchFamily="18" charset="0"/>
                <a:cs typeface="Times New Roman" panose="02020603050405020304" pitchFamily="18" charset="0"/>
              </a:rPr>
              <a:t>Re-structure data</a:t>
            </a:r>
            <a:r>
              <a:rPr lang="en-US" dirty="0">
                <a:latin typeface="Times New Roman" panose="02020603050405020304" pitchFamily="18" charset="0"/>
                <a:cs typeface="Times New Roman" panose="02020603050405020304" pitchFamily="18" charset="0"/>
              </a:rPr>
              <a:t> as required.</a:t>
            </a:r>
          </a:p>
          <a:p>
            <a:r>
              <a:rPr lang="en-US" b="1" dirty="0">
                <a:latin typeface="Times New Roman" panose="02020603050405020304" pitchFamily="18" charset="0"/>
                <a:cs typeface="Times New Roman" panose="02020603050405020304" pitchFamily="18" charset="0"/>
              </a:rPr>
              <a:t>Apply Forward engineering</a:t>
            </a:r>
            <a:r>
              <a:rPr lang="en-US" dirty="0">
                <a:latin typeface="Times New Roman" panose="02020603050405020304" pitchFamily="18" charset="0"/>
                <a:cs typeface="Times New Roman" panose="02020603050405020304" pitchFamily="18" charset="0"/>
              </a:rPr>
              <a:t> concepts in order to get re-engineered software.</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1FC8D2-415A-4163-A246-0E87DA5221ED}" type="slidenum">
              <a:rPr lang="en-US" smtClean="0"/>
              <a:t>6</a:t>
            </a:fld>
            <a:endParaRPr lang="en-US"/>
          </a:p>
        </p:txBody>
      </p:sp>
    </p:spTree>
    <p:extLst>
      <p:ext uri="{BB962C8B-B14F-4D97-AF65-F5344CB8AC3E}">
        <p14:creationId xmlns:p14="http://schemas.microsoft.com/office/powerpoint/2010/main" val="89059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 y="1138237"/>
            <a:ext cx="8763000" cy="4525963"/>
          </a:xfrm>
        </p:spPr>
        <p:txBody>
          <a:bodyPr>
            <a:normAutofit fontScale="40000" lnSpcReduction="20000"/>
          </a:bodyPr>
          <a:lstStyle/>
          <a:p>
            <a:pPr marL="0" indent="0">
              <a:buNone/>
            </a:pPr>
            <a:r>
              <a:rPr lang="en-US" sz="6500" b="1" dirty="0">
                <a:solidFill>
                  <a:srgbClr val="FF0000"/>
                </a:solidFill>
                <a:latin typeface="Times New Roman" panose="02020603050405020304" pitchFamily="18" charset="0"/>
                <a:cs typeface="Times New Roman" panose="02020603050405020304" pitchFamily="18" charset="0"/>
              </a:rPr>
              <a:t>There are few important terms used in Software </a:t>
            </a:r>
            <a:r>
              <a:rPr lang="en-US" sz="6500" b="1" dirty="0" smtClean="0">
                <a:solidFill>
                  <a:srgbClr val="FF0000"/>
                </a:solidFill>
                <a:latin typeface="Times New Roman" panose="02020603050405020304" pitchFamily="18" charset="0"/>
                <a:cs typeface="Times New Roman" panose="02020603050405020304" pitchFamily="18" charset="0"/>
              </a:rPr>
              <a:t>re-engineering</a:t>
            </a:r>
            <a:endParaRPr lang="en-US" sz="6500" b="1" cap="all" dirty="0" smtClean="0">
              <a:solidFill>
                <a:srgbClr val="FF000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4600" cap="all" dirty="0" smtClean="0">
                <a:latin typeface="Times New Roman" panose="02020603050405020304" pitchFamily="18" charset="0"/>
                <a:cs typeface="Times New Roman" panose="02020603050405020304" pitchFamily="18" charset="0"/>
              </a:rPr>
              <a:t>REVERSE ENGINEERING</a:t>
            </a:r>
          </a:p>
          <a:p>
            <a:endParaRPr lang="en-US" sz="4600" cap="all" dirty="0">
              <a:latin typeface="Times New Roman" panose="02020603050405020304" pitchFamily="18" charset="0"/>
              <a:cs typeface="Times New Roman" panose="02020603050405020304" pitchFamily="18" charset="0"/>
            </a:endParaRPr>
          </a:p>
          <a:p>
            <a:r>
              <a:rPr lang="en-US" sz="4600" dirty="0">
                <a:latin typeface="Times New Roman" panose="02020603050405020304" pitchFamily="18" charset="0"/>
                <a:cs typeface="Times New Roman" panose="02020603050405020304" pitchFamily="18" charset="0"/>
              </a:rPr>
              <a:t>It is a process to achieve system specification by thoroughly analyzing, understanding the existing system. This process can be seen as reverse SDLC model, i.e. we try to get higher abstraction level by analyzing lower abstraction levels</a:t>
            </a:r>
            <a:r>
              <a:rPr lang="en-US" sz="4600" dirty="0" smtClean="0">
                <a:latin typeface="Times New Roman" panose="02020603050405020304" pitchFamily="18" charset="0"/>
                <a:cs typeface="Times New Roman" panose="02020603050405020304" pitchFamily="18" charset="0"/>
              </a:rPr>
              <a:t>.</a:t>
            </a:r>
          </a:p>
          <a:p>
            <a:endParaRPr lang="en-US" sz="4600" dirty="0">
              <a:latin typeface="Times New Roman" panose="02020603050405020304" pitchFamily="18" charset="0"/>
              <a:cs typeface="Times New Roman" panose="02020603050405020304" pitchFamily="18" charset="0"/>
            </a:endParaRPr>
          </a:p>
          <a:p>
            <a:r>
              <a:rPr lang="en-US" sz="4600" dirty="0">
                <a:latin typeface="Times New Roman" panose="02020603050405020304" pitchFamily="18" charset="0"/>
                <a:cs typeface="Times New Roman" panose="02020603050405020304" pitchFamily="18" charset="0"/>
              </a:rPr>
              <a:t>An existing system is previously implemented </a:t>
            </a:r>
            <a:r>
              <a:rPr lang="en-US" sz="4600" dirty="0" smtClean="0">
                <a:latin typeface="Times New Roman" panose="02020603050405020304" pitchFamily="18" charset="0"/>
                <a:cs typeface="Times New Roman" panose="02020603050405020304" pitchFamily="18" charset="0"/>
              </a:rPr>
              <a:t>design</a:t>
            </a:r>
            <a:r>
              <a:rPr lang="en-US" sz="4600" dirty="0">
                <a:latin typeface="Times New Roman" panose="02020603050405020304" pitchFamily="18" charset="0"/>
                <a:cs typeface="Times New Roman" panose="02020603050405020304" pitchFamily="18" charset="0"/>
              </a:rPr>
              <a:t>, about which we know nothing. Designers then do reverse engineering by looking at the code and try to get the design. With design in hand, they try to conclude the specifications. Thus, going in reverse from code to system specification.</a:t>
            </a:r>
          </a:p>
          <a:p>
            <a:pPr marL="0" indent="0">
              <a:buNone/>
            </a:pPr>
            <a:r>
              <a:rPr lang="en-US" sz="4600" dirty="0" smtClean="0">
                <a:latin typeface="Times New Roman" panose="02020603050405020304" pitchFamily="18" charset="0"/>
                <a:cs typeface="Times New Roman" panose="02020603050405020304" pitchFamily="18" charset="0"/>
              </a:rPr>
              <a:t/>
            </a:r>
            <a:br>
              <a:rPr lang="en-US" sz="4600" dirty="0" smtClean="0">
                <a:latin typeface="Times New Roman" panose="02020603050405020304" pitchFamily="18" charset="0"/>
                <a:cs typeface="Times New Roman" panose="02020603050405020304" pitchFamily="18" charset="0"/>
              </a:rPr>
            </a:br>
            <a:endParaRPr lang="en-US" sz="46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267200"/>
            <a:ext cx="6143625"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C1FC8D2-415A-4163-A246-0E87DA5221ED}" type="slidenum">
              <a:rPr lang="en-US" smtClean="0"/>
              <a:t>7</a:t>
            </a:fld>
            <a:endParaRPr lang="en-US"/>
          </a:p>
        </p:txBody>
      </p:sp>
      <p:sp>
        <p:nvSpPr>
          <p:cNvPr id="7" name="Title 1"/>
          <p:cNvSpPr txBox="1">
            <a:spLocks/>
          </p:cNvSpPr>
          <p:nvPr/>
        </p:nvSpPr>
        <p:spPr>
          <a:xfrm>
            <a:off x="447675" y="2857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cap="all" dirty="0" smtClean="0"/>
              <a:t>RE-ENGINEERING PROCESS</a:t>
            </a:r>
            <a:endParaRPr lang="en-US" dirty="0"/>
          </a:p>
        </p:txBody>
      </p:sp>
    </p:spTree>
    <p:extLst>
      <p:ext uri="{BB962C8B-B14F-4D97-AF65-F5344CB8AC3E}">
        <p14:creationId xmlns:p14="http://schemas.microsoft.com/office/powerpoint/2010/main" val="349484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229600" cy="4525963"/>
          </a:xfrm>
        </p:spPr>
        <p:txBody>
          <a:bodyPr>
            <a:noAutofit/>
          </a:bodyPr>
          <a:lstStyle/>
          <a:p>
            <a:pPr marL="0" indent="0">
              <a:buNone/>
            </a:pPr>
            <a:r>
              <a:rPr lang="en-US" sz="2400" cap="all" dirty="0" smtClean="0">
                <a:latin typeface="Times New Roman" panose="02020603050405020304" pitchFamily="18" charset="0"/>
                <a:cs typeface="Times New Roman" panose="02020603050405020304" pitchFamily="18" charset="0"/>
              </a:rPr>
              <a:t>2. </a:t>
            </a:r>
            <a:r>
              <a:rPr lang="en-US" sz="2400" b="1" cap="all" dirty="0" smtClean="0">
                <a:solidFill>
                  <a:srgbClr val="FF0000"/>
                </a:solidFill>
                <a:latin typeface="Times New Roman" panose="02020603050405020304" pitchFamily="18" charset="0"/>
                <a:cs typeface="Times New Roman" panose="02020603050405020304" pitchFamily="18" charset="0"/>
              </a:rPr>
              <a:t>PROGRAM </a:t>
            </a:r>
            <a:r>
              <a:rPr lang="en-US" sz="2400" b="1" cap="all" dirty="0">
                <a:solidFill>
                  <a:srgbClr val="FF0000"/>
                </a:solidFill>
                <a:latin typeface="Times New Roman" panose="02020603050405020304" pitchFamily="18" charset="0"/>
                <a:cs typeface="Times New Roman" panose="02020603050405020304" pitchFamily="18" charset="0"/>
              </a:rPr>
              <a:t>RESTRUCTURING</a:t>
            </a:r>
          </a:p>
          <a:p>
            <a:r>
              <a:rPr lang="en-US" sz="2400" dirty="0">
                <a:latin typeface="Times New Roman" panose="02020603050405020304" pitchFamily="18" charset="0"/>
                <a:cs typeface="Times New Roman" panose="02020603050405020304" pitchFamily="18" charset="0"/>
              </a:rPr>
              <a:t>It is a process to re-structure and re-construct the existing software. It is all about re-arranging the source code, either in same programming language or from one programming language to a different one. Restructuring can have either source code-restructuring and data-restructuring or both</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Re-structuring does not impact the functionality of the software but enhance reliability and maintainability. Program components, which cause errors very frequently can be changed, or updated with re-structuring</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dependability of software on obsolete hardware platform can be removed via re-structuring.</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C1FC8D2-415A-4163-A246-0E87DA5221ED}" type="slidenum">
              <a:rPr lang="en-US" smtClean="0"/>
              <a:t>8</a:t>
            </a:fld>
            <a:endParaRPr lang="en-US"/>
          </a:p>
        </p:txBody>
      </p:sp>
      <p:sp>
        <p:nvSpPr>
          <p:cNvPr id="6" name="Title 1"/>
          <p:cNvSpPr txBox="1">
            <a:spLocks/>
          </p:cNvSpPr>
          <p:nvPr/>
        </p:nvSpPr>
        <p:spPr>
          <a:xfrm>
            <a:off x="447675" y="2857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cap="all" dirty="0" smtClean="0"/>
              <a:t>RE-ENGINEERING PROCESS</a:t>
            </a:r>
            <a:endParaRPr lang="en-US" dirty="0"/>
          </a:p>
        </p:txBody>
      </p:sp>
    </p:spTree>
    <p:extLst>
      <p:ext uri="{BB962C8B-B14F-4D97-AF65-F5344CB8AC3E}">
        <p14:creationId xmlns:p14="http://schemas.microsoft.com/office/powerpoint/2010/main" val="367647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1295400"/>
            <a:ext cx="8229600" cy="4525963"/>
          </a:xfrm>
        </p:spPr>
        <p:txBody>
          <a:bodyPr>
            <a:normAutofit/>
          </a:bodyPr>
          <a:lstStyle/>
          <a:p>
            <a:pPr marL="0" indent="0">
              <a:buNone/>
            </a:pPr>
            <a:r>
              <a:rPr lang="en-US" cap="all" dirty="0" smtClean="0"/>
              <a:t>3. </a:t>
            </a:r>
            <a:r>
              <a:rPr lang="en-US" cap="all" dirty="0" smtClean="0">
                <a:solidFill>
                  <a:srgbClr val="FF0000"/>
                </a:solidFill>
              </a:rPr>
              <a:t>FORWARD </a:t>
            </a:r>
            <a:r>
              <a:rPr lang="en-US" cap="all" dirty="0">
                <a:solidFill>
                  <a:srgbClr val="FF0000"/>
                </a:solidFill>
              </a:rPr>
              <a:t>ENGINEERING</a:t>
            </a:r>
          </a:p>
          <a:p>
            <a:r>
              <a:rPr lang="en-US" sz="2400" dirty="0"/>
              <a:t>Forward engineering is a process of obtaining desired software from the specifications in hand which were brought down by means of reverse engineering. It assumes that there was some software engineering already done in the past</a:t>
            </a:r>
            <a:r>
              <a:rPr lang="en-US" sz="2400" dirty="0" smtClean="0"/>
              <a:t>.</a:t>
            </a:r>
          </a:p>
          <a:p>
            <a:pPr marL="0" indent="0">
              <a:buNone/>
            </a:pPr>
            <a:endParaRPr lang="en-US" sz="2400" dirty="0"/>
          </a:p>
          <a:p>
            <a:r>
              <a:rPr lang="en-US" sz="2400" dirty="0"/>
              <a:t>Forward engineering is same as software engineering process with only one difference – it is carried out always after reverse engineering</a:t>
            </a:r>
            <a:r>
              <a:rPr lang="en-US" sz="2400" dirty="0" smtClean="0"/>
              <a:t>.</a:t>
            </a:r>
          </a:p>
          <a:p>
            <a:endParaRPr lang="en-US" dirty="0"/>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5105400"/>
            <a:ext cx="45148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AC1FC8D2-415A-4163-A246-0E87DA5221ED}" type="slidenum">
              <a:rPr lang="en-US" smtClean="0"/>
              <a:t>9</a:t>
            </a:fld>
            <a:endParaRPr lang="en-US"/>
          </a:p>
        </p:txBody>
      </p:sp>
      <p:sp>
        <p:nvSpPr>
          <p:cNvPr id="7" name="Title 1"/>
          <p:cNvSpPr txBox="1">
            <a:spLocks/>
          </p:cNvSpPr>
          <p:nvPr/>
        </p:nvSpPr>
        <p:spPr>
          <a:xfrm>
            <a:off x="447675" y="28575"/>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cap="all" dirty="0" smtClean="0"/>
              <a:t>RE-ENGINEERING PROCESS</a:t>
            </a:r>
            <a:endParaRPr lang="en-US" dirty="0"/>
          </a:p>
        </p:txBody>
      </p:sp>
    </p:spTree>
    <p:extLst>
      <p:ext uri="{BB962C8B-B14F-4D97-AF65-F5344CB8AC3E}">
        <p14:creationId xmlns:p14="http://schemas.microsoft.com/office/powerpoint/2010/main" val="252477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907</Words>
  <Application>Microsoft Office PowerPoint</Application>
  <PresentationFormat>On-screen Show (4:3)</PresentationFormat>
  <Paragraphs>139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Session -7   Software Re-engineering</vt:lpstr>
      <vt:lpstr>PowerPoint Presentation</vt:lpstr>
      <vt:lpstr>PowerPoint Presentation</vt:lpstr>
      <vt:lpstr>Software Re-engineering</vt:lpstr>
      <vt:lpstr>Software Re-engineering  Cont…</vt:lpstr>
      <vt:lpstr>RE-ENGINEERING PROCESS</vt:lpstr>
      <vt:lpstr>PowerPoint Presentation</vt:lpstr>
      <vt:lpstr>PowerPoint Presentation</vt:lpstr>
      <vt:lpstr>PowerPoint Presentation</vt:lpstr>
      <vt:lpstr>Component reusability</vt:lpstr>
      <vt:lpstr>EXAMPLE cont…</vt:lpstr>
      <vt:lpstr>REUSE PROCESS</vt:lpstr>
      <vt:lpstr>PowerPoint Presentation</vt:lpstr>
      <vt:lpstr>Questions</vt:lpstr>
      <vt:lpstr>Answer</vt:lpstr>
      <vt:lpstr>2. RE-ENGINEERING PROCESS</vt:lpstr>
      <vt:lpstr>3. REVERSE ENGINEERING</vt:lpstr>
      <vt:lpstr>4. Re-use can be done at various levels</vt:lpstr>
      <vt:lpstr>5. Explain these terms?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Re-engineering</dc:title>
  <dc:creator>sujatha</dc:creator>
  <cp:lastModifiedBy>sujatha</cp:lastModifiedBy>
  <cp:revision>9</cp:revision>
  <dcterms:created xsi:type="dcterms:W3CDTF">2022-06-07T10:04:12Z</dcterms:created>
  <dcterms:modified xsi:type="dcterms:W3CDTF">2022-06-11T06:15:44Z</dcterms:modified>
</cp:coreProperties>
</file>