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4" r:id="rId2"/>
    <p:sldId id="262" r:id="rId3"/>
    <p:sldId id="26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4D8"/>
    <a:srgbClr val="FBFBFB"/>
    <a:srgbClr val="FDFDFD"/>
    <a:srgbClr val="FFFFFF"/>
    <a:srgbClr val="F1F8FF"/>
    <a:srgbClr val="E7F4FF"/>
    <a:srgbClr val="E6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44"/>
  </p:normalViewPr>
  <p:slideViewPr>
    <p:cSldViewPr snapToGrid="0" snapToObjects="1">
      <p:cViewPr varScale="1">
        <p:scale>
          <a:sx n="116" d="100"/>
          <a:sy n="116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30B00-461A-C345-BBC2-FA347CE39709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F3995-6815-684C-B7FA-52DF1CBC2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94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F3995-6815-684C-B7FA-52DF1CBC29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96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F3995-6815-684C-B7FA-52DF1CBC29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5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B8D3-6C71-B74A-9B85-26657AFA478F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3E6C-724C-A54E-AAC3-3E07776FC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8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B8D3-6C71-B74A-9B85-26657AFA478F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3E6C-724C-A54E-AAC3-3E07776FC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B8D3-6C71-B74A-9B85-26657AFA478F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3E6C-724C-A54E-AAC3-3E07776FC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9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B8D3-6C71-B74A-9B85-26657AFA478F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3E6C-724C-A54E-AAC3-3E07776FC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5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B8D3-6C71-B74A-9B85-26657AFA478F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3E6C-724C-A54E-AAC3-3E07776FC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B8D3-6C71-B74A-9B85-26657AFA478F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3E6C-724C-A54E-AAC3-3E07776FC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8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B8D3-6C71-B74A-9B85-26657AFA478F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3E6C-724C-A54E-AAC3-3E07776FC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8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B8D3-6C71-B74A-9B85-26657AFA478F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3E6C-724C-A54E-AAC3-3E07776FC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9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B8D3-6C71-B74A-9B85-26657AFA478F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3E6C-724C-A54E-AAC3-3E07776FC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4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B8D3-6C71-B74A-9B85-26657AFA478F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3E6C-724C-A54E-AAC3-3E07776FC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6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B8D3-6C71-B74A-9B85-26657AFA478F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3E6C-724C-A54E-AAC3-3E07776FC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5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1B8D3-6C71-B74A-9B85-26657AFA478F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F3E6C-724C-A54E-AAC3-3E07776FC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6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Arrow Connector 63"/>
          <p:cNvCxnSpPr/>
          <p:nvPr/>
        </p:nvCxnSpPr>
        <p:spPr>
          <a:xfrm flipV="1">
            <a:off x="2350602" y="2286470"/>
            <a:ext cx="4469996" cy="19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loud 37"/>
          <p:cNvSpPr/>
          <p:nvPr/>
        </p:nvSpPr>
        <p:spPr>
          <a:xfrm>
            <a:off x="3897328" y="1245240"/>
            <a:ext cx="1349344" cy="389888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loud 34"/>
          <p:cNvSpPr/>
          <p:nvPr/>
        </p:nvSpPr>
        <p:spPr>
          <a:xfrm>
            <a:off x="6821754" y="1840352"/>
            <a:ext cx="1489092" cy="645562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loud 25"/>
          <p:cNvSpPr/>
          <p:nvPr/>
        </p:nvSpPr>
        <p:spPr>
          <a:xfrm>
            <a:off x="1642189" y="1808564"/>
            <a:ext cx="1414511" cy="47319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80676" y="1478136"/>
            <a:ext cx="369333" cy="109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0" y="0"/>
            <a:ext cx="9144000" cy="102523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7000">
                <a:schemeClr val="accent1">
                  <a:lumMod val="45000"/>
                  <a:lumOff val="55000"/>
                </a:schemeClr>
              </a:gs>
              <a:gs pos="8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30116" y="119001"/>
            <a:ext cx="5786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AP to NetSuite Order-to-Cash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232107" y="-10372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Striped Right Arrow 10"/>
          <p:cNvSpPr/>
          <p:nvPr/>
        </p:nvSpPr>
        <p:spPr>
          <a:xfrm>
            <a:off x="866203" y="6268597"/>
            <a:ext cx="7444643" cy="11016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10388" y="2003786"/>
            <a:ext cx="121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NetSuite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96598" y="1840352"/>
            <a:ext cx="1366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 Panel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97328" y="1245240"/>
            <a:ext cx="134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Cybersource</a:t>
            </a:r>
            <a:endParaRPr lang="en-US" dirty="0" smtClean="0"/>
          </a:p>
        </p:txBody>
      </p:sp>
      <p:cxnSp>
        <p:nvCxnSpPr>
          <p:cNvPr id="18" name="Elbow Connector 17"/>
          <p:cNvCxnSpPr>
            <a:stCxn id="15" idx="0"/>
            <a:endCxn id="16" idx="1"/>
          </p:cNvCxnSpPr>
          <p:nvPr/>
        </p:nvCxnSpPr>
        <p:spPr>
          <a:xfrm rot="5400000" flipH="1" flipV="1">
            <a:off x="2933244" y="876268"/>
            <a:ext cx="410446" cy="15177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5" idx="3"/>
            <a:endCxn id="16" idx="3"/>
          </p:cNvCxnSpPr>
          <p:nvPr/>
        </p:nvCxnSpPr>
        <p:spPr>
          <a:xfrm rot="16200000" flipV="1">
            <a:off x="6182808" y="493771"/>
            <a:ext cx="447357" cy="2319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-181538" y="1840351"/>
            <a:ext cx="1093761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550009" y="2025017"/>
            <a:ext cx="1098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060300" y="2045158"/>
            <a:ext cx="3759141" cy="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19342" y="18403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239063" y="13989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50" name="Elbow Connector 49"/>
          <p:cNvCxnSpPr>
            <a:stCxn id="38" idx="1"/>
          </p:cNvCxnSpPr>
          <p:nvPr/>
        </p:nvCxnSpPr>
        <p:spPr>
          <a:xfrm rot="5400000">
            <a:off x="3658725" y="967358"/>
            <a:ext cx="245921" cy="15806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662093" y="16967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790184" y="18847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958034" y="207653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4a, 4b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332100" y="1259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93287" y="2882479"/>
            <a:ext cx="76603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Order Placed in Admin Panel</a:t>
            </a:r>
          </a:p>
          <a:p>
            <a:pPr marL="342900" indent="-342900">
              <a:buAutoNum type="arabicPeriod"/>
            </a:pPr>
            <a:r>
              <a:rPr lang="en-US" dirty="0" smtClean="0"/>
              <a:t>Admin Panel authorizes order via </a:t>
            </a:r>
            <a:r>
              <a:rPr lang="en-US" dirty="0" err="1" smtClean="0"/>
              <a:t>Cybersource</a:t>
            </a:r>
            <a:r>
              <a:rPr lang="en-US" dirty="0" smtClean="0"/>
              <a:t> SOAP Toolkit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Cybersource</a:t>
            </a:r>
            <a:r>
              <a:rPr lang="en-US" dirty="0" smtClean="0"/>
              <a:t> returns result and/or Authorization Request ID</a:t>
            </a:r>
          </a:p>
          <a:p>
            <a:pPr marL="342900" indent="-342900">
              <a:buAutoNum type="arabicPeriod"/>
            </a:pPr>
            <a:r>
              <a:rPr lang="en-US" dirty="0" smtClean="0"/>
              <a:t>Simultaneously Admin Panel searches for Customer record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Adds Customer and adds credit card information OR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Finds customer and adds credit card 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Sends Sales Order into NetSuite with Request ID = PREF </a:t>
            </a:r>
            <a:r>
              <a:rPr lang="en-US" dirty="0" err="1" smtClean="0"/>
              <a:t>Num</a:t>
            </a:r>
            <a:r>
              <a:rPr lang="en-US" dirty="0" smtClean="0"/>
              <a:t> in CC Processor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Get </a:t>
            </a:r>
            <a:r>
              <a:rPr lang="en-US" dirty="0" err="1" smtClean="0"/>
              <a:t>Auth</a:t>
            </a:r>
            <a:r>
              <a:rPr lang="en-US" dirty="0" smtClean="0"/>
              <a:t> = False on Sales Order </a:t>
            </a:r>
            <a:r>
              <a:rPr lang="mr-IN" dirty="0" smtClean="0"/>
              <a:t>–</a:t>
            </a:r>
            <a:r>
              <a:rPr lang="en-US" dirty="0" smtClean="0"/>
              <a:t> no need to reauthorize.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NetSuite Sends Order to </a:t>
            </a:r>
            <a:r>
              <a:rPr lang="en-US" dirty="0" err="1" smtClean="0"/>
              <a:t>Cybersource</a:t>
            </a:r>
            <a:r>
              <a:rPr lang="en-US" dirty="0" smtClean="0"/>
              <a:t> to complete transaction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Cybersource</a:t>
            </a:r>
            <a:r>
              <a:rPr lang="en-US" dirty="0" smtClean="0"/>
              <a:t> returns result and/or Capture Request 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NS Capture Total &gt; AP </a:t>
            </a:r>
            <a:r>
              <a:rPr lang="en-US" dirty="0" err="1" smtClean="0"/>
              <a:t>Auth</a:t>
            </a:r>
            <a:r>
              <a:rPr lang="en-US" dirty="0" smtClean="0"/>
              <a:t> Total, </a:t>
            </a:r>
            <a:r>
              <a:rPr lang="en-US" dirty="0" err="1" smtClean="0"/>
              <a:t>CyS</a:t>
            </a:r>
            <a:r>
              <a:rPr lang="en-US" dirty="0" smtClean="0"/>
              <a:t> rejects NS Capture Request. Customer Service will need to </a:t>
            </a:r>
            <a:r>
              <a:rPr lang="en-US" dirty="0" err="1" smtClean="0"/>
              <a:t>reauth</a:t>
            </a:r>
            <a:r>
              <a:rPr lang="en-US" dirty="0" smtClean="0"/>
              <a:t> with Customer stored CC until success.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  <p:cxnSp>
        <p:nvCxnSpPr>
          <p:cNvPr id="4" name="Elbow Connector 3"/>
          <p:cNvCxnSpPr/>
          <p:nvPr/>
        </p:nvCxnSpPr>
        <p:spPr>
          <a:xfrm>
            <a:off x="4490436" y="1619854"/>
            <a:ext cx="2977231" cy="2257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67667" y="14445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6957708" y="3008513"/>
            <a:ext cx="1217182" cy="3070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cxnSp>
        <p:nvCxnSpPr>
          <p:cNvPr id="8" name="Straight Arrow Connector 7"/>
          <p:cNvCxnSpPr>
            <a:stCxn id="35" idx="1"/>
            <a:endCxn id="6" idx="1"/>
          </p:cNvCxnSpPr>
          <p:nvPr/>
        </p:nvCxnSpPr>
        <p:spPr>
          <a:xfrm flipH="1">
            <a:off x="7566299" y="2485227"/>
            <a:ext cx="1" cy="5232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95469" y="258312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4a, 4b, 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19781" y="2119370"/>
            <a:ext cx="1627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add, search, update</a:t>
            </a:r>
            <a:endParaRPr lang="en-US" sz="14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5385011" y="188169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add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71028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/>
          <p:cNvSpPr/>
          <p:nvPr/>
        </p:nvSpPr>
        <p:spPr>
          <a:xfrm>
            <a:off x="0" y="0"/>
            <a:ext cx="9144000" cy="102523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7000">
                <a:schemeClr val="accent1">
                  <a:lumMod val="45000"/>
                  <a:lumOff val="55000"/>
                </a:schemeClr>
              </a:gs>
              <a:gs pos="8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1980047" y="664659"/>
            <a:ext cx="4567144" cy="20849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294" y="98986"/>
            <a:ext cx="7987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NS to AP, Quote to Order to Cash to WOs</a:t>
            </a:r>
            <a:endParaRPr 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232107" y="-10372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284615" y="884122"/>
            <a:ext cx="720679" cy="720620"/>
          </a:xfrm>
          <a:prstGeom prst="smileyFac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3685168" y="884122"/>
            <a:ext cx="1314072" cy="981012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/>
          <p:cNvSpPr/>
          <p:nvPr/>
        </p:nvSpPr>
        <p:spPr>
          <a:xfrm>
            <a:off x="2174980" y="884122"/>
            <a:ext cx="720679" cy="720620"/>
          </a:xfrm>
          <a:prstGeom prst="smileyFac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6"/>
            <a:endCxn id="10" idx="2"/>
          </p:cNvCxnSpPr>
          <p:nvPr/>
        </p:nvCxnSpPr>
        <p:spPr>
          <a:xfrm>
            <a:off x="1005294" y="1244432"/>
            <a:ext cx="1169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10184" y="1059767"/>
            <a:ext cx="948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Req. +</a:t>
            </a:r>
            <a:br>
              <a:rPr lang="en-US" sz="1200" dirty="0" smtClean="0"/>
            </a:br>
            <a:r>
              <a:rPr lang="en-US" sz="1200" dirty="0" smtClean="0"/>
              <a:t>Image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10" idx="6"/>
          </p:cNvCxnSpPr>
          <p:nvPr/>
        </p:nvCxnSpPr>
        <p:spPr>
          <a:xfrm>
            <a:off x="2895659" y="1244432"/>
            <a:ext cx="789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89141" y="1134140"/>
            <a:ext cx="900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NetSuite</a:t>
            </a:r>
            <a:br>
              <a:rPr lang="en-US" sz="1200" dirty="0" smtClean="0"/>
            </a:br>
            <a:r>
              <a:rPr lang="en-US" sz="1200" dirty="0" smtClean="0"/>
              <a:t>Sales Order</a:t>
            </a:r>
          </a:p>
        </p:txBody>
      </p:sp>
      <p:sp>
        <p:nvSpPr>
          <p:cNvPr id="17" name="Smiley Face 16"/>
          <p:cNvSpPr/>
          <p:nvPr/>
        </p:nvSpPr>
        <p:spPr>
          <a:xfrm>
            <a:off x="2174980" y="1751545"/>
            <a:ext cx="720679" cy="720620"/>
          </a:xfrm>
          <a:prstGeom prst="smileyFac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Elbow Connector 17"/>
          <p:cNvCxnSpPr>
            <a:stCxn id="17" idx="6"/>
            <a:endCxn id="6" idx="1"/>
          </p:cNvCxnSpPr>
          <p:nvPr/>
        </p:nvCxnSpPr>
        <p:spPr>
          <a:xfrm flipV="1">
            <a:off x="2895659" y="1864089"/>
            <a:ext cx="1446545" cy="2477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01440" y="1971365"/>
            <a:ext cx="981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CPQ + Image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83390" y="1097629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CPQ</a:t>
            </a:r>
            <a:endParaRPr lang="en-US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999240" y="1259669"/>
            <a:ext cx="452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loud 28"/>
          <p:cNvSpPr/>
          <p:nvPr/>
        </p:nvSpPr>
        <p:spPr>
          <a:xfrm>
            <a:off x="5450643" y="2857783"/>
            <a:ext cx="942694" cy="64186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675527" y="299405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5880016" y="1831828"/>
            <a:ext cx="4152" cy="1025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loud 36"/>
          <p:cNvSpPr/>
          <p:nvPr/>
        </p:nvSpPr>
        <p:spPr>
          <a:xfrm>
            <a:off x="7266756" y="1025236"/>
            <a:ext cx="1114236" cy="780540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338292" y="1265724"/>
            <a:ext cx="971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CyberSource</a:t>
            </a:r>
            <a:endParaRPr lang="en-US" sz="1200" dirty="0"/>
          </a:p>
        </p:txBody>
      </p:sp>
      <p:cxnSp>
        <p:nvCxnSpPr>
          <p:cNvPr id="40" name="Straight Arrow Connector 39"/>
          <p:cNvCxnSpPr>
            <a:stCxn id="27" idx="3"/>
          </p:cNvCxnSpPr>
          <p:nvPr/>
        </p:nvCxnSpPr>
        <p:spPr>
          <a:xfrm flipV="1">
            <a:off x="6351363" y="1321621"/>
            <a:ext cx="873419" cy="9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82959" y="1152099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Auth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2136437" y="647830"/>
            <a:ext cx="932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Salesperson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49589" y="667114"/>
            <a:ext cx="790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Customer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36437" y="2388173"/>
            <a:ext cx="790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Customer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5637504" y="2078335"/>
            <a:ext cx="512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API </a:t>
            </a:r>
            <a:br>
              <a:rPr lang="en-US" sz="1200" dirty="0" smtClean="0"/>
            </a:br>
            <a:r>
              <a:rPr lang="en-US" sz="1200" dirty="0" smtClean="0"/>
              <a:t>POST</a:t>
            </a:r>
            <a:endParaRPr lang="en-US" sz="1200" dirty="0"/>
          </a:p>
        </p:txBody>
      </p:sp>
      <p:sp>
        <p:nvSpPr>
          <p:cNvPr id="57" name="Multidocument 56"/>
          <p:cNvSpPr/>
          <p:nvPr/>
        </p:nvSpPr>
        <p:spPr>
          <a:xfrm>
            <a:off x="5450643" y="884826"/>
            <a:ext cx="942693" cy="979263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408669" y="999373"/>
            <a:ext cx="942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NS:</a:t>
            </a:r>
            <a:br>
              <a:rPr lang="en-US" sz="1200" dirty="0" smtClean="0"/>
            </a:br>
            <a:r>
              <a:rPr lang="en-US" sz="1200" dirty="0" smtClean="0"/>
              <a:t>1. Authorize</a:t>
            </a:r>
            <a:br>
              <a:rPr lang="en-US" sz="1200" dirty="0" smtClean="0"/>
            </a:br>
            <a:r>
              <a:rPr lang="en-US" sz="1200" dirty="0" smtClean="0"/>
              <a:t>2. Gen. WO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58621" y="1059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938432" y="1896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943748" y="1267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041407" y="12538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301416" y="2128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184550" y="613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</a:t>
            </a:r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769708" y="593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</a:t>
            </a:r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647362" y="904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6</a:t>
            </a:r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450893" y="21245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7</a:t>
            </a:r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672052" y="20321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8</a:t>
            </a:r>
            <a:endParaRPr lang="en-US"/>
          </a:p>
        </p:txBody>
      </p:sp>
      <p:cxnSp>
        <p:nvCxnSpPr>
          <p:cNvPr id="71" name="Elbow Connector 70"/>
          <p:cNvCxnSpPr>
            <a:stCxn id="29" idx="2"/>
            <a:endCxn id="27" idx="1"/>
          </p:cNvCxnSpPr>
          <p:nvPr/>
        </p:nvCxnSpPr>
        <p:spPr>
          <a:xfrm rot="10800000">
            <a:off x="5408669" y="1322540"/>
            <a:ext cx="44898" cy="1856177"/>
          </a:xfrm>
          <a:prstGeom prst="bentConnector3">
            <a:avLst>
              <a:gd name="adj1" fmla="val 6091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838760" y="2078334"/>
            <a:ext cx="643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351361" y="3798374"/>
            <a:ext cx="86413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Customer gives order requirements to Salesperson OR Customer submits requirements.</a:t>
            </a:r>
          </a:p>
          <a:p>
            <a:pPr marL="342900" indent="-342900">
              <a:buAutoNum type="arabicPeriod"/>
            </a:pPr>
            <a:r>
              <a:rPr lang="en-US" dirty="0" smtClean="0"/>
              <a:t>Salesperson constructs order/quote with pricing and markup.</a:t>
            </a:r>
          </a:p>
          <a:p>
            <a:pPr marL="342900" indent="-342900">
              <a:buAutoNum type="arabicPeriod"/>
            </a:pPr>
            <a:r>
              <a:rPr lang="en-US" dirty="0" smtClean="0"/>
              <a:t>NetSuite and CPQ engine processes the order with BOM, items, markup.</a:t>
            </a:r>
          </a:p>
          <a:p>
            <a:pPr marL="342900" indent="-342900">
              <a:buAutoNum type="arabicPeriod"/>
            </a:pPr>
            <a:r>
              <a:rPr lang="en-US" dirty="0" smtClean="0"/>
              <a:t>NetSuite books Sales Order with the associated Sales Rep.</a:t>
            </a:r>
          </a:p>
          <a:p>
            <a:pPr marL="342900" indent="-342900">
              <a:buAutoNum type="arabicPeriod"/>
            </a:pPr>
            <a:r>
              <a:rPr lang="en-US" dirty="0" smtClean="0"/>
              <a:t>NetSuite sends authorization to </a:t>
            </a:r>
            <a:r>
              <a:rPr lang="en-US" dirty="0" err="1" smtClean="0"/>
              <a:t>CyberSource</a:t>
            </a:r>
            <a:r>
              <a:rPr lang="en-US" dirty="0" smtClean="0"/>
              <a:t>, then generates the Work Order.</a:t>
            </a:r>
          </a:p>
          <a:p>
            <a:pPr marL="342900" indent="-342900">
              <a:buAutoNum type="arabicPeriod"/>
            </a:pPr>
            <a:r>
              <a:rPr lang="en-US" dirty="0" smtClean="0"/>
              <a:t>Authorization returns from </a:t>
            </a:r>
            <a:r>
              <a:rPr lang="en-US" dirty="0" err="1" smtClean="0"/>
              <a:t>Cybersource</a:t>
            </a:r>
            <a:r>
              <a:rPr lang="en-US" dirty="0" smtClean="0"/>
              <a:t>, ACCEPT/HOLD.</a:t>
            </a:r>
          </a:p>
          <a:p>
            <a:pPr marL="342900" indent="-342900">
              <a:buAutoNum type="arabicPeriod"/>
            </a:pPr>
            <a:r>
              <a:rPr lang="en-US" dirty="0" smtClean="0"/>
              <a:t>NetSuite sends API order into Admin Panel for routing/work order for workers.</a:t>
            </a:r>
          </a:p>
          <a:p>
            <a:pPr marL="342900" indent="-342900">
              <a:buAutoNum type="arabicPeriod"/>
            </a:pPr>
            <a:r>
              <a:rPr lang="en-US" dirty="0" smtClean="0"/>
              <a:t>Admin Panel updates Item Fulfillment on Shipment.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76" name="Smiley Face 75"/>
          <p:cNvSpPr/>
          <p:nvPr/>
        </p:nvSpPr>
        <p:spPr>
          <a:xfrm>
            <a:off x="318189" y="2965355"/>
            <a:ext cx="610310" cy="6138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95442" y="266401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cxnSp>
        <p:nvCxnSpPr>
          <p:cNvPr id="79" name="Straight Arrow Connector 78"/>
          <p:cNvCxnSpPr>
            <a:stCxn id="76" idx="6"/>
          </p:cNvCxnSpPr>
          <p:nvPr/>
        </p:nvCxnSpPr>
        <p:spPr>
          <a:xfrm>
            <a:off x="928499" y="3272266"/>
            <a:ext cx="4532033" cy="0"/>
          </a:xfrm>
          <a:prstGeom prst="straightConnector1">
            <a:avLst/>
          </a:prstGeom>
          <a:ln>
            <a:solidFill>
              <a:schemeClr val="accent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09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02523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7000">
                <a:schemeClr val="accent1">
                  <a:lumMod val="45000"/>
                  <a:lumOff val="55000"/>
                </a:schemeClr>
              </a:gs>
              <a:gs pos="8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33943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+mn-lt"/>
              </a:rPr>
              <a:t>ECD NS Inventory to ATX Store</a:t>
            </a:r>
            <a:endParaRPr lang="en-US" sz="3600" b="1" dirty="0">
              <a:latin typeface="+mn-lt"/>
            </a:endParaRPr>
          </a:p>
        </p:txBody>
      </p:sp>
      <p:sp>
        <p:nvSpPr>
          <p:cNvPr id="4" name="Smiley Face 3"/>
          <p:cNvSpPr/>
          <p:nvPr/>
        </p:nvSpPr>
        <p:spPr>
          <a:xfrm>
            <a:off x="617213" y="2142663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document 5"/>
          <p:cNvSpPr/>
          <p:nvPr/>
        </p:nvSpPr>
        <p:spPr>
          <a:xfrm>
            <a:off x="2125835" y="2220387"/>
            <a:ext cx="1344057" cy="780586"/>
          </a:xfrm>
          <a:prstGeom prst="flowChartMultidocumen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4063812" y="2189455"/>
            <a:ext cx="1058309" cy="903583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6"/>
            <a:endCxn id="6" idx="1"/>
          </p:cNvCxnSpPr>
          <p:nvPr/>
        </p:nvCxnSpPr>
        <p:spPr>
          <a:xfrm>
            <a:off x="1531613" y="2599863"/>
            <a:ext cx="594222" cy="1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2"/>
          </p:cNvCxnSpPr>
          <p:nvPr/>
        </p:nvCxnSpPr>
        <p:spPr>
          <a:xfrm>
            <a:off x="3469892" y="2610680"/>
            <a:ext cx="597203" cy="30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99036" y="2415197"/>
            <a:ext cx="125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Sales Order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342394" y="242331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</a:t>
            </a:r>
            <a:endParaRPr lang="en-US" dirty="0"/>
          </a:p>
        </p:txBody>
      </p:sp>
      <p:sp>
        <p:nvSpPr>
          <p:cNvPr id="19" name="Cloud 18"/>
          <p:cNvSpPr/>
          <p:nvPr/>
        </p:nvSpPr>
        <p:spPr>
          <a:xfrm>
            <a:off x="5477208" y="2169063"/>
            <a:ext cx="1420348" cy="956647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554274" y="2322827"/>
            <a:ext cx="1321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NS: ECD </a:t>
            </a:r>
            <a:br>
              <a:rPr lang="en-US" dirty="0" smtClean="0"/>
            </a:br>
            <a:r>
              <a:rPr lang="en-US" dirty="0" smtClean="0"/>
              <a:t>The Domain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7" idx="0"/>
            <a:endCxn id="19" idx="2"/>
          </p:cNvCxnSpPr>
          <p:nvPr/>
        </p:nvCxnSpPr>
        <p:spPr>
          <a:xfrm>
            <a:off x="5121239" y="2641247"/>
            <a:ext cx="360375" cy="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ultidocument 24"/>
          <p:cNvSpPr/>
          <p:nvPr/>
        </p:nvSpPr>
        <p:spPr>
          <a:xfrm>
            <a:off x="4140370" y="3278890"/>
            <a:ext cx="1060704" cy="758952"/>
          </a:xfrm>
          <a:prstGeom prst="flowChartMultidocumen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document 25"/>
          <p:cNvSpPr/>
          <p:nvPr/>
        </p:nvSpPr>
        <p:spPr>
          <a:xfrm>
            <a:off x="7329408" y="2261770"/>
            <a:ext cx="1060704" cy="758952"/>
          </a:xfrm>
          <a:prstGeom prst="flowChartMultidocumen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4" idx="5"/>
            <a:endCxn id="32" idx="2"/>
          </p:cNvCxnSpPr>
          <p:nvPr/>
        </p:nvCxnSpPr>
        <p:spPr>
          <a:xfrm>
            <a:off x="1397702" y="2923152"/>
            <a:ext cx="741234" cy="735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loud 31"/>
          <p:cNvSpPr/>
          <p:nvPr/>
        </p:nvSpPr>
        <p:spPr>
          <a:xfrm>
            <a:off x="2135515" y="3195782"/>
            <a:ext cx="1103023" cy="925167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192294" y="3370775"/>
            <a:ext cx="983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NS: ECD </a:t>
            </a:r>
          </a:p>
          <a:p>
            <a:r>
              <a:rPr lang="en-US" dirty="0" smtClean="0"/>
              <a:t>ATX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140370" y="3391511"/>
            <a:ext cx="991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Transfer </a:t>
            </a:r>
          </a:p>
          <a:p>
            <a:r>
              <a:rPr lang="en-US" dirty="0" smtClean="0"/>
              <a:t>Order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7" idx="3"/>
            <a:endCxn id="25" idx="1"/>
          </p:cNvCxnSpPr>
          <p:nvPr/>
        </p:nvCxnSpPr>
        <p:spPr>
          <a:xfrm flipV="1">
            <a:off x="3175897" y="3658366"/>
            <a:ext cx="964473" cy="35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9" idx="0"/>
            <a:endCxn id="26" idx="1"/>
          </p:cNvCxnSpPr>
          <p:nvPr/>
        </p:nvCxnSpPr>
        <p:spPr>
          <a:xfrm flipV="1">
            <a:off x="6896372" y="2641246"/>
            <a:ext cx="433036" cy="6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329408" y="2341959"/>
            <a:ext cx="731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Sales </a:t>
            </a:r>
          </a:p>
          <a:p>
            <a:r>
              <a:rPr lang="en-US" dirty="0" smtClean="0"/>
              <a:t>Order</a:t>
            </a:r>
          </a:p>
        </p:txBody>
      </p:sp>
      <p:sp>
        <p:nvSpPr>
          <p:cNvPr id="54" name="Smiley Face 53"/>
          <p:cNvSpPr/>
          <p:nvPr/>
        </p:nvSpPr>
        <p:spPr>
          <a:xfrm>
            <a:off x="628650" y="868363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ube 54"/>
          <p:cNvSpPr/>
          <p:nvPr/>
        </p:nvSpPr>
        <p:spPr>
          <a:xfrm>
            <a:off x="2192294" y="677894"/>
            <a:ext cx="1216152" cy="121615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54" idx="6"/>
          </p:cNvCxnSpPr>
          <p:nvPr/>
        </p:nvCxnSpPr>
        <p:spPr>
          <a:xfrm>
            <a:off x="1543050" y="1325563"/>
            <a:ext cx="628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Multidocument 61"/>
          <p:cNvSpPr/>
          <p:nvPr/>
        </p:nvSpPr>
        <p:spPr>
          <a:xfrm>
            <a:off x="5733929" y="755742"/>
            <a:ext cx="1060704" cy="758952"/>
          </a:xfrm>
          <a:prstGeom prst="flowChartMultidocumen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702171" y="820572"/>
            <a:ext cx="107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 Sales </a:t>
            </a:r>
            <a:br>
              <a:rPr lang="en-US" dirty="0" smtClean="0"/>
            </a:br>
            <a:r>
              <a:rPr lang="en-US" dirty="0" smtClean="0"/>
              <a:t>Orders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168286" y="1082666"/>
            <a:ext cx="91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Domain</a:t>
            </a:r>
          </a:p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65" name="Multidocument 64"/>
          <p:cNvSpPr/>
          <p:nvPr/>
        </p:nvSpPr>
        <p:spPr>
          <a:xfrm>
            <a:off x="4062915" y="750140"/>
            <a:ext cx="1060704" cy="758952"/>
          </a:xfrm>
          <a:prstGeom prst="flowChartMultidocumen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5" idx="5"/>
            <a:endCxn id="65" idx="1"/>
          </p:cNvCxnSpPr>
          <p:nvPr/>
        </p:nvCxnSpPr>
        <p:spPr>
          <a:xfrm flipV="1">
            <a:off x="3408446" y="1129616"/>
            <a:ext cx="654469" cy="4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3"/>
            <a:endCxn id="63" idx="1"/>
          </p:cNvCxnSpPr>
          <p:nvPr/>
        </p:nvCxnSpPr>
        <p:spPr>
          <a:xfrm>
            <a:off x="5123619" y="1129616"/>
            <a:ext cx="578552" cy="1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140370" y="868363"/>
            <a:ext cx="69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NCR </a:t>
            </a:r>
            <a:br>
              <a:rPr lang="en-US" dirty="0" smtClean="0"/>
            </a:br>
            <a:r>
              <a:rPr lang="en-US" dirty="0" smtClean="0"/>
              <a:t>Silver</a:t>
            </a:r>
          </a:p>
        </p:txBody>
      </p:sp>
      <p:cxnSp>
        <p:nvCxnSpPr>
          <p:cNvPr id="77" name="Straight Arrow Connector 76"/>
          <p:cNvCxnSpPr>
            <a:stCxn id="62" idx="2"/>
            <a:endCxn id="19" idx="3"/>
          </p:cNvCxnSpPr>
          <p:nvPr/>
        </p:nvCxnSpPr>
        <p:spPr>
          <a:xfrm flipH="1">
            <a:off x="6187382" y="1485952"/>
            <a:ext cx="3141" cy="73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25" idx="3"/>
            <a:endCxn id="19" idx="1"/>
          </p:cNvCxnSpPr>
          <p:nvPr/>
        </p:nvCxnSpPr>
        <p:spPr>
          <a:xfrm flipV="1">
            <a:off x="5201074" y="3124691"/>
            <a:ext cx="986308" cy="5336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16019" y="4465019"/>
            <a:ext cx="88279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dirty="0"/>
              <a:t>Karen places a 0.00 order from </a:t>
            </a:r>
            <a:r>
              <a:rPr lang="en-US" dirty="0" err="1"/>
              <a:t>ECD.com</a:t>
            </a:r>
            <a:r>
              <a:rPr lang="en-US" dirty="0"/>
              <a:t> into AP, which then generates an item list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Karen sends a preemptive transfer order from ECD: ATX to ECD: The Domain</a:t>
            </a:r>
          </a:p>
          <a:p>
            <a:pPr marL="342900" indent="-342900">
              <a:buAutoNum type="arabicPeriod"/>
            </a:pPr>
            <a:r>
              <a:rPr lang="en-US" dirty="0" smtClean="0"/>
              <a:t>Karen adds inventory to NCR Silver.</a:t>
            </a:r>
          </a:p>
          <a:p>
            <a:pPr marL="342900" indent="-342900">
              <a:buAutoNum type="arabicPeriod"/>
            </a:pPr>
            <a:r>
              <a:rPr lang="en-US" dirty="0" smtClean="0"/>
              <a:t>Customers checkout at the Domain store location.</a:t>
            </a:r>
          </a:p>
          <a:p>
            <a:pPr marL="342900" indent="-342900">
              <a:buAutoNum type="arabicPeriod"/>
            </a:pPr>
            <a:r>
              <a:rPr lang="en-US" dirty="0" smtClean="0"/>
              <a:t>NCR Silver generates sales orders.</a:t>
            </a:r>
          </a:p>
          <a:p>
            <a:pPr marL="342900" indent="-342900">
              <a:buAutoNum type="arabicPeriod"/>
            </a:pPr>
            <a:r>
              <a:rPr lang="en-US" dirty="0" smtClean="0"/>
              <a:t>Sales orders are either 1. sent into NetSuite via API or 2. uploaded into NS via CSV.</a:t>
            </a:r>
          </a:p>
          <a:p>
            <a:pPr marL="342900" indent="-342900">
              <a:buAutoNum type="arabicPeriod"/>
            </a:pPr>
            <a:r>
              <a:rPr lang="en-US" dirty="0" smtClean="0"/>
              <a:t>Inventory must be revalued periodically.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82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12036</TotalTime>
  <Words>371</Words>
  <Application>Microsoft Macintosh PowerPoint</Application>
  <PresentationFormat>On-screen Show (4:3)</PresentationFormat>
  <Paragraphs>83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ECD NS Inventory to ATX Store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Christopher Wallace</cp:lastModifiedBy>
  <cp:revision>125</cp:revision>
  <dcterms:created xsi:type="dcterms:W3CDTF">2016-07-27T14:29:58Z</dcterms:created>
  <dcterms:modified xsi:type="dcterms:W3CDTF">2016-11-14T21:09:24Z</dcterms:modified>
</cp:coreProperties>
</file>