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779" r:id="rId2"/>
    <p:sldId id="789" r:id="rId3"/>
    <p:sldId id="780" r:id="rId4"/>
    <p:sldId id="794" r:id="rId5"/>
    <p:sldId id="781" r:id="rId6"/>
    <p:sldId id="782" r:id="rId7"/>
    <p:sldId id="783" r:id="rId8"/>
    <p:sldId id="784" r:id="rId9"/>
    <p:sldId id="786" r:id="rId10"/>
    <p:sldId id="785" r:id="rId11"/>
    <p:sldId id="793" r:id="rId12"/>
    <p:sldId id="78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370" y="77"/>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4F1D50-B6A2-4019-9617-B0BA6E91FF9B}" type="datetimeFigureOut">
              <a:rPr lang="en-IN" smtClean="0"/>
              <a:t>10-08-2023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760D06-E71C-4CF6-B4AC-B8B6AF0BE466}" type="slidenum">
              <a:rPr lang="en-IN" smtClean="0"/>
              <a:t>‹#›</a:t>
            </a:fld>
            <a:endParaRPr lang="en-IN"/>
          </a:p>
        </p:txBody>
      </p:sp>
    </p:spTree>
    <p:extLst>
      <p:ext uri="{BB962C8B-B14F-4D97-AF65-F5344CB8AC3E}">
        <p14:creationId xmlns:p14="http://schemas.microsoft.com/office/powerpoint/2010/main" val="1719849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32439-1400-4871-A1E8-C7474D4478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893264D-B01A-4290-A82E-7727F4A131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B8C1F4C-564C-456D-BF72-8037A3716569}"/>
              </a:ext>
            </a:extLst>
          </p:cNvPr>
          <p:cNvSpPr>
            <a:spLocks noGrp="1"/>
          </p:cNvSpPr>
          <p:nvPr>
            <p:ph type="dt" sz="half" idx="10"/>
          </p:nvPr>
        </p:nvSpPr>
        <p:spPr/>
        <p:txBody>
          <a:bodyPr/>
          <a:lstStyle/>
          <a:p>
            <a:fld id="{37BC200F-3AD5-488B-A90C-E22EC162B81D}" type="datetime1">
              <a:rPr lang="en-IN" smtClean="0"/>
              <a:t>10-08-2023</a:t>
            </a:fld>
            <a:endParaRPr lang="en-IN"/>
          </a:p>
        </p:txBody>
      </p:sp>
      <p:sp>
        <p:nvSpPr>
          <p:cNvPr id="5" name="Footer Placeholder 4">
            <a:extLst>
              <a:ext uri="{FF2B5EF4-FFF2-40B4-BE49-F238E27FC236}">
                <a16:creationId xmlns:a16="http://schemas.microsoft.com/office/drawing/2014/main" id="{709C422B-5E07-4115-9932-3FA2E7B081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20577A-0E47-4E38-A660-FC0D76D7267E}"/>
              </a:ext>
            </a:extLst>
          </p:cNvPr>
          <p:cNvSpPr>
            <a:spLocks noGrp="1"/>
          </p:cNvSpPr>
          <p:nvPr>
            <p:ph type="sldNum" sz="quarter" idx="12"/>
          </p:nvPr>
        </p:nvSpPr>
        <p:spPr/>
        <p:txBody>
          <a:bodyPr/>
          <a:lstStyle/>
          <a:p>
            <a:fld id="{A0183BA4-7B10-4BE3-A0B2-A48721054ED6}" type="slidenum">
              <a:rPr lang="en-IN" smtClean="0"/>
              <a:t>‹#›</a:t>
            </a:fld>
            <a:endParaRPr lang="en-IN"/>
          </a:p>
        </p:txBody>
      </p:sp>
    </p:spTree>
    <p:extLst>
      <p:ext uri="{BB962C8B-B14F-4D97-AF65-F5344CB8AC3E}">
        <p14:creationId xmlns:p14="http://schemas.microsoft.com/office/powerpoint/2010/main" val="300117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90BA-7554-4D42-B48C-58DD0CF4395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F3D475-FB0E-4B81-B116-9EF55A9047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776E95-0183-4750-AF5B-7618B56938BC}"/>
              </a:ext>
            </a:extLst>
          </p:cNvPr>
          <p:cNvSpPr>
            <a:spLocks noGrp="1"/>
          </p:cNvSpPr>
          <p:nvPr>
            <p:ph type="dt" sz="half" idx="10"/>
          </p:nvPr>
        </p:nvSpPr>
        <p:spPr/>
        <p:txBody>
          <a:bodyPr/>
          <a:lstStyle/>
          <a:p>
            <a:fld id="{2039F6F4-037B-4332-9282-471FE71B5F7F}" type="datetime1">
              <a:rPr lang="en-IN" smtClean="0"/>
              <a:t>10-08-2023</a:t>
            </a:fld>
            <a:endParaRPr lang="en-IN"/>
          </a:p>
        </p:txBody>
      </p:sp>
      <p:sp>
        <p:nvSpPr>
          <p:cNvPr id="5" name="Footer Placeholder 4">
            <a:extLst>
              <a:ext uri="{FF2B5EF4-FFF2-40B4-BE49-F238E27FC236}">
                <a16:creationId xmlns:a16="http://schemas.microsoft.com/office/drawing/2014/main" id="{C29E9BCE-0963-403B-9D25-E460EE59B6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5EF912-9095-430D-8535-5BD3E4EF864C}"/>
              </a:ext>
            </a:extLst>
          </p:cNvPr>
          <p:cNvSpPr>
            <a:spLocks noGrp="1"/>
          </p:cNvSpPr>
          <p:nvPr>
            <p:ph type="sldNum" sz="quarter" idx="12"/>
          </p:nvPr>
        </p:nvSpPr>
        <p:spPr/>
        <p:txBody>
          <a:bodyPr/>
          <a:lstStyle/>
          <a:p>
            <a:fld id="{A0183BA4-7B10-4BE3-A0B2-A48721054ED6}" type="slidenum">
              <a:rPr lang="en-IN" smtClean="0"/>
              <a:t>‹#›</a:t>
            </a:fld>
            <a:endParaRPr lang="en-IN"/>
          </a:p>
        </p:txBody>
      </p:sp>
    </p:spTree>
    <p:extLst>
      <p:ext uri="{BB962C8B-B14F-4D97-AF65-F5344CB8AC3E}">
        <p14:creationId xmlns:p14="http://schemas.microsoft.com/office/powerpoint/2010/main" val="1238654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CF8ED9-F70E-4EB1-8828-BC267D05C3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4D1639-EE11-4E0F-9935-5EE4029CBB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3C24BC-5C21-463E-8224-EEBB474F4DAC}"/>
              </a:ext>
            </a:extLst>
          </p:cNvPr>
          <p:cNvSpPr>
            <a:spLocks noGrp="1"/>
          </p:cNvSpPr>
          <p:nvPr>
            <p:ph type="dt" sz="half" idx="10"/>
          </p:nvPr>
        </p:nvSpPr>
        <p:spPr/>
        <p:txBody>
          <a:bodyPr/>
          <a:lstStyle/>
          <a:p>
            <a:fld id="{5EDABC32-C334-4B49-A727-D2C2C2E2FFFE}" type="datetime1">
              <a:rPr lang="en-IN" smtClean="0"/>
              <a:t>10-08-2023</a:t>
            </a:fld>
            <a:endParaRPr lang="en-IN"/>
          </a:p>
        </p:txBody>
      </p:sp>
      <p:sp>
        <p:nvSpPr>
          <p:cNvPr id="5" name="Footer Placeholder 4">
            <a:extLst>
              <a:ext uri="{FF2B5EF4-FFF2-40B4-BE49-F238E27FC236}">
                <a16:creationId xmlns:a16="http://schemas.microsoft.com/office/drawing/2014/main" id="{58817959-F41C-4265-B950-CE05B800FF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E3A482-8769-4E02-B46E-565987B03A21}"/>
              </a:ext>
            </a:extLst>
          </p:cNvPr>
          <p:cNvSpPr>
            <a:spLocks noGrp="1"/>
          </p:cNvSpPr>
          <p:nvPr>
            <p:ph type="sldNum" sz="quarter" idx="12"/>
          </p:nvPr>
        </p:nvSpPr>
        <p:spPr/>
        <p:txBody>
          <a:bodyPr/>
          <a:lstStyle/>
          <a:p>
            <a:fld id="{A0183BA4-7B10-4BE3-A0B2-A48721054ED6}" type="slidenum">
              <a:rPr lang="en-IN" smtClean="0"/>
              <a:t>‹#›</a:t>
            </a:fld>
            <a:endParaRPr lang="en-IN"/>
          </a:p>
        </p:txBody>
      </p:sp>
    </p:spTree>
    <p:extLst>
      <p:ext uri="{BB962C8B-B14F-4D97-AF65-F5344CB8AC3E}">
        <p14:creationId xmlns:p14="http://schemas.microsoft.com/office/powerpoint/2010/main" val="3763962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FC8F7-1408-4E03-9E4D-89F36571F3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ECEAC2-EDD9-4A1B-8E30-3AB3CE54F2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F494BC-2B5F-4933-96F3-C02C7484979E}"/>
              </a:ext>
            </a:extLst>
          </p:cNvPr>
          <p:cNvSpPr>
            <a:spLocks noGrp="1"/>
          </p:cNvSpPr>
          <p:nvPr>
            <p:ph type="dt" sz="half" idx="10"/>
          </p:nvPr>
        </p:nvSpPr>
        <p:spPr/>
        <p:txBody>
          <a:bodyPr/>
          <a:lstStyle/>
          <a:p>
            <a:fld id="{784BDB05-E2D4-4D29-8882-DE25842599A2}" type="datetime1">
              <a:rPr lang="en-IN" smtClean="0"/>
              <a:t>10-08-2023</a:t>
            </a:fld>
            <a:endParaRPr lang="en-IN"/>
          </a:p>
        </p:txBody>
      </p:sp>
      <p:sp>
        <p:nvSpPr>
          <p:cNvPr id="5" name="Footer Placeholder 4">
            <a:extLst>
              <a:ext uri="{FF2B5EF4-FFF2-40B4-BE49-F238E27FC236}">
                <a16:creationId xmlns:a16="http://schemas.microsoft.com/office/drawing/2014/main" id="{F6E7B0BB-7BCF-4959-B22F-283F7527CC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57FB52-389D-429A-827B-5EA4CA2499C7}"/>
              </a:ext>
            </a:extLst>
          </p:cNvPr>
          <p:cNvSpPr>
            <a:spLocks noGrp="1"/>
          </p:cNvSpPr>
          <p:nvPr>
            <p:ph type="sldNum" sz="quarter" idx="12"/>
          </p:nvPr>
        </p:nvSpPr>
        <p:spPr/>
        <p:txBody>
          <a:bodyPr/>
          <a:lstStyle/>
          <a:p>
            <a:fld id="{A0183BA4-7B10-4BE3-A0B2-A48721054ED6}" type="slidenum">
              <a:rPr lang="en-IN" smtClean="0"/>
              <a:t>‹#›</a:t>
            </a:fld>
            <a:endParaRPr lang="en-IN"/>
          </a:p>
        </p:txBody>
      </p:sp>
    </p:spTree>
    <p:extLst>
      <p:ext uri="{BB962C8B-B14F-4D97-AF65-F5344CB8AC3E}">
        <p14:creationId xmlns:p14="http://schemas.microsoft.com/office/powerpoint/2010/main" val="1789497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59E0A-F353-45A7-9D3D-4197FDEB58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58B4B3-9A58-47AF-892D-7B145EFA2C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ACD6A9-D5B1-4AEF-BE15-B459414C082E}"/>
              </a:ext>
            </a:extLst>
          </p:cNvPr>
          <p:cNvSpPr>
            <a:spLocks noGrp="1"/>
          </p:cNvSpPr>
          <p:nvPr>
            <p:ph type="dt" sz="half" idx="10"/>
          </p:nvPr>
        </p:nvSpPr>
        <p:spPr/>
        <p:txBody>
          <a:bodyPr/>
          <a:lstStyle/>
          <a:p>
            <a:fld id="{A342B590-2B55-4604-B193-5B6D0EBB3818}" type="datetime1">
              <a:rPr lang="en-IN" smtClean="0"/>
              <a:t>10-08-2023</a:t>
            </a:fld>
            <a:endParaRPr lang="en-IN"/>
          </a:p>
        </p:txBody>
      </p:sp>
      <p:sp>
        <p:nvSpPr>
          <p:cNvPr id="5" name="Footer Placeholder 4">
            <a:extLst>
              <a:ext uri="{FF2B5EF4-FFF2-40B4-BE49-F238E27FC236}">
                <a16:creationId xmlns:a16="http://schemas.microsoft.com/office/drawing/2014/main" id="{2B94FE73-2575-46E0-9292-2323027342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9F333C-0E24-431D-8BEA-6EC3E032DC2E}"/>
              </a:ext>
            </a:extLst>
          </p:cNvPr>
          <p:cNvSpPr>
            <a:spLocks noGrp="1"/>
          </p:cNvSpPr>
          <p:nvPr>
            <p:ph type="sldNum" sz="quarter" idx="12"/>
          </p:nvPr>
        </p:nvSpPr>
        <p:spPr/>
        <p:txBody>
          <a:bodyPr/>
          <a:lstStyle/>
          <a:p>
            <a:fld id="{A0183BA4-7B10-4BE3-A0B2-A48721054ED6}" type="slidenum">
              <a:rPr lang="en-IN" smtClean="0"/>
              <a:t>‹#›</a:t>
            </a:fld>
            <a:endParaRPr lang="en-IN"/>
          </a:p>
        </p:txBody>
      </p:sp>
    </p:spTree>
    <p:extLst>
      <p:ext uri="{BB962C8B-B14F-4D97-AF65-F5344CB8AC3E}">
        <p14:creationId xmlns:p14="http://schemas.microsoft.com/office/powerpoint/2010/main" val="4105025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0DEF8-2B7E-4274-9CCB-70BD370F6D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9C7C84-E9A9-4607-92DC-EFE2B8EB71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991AD39-BC46-468D-AD9D-6C9C7A244F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6748D0-6615-4EB1-8559-162BC9E6834F}"/>
              </a:ext>
            </a:extLst>
          </p:cNvPr>
          <p:cNvSpPr>
            <a:spLocks noGrp="1"/>
          </p:cNvSpPr>
          <p:nvPr>
            <p:ph type="dt" sz="half" idx="10"/>
          </p:nvPr>
        </p:nvSpPr>
        <p:spPr/>
        <p:txBody>
          <a:bodyPr/>
          <a:lstStyle/>
          <a:p>
            <a:fld id="{E455046D-FD36-421D-B0B6-CF2E6F2F7E01}" type="datetime1">
              <a:rPr lang="en-IN" smtClean="0"/>
              <a:t>10-08-2023</a:t>
            </a:fld>
            <a:endParaRPr lang="en-IN"/>
          </a:p>
        </p:txBody>
      </p:sp>
      <p:sp>
        <p:nvSpPr>
          <p:cNvPr id="6" name="Footer Placeholder 5">
            <a:extLst>
              <a:ext uri="{FF2B5EF4-FFF2-40B4-BE49-F238E27FC236}">
                <a16:creationId xmlns:a16="http://schemas.microsoft.com/office/drawing/2014/main" id="{3611EDC9-53F7-46CE-9B1C-B999BCF227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4FECE7-D4F8-4E13-B22B-3E69193E1484}"/>
              </a:ext>
            </a:extLst>
          </p:cNvPr>
          <p:cNvSpPr>
            <a:spLocks noGrp="1"/>
          </p:cNvSpPr>
          <p:nvPr>
            <p:ph type="sldNum" sz="quarter" idx="12"/>
          </p:nvPr>
        </p:nvSpPr>
        <p:spPr/>
        <p:txBody>
          <a:bodyPr/>
          <a:lstStyle/>
          <a:p>
            <a:fld id="{A0183BA4-7B10-4BE3-A0B2-A48721054ED6}" type="slidenum">
              <a:rPr lang="en-IN" smtClean="0"/>
              <a:t>‹#›</a:t>
            </a:fld>
            <a:endParaRPr lang="en-IN"/>
          </a:p>
        </p:txBody>
      </p:sp>
    </p:spTree>
    <p:extLst>
      <p:ext uri="{BB962C8B-B14F-4D97-AF65-F5344CB8AC3E}">
        <p14:creationId xmlns:p14="http://schemas.microsoft.com/office/powerpoint/2010/main" val="4233402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53E51-6FED-4252-AE8D-10E9ADE8E8F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43A8CB-0EAC-4DFD-A825-F1A89E07E8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B81793-EEE5-4B36-AB68-A56A3253E9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B7E480-0365-40E1-BBF5-F594D108A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FEFA48-5012-4D51-B8C0-91BF319E94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D1D2DF-7DFA-4CF0-BC4B-72FFBFAA4185}"/>
              </a:ext>
            </a:extLst>
          </p:cNvPr>
          <p:cNvSpPr>
            <a:spLocks noGrp="1"/>
          </p:cNvSpPr>
          <p:nvPr>
            <p:ph type="dt" sz="half" idx="10"/>
          </p:nvPr>
        </p:nvSpPr>
        <p:spPr/>
        <p:txBody>
          <a:bodyPr/>
          <a:lstStyle/>
          <a:p>
            <a:fld id="{66719C6A-C228-4666-85AF-BFCAEE8D9375}" type="datetime1">
              <a:rPr lang="en-IN" smtClean="0"/>
              <a:t>10-08-2023</a:t>
            </a:fld>
            <a:endParaRPr lang="en-IN"/>
          </a:p>
        </p:txBody>
      </p:sp>
      <p:sp>
        <p:nvSpPr>
          <p:cNvPr id="8" name="Footer Placeholder 7">
            <a:extLst>
              <a:ext uri="{FF2B5EF4-FFF2-40B4-BE49-F238E27FC236}">
                <a16:creationId xmlns:a16="http://schemas.microsoft.com/office/drawing/2014/main" id="{60739B97-6D68-4A91-A511-2AE65BFA1E7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6BD875-8D41-458D-8FE8-BE926E35D7F9}"/>
              </a:ext>
            </a:extLst>
          </p:cNvPr>
          <p:cNvSpPr>
            <a:spLocks noGrp="1"/>
          </p:cNvSpPr>
          <p:nvPr>
            <p:ph type="sldNum" sz="quarter" idx="12"/>
          </p:nvPr>
        </p:nvSpPr>
        <p:spPr/>
        <p:txBody>
          <a:bodyPr/>
          <a:lstStyle/>
          <a:p>
            <a:fld id="{A0183BA4-7B10-4BE3-A0B2-A48721054ED6}" type="slidenum">
              <a:rPr lang="en-IN" smtClean="0"/>
              <a:t>‹#›</a:t>
            </a:fld>
            <a:endParaRPr lang="en-IN"/>
          </a:p>
        </p:txBody>
      </p:sp>
    </p:spTree>
    <p:extLst>
      <p:ext uri="{BB962C8B-B14F-4D97-AF65-F5344CB8AC3E}">
        <p14:creationId xmlns:p14="http://schemas.microsoft.com/office/powerpoint/2010/main" val="2065475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06007-8559-4DDA-ADB5-24066989C95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C0EE19D-7F57-4B73-B755-C39F7A12E72F}"/>
              </a:ext>
            </a:extLst>
          </p:cNvPr>
          <p:cNvSpPr>
            <a:spLocks noGrp="1"/>
          </p:cNvSpPr>
          <p:nvPr>
            <p:ph type="dt" sz="half" idx="10"/>
          </p:nvPr>
        </p:nvSpPr>
        <p:spPr/>
        <p:txBody>
          <a:bodyPr/>
          <a:lstStyle/>
          <a:p>
            <a:fld id="{D1476AC4-8DFC-4A25-AB02-3BCD901770ED}" type="datetime1">
              <a:rPr lang="en-IN" smtClean="0"/>
              <a:t>10-08-2023</a:t>
            </a:fld>
            <a:endParaRPr lang="en-IN"/>
          </a:p>
        </p:txBody>
      </p:sp>
      <p:sp>
        <p:nvSpPr>
          <p:cNvPr id="4" name="Footer Placeholder 3">
            <a:extLst>
              <a:ext uri="{FF2B5EF4-FFF2-40B4-BE49-F238E27FC236}">
                <a16:creationId xmlns:a16="http://schemas.microsoft.com/office/drawing/2014/main" id="{67AAA0DE-AFC5-477D-9E07-FD8BD826AAB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FB54AAA-3535-4C14-8166-FB6EACD31BDE}"/>
              </a:ext>
            </a:extLst>
          </p:cNvPr>
          <p:cNvSpPr>
            <a:spLocks noGrp="1"/>
          </p:cNvSpPr>
          <p:nvPr>
            <p:ph type="sldNum" sz="quarter" idx="12"/>
          </p:nvPr>
        </p:nvSpPr>
        <p:spPr/>
        <p:txBody>
          <a:bodyPr/>
          <a:lstStyle/>
          <a:p>
            <a:fld id="{A0183BA4-7B10-4BE3-A0B2-A48721054ED6}" type="slidenum">
              <a:rPr lang="en-IN" smtClean="0"/>
              <a:t>‹#›</a:t>
            </a:fld>
            <a:endParaRPr lang="en-IN"/>
          </a:p>
        </p:txBody>
      </p:sp>
    </p:spTree>
    <p:extLst>
      <p:ext uri="{BB962C8B-B14F-4D97-AF65-F5344CB8AC3E}">
        <p14:creationId xmlns:p14="http://schemas.microsoft.com/office/powerpoint/2010/main" val="744109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B6E093-DDDC-4C60-AEF1-EA4F544AD145}"/>
              </a:ext>
            </a:extLst>
          </p:cNvPr>
          <p:cNvSpPr>
            <a:spLocks noGrp="1"/>
          </p:cNvSpPr>
          <p:nvPr>
            <p:ph type="dt" sz="half" idx="10"/>
          </p:nvPr>
        </p:nvSpPr>
        <p:spPr/>
        <p:txBody>
          <a:bodyPr/>
          <a:lstStyle/>
          <a:p>
            <a:fld id="{A18A7FA7-F693-4DFB-AEDA-FE633EEC95AF}" type="datetime1">
              <a:rPr lang="en-IN" smtClean="0"/>
              <a:t>10-08-2023</a:t>
            </a:fld>
            <a:endParaRPr lang="en-IN"/>
          </a:p>
        </p:txBody>
      </p:sp>
      <p:sp>
        <p:nvSpPr>
          <p:cNvPr id="3" name="Footer Placeholder 2">
            <a:extLst>
              <a:ext uri="{FF2B5EF4-FFF2-40B4-BE49-F238E27FC236}">
                <a16:creationId xmlns:a16="http://schemas.microsoft.com/office/drawing/2014/main" id="{4E0C2FED-4935-43BE-9345-59669AE0209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6524748-2BAB-49A8-95A7-B4AD77E46E74}"/>
              </a:ext>
            </a:extLst>
          </p:cNvPr>
          <p:cNvSpPr>
            <a:spLocks noGrp="1"/>
          </p:cNvSpPr>
          <p:nvPr>
            <p:ph type="sldNum" sz="quarter" idx="12"/>
          </p:nvPr>
        </p:nvSpPr>
        <p:spPr/>
        <p:txBody>
          <a:bodyPr/>
          <a:lstStyle/>
          <a:p>
            <a:fld id="{A0183BA4-7B10-4BE3-A0B2-A48721054ED6}" type="slidenum">
              <a:rPr lang="en-IN" smtClean="0"/>
              <a:t>‹#›</a:t>
            </a:fld>
            <a:endParaRPr lang="en-IN"/>
          </a:p>
        </p:txBody>
      </p:sp>
    </p:spTree>
    <p:extLst>
      <p:ext uri="{BB962C8B-B14F-4D97-AF65-F5344CB8AC3E}">
        <p14:creationId xmlns:p14="http://schemas.microsoft.com/office/powerpoint/2010/main" val="1491688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2EA04-776C-4163-B584-044C333D88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0C04F9-E6C0-4D16-8852-953534E20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072862F-7160-4A67-8704-C47A0C8797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D65858-28DA-46E5-9508-74636F89DAE3}"/>
              </a:ext>
            </a:extLst>
          </p:cNvPr>
          <p:cNvSpPr>
            <a:spLocks noGrp="1"/>
          </p:cNvSpPr>
          <p:nvPr>
            <p:ph type="dt" sz="half" idx="10"/>
          </p:nvPr>
        </p:nvSpPr>
        <p:spPr/>
        <p:txBody>
          <a:bodyPr/>
          <a:lstStyle/>
          <a:p>
            <a:fld id="{43C56386-F633-4E6A-B8A1-EED31EF84510}" type="datetime1">
              <a:rPr lang="en-IN" smtClean="0"/>
              <a:t>10-08-2023</a:t>
            </a:fld>
            <a:endParaRPr lang="en-IN"/>
          </a:p>
        </p:txBody>
      </p:sp>
      <p:sp>
        <p:nvSpPr>
          <p:cNvPr id="6" name="Footer Placeholder 5">
            <a:extLst>
              <a:ext uri="{FF2B5EF4-FFF2-40B4-BE49-F238E27FC236}">
                <a16:creationId xmlns:a16="http://schemas.microsoft.com/office/drawing/2014/main" id="{05517B50-2DD1-4DB8-B8B8-0BAE9C952D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01DAEE-A292-4277-BDC0-0070E249CAB8}"/>
              </a:ext>
            </a:extLst>
          </p:cNvPr>
          <p:cNvSpPr>
            <a:spLocks noGrp="1"/>
          </p:cNvSpPr>
          <p:nvPr>
            <p:ph type="sldNum" sz="quarter" idx="12"/>
          </p:nvPr>
        </p:nvSpPr>
        <p:spPr/>
        <p:txBody>
          <a:bodyPr/>
          <a:lstStyle/>
          <a:p>
            <a:fld id="{A0183BA4-7B10-4BE3-A0B2-A48721054ED6}" type="slidenum">
              <a:rPr lang="en-IN" smtClean="0"/>
              <a:t>‹#›</a:t>
            </a:fld>
            <a:endParaRPr lang="en-IN"/>
          </a:p>
        </p:txBody>
      </p:sp>
    </p:spTree>
    <p:extLst>
      <p:ext uri="{BB962C8B-B14F-4D97-AF65-F5344CB8AC3E}">
        <p14:creationId xmlns:p14="http://schemas.microsoft.com/office/powerpoint/2010/main" val="3119977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C3873-316E-4899-8153-7086CCE4EE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7B67437-F6CB-4767-9B90-77B1BC10B1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31625E-C2D4-4EC5-8F44-FBF944F65F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5B6A3B-16DE-4E18-A332-29669A10B586}"/>
              </a:ext>
            </a:extLst>
          </p:cNvPr>
          <p:cNvSpPr>
            <a:spLocks noGrp="1"/>
          </p:cNvSpPr>
          <p:nvPr>
            <p:ph type="dt" sz="half" idx="10"/>
          </p:nvPr>
        </p:nvSpPr>
        <p:spPr/>
        <p:txBody>
          <a:bodyPr/>
          <a:lstStyle/>
          <a:p>
            <a:fld id="{56C880F4-BE75-409D-AF89-489FEC0B9E5F}" type="datetime1">
              <a:rPr lang="en-IN" smtClean="0"/>
              <a:t>10-08-2023</a:t>
            </a:fld>
            <a:endParaRPr lang="en-IN"/>
          </a:p>
        </p:txBody>
      </p:sp>
      <p:sp>
        <p:nvSpPr>
          <p:cNvPr id="6" name="Footer Placeholder 5">
            <a:extLst>
              <a:ext uri="{FF2B5EF4-FFF2-40B4-BE49-F238E27FC236}">
                <a16:creationId xmlns:a16="http://schemas.microsoft.com/office/drawing/2014/main" id="{DE65B289-D318-4A9C-BD6D-C44A849296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EFA0E2-2C8D-4D74-B06E-178C555F194D}"/>
              </a:ext>
            </a:extLst>
          </p:cNvPr>
          <p:cNvSpPr>
            <a:spLocks noGrp="1"/>
          </p:cNvSpPr>
          <p:nvPr>
            <p:ph type="sldNum" sz="quarter" idx="12"/>
          </p:nvPr>
        </p:nvSpPr>
        <p:spPr/>
        <p:txBody>
          <a:bodyPr/>
          <a:lstStyle/>
          <a:p>
            <a:fld id="{A0183BA4-7B10-4BE3-A0B2-A48721054ED6}" type="slidenum">
              <a:rPr lang="en-IN" smtClean="0"/>
              <a:t>‹#›</a:t>
            </a:fld>
            <a:endParaRPr lang="en-IN"/>
          </a:p>
        </p:txBody>
      </p:sp>
    </p:spTree>
    <p:extLst>
      <p:ext uri="{BB962C8B-B14F-4D97-AF65-F5344CB8AC3E}">
        <p14:creationId xmlns:p14="http://schemas.microsoft.com/office/powerpoint/2010/main" val="2491004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167512-9A59-4F80-BDE3-E2EC9081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9B3164-25AA-4E2F-9CBD-64DBB8BCEA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6E2F16-F4BC-4CDE-9BA1-3FF94AA15E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D12017-EE5D-4064-B320-4434A6A5A13F}" type="datetime1">
              <a:rPr lang="en-IN" smtClean="0"/>
              <a:t>10-08-2023</a:t>
            </a:fld>
            <a:endParaRPr lang="en-IN"/>
          </a:p>
        </p:txBody>
      </p:sp>
      <p:sp>
        <p:nvSpPr>
          <p:cNvPr id="5" name="Footer Placeholder 4">
            <a:extLst>
              <a:ext uri="{FF2B5EF4-FFF2-40B4-BE49-F238E27FC236}">
                <a16:creationId xmlns:a16="http://schemas.microsoft.com/office/drawing/2014/main" id="{37B6BA1D-C155-4BD7-98A4-5C4CD141FF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DAFD399-70D5-46C3-AF05-F083473AF3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183BA4-7B10-4BE3-A0B2-A48721054ED6}" type="slidenum">
              <a:rPr lang="en-IN" smtClean="0"/>
              <a:t>‹#›</a:t>
            </a:fld>
            <a:endParaRPr lang="en-IN"/>
          </a:p>
        </p:txBody>
      </p:sp>
    </p:spTree>
    <p:extLst>
      <p:ext uri="{BB962C8B-B14F-4D97-AF65-F5344CB8AC3E}">
        <p14:creationId xmlns:p14="http://schemas.microsoft.com/office/powerpoint/2010/main" val="2861878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image2.jpg">
            <a:extLst>
              <a:ext uri="{FF2B5EF4-FFF2-40B4-BE49-F238E27FC236}">
                <a16:creationId xmlns:a16="http://schemas.microsoft.com/office/drawing/2014/main" id="{663F759D-B900-42CE-B030-8F4D88C8D3C0}"/>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2386" y="0"/>
            <a:ext cx="2029613" cy="163231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34171B3D-41F2-4B45-860B-5E3607A31D49}"/>
              </a:ext>
            </a:extLst>
          </p:cNvPr>
          <p:cNvSpPr txBox="1"/>
          <p:nvPr/>
        </p:nvSpPr>
        <p:spPr>
          <a:xfrm>
            <a:off x="2220916" y="94410"/>
            <a:ext cx="7095897" cy="1485022"/>
          </a:xfrm>
          <a:prstGeom prst="rect">
            <a:avLst/>
          </a:prstGeom>
          <a:noFill/>
        </p:spPr>
        <p:txBody>
          <a:bodyPr wrap="square">
            <a:spAutoFit/>
          </a:bodyPr>
          <a:lstStyle/>
          <a:p>
            <a:pPr marR="16510" algn="ctr">
              <a:spcBef>
                <a:spcPts val="365"/>
              </a:spcBef>
              <a:spcAft>
                <a:spcPts val="250"/>
              </a:spcAft>
            </a:pP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St. MARTIN’S ENGINEERING COLLEGE</a:t>
            </a:r>
            <a:endParaRPr lang="en-IN" sz="2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marR="1085850" indent="-2540" algn="ctr">
              <a:spcBef>
                <a:spcPts val="240"/>
              </a:spcBef>
              <a:spcAft>
                <a:spcPts val="250"/>
              </a:spcAft>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UGC Autonomous </a:t>
            </a:r>
          </a:p>
          <a:p>
            <a:pPr marL="1143000" marR="1085850" indent="-2540" algn="ctr">
              <a:spcBef>
                <a:spcPts val="240"/>
              </a:spcBef>
              <a:spcAft>
                <a:spcPts val="250"/>
              </a:spcAft>
            </a:pPr>
            <a:r>
              <a:rPr lang="en-IN" sz="1600" b="1" dirty="0">
                <a:latin typeface="Times New Roman" panose="02020603050405020304" pitchFamily="18" charset="0"/>
                <a:ea typeface="Times New Roman" panose="02020603050405020304" pitchFamily="18" charset="0"/>
                <a:cs typeface="Mangal" panose="02040503050203030202" pitchFamily="18" charset="0"/>
              </a:rPr>
              <a:t>NBA &amp; NAAC A+ ACCREDITED</a:t>
            </a:r>
            <a:endParaRPr lang="en-IN" sz="1600" b="1" dirty="0">
              <a:latin typeface="Calibri" panose="020F0502020204030204" pitchFamily="34" charset="0"/>
              <a:ea typeface="Calibri" panose="020F0502020204030204" pitchFamily="34" charset="0"/>
              <a:cs typeface="Mangal" panose="02040503050203030202" pitchFamily="18" charset="0"/>
            </a:endParaRPr>
          </a:p>
          <a:p>
            <a:pPr marL="1143000" marR="1085850" indent="-2540" algn="ctr">
              <a:spcBef>
                <a:spcPts val="240"/>
              </a:spcBef>
              <a:spcAft>
                <a:spcPts val="250"/>
              </a:spcAft>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Dhulapally, Secunderabad– 500100 </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Subtitle 2">
            <a:extLst>
              <a:ext uri="{FF2B5EF4-FFF2-40B4-BE49-F238E27FC236}">
                <a16:creationId xmlns:a16="http://schemas.microsoft.com/office/drawing/2014/main" id="{D76D3B75-5278-4020-9209-060C511363F8}"/>
              </a:ext>
            </a:extLst>
          </p:cNvPr>
          <p:cNvSpPr txBox="1">
            <a:spLocks/>
          </p:cNvSpPr>
          <p:nvPr/>
        </p:nvSpPr>
        <p:spPr>
          <a:xfrm>
            <a:off x="-1" y="2190941"/>
            <a:ext cx="12192000" cy="11005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Aft>
                <a:spcPts val="800"/>
              </a:spcAft>
              <a:buNone/>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PREDICTING SURGERY OUTCOME: BINARY CLASSIFICATION BASED ON PATIENT FACTORS AND MEDICAL DATA</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BBE8A074-7A92-49E2-B981-AE2FCEAEB324}"/>
              </a:ext>
            </a:extLst>
          </p:cNvPr>
          <p:cNvSpPr txBox="1"/>
          <p:nvPr/>
        </p:nvSpPr>
        <p:spPr>
          <a:xfrm>
            <a:off x="3483931" y="3429000"/>
            <a:ext cx="5495730" cy="1938992"/>
          </a:xfrm>
          <a:prstGeom prst="rect">
            <a:avLst/>
          </a:prstGeom>
          <a:noFill/>
        </p:spPr>
        <p:txBody>
          <a:bodyPr wrap="square" rtlCol="0">
            <a:spAutoFit/>
          </a:bodyPr>
          <a:lstStyle/>
          <a:p>
            <a:pPr algn="ctr"/>
            <a:r>
              <a:rPr lang="en-US" sz="2400" b="1" dirty="0">
                <a:latin typeface="Times New Roman" pitchFamily="18" charset="0"/>
                <a:cs typeface="Times New Roman" pitchFamily="18" charset="0"/>
              </a:rPr>
              <a:t>Batch No: IX </a:t>
            </a:r>
          </a:p>
          <a:p>
            <a:pPr algn="ctr"/>
            <a:r>
              <a:rPr lang="en-US" sz="2400" b="1" dirty="0">
                <a:latin typeface="Times New Roman" pitchFamily="18" charset="0"/>
                <a:cs typeface="Times New Roman" pitchFamily="18" charset="0"/>
              </a:rPr>
              <a:t>1. P. </a:t>
            </a:r>
            <a:r>
              <a:rPr lang="en-US" sz="2400" b="1" dirty="0" err="1">
                <a:latin typeface="Times New Roman" pitchFamily="18" charset="0"/>
                <a:cs typeface="Times New Roman" pitchFamily="18" charset="0"/>
              </a:rPr>
              <a:t>Vihari</a:t>
            </a:r>
            <a:r>
              <a:rPr lang="en-US" sz="2400" b="1" dirty="0">
                <a:latin typeface="Times New Roman" pitchFamily="18" charset="0"/>
                <a:cs typeface="Times New Roman" pitchFamily="18" charset="0"/>
              </a:rPr>
              <a:t> 6635(20K81A6635)</a:t>
            </a:r>
          </a:p>
          <a:p>
            <a:pPr algn="ctr"/>
            <a:r>
              <a:rPr lang="en-US" sz="2400" b="1" dirty="0">
                <a:latin typeface="Times New Roman" pitchFamily="18" charset="0"/>
                <a:cs typeface="Times New Roman" pitchFamily="18" charset="0"/>
              </a:rPr>
              <a:t>2.R. Akhila(20K81A6640)</a:t>
            </a:r>
          </a:p>
          <a:p>
            <a:pPr algn="ctr"/>
            <a:r>
              <a:rPr lang="en-US" sz="2400" b="1" dirty="0">
                <a:latin typeface="Times New Roman" pitchFamily="18" charset="0"/>
                <a:cs typeface="Times New Roman" pitchFamily="18" charset="0"/>
              </a:rPr>
              <a:t>3. S. Rama Rajeshwari(20K81A6650)</a:t>
            </a:r>
          </a:p>
          <a:p>
            <a:pPr algn="ctr"/>
            <a:r>
              <a:rPr lang="en-US" sz="2400" b="1" dirty="0">
                <a:latin typeface="Times New Roman" pitchFamily="18" charset="0"/>
                <a:cs typeface="Times New Roman" pitchFamily="18" charset="0"/>
              </a:rPr>
              <a:t>4. K. Rakesh(21K85A6603)</a:t>
            </a:r>
          </a:p>
        </p:txBody>
      </p:sp>
      <p:sp>
        <p:nvSpPr>
          <p:cNvPr id="16" name="TextBox 15">
            <a:extLst>
              <a:ext uri="{FF2B5EF4-FFF2-40B4-BE49-F238E27FC236}">
                <a16:creationId xmlns:a16="http://schemas.microsoft.com/office/drawing/2014/main" id="{814846BF-F4EE-4ADF-8E6D-318E4ACE8748}"/>
              </a:ext>
            </a:extLst>
          </p:cNvPr>
          <p:cNvSpPr txBox="1"/>
          <p:nvPr/>
        </p:nvSpPr>
        <p:spPr>
          <a:xfrm>
            <a:off x="-83890" y="5278568"/>
            <a:ext cx="12191999" cy="1569660"/>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Under the Guidance of</a:t>
            </a:r>
          </a:p>
          <a:p>
            <a:pPr algn="ctr"/>
            <a:r>
              <a:rPr lang="en-US" sz="2400" b="1" dirty="0">
                <a:latin typeface="Times New Roman" panose="02020603050405020304" pitchFamily="18" charset="0"/>
                <a:cs typeface="Times New Roman" panose="02020603050405020304" pitchFamily="18" charset="0"/>
              </a:rPr>
              <a:t>Mrs. </a:t>
            </a:r>
            <a:r>
              <a:rPr lang="en-US" sz="2400" b="1" dirty="0" err="1">
                <a:latin typeface="Times New Roman" panose="02020603050405020304" pitchFamily="18" charset="0"/>
                <a:cs typeface="Times New Roman" panose="02020603050405020304" pitchFamily="18" charset="0"/>
              </a:rPr>
              <a:t>Gnanaprasanna</a:t>
            </a:r>
            <a:endParaRPr lang="en-US" sz="2400" b="1" dirty="0">
              <a:latin typeface="Times New Roman" panose="02020603050405020304" pitchFamily="18" charset="0"/>
              <a:cs typeface="Times New Roman" panose="02020603050405020304" pitchFamily="18" charset="0"/>
            </a:endParaRPr>
          </a:p>
          <a:p>
            <a:pPr algn="ctr"/>
            <a:r>
              <a:rPr lang="en-US" sz="2400" b="1" dirty="0" err="1">
                <a:latin typeface="Times New Roman" panose="02020603050405020304" pitchFamily="18" charset="0"/>
                <a:cs typeface="Times New Roman" panose="02020603050405020304" pitchFamily="18" charset="0"/>
              </a:rPr>
              <a:t>Assisstant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Profressor</a:t>
            </a:r>
            <a:r>
              <a:rPr lang="en-US" sz="2400" b="1" dirty="0">
                <a:latin typeface="Times New Roman" panose="02020603050405020304" pitchFamily="18" charset="0"/>
                <a:cs typeface="Times New Roman" panose="02020603050405020304" pitchFamily="18" charset="0"/>
              </a:rPr>
              <a:t> (CSE(AI&amp;ML))</a:t>
            </a:r>
          </a:p>
          <a:p>
            <a:pPr algn="ctr"/>
            <a:r>
              <a:rPr lang="en-US" sz="2400" b="1" dirty="0">
                <a:latin typeface="Times New Roman" panose="02020603050405020304" pitchFamily="18" charset="0"/>
                <a:cs typeface="Times New Roman" panose="02020603050405020304" pitchFamily="18" charset="0"/>
              </a:rPr>
              <a:t>Department of  CSE(AI&amp;ML)</a:t>
            </a:r>
            <a:endParaRPr lang="en-IN" sz="2400" b="1"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269034" y="94410"/>
            <a:ext cx="1460912" cy="1240120"/>
          </a:xfrm>
          <a:prstGeom prst="rect">
            <a:avLst/>
          </a:prstGeom>
          <a:noFill/>
        </p:spPr>
      </p:pic>
      <p:sp>
        <p:nvSpPr>
          <p:cNvPr id="2" name="TextBox 1"/>
          <p:cNvSpPr txBox="1"/>
          <p:nvPr/>
        </p:nvSpPr>
        <p:spPr>
          <a:xfrm>
            <a:off x="1" y="1579432"/>
            <a:ext cx="12191998" cy="461665"/>
          </a:xfrm>
          <a:prstGeom prst="rect">
            <a:avLst/>
          </a:prstGeom>
          <a:noFill/>
        </p:spPr>
        <p:txBody>
          <a:bodyPr wrap="square" rtlCol="0">
            <a:spAutoFit/>
          </a:bodyPr>
          <a:lstStyle/>
          <a:p>
            <a:pPr algn="ctr"/>
            <a:r>
              <a:rPr lang="en-US" sz="2400" b="1" dirty="0">
                <a:latin typeface="Times New Roman" pitchFamily="18" charset="0"/>
                <a:cs typeface="Times New Roman" pitchFamily="18" charset="0"/>
              </a:rPr>
              <a:t>Department of Computer </a:t>
            </a:r>
            <a:r>
              <a:rPr lang="en-IN" sz="2400" b="1" dirty="0">
                <a:latin typeface="Times New Roman" pitchFamily="18" charset="0"/>
                <a:cs typeface="Times New Roman" pitchFamily="18" charset="0"/>
              </a:rPr>
              <a:t>science and engineering (AI &amp;ML)</a:t>
            </a: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737780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REFERENCES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FCE915-4185-4C62-8EF2-A59B4F631E3C}"/>
              </a:ext>
            </a:extLst>
          </p:cNvPr>
          <p:cNvSpPr>
            <a:spLocks noGrp="1"/>
          </p:cNvSpPr>
          <p:nvPr>
            <p:ph idx="1"/>
          </p:nvPr>
        </p:nvSpPr>
        <p:spPr>
          <a:xfrm>
            <a:off x="225778" y="1203649"/>
            <a:ext cx="11729155" cy="4973314"/>
          </a:xfrm>
        </p:spPr>
        <p:txBody>
          <a:bodyPr>
            <a:normAutofit fontScale="92500" lnSpcReduction="10000"/>
          </a:bodyPr>
          <a:lstStyle/>
          <a:p>
            <a:pPr marL="0" lvl="0" indent="0" algn="just">
              <a:buNone/>
            </a:pPr>
            <a:r>
              <a:rPr lang="en-US" dirty="0">
                <a:latin typeface="Times New Roman" pitchFamily="18" charset="0"/>
                <a:cs typeface="Times New Roman" pitchFamily="18" charset="0"/>
              </a:rPr>
              <a:t>[1]. </a:t>
            </a:r>
            <a:r>
              <a:rPr lang="en-US" b="0" i="0" dirty="0">
                <a:effectLst/>
                <a:latin typeface="Söhne"/>
              </a:rPr>
              <a:t>Zheng, B., Tian, Y., &amp; Zhang, X. (2019). Predictive modeling in surgery using machine learning: A </a:t>
            </a:r>
            <a:r>
              <a:rPr lang="en-US" b="0" i="0" dirty="0" err="1">
                <a:effectLst/>
                <a:latin typeface="Söhne"/>
              </a:rPr>
              <a:t>prisma</a:t>
            </a:r>
            <a:r>
              <a:rPr lang="en-US" b="0" i="0" dirty="0">
                <a:effectLst/>
                <a:latin typeface="Söhne"/>
              </a:rPr>
              <a:t>-compliant systematic review. Medicine, 98(20), e15522.</a:t>
            </a:r>
          </a:p>
          <a:p>
            <a:pPr marL="0" lvl="0" indent="0" algn="just">
              <a:buNone/>
            </a:pPr>
            <a:r>
              <a:rPr lang="en-US" dirty="0">
                <a:latin typeface="Times New Roman" pitchFamily="18" charset="0"/>
                <a:cs typeface="Times New Roman" pitchFamily="18" charset="0"/>
              </a:rPr>
              <a:t>[2]. </a:t>
            </a:r>
            <a:r>
              <a:rPr lang="en-IN" b="0" i="0" dirty="0" err="1">
                <a:effectLst/>
                <a:latin typeface="Söhne"/>
              </a:rPr>
              <a:t>Alsolami</a:t>
            </a:r>
            <a:r>
              <a:rPr lang="en-IN" b="0" i="0" dirty="0">
                <a:effectLst/>
                <a:latin typeface="Söhne"/>
              </a:rPr>
              <a:t>, F., </a:t>
            </a:r>
            <a:r>
              <a:rPr lang="en-IN" b="0" i="0" dirty="0" err="1">
                <a:effectLst/>
                <a:latin typeface="Söhne"/>
              </a:rPr>
              <a:t>Alfaraj</a:t>
            </a:r>
            <a:r>
              <a:rPr lang="en-IN" b="0" i="0" dirty="0">
                <a:effectLst/>
                <a:latin typeface="Söhne"/>
              </a:rPr>
              <a:t>, M., </a:t>
            </a:r>
            <a:r>
              <a:rPr lang="en-IN" b="0" i="0" dirty="0" err="1">
                <a:effectLst/>
                <a:latin typeface="Söhne"/>
              </a:rPr>
              <a:t>Alaskar</a:t>
            </a:r>
            <a:r>
              <a:rPr lang="en-IN" b="0" i="0" dirty="0">
                <a:effectLst/>
                <a:latin typeface="Söhne"/>
              </a:rPr>
              <a:t>, H., </a:t>
            </a:r>
            <a:r>
              <a:rPr lang="en-IN" b="0" i="0" dirty="0" err="1">
                <a:effectLst/>
                <a:latin typeface="Söhne"/>
              </a:rPr>
              <a:t>Alanazi</a:t>
            </a:r>
            <a:r>
              <a:rPr lang="en-IN" b="0" i="0" dirty="0">
                <a:effectLst/>
                <a:latin typeface="Söhne"/>
              </a:rPr>
              <a:t>, E., &amp; </a:t>
            </a:r>
            <a:r>
              <a:rPr lang="en-IN" b="0" i="0" dirty="0" err="1">
                <a:effectLst/>
                <a:latin typeface="Söhne"/>
              </a:rPr>
              <a:t>Gadelkarim</a:t>
            </a:r>
            <a:r>
              <a:rPr lang="en-IN" b="0" i="0" dirty="0">
                <a:effectLst/>
                <a:latin typeface="Söhne"/>
              </a:rPr>
              <a:t>, G. (2021). Predictive </a:t>
            </a:r>
            <a:r>
              <a:rPr lang="en-IN" b="0" i="0" dirty="0" err="1">
                <a:effectLst/>
                <a:latin typeface="Söhne"/>
              </a:rPr>
              <a:t>modeling</a:t>
            </a:r>
            <a:r>
              <a:rPr lang="en-IN" b="0" i="0" dirty="0">
                <a:effectLst/>
                <a:latin typeface="Söhne"/>
              </a:rPr>
              <a:t> for surgical outcome using machine learning algorithms. Journal of Healthcare Engineering, 2021.</a:t>
            </a:r>
          </a:p>
          <a:p>
            <a:pPr marL="0" indent="0" algn="l">
              <a:buNone/>
            </a:pPr>
            <a:r>
              <a:rPr lang="en-US" dirty="0">
                <a:latin typeface="Times New Roman" pitchFamily="18" charset="0"/>
                <a:cs typeface="Times New Roman" pitchFamily="18" charset="0"/>
              </a:rPr>
              <a:t>[3].</a:t>
            </a:r>
            <a:r>
              <a:rPr lang="en-US" b="0" i="0" dirty="0">
                <a:effectLst/>
                <a:latin typeface="Söhne"/>
              </a:rPr>
              <a:t> O'Shea, A., &amp; Collins, G. S. (2018). The challenge of outcome prediction in surgery: A systematic review of models and existing predictors. Journal of Surgical Research, 229, 81-94.</a:t>
            </a:r>
          </a:p>
          <a:p>
            <a:pPr marL="0" indent="0" algn="l">
              <a:buNone/>
            </a:pPr>
            <a:r>
              <a:rPr lang="en-US" dirty="0">
                <a:latin typeface="Söhne"/>
              </a:rPr>
              <a:t>[4]. </a:t>
            </a:r>
            <a:r>
              <a:rPr lang="en-IN" b="0" i="0" dirty="0">
                <a:effectLst/>
                <a:latin typeface="Söhne"/>
              </a:rPr>
              <a:t>Huddleston, J. I., Long, K. H., Naessens, J. M., </a:t>
            </a:r>
            <a:r>
              <a:rPr lang="en-IN" b="0" i="0" dirty="0" err="1">
                <a:effectLst/>
                <a:latin typeface="Söhne"/>
              </a:rPr>
              <a:t>Vanness</a:t>
            </a:r>
            <a:r>
              <a:rPr lang="en-IN" b="0" i="0" dirty="0">
                <a:effectLst/>
                <a:latin typeface="Söhne"/>
              </a:rPr>
              <a:t>, D. J., Larson, D., </a:t>
            </a:r>
            <a:r>
              <a:rPr lang="en-IN" b="0" i="0" dirty="0" err="1">
                <a:effectLst/>
                <a:latin typeface="Söhne"/>
              </a:rPr>
              <a:t>Trousdale</a:t>
            </a:r>
            <a:r>
              <a:rPr lang="en-IN" b="0" i="0" dirty="0">
                <a:effectLst/>
                <a:latin typeface="Söhne"/>
              </a:rPr>
              <a:t>, R. T., ... &amp; </a:t>
            </a:r>
            <a:r>
              <a:rPr lang="en-IN" b="0" i="0" dirty="0" err="1">
                <a:effectLst/>
                <a:latin typeface="Söhne"/>
              </a:rPr>
              <a:t>Cabanela</a:t>
            </a:r>
            <a:r>
              <a:rPr lang="en-IN" b="0" i="0" dirty="0">
                <a:effectLst/>
                <a:latin typeface="Söhne"/>
              </a:rPr>
              <a:t>, M. E. (2012). Medical and surgical </a:t>
            </a:r>
            <a:r>
              <a:rPr lang="en-IN" b="0" i="0" dirty="0" err="1">
                <a:effectLst/>
                <a:latin typeface="Söhne"/>
              </a:rPr>
              <a:t>comanagement</a:t>
            </a:r>
            <a:r>
              <a:rPr lang="en-IN" b="0" i="0" dirty="0">
                <a:effectLst/>
                <a:latin typeface="Söhne"/>
              </a:rPr>
              <a:t> after elective hip and knee arthroplasty: a randomized, controlled trial. Annals of Internal Medicine, 156(2), 76-87.</a:t>
            </a:r>
            <a:br>
              <a:rPr lang="en-US" dirty="0"/>
            </a:br>
            <a:endParaRPr lang="en-IN" dirty="0"/>
          </a:p>
        </p:txBody>
      </p:sp>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p:txBody>
          <a:bodyPr/>
          <a:lstStyle/>
          <a:p>
            <a:fld id="{D121BCBC-AF21-480F-8C1A-83C58722766A}" type="datetime1">
              <a:rPr lang="en-IN" smtClean="0"/>
              <a:t>10-08-2023</a:t>
            </a:fld>
            <a:endParaRPr lang="en-IN"/>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t>10</a:t>
            </a:fld>
            <a:endParaRPr lang="en-IN"/>
          </a:p>
        </p:txBody>
      </p:sp>
    </p:spTree>
    <p:extLst>
      <p:ext uri="{BB962C8B-B14F-4D97-AF65-F5344CB8AC3E}">
        <p14:creationId xmlns:p14="http://schemas.microsoft.com/office/powerpoint/2010/main" val="2374401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2827175"/>
            <a:ext cx="12192000" cy="1203649"/>
          </a:xfrm>
        </p:spPr>
        <p:txBody>
          <a:bodyPr>
            <a:normAutofit/>
          </a:bodyPr>
          <a:lstStyle/>
          <a:p>
            <a:pPr algn="ctr"/>
            <a:r>
              <a:rPr lang="en-IN" sz="3600" b="1" dirty="0">
                <a:latin typeface="Times New Roman" panose="02020603050405020304" pitchFamily="18" charset="0"/>
                <a:cs typeface="Times New Roman" panose="02020603050405020304" pitchFamily="18" charset="0"/>
              </a:rPr>
              <a:t>QUERIES ??</a:t>
            </a:r>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p:txBody>
          <a:bodyPr/>
          <a:lstStyle/>
          <a:p>
            <a:fld id="{D121BCBC-AF21-480F-8C1A-83C58722766A}" type="datetime1">
              <a:rPr lang="en-IN" smtClean="0"/>
              <a:t>10-08-2023</a:t>
            </a:fld>
            <a:endParaRPr lang="en-IN"/>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t>11</a:t>
            </a:fld>
            <a:endParaRPr lang="en-IN"/>
          </a:p>
        </p:txBody>
      </p:sp>
    </p:spTree>
    <p:extLst>
      <p:ext uri="{BB962C8B-B14F-4D97-AF65-F5344CB8AC3E}">
        <p14:creationId xmlns:p14="http://schemas.microsoft.com/office/powerpoint/2010/main" val="1163273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180622" y="2827175"/>
            <a:ext cx="11684000" cy="1203649"/>
          </a:xfrm>
        </p:spPr>
        <p:txBody>
          <a:bodyPr/>
          <a:lstStyle/>
          <a:p>
            <a:pPr algn="ctr"/>
            <a:r>
              <a:rPr lang="en-IN" sz="3600"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p:txBody>
          <a:bodyPr/>
          <a:lstStyle/>
          <a:p>
            <a:fld id="{D121BCBC-AF21-480F-8C1A-83C58722766A}" type="datetime1">
              <a:rPr lang="en-IN" smtClean="0"/>
              <a:t>10-08-2023</a:t>
            </a:fld>
            <a:endParaRPr lang="en-IN"/>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t>12</a:t>
            </a:fld>
            <a:endParaRPr lang="en-IN"/>
          </a:p>
        </p:txBody>
      </p:sp>
    </p:spTree>
    <p:extLst>
      <p:ext uri="{BB962C8B-B14F-4D97-AF65-F5344CB8AC3E}">
        <p14:creationId xmlns:p14="http://schemas.microsoft.com/office/powerpoint/2010/main" val="1134411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OUTLINE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FCE915-4185-4C62-8EF2-A59B4F631E3C}"/>
              </a:ext>
            </a:extLst>
          </p:cNvPr>
          <p:cNvSpPr>
            <a:spLocks noGrp="1"/>
          </p:cNvSpPr>
          <p:nvPr>
            <p:ph idx="1"/>
          </p:nvPr>
        </p:nvSpPr>
        <p:spPr>
          <a:xfrm>
            <a:off x="-1" y="1203649"/>
            <a:ext cx="12191999" cy="4973314"/>
          </a:xfrm>
        </p:spPr>
        <p:txBody>
          <a:bodyPr>
            <a:normAutofit/>
          </a:bodyPr>
          <a:lstStyle/>
          <a:p>
            <a:pPr marL="457200" indent="-457200" algn="just">
              <a:lnSpc>
                <a:spcPct val="150000"/>
              </a:lnSpc>
              <a:spcBef>
                <a:spcPts val="415"/>
              </a:spcBef>
              <a:buSzPct val="80000"/>
              <a:buFont typeface="+mj-lt"/>
              <a:buAutoNum type="arabicPeriod"/>
              <a:tabLst>
                <a:tab pos="367030" algn="l"/>
              </a:tabLst>
            </a:pPr>
            <a:r>
              <a:rPr lang="en-IN" dirty="0">
                <a:latin typeface="Times New Roman" panose="02020603050405020304" pitchFamily="18" charset="0"/>
                <a:ea typeface="Times New Roman" panose="02020603050405020304" pitchFamily="18" charset="0"/>
              </a:rPr>
              <a:t>Abstract</a:t>
            </a:r>
          </a:p>
          <a:p>
            <a:pPr marL="457200" indent="-457200" algn="just">
              <a:lnSpc>
                <a:spcPct val="150000"/>
              </a:lnSpc>
              <a:spcBef>
                <a:spcPts val="415"/>
              </a:spcBef>
              <a:buSzPct val="80000"/>
              <a:buFont typeface="+mj-lt"/>
              <a:buAutoNum type="arabicPeriod"/>
              <a:tabLst>
                <a:tab pos="367030" algn="l"/>
              </a:tabLst>
            </a:pPr>
            <a:r>
              <a:rPr lang="en-IN" dirty="0">
                <a:latin typeface="Times New Roman" panose="02020603050405020304" pitchFamily="18" charset="0"/>
                <a:ea typeface="Times New Roman" panose="02020603050405020304" pitchFamily="18" charset="0"/>
              </a:rPr>
              <a:t>Introduction</a:t>
            </a:r>
          </a:p>
          <a:p>
            <a:pPr marL="457200" indent="-457200" algn="just">
              <a:lnSpc>
                <a:spcPct val="150000"/>
              </a:lnSpc>
              <a:spcBef>
                <a:spcPts val="415"/>
              </a:spcBef>
              <a:buSzPct val="80000"/>
              <a:buFont typeface="+mj-lt"/>
              <a:buAutoNum type="arabicPeriod"/>
              <a:tabLst>
                <a:tab pos="367030" algn="l"/>
              </a:tabLst>
            </a:pPr>
            <a:r>
              <a:rPr lang="en-IN" dirty="0">
                <a:latin typeface="Times New Roman" panose="02020603050405020304" pitchFamily="18" charset="0"/>
                <a:ea typeface="Times New Roman" panose="02020603050405020304" pitchFamily="18" charset="0"/>
              </a:rPr>
              <a:t>Literature Survey</a:t>
            </a:r>
          </a:p>
          <a:p>
            <a:pPr marL="457200" indent="-457200" algn="just">
              <a:lnSpc>
                <a:spcPct val="150000"/>
              </a:lnSpc>
              <a:spcBef>
                <a:spcPts val="415"/>
              </a:spcBef>
              <a:buSzPct val="80000"/>
              <a:buFont typeface="+mj-lt"/>
              <a:buAutoNum type="arabicPeriod"/>
              <a:tabLst>
                <a:tab pos="367030" algn="l"/>
              </a:tabLst>
            </a:pPr>
            <a:r>
              <a:rPr lang="en-IN" dirty="0">
                <a:latin typeface="Times New Roman" panose="02020603050405020304" pitchFamily="18" charset="0"/>
                <a:ea typeface="Times New Roman" panose="02020603050405020304" pitchFamily="18" charset="0"/>
              </a:rPr>
              <a:t>Existing System</a:t>
            </a:r>
          </a:p>
          <a:p>
            <a:pPr marL="457200" indent="-457200" algn="just">
              <a:lnSpc>
                <a:spcPct val="150000"/>
              </a:lnSpc>
              <a:spcBef>
                <a:spcPts val="415"/>
              </a:spcBef>
              <a:buSzPct val="80000"/>
              <a:buFont typeface="+mj-lt"/>
              <a:buAutoNum type="arabicPeriod"/>
              <a:tabLst>
                <a:tab pos="367030" algn="l"/>
              </a:tabLst>
            </a:pPr>
            <a:r>
              <a:rPr lang="en-IN" dirty="0">
                <a:latin typeface="Times New Roman" panose="02020603050405020304" pitchFamily="18" charset="0"/>
                <a:ea typeface="Times New Roman" panose="02020603050405020304" pitchFamily="18" charset="0"/>
              </a:rPr>
              <a:t>Proposed System</a:t>
            </a:r>
          </a:p>
          <a:p>
            <a:pPr marL="457200" indent="-457200" algn="just">
              <a:lnSpc>
                <a:spcPct val="150000"/>
              </a:lnSpc>
              <a:spcBef>
                <a:spcPts val="415"/>
              </a:spcBef>
              <a:buSzPct val="80000"/>
              <a:buFont typeface="+mj-lt"/>
              <a:buAutoNum type="arabicPeriod"/>
              <a:tabLst>
                <a:tab pos="367030" algn="l"/>
              </a:tabLst>
            </a:pPr>
            <a:r>
              <a:rPr lang="en-IN" dirty="0">
                <a:latin typeface="Times New Roman" panose="02020603050405020304" pitchFamily="18" charset="0"/>
                <a:ea typeface="Times New Roman" panose="02020603050405020304" pitchFamily="18" charset="0"/>
              </a:rPr>
              <a:t>Modules (Split –up)</a:t>
            </a:r>
          </a:p>
          <a:p>
            <a:pPr marL="457200" indent="-457200" algn="just">
              <a:lnSpc>
                <a:spcPct val="150000"/>
              </a:lnSpc>
              <a:spcBef>
                <a:spcPts val="415"/>
              </a:spcBef>
              <a:buSzPct val="80000"/>
              <a:buFont typeface="+mj-lt"/>
              <a:buAutoNum type="arabicPeriod"/>
              <a:tabLst>
                <a:tab pos="367030" algn="l"/>
              </a:tabLst>
            </a:pPr>
            <a:r>
              <a:rPr lang="en-IN" dirty="0">
                <a:latin typeface="Times New Roman" panose="02020603050405020304" pitchFamily="18" charset="0"/>
                <a:ea typeface="Times New Roman" panose="02020603050405020304" pitchFamily="18" charset="0"/>
              </a:rPr>
              <a:t>References (minimum 15)</a:t>
            </a:r>
            <a:endParaRPr lang="en-IN" dirty="0"/>
          </a:p>
        </p:txBody>
      </p:sp>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p:txBody>
          <a:bodyPr/>
          <a:lstStyle/>
          <a:p>
            <a:fld id="{D121BCBC-AF21-480F-8C1A-83C58722766A}" type="datetime1">
              <a:rPr lang="en-IN" smtClean="0"/>
              <a:t>10-08-2023</a:t>
            </a:fld>
            <a:endParaRPr lang="en-IN"/>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t>2</a:t>
            </a:fld>
            <a:endParaRPr lang="en-IN"/>
          </a:p>
        </p:txBody>
      </p:sp>
    </p:spTree>
    <p:extLst>
      <p:ext uri="{BB962C8B-B14F-4D97-AF65-F5344CB8AC3E}">
        <p14:creationId xmlns:p14="http://schemas.microsoft.com/office/powerpoint/2010/main" val="3882226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FCE915-4185-4C62-8EF2-A59B4F631E3C}"/>
              </a:ext>
            </a:extLst>
          </p:cNvPr>
          <p:cNvSpPr>
            <a:spLocks noGrp="1"/>
          </p:cNvSpPr>
          <p:nvPr>
            <p:ph idx="1"/>
          </p:nvPr>
        </p:nvSpPr>
        <p:spPr>
          <a:xfrm>
            <a:off x="-1" y="1212038"/>
            <a:ext cx="12191999" cy="4973314"/>
          </a:xfrm>
        </p:spPr>
        <p:txBody>
          <a:bodyPr>
            <a:normAutofit lnSpcReduction="10000"/>
          </a:bodyPr>
          <a:lstStyle/>
          <a:p>
            <a:pPr algn="just">
              <a:lnSpc>
                <a:spcPct val="170000"/>
              </a:lnSpc>
            </a:pPr>
            <a:r>
              <a:rPr lang="en-US" sz="1800" dirty="0"/>
              <a:t>Surgery is a critical medical procedure with inherent risks and complications, where the success largely depends on various patient factors and pre-operative information. The traditional approach of surgical outcome prediction relied heavily on subjective judgment and lacked statistical rigor, leading to limited identification of hidden patterns in patient data.</a:t>
            </a:r>
          </a:p>
          <a:p>
            <a:pPr algn="just">
              <a:lnSpc>
                <a:spcPct val="170000"/>
              </a:lnSpc>
            </a:pPr>
            <a:r>
              <a:rPr lang="en-US" sz="1800" dirty="0"/>
              <a:t>Advancements in machine learning (ML) and data analysis techniques present an opportunity for a more objective and data-driven approach to predict surgical outcomes. Leveraging patient factors and medical data, a binary classification model can be developed to effectively predict whether a surgery will be successful or result in complications, aiding medical professionals in evidence-based decision-making and enhancing patient safety.</a:t>
            </a:r>
          </a:p>
          <a:p>
            <a:pPr algn="just">
              <a:lnSpc>
                <a:spcPct val="170000"/>
              </a:lnSpc>
            </a:pPr>
            <a:r>
              <a:rPr lang="en-US" sz="1800" dirty="0"/>
              <a:t>The aim of this project is to build a predictive binary classification model utilizing a dataset comprising patient characteristics, pre-operative health indicators, and historical medical records. By employing ML algorithms, the model will be trained to distinguish between successful surgeries and those with complications or adverse events.</a:t>
            </a:r>
          </a:p>
          <a:p>
            <a:pPr marL="0" indent="0" algn="just">
              <a:lnSpc>
                <a:spcPct val="170000"/>
              </a:lnSpc>
              <a:buNone/>
            </a:pPr>
            <a:endParaRPr lang="en-IN" sz="1800" dirty="0"/>
          </a:p>
        </p:txBody>
      </p:sp>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p:txBody>
          <a:bodyPr/>
          <a:lstStyle/>
          <a:p>
            <a:fld id="{D121BCBC-AF21-480F-8C1A-83C58722766A}" type="datetime1">
              <a:rPr lang="en-IN" smtClean="0"/>
              <a:t>10-08-2023</a:t>
            </a:fld>
            <a:endParaRPr lang="en-IN"/>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t>3</a:t>
            </a:fld>
            <a:endParaRPr lang="en-IN"/>
          </a:p>
        </p:txBody>
      </p:sp>
    </p:spTree>
    <p:extLst>
      <p:ext uri="{BB962C8B-B14F-4D97-AF65-F5344CB8AC3E}">
        <p14:creationId xmlns:p14="http://schemas.microsoft.com/office/powerpoint/2010/main" val="1287536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FCE915-4185-4C62-8EF2-A59B4F631E3C}"/>
              </a:ext>
            </a:extLst>
          </p:cNvPr>
          <p:cNvSpPr>
            <a:spLocks noGrp="1"/>
          </p:cNvSpPr>
          <p:nvPr>
            <p:ph idx="1"/>
          </p:nvPr>
        </p:nvSpPr>
        <p:spPr>
          <a:xfrm>
            <a:off x="-1" y="1203648"/>
            <a:ext cx="12191999" cy="5654352"/>
          </a:xfrm>
        </p:spPr>
        <p:txBody>
          <a:bodyPr>
            <a:normAutofit/>
          </a:bodyPr>
          <a:lstStyle/>
          <a:p>
            <a:pPr algn="just">
              <a:lnSpc>
                <a:spcPct val="170000"/>
              </a:lnSpc>
            </a:pPr>
            <a:r>
              <a:rPr lang="en-US" sz="1800" dirty="0"/>
              <a:t>The project workflow involves extensive data exploration and preprocessing, including handling missing values and performing feature engineering to extract relevant information from the dataset. Subsequently, a suitable ML algorithm will be chosen and implemented to construct the predictive model.</a:t>
            </a:r>
          </a:p>
          <a:p>
            <a:pPr algn="just">
              <a:lnSpc>
                <a:spcPct val="170000"/>
              </a:lnSpc>
            </a:pPr>
            <a:r>
              <a:rPr lang="en-US" sz="1800" dirty="0"/>
              <a:t>The performance evaluation of the model will be conducted using appropriate metrics such as accuracy, precision, recall, and F1-score to assess its predictive capabilities.</a:t>
            </a:r>
          </a:p>
          <a:p>
            <a:pPr algn="just">
              <a:lnSpc>
                <a:spcPct val="170000"/>
              </a:lnSpc>
            </a:pPr>
            <a:r>
              <a:rPr lang="en-US" sz="1800" dirty="0"/>
              <a:t>The proposed system has the potential to transform the decision-making process in surgical care, enabling improved patient safety, optimized resource allocation, and enhanced healthcare outcomes. By providing objective insights into surgical success and complications, the model can support medical professionals in making informed decisions, ultimately leading to better patient care and outcomes.</a:t>
            </a:r>
            <a:endParaRPr lang="en-IN" sz="1800" dirty="0"/>
          </a:p>
        </p:txBody>
      </p:sp>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p:txBody>
          <a:bodyPr/>
          <a:lstStyle/>
          <a:p>
            <a:fld id="{D121BCBC-AF21-480F-8C1A-83C58722766A}" type="datetime1">
              <a:rPr lang="en-IN" smtClean="0"/>
              <a:t>10-08-2023</a:t>
            </a:fld>
            <a:endParaRPr lang="en-IN"/>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t>4</a:t>
            </a:fld>
            <a:endParaRPr lang="en-IN"/>
          </a:p>
        </p:txBody>
      </p:sp>
    </p:spTree>
    <p:extLst>
      <p:ext uri="{BB962C8B-B14F-4D97-AF65-F5344CB8AC3E}">
        <p14:creationId xmlns:p14="http://schemas.microsoft.com/office/powerpoint/2010/main" val="3125360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FCE915-4185-4C62-8EF2-A59B4F631E3C}"/>
              </a:ext>
            </a:extLst>
          </p:cNvPr>
          <p:cNvSpPr>
            <a:spLocks noGrp="1"/>
          </p:cNvSpPr>
          <p:nvPr>
            <p:ph idx="1"/>
          </p:nvPr>
        </p:nvSpPr>
        <p:spPr>
          <a:xfrm>
            <a:off x="-1" y="1203649"/>
            <a:ext cx="12191999" cy="4973314"/>
          </a:xfrm>
        </p:spPr>
        <p:txBody>
          <a:bodyPr>
            <a:normAutofit lnSpcReduction="10000"/>
          </a:bodyPr>
          <a:lstStyle/>
          <a:p>
            <a:pPr algn="just" eaLnBrk="0" fontAlgn="base" hangingPunct="0">
              <a:lnSpc>
                <a:spcPct val="150000"/>
              </a:lnSpc>
              <a:spcBef>
                <a:spcPct val="20000"/>
              </a:spcBef>
              <a:spcAft>
                <a:spcPct val="0"/>
              </a:spcAft>
              <a:buClr>
                <a:srgbClr val="00007D"/>
              </a:buClr>
              <a:buSzPct val="75000"/>
            </a:pPr>
            <a:r>
              <a:rPr lang="en-US" sz="2000" dirty="0">
                <a:latin typeface="Times New Roman" pitchFamily="18" charset="0"/>
                <a:cs typeface="Times New Roman" pitchFamily="18" charset="0"/>
              </a:rPr>
              <a:t>Surgery is a critical medical procedure with inherent risks, and predicting its outcome is vital for informed decision-making and better patient care. Traditional surgical outcome prediction relies on subjective judgment, lacking systematic analysis and statistical rigor. With the advancements in machine learning and data analysis techniques, there is a growing need for a data-driven approach to predict surgical outcomes objectively.</a:t>
            </a:r>
          </a:p>
          <a:p>
            <a:pPr algn="just" eaLnBrk="0" fontAlgn="base" hangingPunct="0">
              <a:lnSpc>
                <a:spcPct val="150000"/>
              </a:lnSpc>
              <a:spcBef>
                <a:spcPct val="20000"/>
              </a:spcBef>
              <a:spcAft>
                <a:spcPct val="0"/>
              </a:spcAft>
              <a:buClr>
                <a:srgbClr val="00007D"/>
              </a:buClr>
              <a:buSzPct val="75000"/>
            </a:pPr>
            <a:r>
              <a:rPr lang="en-US" sz="2000" dirty="0">
                <a:latin typeface="Times New Roman" pitchFamily="18" charset="0"/>
                <a:cs typeface="Times New Roman" pitchFamily="18" charset="0"/>
              </a:rPr>
              <a:t>This project aims to develop a binary classification model that leverages patient factors and medical data to predict the success or complications of surgeries. By employing machine learning algorithms, the model will distinguish between successful surgeries and those resulting in adverse events.</a:t>
            </a:r>
          </a:p>
          <a:p>
            <a:pPr algn="just" eaLnBrk="0" fontAlgn="base" hangingPunct="0">
              <a:lnSpc>
                <a:spcPct val="150000"/>
              </a:lnSpc>
              <a:spcBef>
                <a:spcPct val="20000"/>
              </a:spcBef>
              <a:spcAft>
                <a:spcPct val="0"/>
              </a:spcAft>
              <a:buClr>
                <a:srgbClr val="00007D"/>
              </a:buClr>
              <a:buSzPct val="75000"/>
            </a:pPr>
            <a:r>
              <a:rPr lang="en-US" sz="2000" dirty="0">
                <a:latin typeface="Times New Roman" pitchFamily="18" charset="0"/>
                <a:cs typeface="Times New Roman" pitchFamily="18" charset="0"/>
              </a:rPr>
              <a:t>The dataset will encompass various patient characteristics, pre-operative health indicators, and historical medical records.</a:t>
            </a:r>
          </a:p>
          <a:p>
            <a:pPr algn="just" eaLnBrk="0" fontAlgn="base" hangingPunct="0">
              <a:lnSpc>
                <a:spcPct val="150000"/>
              </a:lnSpc>
              <a:spcBef>
                <a:spcPct val="20000"/>
              </a:spcBef>
              <a:spcAft>
                <a:spcPct val="0"/>
              </a:spcAft>
              <a:buClr>
                <a:srgbClr val="00007D"/>
              </a:buClr>
              <a:buSzPct val="75000"/>
            </a:pPr>
            <a:r>
              <a:rPr lang="en-US" sz="2000" dirty="0">
                <a:latin typeface="Times New Roman" pitchFamily="18" charset="0"/>
                <a:cs typeface="Times New Roman" pitchFamily="18" charset="0"/>
              </a:rPr>
              <a:t>The model will empower medical professionals with evidence-based decision-making, leading to improved patient safety and optimized resource allocation.</a:t>
            </a:r>
          </a:p>
          <a:p>
            <a:pPr algn="just" eaLnBrk="0" fontAlgn="base" hangingPunct="0">
              <a:lnSpc>
                <a:spcPct val="150000"/>
              </a:lnSpc>
              <a:spcBef>
                <a:spcPct val="20000"/>
              </a:spcBef>
              <a:spcAft>
                <a:spcPct val="0"/>
              </a:spcAft>
              <a:buClr>
                <a:srgbClr val="00007D"/>
              </a:buClr>
              <a:buSzPct val="75000"/>
            </a:pPr>
            <a:endParaRPr lang="en-US" sz="20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p:txBody>
          <a:bodyPr/>
          <a:lstStyle/>
          <a:p>
            <a:fld id="{D121BCBC-AF21-480F-8C1A-83C58722766A}" type="datetime1">
              <a:rPr lang="en-IN" smtClean="0"/>
              <a:t>10-08-2023</a:t>
            </a:fld>
            <a:endParaRPr lang="en-IN"/>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t>5</a:t>
            </a:fld>
            <a:endParaRPr lang="en-IN"/>
          </a:p>
        </p:txBody>
      </p:sp>
    </p:spTree>
    <p:extLst>
      <p:ext uri="{BB962C8B-B14F-4D97-AF65-F5344CB8AC3E}">
        <p14:creationId xmlns:p14="http://schemas.microsoft.com/office/powerpoint/2010/main" val="459879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LITERATURE SURVEY</a:t>
            </a:r>
          </a:p>
        </p:txBody>
      </p:sp>
      <p:graphicFrame>
        <p:nvGraphicFramePr>
          <p:cNvPr id="6" name="Table 6">
            <a:extLst>
              <a:ext uri="{FF2B5EF4-FFF2-40B4-BE49-F238E27FC236}">
                <a16:creationId xmlns:a16="http://schemas.microsoft.com/office/drawing/2014/main" id="{07F3E5CC-4B7D-4CB8-9F7A-4667E9A9813E}"/>
              </a:ext>
            </a:extLst>
          </p:cNvPr>
          <p:cNvGraphicFramePr>
            <a:graphicFrameLocks noGrp="1"/>
          </p:cNvGraphicFramePr>
          <p:nvPr>
            <p:ph idx="1"/>
            <p:extLst>
              <p:ext uri="{D42A27DB-BD31-4B8C-83A1-F6EECF244321}">
                <p14:modId xmlns:p14="http://schemas.microsoft.com/office/powerpoint/2010/main" val="3668484417"/>
              </p:ext>
            </p:extLst>
          </p:nvPr>
        </p:nvGraphicFramePr>
        <p:xfrm>
          <a:off x="259645" y="1203649"/>
          <a:ext cx="11672710" cy="4890508"/>
        </p:xfrm>
        <a:graphic>
          <a:graphicData uri="http://schemas.openxmlformats.org/drawingml/2006/table">
            <a:tbl>
              <a:tblPr firstRow="1" bandRow="1">
                <a:tableStyleId>{5C22544A-7EE6-4342-B048-85BDC9FD1C3A}</a:tableStyleId>
              </a:tblPr>
              <a:tblGrid>
                <a:gridCol w="970096">
                  <a:extLst>
                    <a:ext uri="{9D8B030D-6E8A-4147-A177-3AD203B41FA5}">
                      <a16:colId xmlns:a16="http://schemas.microsoft.com/office/drawing/2014/main" val="3970585099"/>
                    </a:ext>
                  </a:extLst>
                </a:gridCol>
                <a:gridCol w="2484394">
                  <a:extLst>
                    <a:ext uri="{9D8B030D-6E8A-4147-A177-3AD203B41FA5}">
                      <a16:colId xmlns:a16="http://schemas.microsoft.com/office/drawing/2014/main" val="2247031847"/>
                    </a:ext>
                  </a:extLst>
                </a:gridCol>
                <a:gridCol w="3532809">
                  <a:extLst>
                    <a:ext uri="{9D8B030D-6E8A-4147-A177-3AD203B41FA5}">
                      <a16:colId xmlns:a16="http://schemas.microsoft.com/office/drawing/2014/main" val="4063182533"/>
                    </a:ext>
                  </a:extLst>
                </a:gridCol>
                <a:gridCol w="1506962">
                  <a:extLst>
                    <a:ext uri="{9D8B030D-6E8A-4147-A177-3AD203B41FA5}">
                      <a16:colId xmlns:a16="http://schemas.microsoft.com/office/drawing/2014/main" val="3726383669"/>
                    </a:ext>
                  </a:extLst>
                </a:gridCol>
                <a:gridCol w="3178449">
                  <a:extLst>
                    <a:ext uri="{9D8B030D-6E8A-4147-A177-3AD203B41FA5}">
                      <a16:colId xmlns:a16="http://schemas.microsoft.com/office/drawing/2014/main" val="363374994"/>
                    </a:ext>
                  </a:extLst>
                </a:gridCol>
              </a:tblGrid>
              <a:tr h="465447">
                <a:tc>
                  <a:txBody>
                    <a:bodyPr/>
                    <a:lstStyle/>
                    <a:p>
                      <a:pPr algn="ctr"/>
                      <a:r>
                        <a:rPr lang="en-IN" dirty="0">
                          <a:solidFill>
                            <a:schemeClr val="tx1"/>
                          </a:solidFill>
                          <a:latin typeface="Times New Roman" panose="02020603050405020304" pitchFamily="18" charset="0"/>
                          <a:cs typeface="Times New Roman" panose="02020603050405020304" pitchFamily="18" charset="0"/>
                        </a:rPr>
                        <a:t>S.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b="1" dirty="0">
                          <a:solidFill>
                            <a:schemeClr val="tx1"/>
                          </a:solidFill>
                          <a:latin typeface="Times New Roman" panose="02020603050405020304" pitchFamily="18" charset="0"/>
                          <a:ea typeface="Calibri"/>
                          <a:cs typeface="Times New Roman" panose="02020603050405020304" pitchFamily="18" charset="0"/>
                        </a:rPr>
                        <a:t>Author</a:t>
                      </a:r>
                      <a:endParaRPr lang="en-US" sz="1800" dirty="0">
                        <a:solidFill>
                          <a:schemeClr val="tx1"/>
                        </a:solidFill>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b="1" dirty="0">
                          <a:solidFill>
                            <a:schemeClr val="tx1"/>
                          </a:solidFill>
                          <a:latin typeface="Times New Roman" panose="02020603050405020304" pitchFamily="18" charset="0"/>
                          <a:ea typeface="Calibri"/>
                          <a:cs typeface="Times New Roman" panose="02020603050405020304" pitchFamily="18" charset="0"/>
                        </a:rPr>
                        <a:t>Title</a:t>
                      </a:r>
                      <a:endParaRPr lang="en-US" sz="1800" dirty="0">
                        <a:solidFill>
                          <a:schemeClr val="tx1"/>
                        </a:solidFill>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b="1" dirty="0">
                          <a:solidFill>
                            <a:schemeClr val="tx1"/>
                          </a:solidFill>
                          <a:latin typeface="Times New Roman" panose="02020603050405020304" pitchFamily="18" charset="0"/>
                          <a:ea typeface="Calibri"/>
                          <a:cs typeface="Times New Roman" panose="02020603050405020304" pitchFamily="18" charset="0"/>
                        </a:rPr>
                        <a:t>Year</a:t>
                      </a:r>
                      <a:endParaRPr lang="en-US" sz="1800" dirty="0">
                        <a:solidFill>
                          <a:schemeClr val="tx1"/>
                        </a:solidFill>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b="1" dirty="0">
                          <a:solidFill>
                            <a:schemeClr val="tx1"/>
                          </a:solidFill>
                          <a:latin typeface="Times New Roman" panose="02020603050405020304" pitchFamily="18" charset="0"/>
                          <a:ea typeface="Calibri"/>
                          <a:cs typeface="Times New Roman" panose="02020603050405020304" pitchFamily="18" charset="0"/>
                        </a:rPr>
                        <a:t>Contributions</a:t>
                      </a:r>
                      <a:endParaRPr lang="en-US" sz="1800" dirty="0">
                        <a:solidFill>
                          <a:schemeClr val="tx1"/>
                        </a:solidFill>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8876767"/>
                  </a:ext>
                </a:extLst>
              </a:tr>
              <a:tr h="445974">
                <a:tc>
                  <a:txBody>
                    <a:bodyPr/>
                    <a:lstStyle/>
                    <a:p>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a:latin typeface="Times New Roman" panose="02020603050405020304" pitchFamily="18" charset="0"/>
                          <a:ea typeface="Calibri"/>
                          <a:cs typeface="Times New Roman" panose="02020603050405020304" pitchFamily="18" charset="0"/>
                        </a:rPr>
                        <a:t>Lorenzo A. Rossi PhD G. </a:t>
                      </a:r>
                      <a:r>
                        <a:rPr lang="en-US" sz="1800" dirty="0" err="1">
                          <a:latin typeface="Times New Roman" panose="02020603050405020304" pitchFamily="18" charset="0"/>
                          <a:ea typeface="Calibri"/>
                          <a:cs typeface="Times New Roman" panose="02020603050405020304" pitchFamily="18" charset="0"/>
                        </a:rPr>
                        <a:t>Melstrom</a:t>
                      </a:r>
                      <a:r>
                        <a:rPr lang="en-US" sz="1800" dirty="0">
                          <a:latin typeface="Times New Roman" panose="02020603050405020304" pitchFamily="18" charset="0"/>
                          <a:ea typeface="Calibri"/>
                          <a:cs typeface="Times New Roman" panose="02020603050405020304" pitchFamily="18" charset="0"/>
                        </a:rPr>
                        <a:t> , Fong , Virginia Sun PhD</a:t>
                      </a: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Predicting post-discharge cancer surgery complications via telemonitoring of patient-reported outcomes and patient-generated health data</a:t>
                      </a:r>
                      <a:r>
                        <a:rPr lang="en-US" sz="1800" b="0" i="0" kern="1200" dirty="0">
                          <a:solidFill>
                            <a:schemeClr val="dk1"/>
                          </a:solidFill>
                          <a:effectLst/>
                          <a:latin typeface="Times New Roman" panose="02020603050405020304" pitchFamily="18" charset="0"/>
                          <a:ea typeface="Calibri"/>
                          <a:cs typeface="Times New Roman" panose="02020603050405020304" pitchFamily="18" charset="0"/>
                        </a:rPr>
                        <a:t>.</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a:latin typeface="Times New Roman" panose="02020603050405020304" pitchFamily="18" charset="0"/>
                          <a:ea typeface="Calibri"/>
                          <a:cs typeface="Times New Roman" panose="02020603050405020304" pitchFamily="18" charset="0"/>
                        </a:rPr>
                        <a:t>2021</a:t>
                      </a: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15000"/>
                        </a:lnSpc>
                        <a:spcAft>
                          <a:spcPts val="0"/>
                        </a:spcAft>
                      </a:pPr>
                      <a:r>
                        <a:rPr lang="en-US" sz="1600" b="0" i="0" kern="1200" dirty="0">
                          <a:solidFill>
                            <a:schemeClr val="dk1"/>
                          </a:solidFill>
                          <a:effectLst/>
                          <a:latin typeface="+mn-lt"/>
                          <a:ea typeface="+mn-ea"/>
                          <a:cs typeface="+mn-cs"/>
                        </a:rPr>
                        <a:t>PROs and PGHDs captured through remote patient telemonitoring approaches have the potential to improve prediction performance for postoperative complications.</a:t>
                      </a:r>
                      <a:endParaRPr lang="en-US" sz="1600" dirty="0">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6634156"/>
                  </a:ext>
                </a:extLst>
              </a:tr>
              <a:tr h="445974">
                <a:tc>
                  <a:txBody>
                    <a:bodyPr/>
                    <a:lstStyle/>
                    <a:p>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a:latin typeface="Times New Roman" panose="02020603050405020304" pitchFamily="18" charset="0"/>
                          <a:ea typeface="Calibri"/>
                          <a:cs typeface="Times New Roman" panose="02020603050405020304" pitchFamily="18" charset="0"/>
                        </a:rPr>
                        <a:t>Ding Yang, Xing Wei,</a:t>
                      </a:r>
                    </a:p>
                    <a:p>
                      <a:pPr algn="ctr">
                        <a:lnSpc>
                          <a:spcPct val="115000"/>
                        </a:lnSpc>
                        <a:spcAft>
                          <a:spcPts val="0"/>
                        </a:spcAft>
                      </a:pPr>
                      <a:r>
                        <a:rPr lang="en-US" sz="1800" dirty="0">
                          <a:latin typeface="Times New Roman" panose="02020603050405020304" pitchFamily="18" charset="0"/>
                          <a:ea typeface="Calibri"/>
                          <a:cs typeface="Times New Roman" panose="02020603050405020304" pitchFamily="18" charset="0"/>
                        </a:rPr>
                        <a:t> Hong</a:t>
                      </a: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Patient-Reported Outcome–Based Prediction for </a:t>
                      </a:r>
                      <a:r>
                        <a:rPr lang="en-US" sz="1800" b="0" i="0" kern="1200" dirty="0" err="1">
                          <a:solidFill>
                            <a:schemeClr val="dk1"/>
                          </a:solidFill>
                          <a:effectLst/>
                          <a:latin typeface="+mn-lt"/>
                          <a:ea typeface="+mn-ea"/>
                          <a:cs typeface="+mn-cs"/>
                        </a:rPr>
                        <a:t>Postdischarge</a:t>
                      </a:r>
                      <a:r>
                        <a:rPr lang="en-US" sz="1800" b="0" i="0" kern="1200" dirty="0">
                          <a:solidFill>
                            <a:schemeClr val="dk1"/>
                          </a:solidFill>
                          <a:effectLst/>
                          <a:latin typeface="+mn-lt"/>
                          <a:ea typeface="+mn-ea"/>
                          <a:cs typeface="+mn-cs"/>
                        </a:rPr>
                        <a:t> Complications after Lung Surgery</a:t>
                      </a: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a:latin typeface="Times New Roman" panose="02020603050405020304" pitchFamily="18" charset="0"/>
                          <a:ea typeface="Calibri"/>
                          <a:cs typeface="Times New Roman" panose="02020603050405020304" pitchFamily="18" charset="0"/>
                        </a:rPr>
                        <a:t>2021</a:t>
                      </a: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15000"/>
                        </a:lnSpc>
                        <a:spcAft>
                          <a:spcPts val="0"/>
                        </a:spcAft>
                      </a:pPr>
                      <a:r>
                        <a:rPr lang="en-US" sz="1600" b="0" i="0" kern="1200" dirty="0">
                          <a:solidFill>
                            <a:schemeClr val="dk1"/>
                          </a:solidFill>
                          <a:effectLst/>
                          <a:latin typeface="+mn-lt"/>
                          <a:ea typeface="+mn-ea"/>
                          <a:cs typeface="+mn-cs"/>
                        </a:rPr>
                        <a:t>The predictive model showed good performance in estimating the risk of post discharge complications.</a:t>
                      </a:r>
                      <a:endParaRPr lang="en-US" sz="1600" dirty="0">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40586653"/>
                  </a:ext>
                </a:extLst>
              </a:tr>
              <a:tr h="445974">
                <a:tc>
                  <a:txBody>
                    <a:bodyPr/>
                    <a:lstStyle/>
                    <a:p>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a:latin typeface="Times New Roman" panose="02020603050405020304" pitchFamily="18" charset="0"/>
                          <a:ea typeface="Calibri"/>
                          <a:cs typeface="Times New Roman" panose="02020603050405020304" pitchFamily="18" charset="0"/>
                        </a:rPr>
                        <a:t>Christopher S. MD, Carter</a:t>
                      </a: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A Proposed Comprehensive Grading System to Predict Outcome for Surgical Management of Intracranial Aneurysms</a:t>
                      </a:r>
                    </a:p>
                    <a:p>
                      <a:pPr algn="ctr">
                        <a:lnSpc>
                          <a:spcPct val="115000"/>
                        </a:lnSpc>
                        <a:spcAft>
                          <a:spcPts val="0"/>
                        </a:spcAft>
                      </a:pPr>
                      <a:endParaRPr lang="en-US" sz="1800" dirty="0">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a:latin typeface="Times New Roman" panose="02020603050405020304" pitchFamily="18" charset="0"/>
                          <a:ea typeface="Calibri"/>
                          <a:cs typeface="Times New Roman" panose="02020603050405020304" pitchFamily="18" charset="0"/>
                        </a:rPr>
                        <a:t>2021</a:t>
                      </a: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600" b="0" i="0" kern="1200" dirty="0">
                          <a:solidFill>
                            <a:schemeClr val="dk1"/>
                          </a:solidFill>
                          <a:effectLst/>
                          <a:latin typeface="+mn-lt"/>
                          <a:ea typeface="+mn-ea"/>
                          <a:cs typeface="+mn-cs"/>
                        </a:rPr>
                        <a:t>This new grading system is easy to apply, separates patients into groups with markedly different outcomes, and is comprehensive, allowing for more accurate prediction of surgical outcome for both unruptured and ruptured cerebral aneurysms.</a:t>
                      </a:r>
                      <a:endParaRPr lang="en-US" sz="1600" dirty="0">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1515839"/>
                  </a:ext>
                </a:extLst>
              </a:tr>
            </a:tbl>
          </a:graphicData>
        </a:graphic>
      </p:graphicFrame>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p:txBody>
          <a:bodyPr/>
          <a:lstStyle/>
          <a:p>
            <a:fld id="{D121BCBC-AF21-480F-8C1A-83C58722766A}" type="datetime1">
              <a:rPr lang="en-IN" smtClean="0"/>
              <a:t>10-08-2023</a:t>
            </a:fld>
            <a:endParaRPr lang="en-IN"/>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t>6</a:t>
            </a:fld>
            <a:endParaRPr lang="en-IN"/>
          </a:p>
        </p:txBody>
      </p:sp>
    </p:spTree>
    <p:extLst>
      <p:ext uri="{BB962C8B-B14F-4D97-AF65-F5344CB8AC3E}">
        <p14:creationId xmlns:p14="http://schemas.microsoft.com/office/powerpoint/2010/main" val="295794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ECFCE915-4185-4C62-8EF2-A59B4F631E3C}"/>
              </a:ext>
            </a:extLst>
          </p:cNvPr>
          <p:cNvSpPr>
            <a:spLocks noGrp="1"/>
          </p:cNvSpPr>
          <p:nvPr>
            <p:ph idx="1"/>
          </p:nvPr>
        </p:nvSpPr>
        <p:spPr>
          <a:xfrm>
            <a:off x="-1" y="1203649"/>
            <a:ext cx="12191999" cy="4973314"/>
          </a:xfrm>
        </p:spPr>
        <p:txBody>
          <a:bodyPr>
            <a:normAutofit/>
          </a:bodyPr>
          <a:lstStyle/>
          <a:p>
            <a:pPr algn="just" eaLnBrk="0" fontAlgn="base" hangingPunct="0">
              <a:lnSpc>
                <a:spcPct val="150000"/>
              </a:lnSpc>
              <a:spcBef>
                <a:spcPct val="20000"/>
              </a:spcBef>
              <a:spcAft>
                <a:spcPct val="0"/>
              </a:spcAft>
              <a:buClr>
                <a:srgbClr val="00007D"/>
              </a:buClr>
              <a:buSzPct val="75000"/>
            </a:pPr>
            <a:r>
              <a:rPr lang="en-US" sz="1800" b="0" i="0" dirty="0">
                <a:effectLst/>
                <a:latin typeface="Söhne"/>
              </a:rPr>
              <a:t>In the existing system of surgical outcome prediction, the evaluation process heavily relies on manual assessment and linear regression techniques. Medical professionals, primarily surgeons and healthcare providers, make predictions based on their expertise, intuition, and experience. </a:t>
            </a:r>
          </a:p>
          <a:p>
            <a:pPr algn="just" eaLnBrk="0" fontAlgn="base" hangingPunct="0">
              <a:lnSpc>
                <a:spcPct val="150000"/>
              </a:lnSpc>
              <a:spcBef>
                <a:spcPct val="20000"/>
              </a:spcBef>
              <a:spcAft>
                <a:spcPct val="0"/>
              </a:spcAft>
              <a:buClr>
                <a:srgbClr val="00007D"/>
              </a:buClr>
              <a:buSzPct val="75000"/>
            </a:pPr>
            <a:r>
              <a:rPr lang="en-US" sz="1800" b="0" i="0" dirty="0">
                <a:effectLst/>
                <a:latin typeface="Söhne"/>
              </a:rPr>
              <a:t>Firstly, manual evaluation introduces subjectivity and can be influenced by individual biases. It lacks a standardized and data-driven methodology, making it challenging to objectively compare and analyze surgical outcomes across different cases. The absence of systematic analysis may also hinder the identification of subtle patterns and correlations within extensive patient data.</a:t>
            </a:r>
            <a:endParaRPr lang="en-US" sz="1800" dirty="0">
              <a:latin typeface="Söhne"/>
            </a:endParaRPr>
          </a:p>
          <a:p>
            <a:pPr algn="just" eaLnBrk="0" fontAlgn="base" hangingPunct="0">
              <a:lnSpc>
                <a:spcPct val="150000"/>
              </a:lnSpc>
              <a:spcBef>
                <a:spcPct val="20000"/>
              </a:spcBef>
              <a:spcAft>
                <a:spcPct val="0"/>
              </a:spcAft>
              <a:buClr>
                <a:srgbClr val="00007D"/>
              </a:buClr>
              <a:buSzPct val="75000"/>
            </a:pPr>
            <a:r>
              <a:rPr lang="en-US" sz="1800" b="0" i="0" dirty="0">
                <a:effectLst/>
                <a:latin typeface="Söhne"/>
              </a:rPr>
              <a:t>Secondly, the linear regression technique used in some cases offers a simplistic way to model the relationship between independent variables (e.g., patient characteristics) and the dependent variable (surgical outcome). While linear regression can provide some insights into the overall trend, it may not capture complex non-linear relationships that often exist in medical data.</a:t>
            </a:r>
            <a:endParaRPr lang="en-IN" sz="1800" dirty="0"/>
          </a:p>
        </p:txBody>
      </p:sp>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p:txBody>
          <a:bodyPr/>
          <a:lstStyle/>
          <a:p>
            <a:fld id="{D121BCBC-AF21-480F-8C1A-83C58722766A}" type="datetime1">
              <a:rPr lang="en-IN" smtClean="0"/>
              <a:t>10-08-2023</a:t>
            </a:fld>
            <a:endParaRPr lang="en-IN"/>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t>7</a:t>
            </a:fld>
            <a:endParaRPr lang="en-IN"/>
          </a:p>
        </p:txBody>
      </p:sp>
    </p:spTree>
    <p:extLst>
      <p:ext uri="{BB962C8B-B14F-4D97-AF65-F5344CB8AC3E}">
        <p14:creationId xmlns:p14="http://schemas.microsoft.com/office/powerpoint/2010/main" val="2068432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ECFCE915-4185-4C62-8EF2-A59B4F631E3C}"/>
              </a:ext>
            </a:extLst>
          </p:cNvPr>
          <p:cNvSpPr>
            <a:spLocks noGrp="1"/>
          </p:cNvSpPr>
          <p:nvPr>
            <p:ph idx="1"/>
          </p:nvPr>
        </p:nvSpPr>
        <p:spPr>
          <a:xfrm>
            <a:off x="-1" y="1203649"/>
            <a:ext cx="12191999" cy="4973314"/>
          </a:xfrm>
        </p:spPr>
        <p:txBody>
          <a:bodyPr>
            <a:normAutofit/>
          </a:bodyPr>
          <a:lstStyle/>
          <a:p>
            <a:pPr algn="just" eaLnBrk="0" fontAlgn="base" hangingPunct="0">
              <a:lnSpc>
                <a:spcPct val="150000"/>
              </a:lnSpc>
              <a:spcBef>
                <a:spcPct val="20000"/>
              </a:spcBef>
              <a:spcAft>
                <a:spcPct val="0"/>
              </a:spcAft>
              <a:buClr>
                <a:srgbClr val="00007D"/>
              </a:buClr>
              <a:buSzPct val="75000"/>
            </a:pPr>
            <a:r>
              <a:rPr lang="en-US" sz="1800" b="0" i="0" dirty="0">
                <a:effectLst/>
                <a:latin typeface="Söhne"/>
              </a:rPr>
              <a:t>The proposed system aims to develop an accurate and robust predictive binary classification model to determine the outcome of surgeries based on patient factors and medical data. Leveraging modern machine learning classification techniques, the system will enable medical professionals to make evidence-based decisions, optimize treatment plans, and improve patient care. </a:t>
            </a:r>
          </a:p>
          <a:p>
            <a:pPr algn="just" eaLnBrk="0" fontAlgn="base" hangingPunct="0">
              <a:lnSpc>
                <a:spcPct val="150000"/>
              </a:lnSpc>
              <a:spcBef>
                <a:spcPct val="20000"/>
              </a:spcBef>
              <a:spcAft>
                <a:spcPct val="0"/>
              </a:spcAft>
              <a:buClr>
                <a:srgbClr val="00007D"/>
              </a:buClr>
              <a:buSzPct val="75000"/>
            </a:pPr>
            <a:r>
              <a:rPr lang="en-US" sz="1800" dirty="0">
                <a:latin typeface="Söhne"/>
              </a:rPr>
              <a:t>Some of the Classification techniques includes Logistic </a:t>
            </a:r>
            <a:r>
              <a:rPr lang="en-US" sz="1800" dirty="0" err="1">
                <a:latin typeface="Söhne"/>
              </a:rPr>
              <a:t>Regression,Random</a:t>
            </a:r>
            <a:r>
              <a:rPr lang="en-US" sz="1800" dirty="0">
                <a:latin typeface="Söhne"/>
              </a:rPr>
              <a:t> Forest, Support Vector Machine (SVM),Gradient Boosting, </a:t>
            </a:r>
            <a:r>
              <a:rPr lang="en-US" sz="1800" b="0" i="0" dirty="0">
                <a:effectLst/>
                <a:latin typeface="Söhne"/>
              </a:rPr>
              <a:t>Utilizing deep neural networks can capture intricate patterns and relationships in the data, potentially providing even more accurate predictions.</a:t>
            </a:r>
            <a:endParaRPr lang="en-US" sz="1800" dirty="0">
              <a:latin typeface="Söhne"/>
            </a:endParaRPr>
          </a:p>
          <a:p>
            <a:pPr algn="just" eaLnBrk="0" fontAlgn="base" hangingPunct="0">
              <a:lnSpc>
                <a:spcPct val="150000"/>
              </a:lnSpc>
              <a:spcBef>
                <a:spcPct val="20000"/>
              </a:spcBef>
              <a:spcAft>
                <a:spcPct val="0"/>
              </a:spcAft>
              <a:buClr>
                <a:srgbClr val="00007D"/>
              </a:buClr>
              <a:buSzPct val="75000"/>
            </a:pPr>
            <a:r>
              <a:rPr lang="en-US" sz="1800" dirty="0">
                <a:latin typeface="Söhne"/>
              </a:rPr>
              <a:t>T</a:t>
            </a:r>
            <a:r>
              <a:rPr lang="en-US" sz="1800" b="0" i="0" dirty="0">
                <a:effectLst/>
                <a:latin typeface="Söhne"/>
              </a:rPr>
              <a:t>he proposed system will leverage modern machine learning classification techniques to develop a powerful predictive model for surgery outcome prediction. By providing medical professionals with evidence-based insights, this system has the potential to revolutionize surgical decision-making, enhance patient safety, and lead to improved healthcare outcomes.</a:t>
            </a:r>
            <a:endParaRPr lang="en-IN" sz="1800" dirty="0"/>
          </a:p>
        </p:txBody>
      </p:sp>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p:txBody>
          <a:bodyPr/>
          <a:lstStyle/>
          <a:p>
            <a:fld id="{D121BCBC-AF21-480F-8C1A-83C58722766A}" type="datetime1">
              <a:rPr lang="en-IN" smtClean="0"/>
              <a:t>10-08-2023</a:t>
            </a:fld>
            <a:endParaRPr lang="en-IN"/>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t>8</a:t>
            </a:fld>
            <a:endParaRPr lang="en-IN"/>
          </a:p>
        </p:txBody>
      </p:sp>
    </p:spTree>
    <p:extLst>
      <p:ext uri="{BB962C8B-B14F-4D97-AF65-F5344CB8AC3E}">
        <p14:creationId xmlns:p14="http://schemas.microsoft.com/office/powerpoint/2010/main" val="4064891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MODULES (SPLIT – UP)</a:t>
            </a:r>
          </a:p>
        </p:txBody>
      </p:sp>
      <p:sp>
        <p:nvSpPr>
          <p:cNvPr id="3" name="Content Placeholder 2">
            <a:extLst>
              <a:ext uri="{FF2B5EF4-FFF2-40B4-BE49-F238E27FC236}">
                <a16:creationId xmlns:a16="http://schemas.microsoft.com/office/drawing/2014/main" id="{ECFCE915-4185-4C62-8EF2-A59B4F631E3C}"/>
              </a:ext>
            </a:extLst>
          </p:cNvPr>
          <p:cNvSpPr>
            <a:spLocks noGrp="1"/>
          </p:cNvSpPr>
          <p:nvPr>
            <p:ph idx="1"/>
          </p:nvPr>
        </p:nvSpPr>
        <p:spPr>
          <a:xfrm>
            <a:off x="293511" y="1203649"/>
            <a:ext cx="11571111" cy="4973314"/>
          </a:xfrm>
        </p:spPr>
        <p:txBody>
          <a:bodyPr>
            <a:normAutofit fontScale="92500" lnSpcReduction="20000"/>
          </a:bodyPr>
          <a:lstStyle/>
          <a:p>
            <a:pPr marL="571500" indent="-571500" algn="just" eaLnBrk="0" fontAlgn="base" hangingPunct="0">
              <a:lnSpc>
                <a:spcPct val="150000"/>
              </a:lnSpc>
              <a:spcBef>
                <a:spcPct val="20000"/>
              </a:spcBef>
              <a:spcAft>
                <a:spcPct val="0"/>
              </a:spcAft>
              <a:buClr>
                <a:srgbClr val="00007D"/>
              </a:buClr>
              <a:buSzPct val="126000"/>
            </a:pPr>
            <a:r>
              <a:rPr lang="en-US" dirty="0">
                <a:solidFill>
                  <a:prstClr val="black"/>
                </a:solidFill>
                <a:latin typeface="Times New Roman" pitchFamily="18" charset="0"/>
                <a:cs typeface="Times New Roman" pitchFamily="18" charset="0"/>
              </a:rPr>
              <a:t>Data collection.</a:t>
            </a:r>
          </a:p>
          <a:p>
            <a:pPr marL="571500" indent="-571500" algn="just" eaLnBrk="0" fontAlgn="base" hangingPunct="0">
              <a:lnSpc>
                <a:spcPct val="150000"/>
              </a:lnSpc>
              <a:spcBef>
                <a:spcPct val="20000"/>
              </a:spcBef>
              <a:spcAft>
                <a:spcPct val="0"/>
              </a:spcAft>
              <a:buClr>
                <a:srgbClr val="00007D"/>
              </a:buClr>
              <a:buSzPct val="126000"/>
            </a:pPr>
            <a:r>
              <a:rPr lang="en-US" dirty="0">
                <a:solidFill>
                  <a:prstClr val="black"/>
                </a:solidFill>
                <a:latin typeface="Times New Roman" pitchFamily="18" charset="0"/>
                <a:cs typeface="Times New Roman" pitchFamily="18" charset="0"/>
              </a:rPr>
              <a:t>Data cleaning and preprocessing.</a:t>
            </a:r>
          </a:p>
          <a:p>
            <a:pPr marL="571500" indent="-571500" algn="just" eaLnBrk="0" fontAlgn="base" hangingPunct="0">
              <a:lnSpc>
                <a:spcPct val="150000"/>
              </a:lnSpc>
              <a:spcBef>
                <a:spcPct val="20000"/>
              </a:spcBef>
              <a:spcAft>
                <a:spcPct val="0"/>
              </a:spcAft>
              <a:buClr>
                <a:srgbClr val="00007D"/>
              </a:buClr>
              <a:buSzPct val="126000"/>
            </a:pPr>
            <a:r>
              <a:rPr lang="en-US" dirty="0">
                <a:solidFill>
                  <a:prstClr val="black"/>
                </a:solidFill>
                <a:latin typeface="Times New Roman" pitchFamily="18" charset="0"/>
                <a:cs typeface="Times New Roman" pitchFamily="18" charset="0"/>
              </a:rPr>
              <a:t>Feature Extraction.</a:t>
            </a:r>
          </a:p>
          <a:p>
            <a:pPr marL="571500" indent="-571500" algn="just" eaLnBrk="0" fontAlgn="base" hangingPunct="0">
              <a:lnSpc>
                <a:spcPct val="150000"/>
              </a:lnSpc>
              <a:spcBef>
                <a:spcPct val="20000"/>
              </a:spcBef>
              <a:spcAft>
                <a:spcPct val="0"/>
              </a:spcAft>
              <a:buClr>
                <a:srgbClr val="00007D"/>
              </a:buClr>
              <a:buSzPct val="126000"/>
            </a:pPr>
            <a:r>
              <a:rPr lang="en-US" dirty="0">
                <a:solidFill>
                  <a:prstClr val="black"/>
                </a:solidFill>
                <a:latin typeface="Times New Roman" pitchFamily="18" charset="0"/>
                <a:cs typeface="Times New Roman" pitchFamily="18" charset="0"/>
              </a:rPr>
              <a:t>Binary Classification model development.</a:t>
            </a:r>
          </a:p>
          <a:p>
            <a:pPr marL="571500" indent="-571500" algn="just" eaLnBrk="0" fontAlgn="base" hangingPunct="0">
              <a:lnSpc>
                <a:spcPct val="150000"/>
              </a:lnSpc>
              <a:spcBef>
                <a:spcPct val="20000"/>
              </a:spcBef>
              <a:spcAft>
                <a:spcPct val="0"/>
              </a:spcAft>
              <a:buClr>
                <a:srgbClr val="00007D"/>
              </a:buClr>
              <a:buSzPct val="126000"/>
            </a:pPr>
            <a:r>
              <a:rPr lang="en-US" dirty="0">
                <a:solidFill>
                  <a:prstClr val="black"/>
                </a:solidFill>
                <a:latin typeface="Times New Roman" pitchFamily="18" charset="0"/>
                <a:cs typeface="Times New Roman" pitchFamily="18" charset="0"/>
              </a:rPr>
              <a:t>Model training and Hyperparameter tuning.</a:t>
            </a:r>
          </a:p>
          <a:p>
            <a:pPr marL="571500" indent="-571500" algn="just" eaLnBrk="0" fontAlgn="base" hangingPunct="0">
              <a:lnSpc>
                <a:spcPct val="150000"/>
              </a:lnSpc>
              <a:spcBef>
                <a:spcPct val="20000"/>
              </a:spcBef>
              <a:spcAft>
                <a:spcPct val="0"/>
              </a:spcAft>
              <a:buClr>
                <a:srgbClr val="00007D"/>
              </a:buClr>
              <a:buSzPct val="126000"/>
            </a:pPr>
            <a:r>
              <a:rPr lang="en-US" dirty="0">
                <a:solidFill>
                  <a:prstClr val="black"/>
                </a:solidFill>
                <a:latin typeface="Times New Roman" pitchFamily="18" charset="0"/>
                <a:cs typeface="Times New Roman" pitchFamily="18" charset="0"/>
              </a:rPr>
              <a:t>Model Evaluation and Validation.</a:t>
            </a:r>
          </a:p>
          <a:p>
            <a:pPr marL="571500" indent="-571500" algn="just" eaLnBrk="0" fontAlgn="base" hangingPunct="0">
              <a:lnSpc>
                <a:spcPct val="150000"/>
              </a:lnSpc>
              <a:spcBef>
                <a:spcPct val="20000"/>
              </a:spcBef>
              <a:spcAft>
                <a:spcPct val="0"/>
              </a:spcAft>
              <a:buClr>
                <a:srgbClr val="00007D"/>
              </a:buClr>
              <a:buSzPct val="126000"/>
            </a:pPr>
            <a:r>
              <a:rPr lang="en-US" dirty="0">
                <a:solidFill>
                  <a:prstClr val="black"/>
                </a:solidFill>
                <a:latin typeface="Times New Roman" pitchFamily="18" charset="0"/>
                <a:cs typeface="Times New Roman" pitchFamily="18" charset="0"/>
              </a:rPr>
              <a:t>Testing and Deployment.</a:t>
            </a:r>
          </a:p>
          <a:p>
            <a:pPr marL="571500" indent="-571500" algn="just" eaLnBrk="0" fontAlgn="base" hangingPunct="0">
              <a:lnSpc>
                <a:spcPct val="150000"/>
              </a:lnSpc>
              <a:spcBef>
                <a:spcPct val="20000"/>
              </a:spcBef>
              <a:spcAft>
                <a:spcPct val="0"/>
              </a:spcAft>
              <a:buClr>
                <a:srgbClr val="00007D"/>
              </a:buClr>
              <a:buSzPct val="126000"/>
            </a:pPr>
            <a:r>
              <a:rPr lang="en-US" dirty="0">
                <a:solidFill>
                  <a:prstClr val="black"/>
                </a:solidFill>
                <a:latin typeface="Times New Roman" pitchFamily="18" charset="0"/>
                <a:cs typeface="Times New Roman" pitchFamily="18" charset="0"/>
              </a:rPr>
              <a:t>Comparison with the existing system.</a:t>
            </a:r>
          </a:p>
          <a:p>
            <a:endParaRPr lang="en-IN" dirty="0"/>
          </a:p>
        </p:txBody>
      </p:sp>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p:txBody>
          <a:bodyPr/>
          <a:lstStyle/>
          <a:p>
            <a:fld id="{D121BCBC-AF21-480F-8C1A-83C58722766A}" type="datetime1">
              <a:rPr lang="en-IN" smtClean="0"/>
              <a:t>10-08-2023</a:t>
            </a:fld>
            <a:endParaRPr lang="en-IN"/>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t>9</a:t>
            </a:fld>
            <a:endParaRPr lang="en-IN"/>
          </a:p>
        </p:txBody>
      </p:sp>
    </p:spTree>
    <p:extLst>
      <p:ext uri="{BB962C8B-B14F-4D97-AF65-F5344CB8AC3E}">
        <p14:creationId xmlns:p14="http://schemas.microsoft.com/office/powerpoint/2010/main" val="1429737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1096</TotalTime>
  <Words>1314</Words>
  <Application>Microsoft Office PowerPoint</Application>
  <PresentationFormat>Widescreen</PresentationFormat>
  <Paragraphs>103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Söhne</vt:lpstr>
      <vt:lpstr>Times New Roman</vt:lpstr>
      <vt:lpstr>Office Theme</vt:lpstr>
      <vt:lpstr>PowerPoint Presentation</vt:lpstr>
      <vt:lpstr>OUTLINE </vt:lpstr>
      <vt:lpstr>ABSTRACT</vt:lpstr>
      <vt:lpstr>PowerPoint Presentation</vt:lpstr>
      <vt:lpstr>INTRODUCTION</vt:lpstr>
      <vt:lpstr>LITERATURE SURVEY</vt:lpstr>
      <vt:lpstr>EXISTING SYSTEM</vt:lpstr>
      <vt:lpstr>PROPOSED SYSTEM</vt:lpstr>
      <vt:lpstr>MODULES (SPLIT – UP)</vt:lpstr>
      <vt:lpstr>REFERENCES </vt:lpstr>
      <vt:lpstr>QUERIES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Pravallika Reddy</dc:creator>
  <cp:lastModifiedBy>Rakesh Kandhi</cp:lastModifiedBy>
  <cp:revision>106</cp:revision>
  <dcterms:created xsi:type="dcterms:W3CDTF">2021-05-18T14:01:25Z</dcterms:created>
  <dcterms:modified xsi:type="dcterms:W3CDTF">2023-08-10T05:37:52Z</dcterms:modified>
</cp:coreProperties>
</file>