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hbr.org/1967/03/technological-forecasting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researchgate.net/publication/283776118_Quantitative_analysis_of_technology_futures_A_review_of_techniques_uses_and_characteristics" TargetMode="External"/><Relationship Id="rId1" Type="http://schemas.openxmlformats.org/officeDocument/2006/relationships/hyperlink" Target="https://www.researchgate.net/publication/323965927_Mapping_the_Radical_Innovations_in_Food_Industry_A_Text_Mining_Study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hyperlink" Target="https://www.researchgate.net/publication/280100167_Mapping_trends_in_novel_and_emerging_food_processing_technologies_around_the_world" TargetMode="External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researchgate.net/publication/323965927_Mapping_the_Radical_Innovations_in_Food_Industry_A_Text_Mining_Study" TargetMode="External"/><Relationship Id="rId7" Type="http://schemas.openxmlformats.org/officeDocument/2006/relationships/hyperlink" Target="https://hbr.org/1967/03/technological-forecasting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hyperlink" Target="https://www.researchgate.net/publication/280100167_Mapping_trends_in_novel_and_emerging_food_processing_technologies_around_the_world" TargetMode="External"/><Relationship Id="rId4" Type="http://schemas.openxmlformats.org/officeDocument/2006/relationships/hyperlink" Target="https://www.researchgate.net/publication/283776118_Quantitative_analysis_of_technology_futures_A_review_of_techniques_uses_and_characteristics" TargetMode="External"/><Relationship Id="rId9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9F191-8DD0-462D-AF63-C29D987B10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B58E808-F417-4CE4-9098-E447FCCC7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(PDF) Mapping the Radical Innovations in Food Industry: A Text Mining Study (researchgate.net)</a:t>
          </a: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(PDF) Quantitative analysis of technology futures: A review of techniques, uses and characteristics (researchgate.net)</a:t>
          </a:r>
          <a:endParaRPr lang="en-US" dirty="0"/>
        </a:p>
      </dgm:t>
    </dgm:pt>
    <dgm:pt modelId="{09C70FF6-23AF-416C-8540-4D4B4B1C5144}" type="parTrans" cxnId="{AC1AA784-E008-4E81-B459-95BAC957C763}">
      <dgm:prSet/>
      <dgm:spPr/>
      <dgm:t>
        <a:bodyPr/>
        <a:lstStyle/>
        <a:p>
          <a:endParaRPr lang="en-US"/>
        </a:p>
      </dgm:t>
    </dgm:pt>
    <dgm:pt modelId="{F5310BC1-6819-4B5B-B06E-26979A0E1DC4}" type="sibTrans" cxnId="{AC1AA784-E008-4E81-B459-95BAC957C763}">
      <dgm:prSet/>
      <dgm:spPr/>
      <dgm:t>
        <a:bodyPr/>
        <a:lstStyle/>
        <a:p>
          <a:endParaRPr lang="en-US"/>
        </a:p>
      </dgm:t>
    </dgm:pt>
    <dgm:pt modelId="{DF4BCFAF-3AFB-424A-9548-53291D502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3"/>
            </a:rPr>
            <a:t>Technological Forecasting (hbr.org)</a:t>
          </a:r>
          <a:endParaRPr lang="en-US"/>
        </a:p>
      </dgm:t>
    </dgm:pt>
    <dgm:pt modelId="{C7DD21CE-E2CE-4FEA-AAAF-9AE627F60B5D}" type="parTrans" cxnId="{DE026B80-A23E-4E4C-AE81-021C03EDC266}">
      <dgm:prSet/>
      <dgm:spPr/>
      <dgm:t>
        <a:bodyPr/>
        <a:lstStyle/>
        <a:p>
          <a:endParaRPr lang="en-US"/>
        </a:p>
      </dgm:t>
    </dgm:pt>
    <dgm:pt modelId="{4EFDA721-6E4C-4F1C-97E9-F21DF93B47AD}" type="sibTrans" cxnId="{DE026B80-A23E-4E4C-AE81-021C03EDC266}">
      <dgm:prSet/>
      <dgm:spPr/>
      <dgm:t>
        <a:bodyPr/>
        <a:lstStyle/>
        <a:p>
          <a:endParaRPr lang="en-US"/>
        </a:p>
      </dgm:t>
    </dgm:pt>
    <dgm:pt modelId="{03CF5CAE-1384-48E4-A820-C86329B0F9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4"/>
            </a:rPr>
            <a:t>(PDF) Mapping trends in novel and emerging food processing technologies around the world (researchgate.net)</a:t>
          </a:r>
          <a:endParaRPr lang="en-US" dirty="0"/>
        </a:p>
      </dgm:t>
    </dgm:pt>
    <dgm:pt modelId="{FCBDEA96-D27B-41CC-865E-32C244E19389}" type="parTrans" cxnId="{A7F7AB84-4282-4F79-89BA-86A92D4D7952}">
      <dgm:prSet/>
      <dgm:spPr/>
      <dgm:t>
        <a:bodyPr/>
        <a:lstStyle/>
        <a:p>
          <a:endParaRPr lang="en-US"/>
        </a:p>
      </dgm:t>
    </dgm:pt>
    <dgm:pt modelId="{F4B8A88C-8D6C-40B7-BC4D-861E412EA98A}" type="sibTrans" cxnId="{A7F7AB84-4282-4F79-89BA-86A92D4D7952}">
      <dgm:prSet/>
      <dgm:spPr/>
      <dgm:t>
        <a:bodyPr/>
        <a:lstStyle/>
        <a:p>
          <a:endParaRPr lang="en-US"/>
        </a:p>
      </dgm:t>
    </dgm:pt>
    <dgm:pt modelId="{2C0468A3-39BC-41F1-B3C2-3088046BBF3D}" type="pres">
      <dgm:prSet presAssocID="{C869F191-8DD0-462D-AF63-C29D987B1035}" presName="root" presStyleCnt="0">
        <dgm:presLayoutVars>
          <dgm:dir/>
          <dgm:resizeHandles val="exact"/>
        </dgm:presLayoutVars>
      </dgm:prSet>
      <dgm:spPr/>
    </dgm:pt>
    <dgm:pt modelId="{137944C5-FBCB-4378-BF0B-504E8AE517AD}" type="pres">
      <dgm:prSet presAssocID="{FB58E808-F417-4CE4-9098-E447FCCC79B8}" presName="compNode" presStyleCnt="0"/>
      <dgm:spPr/>
    </dgm:pt>
    <dgm:pt modelId="{5E7A9E5F-0D9D-4613-92E8-EC91A58EE8F9}" type="pres">
      <dgm:prSet presAssocID="{FB58E808-F417-4CE4-9098-E447FCCC79B8}" presName="bgRect" presStyleLbl="bgShp" presStyleIdx="0" presStyleCnt="3"/>
      <dgm:spPr/>
    </dgm:pt>
    <dgm:pt modelId="{2BF18A3B-161D-4062-980C-9FF767CC4F2E}" type="pres">
      <dgm:prSet presAssocID="{FB58E808-F417-4CE4-9098-E447FCCC79B8}" presName="iconRect" presStyleLbl="node1" presStyleIdx="0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BB889E6-2E45-40E0-8EEC-B29853AC5310}" type="pres">
      <dgm:prSet presAssocID="{FB58E808-F417-4CE4-9098-E447FCCC79B8}" presName="spaceRect" presStyleCnt="0"/>
      <dgm:spPr/>
    </dgm:pt>
    <dgm:pt modelId="{29E58311-5BBD-4444-94AD-4D4406A9F9D6}" type="pres">
      <dgm:prSet presAssocID="{FB58E808-F417-4CE4-9098-E447FCCC79B8}" presName="parTx" presStyleLbl="revTx" presStyleIdx="0" presStyleCnt="3">
        <dgm:presLayoutVars>
          <dgm:chMax val="0"/>
          <dgm:chPref val="0"/>
        </dgm:presLayoutVars>
      </dgm:prSet>
      <dgm:spPr/>
    </dgm:pt>
    <dgm:pt modelId="{E413E4FD-498D-4F94-B0D0-C2C5683EBA40}" type="pres">
      <dgm:prSet presAssocID="{F5310BC1-6819-4B5B-B06E-26979A0E1DC4}" presName="sibTrans" presStyleCnt="0"/>
      <dgm:spPr/>
    </dgm:pt>
    <dgm:pt modelId="{EA899326-03E9-4A1C-B035-C5B4BBD9C721}" type="pres">
      <dgm:prSet presAssocID="{DF4BCFAF-3AFB-424A-9548-53291D502599}" presName="compNode" presStyleCnt="0"/>
      <dgm:spPr/>
    </dgm:pt>
    <dgm:pt modelId="{7C546322-9F02-47B1-A611-6BEF795DA9CE}" type="pres">
      <dgm:prSet presAssocID="{DF4BCFAF-3AFB-424A-9548-53291D502599}" presName="bgRect" presStyleLbl="bgShp" presStyleIdx="1" presStyleCnt="3"/>
      <dgm:spPr/>
    </dgm:pt>
    <dgm:pt modelId="{9EF9BA23-3273-4DEB-96B6-796E4F8998CD}" type="pres">
      <dgm:prSet presAssocID="{DF4BCFAF-3AFB-424A-9548-53291D502599}" presName="iconRect" presStyleLbl="node1" presStyleIdx="1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977DC77-B49F-4917-B5FB-68DC54EE39FA}" type="pres">
      <dgm:prSet presAssocID="{DF4BCFAF-3AFB-424A-9548-53291D502599}" presName="spaceRect" presStyleCnt="0"/>
      <dgm:spPr/>
    </dgm:pt>
    <dgm:pt modelId="{ABA8B95E-C366-453A-A54F-B1F80F9CEAAE}" type="pres">
      <dgm:prSet presAssocID="{DF4BCFAF-3AFB-424A-9548-53291D502599}" presName="parTx" presStyleLbl="revTx" presStyleIdx="1" presStyleCnt="3">
        <dgm:presLayoutVars>
          <dgm:chMax val="0"/>
          <dgm:chPref val="0"/>
        </dgm:presLayoutVars>
      </dgm:prSet>
      <dgm:spPr/>
    </dgm:pt>
    <dgm:pt modelId="{F507C744-F5E9-427C-9AE2-772DAC841E0B}" type="pres">
      <dgm:prSet presAssocID="{4EFDA721-6E4C-4F1C-97E9-F21DF93B47AD}" presName="sibTrans" presStyleCnt="0"/>
      <dgm:spPr/>
    </dgm:pt>
    <dgm:pt modelId="{1AA4CEC4-EFD6-4529-8AA2-8A315D4A6042}" type="pres">
      <dgm:prSet presAssocID="{03CF5CAE-1384-48E4-A820-C86329B0F980}" presName="compNode" presStyleCnt="0"/>
      <dgm:spPr/>
    </dgm:pt>
    <dgm:pt modelId="{DA3DD151-C92C-4BC1-9236-08ACB5859775}" type="pres">
      <dgm:prSet presAssocID="{03CF5CAE-1384-48E4-A820-C86329B0F980}" presName="bgRect" presStyleLbl="bgShp" presStyleIdx="2" presStyleCnt="3"/>
      <dgm:spPr/>
    </dgm:pt>
    <dgm:pt modelId="{F7AFA2E2-ECB4-44C7-8529-0255B9A7A4E8}" type="pres">
      <dgm:prSet presAssocID="{03CF5CAE-1384-48E4-A820-C86329B0F980}" presName="iconRect" presStyleLbl="node1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95A1BA8D-BF37-4E24-A7B5-5900C21DF823}" type="pres">
      <dgm:prSet presAssocID="{03CF5CAE-1384-48E4-A820-C86329B0F980}" presName="spaceRect" presStyleCnt="0"/>
      <dgm:spPr/>
    </dgm:pt>
    <dgm:pt modelId="{D576E513-7A9B-4A2D-8B89-76E39F952BEE}" type="pres">
      <dgm:prSet presAssocID="{03CF5CAE-1384-48E4-A820-C86329B0F9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FBB54D-43FF-48E3-A4C8-E992CFA510D6}" type="presOf" srcId="{FB58E808-F417-4CE4-9098-E447FCCC79B8}" destId="{29E58311-5BBD-4444-94AD-4D4406A9F9D6}" srcOrd="0" destOrd="0" presId="urn:microsoft.com/office/officeart/2018/2/layout/IconVerticalSolidList"/>
    <dgm:cxn modelId="{744DFF70-61A7-4DAB-B8D6-BDE29AC1FAD4}" type="presOf" srcId="{03CF5CAE-1384-48E4-A820-C86329B0F980}" destId="{D576E513-7A9B-4A2D-8B89-76E39F952BEE}" srcOrd="0" destOrd="0" presId="urn:microsoft.com/office/officeart/2018/2/layout/IconVerticalSolidList"/>
    <dgm:cxn modelId="{C418A77B-F0DD-48B5-AE3E-2E72BD4873AB}" type="presOf" srcId="{C869F191-8DD0-462D-AF63-C29D987B1035}" destId="{2C0468A3-39BC-41F1-B3C2-3088046BBF3D}" srcOrd="0" destOrd="0" presId="urn:microsoft.com/office/officeart/2018/2/layout/IconVerticalSolidList"/>
    <dgm:cxn modelId="{DE026B80-A23E-4E4C-AE81-021C03EDC266}" srcId="{C869F191-8DD0-462D-AF63-C29D987B1035}" destId="{DF4BCFAF-3AFB-424A-9548-53291D502599}" srcOrd="1" destOrd="0" parTransId="{C7DD21CE-E2CE-4FEA-AAAF-9AE627F60B5D}" sibTransId="{4EFDA721-6E4C-4F1C-97E9-F21DF93B47AD}"/>
    <dgm:cxn modelId="{AC1AA784-E008-4E81-B459-95BAC957C763}" srcId="{C869F191-8DD0-462D-AF63-C29D987B1035}" destId="{FB58E808-F417-4CE4-9098-E447FCCC79B8}" srcOrd="0" destOrd="0" parTransId="{09C70FF6-23AF-416C-8540-4D4B4B1C5144}" sibTransId="{F5310BC1-6819-4B5B-B06E-26979A0E1DC4}"/>
    <dgm:cxn modelId="{A7F7AB84-4282-4F79-89BA-86A92D4D7952}" srcId="{C869F191-8DD0-462D-AF63-C29D987B1035}" destId="{03CF5CAE-1384-48E4-A820-C86329B0F980}" srcOrd="2" destOrd="0" parTransId="{FCBDEA96-D27B-41CC-865E-32C244E19389}" sibTransId="{F4B8A88C-8D6C-40B7-BC4D-861E412EA98A}"/>
    <dgm:cxn modelId="{9889CBE9-C66F-47B9-90F9-499AB01CA4EB}" type="presOf" srcId="{DF4BCFAF-3AFB-424A-9548-53291D502599}" destId="{ABA8B95E-C366-453A-A54F-B1F80F9CEAAE}" srcOrd="0" destOrd="0" presId="urn:microsoft.com/office/officeart/2018/2/layout/IconVerticalSolidList"/>
    <dgm:cxn modelId="{9A01BA07-E0F7-4BEC-AEA0-EE1568236236}" type="presParOf" srcId="{2C0468A3-39BC-41F1-B3C2-3088046BBF3D}" destId="{137944C5-FBCB-4378-BF0B-504E8AE517AD}" srcOrd="0" destOrd="0" presId="urn:microsoft.com/office/officeart/2018/2/layout/IconVerticalSolidList"/>
    <dgm:cxn modelId="{021AFFAB-8D36-4C77-B6ED-1B66C48954D2}" type="presParOf" srcId="{137944C5-FBCB-4378-BF0B-504E8AE517AD}" destId="{5E7A9E5F-0D9D-4613-92E8-EC91A58EE8F9}" srcOrd="0" destOrd="0" presId="urn:microsoft.com/office/officeart/2018/2/layout/IconVerticalSolidList"/>
    <dgm:cxn modelId="{A4ABDA3A-296B-4043-B153-39072B3F29AA}" type="presParOf" srcId="{137944C5-FBCB-4378-BF0B-504E8AE517AD}" destId="{2BF18A3B-161D-4062-980C-9FF767CC4F2E}" srcOrd="1" destOrd="0" presId="urn:microsoft.com/office/officeart/2018/2/layout/IconVerticalSolidList"/>
    <dgm:cxn modelId="{C6A07D81-49F9-4C8C-9085-7257FD9C6495}" type="presParOf" srcId="{137944C5-FBCB-4378-BF0B-504E8AE517AD}" destId="{2BB889E6-2E45-40E0-8EEC-B29853AC5310}" srcOrd="2" destOrd="0" presId="urn:microsoft.com/office/officeart/2018/2/layout/IconVerticalSolidList"/>
    <dgm:cxn modelId="{85C544C7-AA21-48B4-9290-7C3BEBF5AFB6}" type="presParOf" srcId="{137944C5-FBCB-4378-BF0B-504E8AE517AD}" destId="{29E58311-5BBD-4444-94AD-4D4406A9F9D6}" srcOrd="3" destOrd="0" presId="urn:microsoft.com/office/officeart/2018/2/layout/IconVerticalSolidList"/>
    <dgm:cxn modelId="{1020093C-45AF-4FD2-A52D-8DDF5A409D1C}" type="presParOf" srcId="{2C0468A3-39BC-41F1-B3C2-3088046BBF3D}" destId="{E413E4FD-498D-4F94-B0D0-C2C5683EBA40}" srcOrd="1" destOrd="0" presId="urn:microsoft.com/office/officeart/2018/2/layout/IconVerticalSolidList"/>
    <dgm:cxn modelId="{686F425B-D22B-44F4-A5A2-12D9629B7167}" type="presParOf" srcId="{2C0468A3-39BC-41F1-B3C2-3088046BBF3D}" destId="{EA899326-03E9-4A1C-B035-C5B4BBD9C721}" srcOrd="2" destOrd="0" presId="urn:microsoft.com/office/officeart/2018/2/layout/IconVerticalSolidList"/>
    <dgm:cxn modelId="{72D3E961-D2EC-4F48-8BDE-EB0C29D58AB4}" type="presParOf" srcId="{EA899326-03E9-4A1C-B035-C5B4BBD9C721}" destId="{7C546322-9F02-47B1-A611-6BEF795DA9CE}" srcOrd="0" destOrd="0" presId="urn:microsoft.com/office/officeart/2018/2/layout/IconVerticalSolidList"/>
    <dgm:cxn modelId="{1EEFBE2F-232C-41E0-854C-4FBEDA8A5AF5}" type="presParOf" srcId="{EA899326-03E9-4A1C-B035-C5B4BBD9C721}" destId="{9EF9BA23-3273-4DEB-96B6-796E4F8998CD}" srcOrd="1" destOrd="0" presId="urn:microsoft.com/office/officeart/2018/2/layout/IconVerticalSolidList"/>
    <dgm:cxn modelId="{A5D47110-8F3A-46EA-B5E9-936140C44D6D}" type="presParOf" srcId="{EA899326-03E9-4A1C-B035-C5B4BBD9C721}" destId="{F977DC77-B49F-4917-B5FB-68DC54EE39FA}" srcOrd="2" destOrd="0" presId="urn:microsoft.com/office/officeart/2018/2/layout/IconVerticalSolidList"/>
    <dgm:cxn modelId="{62DBF8C7-62FB-4B56-9F47-A16C1A2BAD27}" type="presParOf" srcId="{EA899326-03E9-4A1C-B035-C5B4BBD9C721}" destId="{ABA8B95E-C366-453A-A54F-B1F80F9CEAAE}" srcOrd="3" destOrd="0" presId="urn:microsoft.com/office/officeart/2018/2/layout/IconVerticalSolidList"/>
    <dgm:cxn modelId="{3F282F59-0031-4E21-BD23-4AD7DC92F608}" type="presParOf" srcId="{2C0468A3-39BC-41F1-B3C2-3088046BBF3D}" destId="{F507C744-F5E9-427C-9AE2-772DAC841E0B}" srcOrd="3" destOrd="0" presId="urn:microsoft.com/office/officeart/2018/2/layout/IconVerticalSolidList"/>
    <dgm:cxn modelId="{529CEAEB-9C92-4DBA-A952-1952BD87C41D}" type="presParOf" srcId="{2C0468A3-39BC-41F1-B3C2-3088046BBF3D}" destId="{1AA4CEC4-EFD6-4529-8AA2-8A315D4A6042}" srcOrd="4" destOrd="0" presId="urn:microsoft.com/office/officeart/2018/2/layout/IconVerticalSolidList"/>
    <dgm:cxn modelId="{83951FB6-420D-483F-8730-3BABE2561099}" type="presParOf" srcId="{1AA4CEC4-EFD6-4529-8AA2-8A315D4A6042}" destId="{DA3DD151-C92C-4BC1-9236-08ACB5859775}" srcOrd="0" destOrd="0" presId="urn:microsoft.com/office/officeart/2018/2/layout/IconVerticalSolidList"/>
    <dgm:cxn modelId="{34CC8F0B-F976-4075-BFBD-5DA451A259F4}" type="presParOf" srcId="{1AA4CEC4-EFD6-4529-8AA2-8A315D4A6042}" destId="{F7AFA2E2-ECB4-44C7-8529-0255B9A7A4E8}" srcOrd="1" destOrd="0" presId="urn:microsoft.com/office/officeart/2018/2/layout/IconVerticalSolidList"/>
    <dgm:cxn modelId="{796A6D71-4E1C-4802-B3EE-E655B5108168}" type="presParOf" srcId="{1AA4CEC4-EFD6-4529-8AA2-8A315D4A6042}" destId="{95A1BA8D-BF37-4E24-A7B5-5900C21DF823}" srcOrd="2" destOrd="0" presId="urn:microsoft.com/office/officeart/2018/2/layout/IconVerticalSolidList"/>
    <dgm:cxn modelId="{4B90912D-A3AC-4B25-870D-CD40B8D086CE}" type="presParOf" srcId="{1AA4CEC4-EFD6-4529-8AA2-8A315D4A6042}" destId="{D576E513-7A9B-4A2D-8B89-76E39F952B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A9E5F-0D9D-4613-92E8-EC91A58EE8F9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18A3B-161D-4062-980C-9FF767CC4F2E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58311-5BBD-4444-94AD-4D4406A9F9D6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3"/>
            </a:rPr>
            <a:t>(PDF) Mapping the Radical Innovations in Food Industry: A Text Mining Study (researchgate.net)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4"/>
            </a:rPr>
            <a:t>(PDF) Quantitative analysis of technology futures: A review of techniques, uses and characteristics (researchgate.net)</a:t>
          </a:r>
          <a:endParaRPr lang="en-US" sz="1400" kern="1200" dirty="0"/>
        </a:p>
      </dsp:txBody>
      <dsp:txXfrm>
        <a:off x="1435988" y="531"/>
        <a:ext cx="9079611" cy="1243280"/>
      </dsp:txXfrm>
    </dsp:sp>
    <dsp:sp modelId="{7C546322-9F02-47B1-A611-6BEF795DA9CE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9BA23-3273-4DEB-96B6-796E4F8998CD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8B95E-C366-453A-A54F-B1F80F9CEAAE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7"/>
            </a:rPr>
            <a:t>Technological Forecasting (hbr.org)</a:t>
          </a:r>
          <a:endParaRPr lang="en-US" sz="1400" kern="1200"/>
        </a:p>
      </dsp:txBody>
      <dsp:txXfrm>
        <a:off x="1435988" y="1554631"/>
        <a:ext cx="9079611" cy="1243280"/>
      </dsp:txXfrm>
    </dsp:sp>
    <dsp:sp modelId="{DA3DD151-C92C-4BC1-9236-08ACB5859775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FA2E2-ECB4-44C7-8529-0255B9A7A4E8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6E513-7A9B-4A2D-8B89-76E39F952BEE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10"/>
            </a:rPr>
            <a:t>(PDF) Mapping trends in novel and emerging food processing technologies around the world (researchgate.net)</a:t>
          </a:r>
          <a:endParaRPr lang="en-US" sz="1400" kern="1200" dirty="0"/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2CF79-459C-4575-AA01-4B4BFE26A59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CD2B5-059C-4485-A98E-84DD6AD7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CD2B5-059C-4485-A98E-84DD6AD7E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EDE1-D1AA-45FE-BDC8-7B2D827F0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C5036-D240-444A-BC3F-3F93F52C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9834-2ECC-48AB-818E-D0A3F8F0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DB3E-C160-48D9-849C-3BC27453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F730-225E-4615-A021-42B9E09F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7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E570-5CB2-4966-8ABF-71C4D718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231B-AE23-4BFF-BD8D-6E8368A0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7CF88-F888-4AEE-9DB9-8AC77F23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CA8E-CEF6-4B46-9227-9CB45D5E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DCE4-73C6-4968-9C15-DAB6B928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3B815-80B2-44E6-A036-B3AA356D6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81425-63F6-4DB7-AE50-3C618994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7721-FDF6-4110-9636-F6CD71F9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010F-12F0-487E-B364-2F002BCD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C062-1B1B-4CA9-A173-59DC109F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428E-1CD0-4E11-AE37-2F4502D7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91F8-EFEC-4499-848C-2ED15121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DE6E-7619-4C6D-9A3B-2F12498C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55B5-0A21-47E3-A2B9-F4931001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313A-D52F-4B11-8B4A-9A4C7150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4C26-ED56-4343-8737-609A625D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96565-8C23-4F67-847A-54BD5ECB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469D-188E-46A9-9D54-91D977A4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A0A7-F1E9-40D1-9F89-8F4C6339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33AA-75DD-4140-9D6F-5A1A76D7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C522-7330-45F9-886A-C56C523F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A6B6-AED9-43CD-A68B-996B3EFE2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37FA9-C4DE-4B92-92B8-0E0C87823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5645E-770F-449E-A2B5-FA9634B8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1ED28-963E-48BA-9065-418DC6CA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8981B-5877-4AEF-BA52-6A2F3F49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36AD-0F2B-424B-9BB0-D218CD1B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6ED3-16D3-44A3-AF8F-1E1D4E911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087F0-2F1A-4F61-B457-B34B82CA3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F886B-DCEB-4205-98AC-D543DA05F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B84C4-E7A1-4D5D-9444-B926C1B9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A948C-1918-4FAB-B4B6-96585836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7EDCF-287C-4E94-93AA-D115CFC1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4F311-B725-40CB-9A61-33561B8E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7663-5712-4394-8957-C6519641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800A8-5836-4789-B918-FC7FEE79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D2B87-19D6-4A08-B96F-7A684357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3637D-8BA6-4B0C-8758-94317F57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46C87-933C-41E9-8120-77EDAEFB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94541-7A31-4ABA-8444-20753D16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DBCB-CA9E-4F84-B031-FC53CDFB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2655-BA8F-408C-BDC6-ED0A72E7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58FE-536D-4EEC-9861-B7E6B036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5E741-AE34-4243-95A9-C1333FAD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965E9-A2B4-426A-8F24-9B18D3B9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4C59-68FF-42EB-BC0B-BFF7BCE5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58C4B-251A-4022-9FC0-CECACD8F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2B18-AA34-4765-813D-5E02946C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6A954-3B0A-4204-A81B-577B6794C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D1E1F-C4E8-4983-98B8-70760D7CE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0EEF-443F-4ADD-AA87-33FA0FCC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A569-9B36-4E7C-8830-521B8CB9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66B1-F1DB-4133-9A48-C3522110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BB7C7-FE87-4C04-B662-5E0983B2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971D-4812-4454-B383-7CF41DC8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E02E-A97E-4804-9546-544360CC3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52A3-E5A3-42BE-B582-F2EA42285BB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1E7D-50FD-42DA-8610-87F37EE00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CBB3-2A4A-41C2-9589-CBA1B1C54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8853-E78D-4C9F-9D1E-44DB9EFD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66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FD428-2E0C-4520-914F-8B5C7BCF715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 future food technologies using the trends in the food sector</a:t>
            </a: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8B45B378-4898-4009-80A8-539F01C3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2415" y="961812"/>
            <a:ext cx="570056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39BE2-FE9A-4CE8-92D2-8476535DB930}"/>
              </a:ext>
            </a:extLst>
          </p:cNvPr>
          <p:cNvSpPr txBox="1"/>
          <p:nvPr/>
        </p:nvSpPr>
        <p:spPr>
          <a:xfrm>
            <a:off x="5608320" y="6289040"/>
            <a:ext cx="427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Ideal Data Collection Sources</a:t>
            </a:r>
          </a:p>
        </p:txBody>
      </p:sp>
    </p:spTree>
    <p:extLst>
      <p:ext uri="{BB962C8B-B14F-4D97-AF65-F5344CB8AC3E}">
        <p14:creationId xmlns:p14="http://schemas.microsoft.com/office/powerpoint/2010/main" val="304326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60AF53-A416-4893-9900-EB0C6C33A476}"/>
              </a:ext>
            </a:extLst>
          </p:cNvPr>
          <p:cNvSpPr/>
          <p:nvPr/>
        </p:nvSpPr>
        <p:spPr>
          <a:xfrm>
            <a:off x="957261" y="171450"/>
            <a:ext cx="2690813" cy="237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 casing</a:t>
            </a:r>
            <a:b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Punctuation removal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Stopwords removal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Rare words removal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Spelling correction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Stemming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Lemmatization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ctr"/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4640794F-46B3-4E63-9408-7F6462FEBDD2}"/>
              </a:ext>
            </a:extLst>
          </p:cNvPr>
          <p:cNvSpPr/>
          <p:nvPr/>
        </p:nvSpPr>
        <p:spPr>
          <a:xfrm>
            <a:off x="2145505" y="2552702"/>
            <a:ext cx="314326" cy="31432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24659F8-7498-4363-922E-D249D4AB3FAC}"/>
              </a:ext>
            </a:extLst>
          </p:cNvPr>
          <p:cNvSpPr/>
          <p:nvPr/>
        </p:nvSpPr>
        <p:spPr>
          <a:xfrm>
            <a:off x="2145505" y="4391026"/>
            <a:ext cx="314326" cy="31432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16E23A-C4FE-4068-BD53-6BB0D3447E51}"/>
              </a:ext>
            </a:extLst>
          </p:cNvPr>
          <p:cNvSpPr/>
          <p:nvPr/>
        </p:nvSpPr>
        <p:spPr>
          <a:xfrm>
            <a:off x="957261" y="2878934"/>
            <a:ext cx="2690813" cy="1500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Noise Removal</a:t>
            </a:r>
          </a:p>
          <a:p>
            <a:pPr algn="ctr"/>
            <a:r>
              <a:rPr lang="en-US" sz="1600" b="1" dirty="0"/>
              <a:t>Html/Xml removal</a:t>
            </a:r>
          </a:p>
          <a:p>
            <a:pPr algn="ctr"/>
            <a:r>
              <a:rPr lang="en-US" sz="1600" b="1" dirty="0"/>
              <a:t>Metadata remova</a:t>
            </a:r>
            <a:r>
              <a:rPr lang="en-US" b="1" dirty="0"/>
              <a:t>l</a:t>
            </a:r>
          </a:p>
          <a:p>
            <a:pPr algn="ctr"/>
            <a:r>
              <a:rPr lang="en-US" b="1" dirty="0"/>
              <a:t>URL/regex removal</a:t>
            </a:r>
          </a:p>
          <a:p>
            <a:pPr algn="ctr"/>
            <a:r>
              <a:rPr lang="en-US" b="1" dirty="0"/>
              <a:t>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6CA065-BC06-4F89-AD4C-9A5D0E8AD197}"/>
              </a:ext>
            </a:extLst>
          </p:cNvPr>
          <p:cNvSpPr/>
          <p:nvPr/>
        </p:nvSpPr>
        <p:spPr>
          <a:xfrm>
            <a:off x="957261" y="4705352"/>
            <a:ext cx="2690813" cy="1500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Tokenization</a:t>
            </a:r>
          </a:p>
          <a:p>
            <a:pPr algn="ctr"/>
            <a:r>
              <a:rPr lang="en-US" sz="1600" b="1" dirty="0"/>
              <a:t>Unigram</a:t>
            </a:r>
          </a:p>
          <a:p>
            <a:pPr algn="ctr"/>
            <a:r>
              <a:rPr lang="en-US" sz="1600" b="1" dirty="0"/>
              <a:t>Bigram</a:t>
            </a:r>
          </a:p>
          <a:p>
            <a:pPr algn="ctr"/>
            <a:r>
              <a:rPr lang="en-US" sz="1600" b="1" dirty="0"/>
              <a:t>N-grams</a:t>
            </a:r>
          </a:p>
          <a:p>
            <a:pPr algn="ctr"/>
            <a:r>
              <a:rPr lang="en-US" sz="1600" b="1" dirty="0"/>
              <a:t>…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1171A0-557A-4E76-8BA2-11CFE37FD120}"/>
              </a:ext>
            </a:extLst>
          </p:cNvPr>
          <p:cNvSpPr/>
          <p:nvPr/>
        </p:nvSpPr>
        <p:spPr>
          <a:xfrm>
            <a:off x="957262" y="6267450"/>
            <a:ext cx="1096803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49A6A-D82D-433D-8FF7-E1CA12886C46}"/>
              </a:ext>
            </a:extLst>
          </p:cNvPr>
          <p:cNvSpPr txBox="1"/>
          <p:nvPr/>
        </p:nvSpPr>
        <p:spPr>
          <a:xfrm>
            <a:off x="1345404" y="6396335"/>
            <a:ext cx="225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Text 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C76B95-A60E-4B74-B870-09320539EA01}"/>
              </a:ext>
            </a:extLst>
          </p:cNvPr>
          <p:cNvSpPr/>
          <p:nvPr/>
        </p:nvSpPr>
        <p:spPr>
          <a:xfrm>
            <a:off x="676275" y="85726"/>
            <a:ext cx="3286126" cy="61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4891A8-9C47-4302-A061-13168CDA27CE}"/>
              </a:ext>
            </a:extLst>
          </p:cNvPr>
          <p:cNvSpPr/>
          <p:nvPr/>
        </p:nvSpPr>
        <p:spPr>
          <a:xfrm>
            <a:off x="3962400" y="2695575"/>
            <a:ext cx="390523" cy="18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15E593-CA9D-4977-A745-95A20368DE81}"/>
              </a:ext>
            </a:extLst>
          </p:cNvPr>
          <p:cNvSpPr/>
          <p:nvPr/>
        </p:nvSpPr>
        <p:spPr>
          <a:xfrm>
            <a:off x="4510088" y="294685"/>
            <a:ext cx="3562350" cy="203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Word-level analysis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 Vectorizer</a:t>
            </a:r>
            <a:b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 Frequency(TF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Inverse Document Frequency(IDF)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TF-IDF transformation</a:t>
            </a:r>
          </a:p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…</a:t>
            </a:r>
          </a:p>
          <a:p>
            <a:pPr algn="ctr"/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D6DD91-793F-447A-BA41-86312ACA455B}"/>
              </a:ext>
            </a:extLst>
          </p:cNvPr>
          <p:cNvSpPr/>
          <p:nvPr/>
        </p:nvSpPr>
        <p:spPr>
          <a:xfrm>
            <a:off x="4543426" y="2695574"/>
            <a:ext cx="3686174" cy="167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Word association analysis</a:t>
            </a:r>
          </a:p>
          <a:p>
            <a:pPr algn="ctr"/>
            <a:r>
              <a:rPr lang="en-US" sz="1600" b="1" dirty="0"/>
              <a:t>Context similarity</a:t>
            </a:r>
          </a:p>
          <a:p>
            <a:pPr algn="ctr"/>
            <a:r>
              <a:rPr lang="en-US" sz="1600" b="1" dirty="0"/>
              <a:t>Co-occurrence matrix</a:t>
            </a:r>
          </a:p>
          <a:p>
            <a:pPr algn="ctr"/>
            <a:r>
              <a:rPr lang="en-US" b="1" dirty="0"/>
              <a:t>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B0A4A-49AD-4547-B073-482BC0B72DF7}"/>
              </a:ext>
            </a:extLst>
          </p:cNvPr>
          <p:cNvSpPr/>
          <p:nvPr/>
        </p:nvSpPr>
        <p:spPr>
          <a:xfrm>
            <a:off x="4543426" y="4735115"/>
            <a:ext cx="3686174" cy="1500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Advanced text analytics</a:t>
            </a:r>
          </a:p>
          <a:p>
            <a:pPr algn="ctr"/>
            <a:r>
              <a:rPr lang="en-US" sz="1600" b="1" dirty="0"/>
              <a:t>Text classification</a:t>
            </a:r>
          </a:p>
          <a:p>
            <a:pPr algn="ctr"/>
            <a:r>
              <a:rPr lang="en-US" sz="1600" b="1" dirty="0"/>
              <a:t>Clustering</a:t>
            </a:r>
          </a:p>
          <a:p>
            <a:pPr algn="ctr"/>
            <a:r>
              <a:rPr lang="en-US" sz="1600" b="1" dirty="0"/>
              <a:t>Topic Modelling</a:t>
            </a:r>
          </a:p>
          <a:p>
            <a:pPr algn="ctr"/>
            <a:r>
              <a:rPr lang="en-US" sz="1600" b="1" dirty="0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07670F-28CC-444F-AC28-A7F9F414575F}"/>
              </a:ext>
            </a:extLst>
          </p:cNvPr>
          <p:cNvSpPr/>
          <p:nvPr/>
        </p:nvSpPr>
        <p:spPr>
          <a:xfrm>
            <a:off x="4352924" y="85726"/>
            <a:ext cx="4086225" cy="61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FA4C63-23FB-498E-BF19-6F00731169BF}"/>
              </a:ext>
            </a:extLst>
          </p:cNvPr>
          <p:cNvSpPr txBox="1"/>
          <p:nvPr/>
        </p:nvSpPr>
        <p:spPr>
          <a:xfrm>
            <a:off x="5600700" y="6410325"/>
            <a:ext cx="225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Text Analysis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0B66CE-6A35-49B5-9706-7862EAB05C57}"/>
              </a:ext>
            </a:extLst>
          </p:cNvPr>
          <p:cNvSpPr/>
          <p:nvPr/>
        </p:nvSpPr>
        <p:spPr>
          <a:xfrm>
            <a:off x="8829672" y="4735115"/>
            <a:ext cx="2809878" cy="1470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Trend Mapping</a:t>
            </a:r>
          </a:p>
          <a:p>
            <a:pPr algn="ctr"/>
            <a:r>
              <a:rPr lang="en-US" sz="1600" b="1" dirty="0"/>
              <a:t>Frequency index</a:t>
            </a:r>
          </a:p>
          <a:p>
            <a:pPr algn="ctr"/>
            <a:r>
              <a:rPr lang="en-US" sz="1600" b="1" dirty="0"/>
              <a:t>Trending Index</a:t>
            </a:r>
          </a:p>
          <a:p>
            <a:pPr algn="ctr"/>
            <a:r>
              <a:rPr lang="en-US" sz="1600" b="1" dirty="0"/>
              <a:t>Popularity Index</a:t>
            </a:r>
          </a:p>
          <a:p>
            <a:pPr algn="ctr"/>
            <a:r>
              <a:rPr lang="en-US" sz="1600" b="1" dirty="0"/>
              <a:t>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255FECB-AE80-491E-A18D-4E38E94F17B3}"/>
              </a:ext>
            </a:extLst>
          </p:cNvPr>
          <p:cNvSpPr/>
          <p:nvPr/>
        </p:nvSpPr>
        <p:spPr>
          <a:xfrm>
            <a:off x="8829672" y="3171825"/>
            <a:ext cx="2809878" cy="1219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Semantic Mapping</a:t>
            </a:r>
          </a:p>
          <a:p>
            <a:pPr algn="ctr"/>
            <a:r>
              <a:rPr lang="en-US" sz="1600" b="1" dirty="0"/>
              <a:t>Semantic analysis</a:t>
            </a:r>
          </a:p>
          <a:p>
            <a:pPr algn="ctr"/>
            <a:r>
              <a:rPr lang="en-US" sz="1600" b="1" dirty="0"/>
              <a:t>Document similarity</a:t>
            </a:r>
          </a:p>
          <a:p>
            <a:pPr algn="ctr"/>
            <a:r>
              <a:rPr lang="en-US" sz="1600" b="1" dirty="0"/>
              <a:t>…</a:t>
            </a: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D8770754-4A5E-43EA-90C1-D7F11F10108A}"/>
              </a:ext>
            </a:extLst>
          </p:cNvPr>
          <p:cNvSpPr/>
          <p:nvPr/>
        </p:nvSpPr>
        <p:spPr>
          <a:xfrm>
            <a:off x="10165555" y="4399959"/>
            <a:ext cx="314326" cy="31432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85DC131-E60B-45B3-A485-513519A86A87}"/>
              </a:ext>
            </a:extLst>
          </p:cNvPr>
          <p:cNvSpPr/>
          <p:nvPr/>
        </p:nvSpPr>
        <p:spPr>
          <a:xfrm>
            <a:off x="8420102" y="5724822"/>
            <a:ext cx="390523" cy="18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5D6818-C5D4-4A4F-B356-45E12E76F796}"/>
              </a:ext>
            </a:extLst>
          </p:cNvPr>
          <p:cNvSpPr txBox="1"/>
          <p:nvPr/>
        </p:nvSpPr>
        <p:spPr>
          <a:xfrm>
            <a:off x="9458325" y="6450804"/>
            <a:ext cx="225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Joint Analysis</a:t>
            </a:r>
          </a:p>
        </p:txBody>
      </p:sp>
      <p:sp>
        <p:nvSpPr>
          <p:cNvPr id="29" name="Scroll: Vertical 28">
            <a:extLst>
              <a:ext uri="{FF2B5EF4-FFF2-40B4-BE49-F238E27FC236}">
                <a16:creationId xmlns:a16="http://schemas.microsoft.com/office/drawing/2014/main" id="{CF8EEDC4-0ED5-4899-B479-5E3B5AF0C3E7}"/>
              </a:ext>
            </a:extLst>
          </p:cNvPr>
          <p:cNvSpPr/>
          <p:nvPr/>
        </p:nvSpPr>
        <p:spPr>
          <a:xfrm>
            <a:off x="8429625" y="141095"/>
            <a:ext cx="3914775" cy="270748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Joint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Possible future blockbusters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Fast growing popular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Traditional niche topics/tech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Traditional popular topics/tech</a:t>
            </a:r>
          </a:p>
          <a:p>
            <a:pPr algn="ctr"/>
            <a:endParaRPr lang="en-US" sz="2400" b="1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DF6CB600-ED30-4271-A495-AF49AA771B1E}"/>
              </a:ext>
            </a:extLst>
          </p:cNvPr>
          <p:cNvSpPr/>
          <p:nvPr/>
        </p:nvSpPr>
        <p:spPr>
          <a:xfrm>
            <a:off x="10234611" y="2831309"/>
            <a:ext cx="138114" cy="340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A998B-CF6C-4166-B0F8-AC6033B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640" y="1095191"/>
            <a:ext cx="4805679" cy="48779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BBE9CC-AE55-4FC2-917B-C58010757697}"/>
              </a:ext>
            </a:extLst>
          </p:cNvPr>
          <p:cNvSpPr txBox="1"/>
          <p:nvPr/>
        </p:nvSpPr>
        <p:spPr>
          <a:xfrm>
            <a:off x="1961672" y="6030180"/>
            <a:ext cx="4011613" cy="781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Trend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71C15-3C1D-4E5C-95E5-39A14B35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176" y="1095190"/>
            <a:ext cx="4658184" cy="4869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3A92-F284-41E3-A448-6922069111BD}"/>
              </a:ext>
            </a:extLst>
          </p:cNvPr>
          <p:cNvSpPr txBox="1"/>
          <p:nvPr/>
        </p:nvSpPr>
        <p:spPr>
          <a:xfrm>
            <a:off x="7003591" y="6059280"/>
            <a:ext cx="3848100" cy="781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rgbClr val="FFFFFF"/>
                </a:solidFill>
              </a:rPr>
              <a:t>Semantic Map</a:t>
            </a:r>
          </a:p>
        </p:txBody>
      </p:sp>
    </p:spTree>
    <p:extLst>
      <p:ext uri="{BB962C8B-B14F-4D97-AF65-F5344CB8AC3E}">
        <p14:creationId xmlns:p14="http://schemas.microsoft.com/office/powerpoint/2010/main" val="358631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34347-5E03-44D1-B3A6-99D20E48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/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D214AE-9CF3-4870-8C92-249E47489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61281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124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202</Words>
  <Application>Microsoft Office PowerPoint</Application>
  <PresentationFormat>Widescreen</PresentationFormat>
  <Paragraphs>133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Uttam Kedar</dc:creator>
  <cp:lastModifiedBy>Rakesh Uttam Kedar</cp:lastModifiedBy>
  <cp:revision>7</cp:revision>
  <dcterms:created xsi:type="dcterms:W3CDTF">2022-01-03T12:01:07Z</dcterms:created>
  <dcterms:modified xsi:type="dcterms:W3CDTF">2022-01-12T16:11:42Z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ad26243c-36d3-43d6-84fc-1f99e6db1e98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