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media/image5.bin" ContentType="image/svg+xml"/>
  <Override PartName="/ppt/media/image9.bin" ContentType="image/svg+xml"/>
  <Override PartName="/ppt/media/image13.bin" ContentType="image/sv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C700-B93D-4C5C-83DE-66A0AC5B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E0AF1-5E01-4E2C-8DFD-8E8AF8F2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A93C-5011-42B6-88CD-44645F02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CD03-274B-46FF-8A92-C1D3A7CE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49A9-DE94-4544-B480-E47B389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332D-995B-41A6-BA34-FE5F5CF8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41258-C49F-4F8D-A16C-348D6C8F3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40DD-F6D9-4DC5-8174-5F6476A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45AD-6756-4E8F-A5BB-B8CAC59A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C1D5-B9ED-4A84-8BA9-FCA73C35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2BDDF-B0A6-4306-9E94-4F12FAAA3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F6C7D-63BD-4DBD-BC89-1B5FBA41E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76CC-729E-4BC0-A49C-BCDAE6F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3FBE-6BFE-4053-BAE9-F9D27197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875E-BBE5-40B5-A392-3177DA27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9FE8-B171-47B4-9A52-6D97A98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3A22-790A-4004-87B0-1B7E03F4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F044-A4DD-4E9A-B2C1-C7F448DA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75CB-AEA1-408F-8EC3-5935D6CF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1674-6BFC-460B-9FA1-E52C93B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EC64-6C7C-42DD-A70A-FC7009DF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B54F-44A4-42C6-91D4-FE3CE56E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B795-0B6E-4A37-AB0E-C608A01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69B8-8EE8-497C-89D3-AACA71E5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49C5-FA0E-4002-98C2-1412C5D5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26CA-CB9C-4A81-AAE7-CBCCBD56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0543-A500-420C-8731-841AEDC1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2E1C-96FC-4B8B-8295-C76AFEAD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3544-B188-455C-A9BA-84AF073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8E8B-C283-4C78-9EE1-5E518C12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BDB24-F7C0-4929-81CC-C995C6DD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3DB9-68DE-4C6B-A3CA-26F28BDD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34B3-4B08-4905-A8D9-0EA0E9B7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36BA-5729-4A02-BD44-B0FE682C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7CAF3-AE31-43D4-8DDD-A99B11544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0270A-3D03-4231-85FA-4A8C3852F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1C1D9-986E-4AE6-AE6A-2859EDE2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69604-FC9C-4862-A629-579C4407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CFBBD-445E-4BC4-A755-79045963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3B03-5A78-44C1-95D7-4E5DDC84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E86D0-C1D4-4423-9D6B-CBAE8DA1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45D75-E1D7-4E66-BF72-C28B91F7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EEAF5-AF6F-48A4-9FA4-D7FA98D6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035-707B-4454-9AB9-8AB3189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5D8B0-EA58-44FA-A022-A7A5DF01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FA281-2B69-45A0-86A2-63FD4A1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FB50-C75B-4F59-BA47-1AFCF76A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7B85-EC0D-4A8E-99AD-99D283F4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0B315-86C1-4022-BA32-6680826E5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3348D-1B0B-41B0-AD43-E3519AB4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D64F-0C8A-4046-BA02-746453FD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104C-1A29-4EC6-AF4E-0A926F12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0670-0117-4F2F-BB08-B2DB70B8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E7523-E70A-4713-87E3-33CEBEB1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CD3E0-6AF2-4C01-8EBC-AA4778D7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36FC4-4E7D-44FA-B0AB-D7D5FC5A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7351-90DE-452E-AE5A-53A796D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23F4-C6D5-4034-8A75-96D78C4F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07159-A2CF-4831-A383-A03F852C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5EFE-ADFA-45A2-B5A2-AA827588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9C35-490B-423A-B671-978FD0A07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A510-E8E3-409B-8C08-6C1B94C492E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26E1-5A0F-4332-8888-CFE66DF5E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7268-26B1-49FB-B93F-1503A01E3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08C8-49B3-405A-8CEC-4AC3278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tags" Target="../tags/tag6.xml"/><Relationship Id="rId21" Type="http://schemas.openxmlformats.org/officeDocument/2006/relationships/image" Target="../media/image14.png"/><Relationship Id="rId7" Type="http://schemas.openxmlformats.org/officeDocument/2006/relationships/tags" Target="../tags/tag10.xml"/><Relationship Id="rId12" Type="http://schemas.openxmlformats.org/officeDocument/2006/relationships/image" Target="../media/image5.bin"/><Relationship Id="rId17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9.bin"/><Relationship Id="rId20" Type="http://schemas.openxmlformats.org/officeDocument/2006/relationships/image" Target="../media/image13.bin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4.bin"/><Relationship Id="rId5" Type="http://schemas.openxmlformats.org/officeDocument/2006/relationships/tags" Target="../tags/tag8.xml"/><Relationship Id="rId15" Type="http://schemas.openxmlformats.org/officeDocument/2006/relationships/image" Target="../media/image8.bin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7.svg"/><Relationship Id="rId22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arltrees.com/" TargetMode="External"/><Relationship Id="rId13" Type="http://schemas.openxmlformats.org/officeDocument/2006/relationships/hyperlink" Target="https://zapier.com/" TargetMode="External"/><Relationship Id="rId18" Type="http://schemas.openxmlformats.org/officeDocument/2006/relationships/hyperlink" Target="https://surveymonkey.com/" TargetMode="External"/><Relationship Id="rId3" Type="http://schemas.openxmlformats.org/officeDocument/2006/relationships/hyperlink" Target="https://feeder.co/" TargetMode="External"/><Relationship Id="rId7" Type="http://schemas.openxmlformats.org/officeDocument/2006/relationships/hyperlink" Target="https://trends.google.de/trends" TargetMode="External"/><Relationship Id="rId12" Type="http://schemas.openxmlformats.org/officeDocument/2006/relationships/hyperlink" Target="https://mural.co/" TargetMode="External"/><Relationship Id="rId17" Type="http://schemas.openxmlformats.org/officeDocument/2006/relationships/hyperlink" Target="https://typeform.com/" TargetMode="External"/><Relationship Id="rId2" Type="http://schemas.openxmlformats.org/officeDocument/2006/relationships/hyperlink" Target="https://www.flipboard.com/" TargetMode="External"/><Relationship Id="rId16" Type="http://schemas.openxmlformats.org/officeDocument/2006/relationships/hyperlink" Target="http://www.stackerhg.com/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lligence.weforum.org/" TargetMode="External"/><Relationship Id="rId11" Type="http://schemas.openxmlformats.org/officeDocument/2006/relationships/hyperlink" Target="https://miro.com/app/" TargetMode="External"/><Relationship Id="rId5" Type="http://schemas.openxmlformats.org/officeDocument/2006/relationships/hyperlink" Target="https://tweetdeck.twitter.com/" TargetMode="External"/><Relationship Id="rId15" Type="http://schemas.openxmlformats.org/officeDocument/2006/relationships/hyperlink" Target="https://hubspot.com/" TargetMode="External"/><Relationship Id="rId10" Type="http://schemas.openxmlformats.org/officeDocument/2006/relationships/hyperlink" Target="https://airtable.co/" TargetMode="External"/><Relationship Id="rId4" Type="http://schemas.openxmlformats.org/officeDocument/2006/relationships/hyperlink" Target="https://hootsuite.com/" TargetMode="External"/><Relationship Id="rId9" Type="http://schemas.openxmlformats.org/officeDocument/2006/relationships/hyperlink" Target="https://de.padlet.com/dashboard" TargetMode="External"/><Relationship Id="rId14" Type="http://schemas.openxmlformats.org/officeDocument/2006/relationships/hyperlink" Target="https://kumu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3403699" TargetMode="External"/><Relationship Id="rId2" Type="http://schemas.openxmlformats.org/officeDocument/2006/relationships/hyperlink" Target="https://onlinelibrary.wiley.com/doi/10.1002/ffo2.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ionet.kormany.hu/akadalymentes/download/2/bf/b2000/Horizon_Scanning_Guide.pdf" TargetMode="External"/><Relationship Id="rId4" Type="http://schemas.openxmlformats.org/officeDocument/2006/relationships/hyperlink" Target="https://www.researchgate.net/publication/2247537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5A37738A-650B-4216-959F-90E569F0676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19478" y="117599"/>
            <a:ext cx="8402100" cy="941832"/>
          </a:xfrm>
        </p:spPr>
        <p:txBody>
          <a:bodyPr>
            <a:normAutofit fontScale="90000"/>
          </a:bodyPr>
          <a:lstStyle/>
          <a:p>
            <a:pPr algn="l">
              <a:lnSpc>
                <a:spcPts val="42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 panose="020B0603020202020204" pitchFamily="34" charset="0"/>
                <a:ea typeface="+mj-ea"/>
                <a:cs typeface="+mj-cs"/>
              </a:rPr>
              <a:t>E-Cube</a:t>
            </a:r>
            <a:r>
              <a:rPr lang="en-US" sz="2400" dirty="0">
                <a:latin typeface="Frutiger 45 Light" panose="020B0603020202020204" pitchFamily="34" charset="0"/>
              </a:rPr>
              <a:t> (Unsupervised Text Analytics NLP Model &amp; Web Framework)</a:t>
            </a:r>
          </a:p>
        </p:txBody>
      </p:sp>
      <p:sp>
        <p:nvSpPr>
          <p:cNvPr id="5" name="PRESENTATION AUTHOR">
            <a:extLst>
              <a:ext uri="{FF2B5EF4-FFF2-40B4-BE49-F238E27FC236}">
                <a16:creationId xmlns:a16="http://schemas.microsoft.com/office/drawing/2014/main" id="{52F1A1AF-B6B0-4F7C-BE66-D949C8D785D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19478" y="5404219"/>
            <a:ext cx="1477764" cy="94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pPr algn="l"/>
            <a:r>
              <a:rPr lang="en-US" sz="1600" dirty="0">
                <a:solidFill>
                  <a:prstClr val="black"/>
                </a:solidFill>
                <a:latin typeface="Frutiger 45 Light" panose="020B0603020202020204" pitchFamily="34" charset="0"/>
                <a:ea typeface="+mj-ea"/>
                <a:cs typeface="+mj-cs"/>
              </a:rPr>
              <a:t>Rakesh Kedar</a:t>
            </a:r>
            <a:endParaRPr lang="en-US" sz="1600" dirty="0">
              <a:latin typeface="Frutiger 45 Light" panose="020B0603020202020204" pitchFamily="34" charset="0"/>
            </a:endParaRPr>
          </a:p>
          <a:p>
            <a:pPr algn="l"/>
            <a:endParaRPr lang="en-US" sz="2400" dirty="0">
              <a:latin typeface="Frutiger 45 Light" panose="020B0603020202020204" pitchFamily="34" charset="0"/>
            </a:endParaRPr>
          </a:p>
        </p:txBody>
      </p:sp>
      <p:sp>
        <p:nvSpPr>
          <p:cNvPr id="6" name="CREATE DATE">
            <a:extLst>
              <a:ext uri="{FF2B5EF4-FFF2-40B4-BE49-F238E27FC236}">
                <a16:creationId xmlns:a16="http://schemas.microsoft.com/office/drawing/2014/main" id="{CD04380D-7A1B-485C-BE47-32A66E67E57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9478" y="6222941"/>
            <a:ext cx="3575304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Frutiger 45 Light" panose="020B0603020202020204" pitchFamily="34" charset="0"/>
                <a:ea typeface="+mj-ea"/>
                <a:cs typeface="+mj-cs"/>
              </a:rPr>
              <a:t>February 21, 2022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13180-43D2-4795-A0A1-757229DFC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18" y="1413597"/>
            <a:ext cx="5596656" cy="4201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A40B2-2B82-4ED5-AA34-63BB24EB1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134" y="1413598"/>
            <a:ext cx="5153526" cy="42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A5C29-68AC-4A27-8B68-0BAEA22EFE06}"/>
              </a:ext>
            </a:extLst>
          </p:cNvPr>
          <p:cNvSpPr txBox="1">
            <a:spLocks/>
          </p:cNvSpPr>
          <p:nvPr/>
        </p:nvSpPr>
        <p:spPr>
          <a:xfrm>
            <a:off x="420624" y="1636776"/>
            <a:ext cx="6637070" cy="4789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sz="14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C00000"/>
                </a:solidFill>
                <a:latin typeface="Frutiger 45 Light" panose="020B0603020202020204" pitchFamily="34" charset="0"/>
              </a:rPr>
              <a:t>What is E-Cube?</a:t>
            </a:r>
          </a:p>
          <a:p>
            <a:pPr marL="569913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A Natural Language Processing (NLP) model that mines categories / themes</a:t>
            </a:r>
          </a:p>
          <a:p>
            <a:pPr marL="227013" lvl="2"/>
            <a:r>
              <a:rPr lang="en-US" sz="1200" dirty="0">
                <a:latin typeface="Frutiger 45 Light" panose="020B0603020202020204" pitchFamily="34" charset="0"/>
              </a:rPr>
              <a:t>       from textual data</a:t>
            </a:r>
            <a:br>
              <a:rPr lang="en-US" sz="1200" dirty="0">
                <a:latin typeface="Frutiger 45 Light" panose="020B0603020202020204" pitchFamily="34" charset="0"/>
              </a:rPr>
            </a:br>
            <a:r>
              <a:rPr lang="en-US" sz="1200" dirty="0">
                <a:latin typeface="Frutiger 45 Light" panose="020B0603020202020204" pitchFamily="34" charset="0"/>
              </a:rPr>
              <a:t>       - Entity Extraction Engine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 marL="569913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45 Light" panose="020B0603020202020204" pitchFamily="34" charset="0"/>
              </a:rPr>
              <a:t>Input Data (Text Corpus):                          Output (Clusters / Themes</a:t>
            </a:r>
            <a:r>
              <a:rPr lang="en-US" sz="1400" dirty="0"/>
              <a:t>)</a:t>
            </a:r>
          </a:p>
          <a:p>
            <a:pPr marL="227013" lvl="2"/>
            <a:endParaRPr lang="en-US" sz="1400" dirty="0"/>
          </a:p>
          <a:p>
            <a:pPr marL="803275" lvl="3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Frutiger 45 Light" panose="020B0603020202020204" pitchFamily="34" charset="0"/>
              </a:rPr>
              <a:t>How old are you? </a:t>
            </a:r>
          </a:p>
          <a:p>
            <a:pPr marL="803275" lvl="3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Frutiger 45 Light" panose="020B0603020202020204" pitchFamily="34" charset="0"/>
              </a:rPr>
              <a:t>What is your age?</a:t>
            </a:r>
          </a:p>
          <a:p>
            <a:pPr marL="803275" lvl="3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Frutiger 45 Light" panose="020B0603020202020204" pitchFamily="34" charset="0"/>
              </a:rPr>
              <a:t>My phone is good </a:t>
            </a:r>
          </a:p>
          <a:p>
            <a:pPr marL="803275" lvl="3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Frutiger 45 Light" panose="020B0603020202020204" pitchFamily="34" charset="0"/>
              </a:rPr>
              <a:t>My age is 20</a:t>
            </a:r>
          </a:p>
          <a:p>
            <a:pPr marL="803275" lvl="3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Frutiger 45 Light" panose="020B0603020202020204" pitchFamily="34" charset="0"/>
              </a:rPr>
              <a:t>Your cellphone looks great</a:t>
            </a:r>
          </a:p>
          <a:p>
            <a:pPr marL="803275" lvl="3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Frutiger 45 Light" panose="020B0603020202020204" pitchFamily="34" charset="0"/>
              </a:rPr>
              <a:t>This is quite a good phone</a:t>
            </a:r>
            <a:br>
              <a:rPr lang="en-US" sz="1400" dirty="0"/>
            </a:br>
            <a:endParaRPr lang="en-US" sz="1400" dirty="0"/>
          </a:p>
          <a:p>
            <a:pPr lvl="3"/>
            <a:endParaRPr lang="en-US" sz="1400" dirty="0"/>
          </a:p>
          <a:p>
            <a:pPr marL="803275" lvl="3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69913" lvl="2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BA1311-CEAA-41E3-A66B-160A270D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59494"/>
            <a:ext cx="9189720" cy="9418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utiger 45 Light" panose="020B0603020202020204" pitchFamily="34" charset="0"/>
              </a:rPr>
              <a:t>Intro to E-Cube Web Framework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C3CF3C-72AF-494B-97E9-7389E151378C}"/>
              </a:ext>
            </a:extLst>
          </p:cNvPr>
          <p:cNvSpPr/>
          <p:nvPr/>
        </p:nvSpPr>
        <p:spPr>
          <a:xfrm>
            <a:off x="4329991" y="3800003"/>
            <a:ext cx="1488332" cy="525294"/>
          </a:xfrm>
          <a:prstGeom prst="ellipse">
            <a:avLst/>
          </a:pr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rutiger 45 Light" panose="020B0603020202020204" pitchFamily="34" charset="0"/>
              </a:rPr>
              <a:t>Entity1: Old, 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1FB7EF-5B0A-410C-AC42-A1D5B497A245}"/>
              </a:ext>
            </a:extLst>
          </p:cNvPr>
          <p:cNvSpPr/>
          <p:nvPr/>
        </p:nvSpPr>
        <p:spPr>
          <a:xfrm>
            <a:off x="4756244" y="5105308"/>
            <a:ext cx="1488332" cy="525294"/>
          </a:xfrm>
          <a:prstGeom prst="ellipse">
            <a:avLst/>
          </a:pr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rutiger 45 Light" panose="020B0603020202020204" pitchFamily="34" charset="0"/>
              </a:rPr>
              <a:t>Entity2: Phone, cellphone, good, great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EC0A2-561C-4177-8189-C6552F69C3F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81658" y="3777715"/>
            <a:ext cx="1748333" cy="284935"/>
          </a:xfrm>
          <a:prstGeom prst="straightConnector1">
            <a:avLst/>
          </a:prstGeom>
          <a:ln w="63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3CBE4-4164-488D-BAF1-E059E3E02C64}"/>
              </a:ext>
            </a:extLst>
          </p:cNvPr>
          <p:cNvCxnSpPr>
            <a:cxnSpLocks/>
          </p:cNvCxnSpPr>
          <p:nvPr/>
        </p:nvCxnSpPr>
        <p:spPr>
          <a:xfrm>
            <a:off x="2581658" y="3954709"/>
            <a:ext cx="1732557" cy="155854"/>
          </a:xfrm>
          <a:prstGeom prst="straightConnector1">
            <a:avLst/>
          </a:prstGeom>
          <a:ln w="63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47BB2-2208-4432-B4D4-633294726AF6}"/>
              </a:ext>
            </a:extLst>
          </p:cNvPr>
          <p:cNvCxnSpPr>
            <a:cxnSpLocks/>
          </p:cNvCxnSpPr>
          <p:nvPr/>
        </p:nvCxnSpPr>
        <p:spPr>
          <a:xfrm flipV="1">
            <a:off x="2264633" y="4156692"/>
            <a:ext cx="2049582" cy="129563"/>
          </a:xfrm>
          <a:prstGeom prst="straightConnector1">
            <a:avLst/>
          </a:prstGeom>
          <a:ln w="63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48523-55C1-48A9-B45C-80D0336716F3}"/>
              </a:ext>
            </a:extLst>
          </p:cNvPr>
          <p:cNvCxnSpPr>
            <a:cxnSpLocks/>
          </p:cNvCxnSpPr>
          <p:nvPr/>
        </p:nvCxnSpPr>
        <p:spPr>
          <a:xfrm>
            <a:off x="2581658" y="4031702"/>
            <a:ext cx="2200426" cy="1082762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8C1A95-1808-4D32-A681-579164DFF42A}"/>
              </a:ext>
            </a:extLst>
          </p:cNvPr>
          <p:cNvCxnSpPr>
            <a:cxnSpLocks/>
          </p:cNvCxnSpPr>
          <p:nvPr/>
        </p:nvCxnSpPr>
        <p:spPr>
          <a:xfrm>
            <a:off x="3096575" y="4368195"/>
            <a:ext cx="1650917" cy="905083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9D8D18-6C97-48C8-8D87-907B7769635B}"/>
              </a:ext>
            </a:extLst>
          </p:cNvPr>
          <p:cNvCxnSpPr>
            <a:cxnSpLocks/>
          </p:cNvCxnSpPr>
          <p:nvPr/>
        </p:nvCxnSpPr>
        <p:spPr>
          <a:xfrm>
            <a:off x="3009856" y="4539746"/>
            <a:ext cx="1780980" cy="828209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EBD3E-9013-4C7A-9259-EC9BD2E40CCA}"/>
              </a:ext>
            </a:extLst>
          </p:cNvPr>
          <p:cNvCxnSpPr>
            <a:cxnSpLocks/>
          </p:cNvCxnSpPr>
          <p:nvPr/>
        </p:nvCxnSpPr>
        <p:spPr>
          <a:xfrm>
            <a:off x="556054" y="1201326"/>
            <a:ext cx="10157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677A27-956A-4043-83DA-BC08817DC78D}"/>
              </a:ext>
            </a:extLst>
          </p:cNvPr>
          <p:cNvSpPr txBox="1"/>
          <p:nvPr/>
        </p:nvSpPr>
        <p:spPr>
          <a:xfrm>
            <a:off x="7942741" y="1750375"/>
            <a:ext cx="4000804" cy="36175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0511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C00000"/>
                </a:solidFill>
                <a:latin typeface="Frutiger 45 Light" panose="020B0603020202020204" pitchFamily="34" charset="0"/>
              </a:rPr>
              <a:t>Why we need it?</a:t>
            </a:r>
          </a:p>
          <a:p>
            <a:pPr defTabSz="10051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Identify work drivers by classifying or grouping similar ticket patterns or themes.</a:t>
            </a:r>
            <a:b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</a:br>
            <a:endParaRPr lang="en-GB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Almost 1 million tickets generated every 3 months. Hence it is paramount to cluster them in categories to derive meaningful information.</a:t>
            </a:r>
            <a:b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</a:br>
            <a:endParaRPr lang="en-GB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Ticket trends can be identified from historical / timeline based views.</a:t>
            </a:r>
            <a:b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</a:br>
            <a:endParaRPr lang="en-GB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Helps Problem Managers and stakeholders of respective services to mitigate top issues and reduce ticket count.</a:t>
            </a: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GB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User friendly experience in the world of text analytics</a:t>
            </a:r>
          </a:p>
          <a:p>
            <a:pPr marL="171446" indent="-171446" defTabSz="1005480" eaLnBrk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GB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3D03BD-6F35-44C0-84B2-7D34F220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93" y="1750375"/>
            <a:ext cx="550649" cy="6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BA1311-CEAA-41E3-A66B-160A270D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59494"/>
            <a:ext cx="9189720" cy="94183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Frutiger 45 Light" panose="020B0603020202020204" pitchFamily="34" charset="0"/>
              </a:rPr>
              <a:t>Project Overview &amp; Challenges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EBD3E-9013-4C7A-9259-EC9BD2E40CCA}"/>
              </a:ext>
            </a:extLst>
          </p:cNvPr>
          <p:cNvCxnSpPr>
            <a:cxnSpLocks/>
          </p:cNvCxnSpPr>
          <p:nvPr/>
        </p:nvCxnSpPr>
        <p:spPr>
          <a:xfrm>
            <a:off x="556054" y="1201326"/>
            <a:ext cx="10157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CD7690-0ABC-45BC-9A3B-C3331D90BBC4}"/>
              </a:ext>
            </a:extLst>
          </p:cNvPr>
          <p:cNvSpPr/>
          <p:nvPr/>
        </p:nvSpPr>
        <p:spPr>
          <a:xfrm>
            <a:off x="6555954" y="1787731"/>
            <a:ext cx="3882428" cy="4069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r>
              <a:rPr lang="en-IN" sz="1400" b="1" dirty="0">
                <a:solidFill>
                  <a:prstClr val="black"/>
                </a:solidFill>
                <a:latin typeface="Frutiger 45 Light" panose="020B0603020202020204" pitchFamily="34" charset="0"/>
              </a:rPr>
              <a:t>Solution</a:t>
            </a: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Decision of building a user interface &amp; self serving utility in order to allow users to perform their own analysis &amp; compare the output on the web portal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Learned completely new technology / skill to develop user friendly web portal in house within very short period of time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Decided to come up with new prototype which allows user engagement &amp; manage the performance issue.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Developed solution of job scheduling &amp; progress update at the user interface level.</a:t>
            </a: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pl-PL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730C3-B6DD-4FBD-BF45-37479517BEF8}"/>
              </a:ext>
            </a:extLst>
          </p:cNvPr>
          <p:cNvSpPr/>
          <p:nvPr/>
        </p:nvSpPr>
        <p:spPr>
          <a:xfrm>
            <a:off x="1516103" y="1996655"/>
            <a:ext cx="3882428" cy="25737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r>
              <a:rPr lang="en-IN" sz="1400" b="1" dirty="0">
                <a:solidFill>
                  <a:prstClr val="black"/>
                </a:solidFill>
                <a:latin typeface="Frutiger 45 Light" panose="020B0603020202020204" pitchFamily="34" charset="0"/>
              </a:rPr>
              <a:t>Challenges</a:t>
            </a: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Developer dependency to support Adhoc requests coming from end user to perform analysis on data.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 Lack of UI expertise/skills in the team.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User engagement &amp; performance issues due to increasing number of users on the web portal.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Multiple users to perform analysis at same time.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pl-PL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FB61B2-773C-4A66-9D0D-4716809C40C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95905" y="1432304"/>
            <a:ext cx="762675" cy="710854"/>
            <a:chOff x="63500" y="527050"/>
            <a:chExt cx="2438400" cy="2438400"/>
          </a:xfrm>
        </p:grpSpPr>
        <p:pic>
          <p:nvPicPr>
            <p:cNvPr id="23" name="Graphic 2 [0]">
              <a:extLst>
                <a:ext uri="{FF2B5EF4-FFF2-40B4-BE49-F238E27FC236}">
                  <a16:creationId xmlns:a16="http://schemas.microsoft.com/office/drawing/2014/main" id="{124ABC03-5B60-4756-B307-688879BFB85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500" y="527050"/>
              <a:ext cx="2438400" cy="2438400"/>
            </a:xfrm>
            <a:prstGeom prst="rect">
              <a:avLst/>
            </a:prstGeom>
          </p:spPr>
        </p:pic>
        <p:pic>
          <p:nvPicPr>
            <p:cNvPr id="24" name="Graphic 4 [1]">
              <a:extLst>
                <a:ext uri="{FF2B5EF4-FFF2-40B4-BE49-F238E27FC236}">
                  <a16:creationId xmlns:a16="http://schemas.microsoft.com/office/drawing/2014/main" id="{DD2CC80E-3E9F-41D2-B542-33B6C2033DF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500" y="527050"/>
              <a:ext cx="2438400" cy="2438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187B84-5E65-43AE-91FD-BEB948A9446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56054" y="1432304"/>
            <a:ext cx="762674" cy="710854"/>
            <a:chOff x="63500" y="527050"/>
            <a:chExt cx="2438400" cy="2438400"/>
          </a:xfrm>
        </p:grpSpPr>
        <p:pic>
          <p:nvPicPr>
            <p:cNvPr id="29" name="Graphic 2 [0]">
              <a:extLst>
                <a:ext uri="{FF2B5EF4-FFF2-40B4-BE49-F238E27FC236}">
                  <a16:creationId xmlns:a16="http://schemas.microsoft.com/office/drawing/2014/main" id="{127DDB08-EFD6-45BF-A239-56A6771B45D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3500" y="527050"/>
              <a:ext cx="2438400" cy="2438400"/>
            </a:xfrm>
            <a:prstGeom prst="rect">
              <a:avLst/>
            </a:prstGeom>
          </p:spPr>
        </p:pic>
        <p:pic>
          <p:nvPicPr>
            <p:cNvPr id="30" name="Graphic 4 [1]">
              <a:extLst>
                <a:ext uri="{FF2B5EF4-FFF2-40B4-BE49-F238E27FC236}">
                  <a16:creationId xmlns:a16="http://schemas.microsoft.com/office/drawing/2014/main" id="{D7EB5CD4-3A62-48EA-ADAE-024381AA7BB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500" y="527050"/>
              <a:ext cx="2438400" cy="24384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C33312C-9708-45E7-96FD-FFA7C1204787}"/>
              </a:ext>
            </a:extLst>
          </p:cNvPr>
          <p:cNvSpPr/>
          <p:nvPr/>
        </p:nvSpPr>
        <p:spPr>
          <a:xfrm>
            <a:off x="1516103" y="4570436"/>
            <a:ext cx="3882428" cy="25737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srgbClr val="C00000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4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r>
              <a:rPr lang="en-IN" sz="1400" b="1" dirty="0">
                <a:solidFill>
                  <a:prstClr val="black"/>
                </a:solidFill>
                <a:latin typeface="Frutiger 45 Light" panose="020B0603020202020204" pitchFamily="34" charset="0"/>
              </a:rPr>
              <a:t>User Engagement &amp; Requirements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Dashboard view on ticket patterns from all services impacted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 Visualization layer on portal to identify groups &amp; hidden patterns. 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Progress notification to keep users informed about the progress of current analysis.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Frutiger 45 Light" panose="020B0603020202020204" pitchFamily="34" charset="0"/>
              </a:rPr>
              <a:t>Analysis output availability on portal up to certain period of time.</a:t>
            </a: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marL="171450" indent="-171450"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en-IN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  <a:p>
            <a:pPr defTabSz="1005480" eaLnBrk="1" fontAlgn="auto" hangingPunct="1">
              <a:spcBef>
                <a:spcPts val="1400"/>
              </a:spcBef>
              <a:spcAft>
                <a:spcPts val="0"/>
              </a:spcAft>
              <a:buClr>
                <a:srgbClr val="E60000"/>
              </a:buClr>
              <a:buSzPct val="100000"/>
            </a:pPr>
            <a:endParaRPr lang="pl-PL" sz="1200" b="1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FCE131-CC2A-473C-B317-F0A8B053E36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98416" y="4328319"/>
            <a:ext cx="720312" cy="548988"/>
            <a:chOff x="63500" y="527050"/>
            <a:chExt cx="2438400" cy="2438400"/>
          </a:xfrm>
        </p:grpSpPr>
        <p:pic>
          <p:nvPicPr>
            <p:cNvPr id="44" name="Graphic 2 [0]">
              <a:extLst>
                <a:ext uri="{FF2B5EF4-FFF2-40B4-BE49-F238E27FC236}">
                  <a16:creationId xmlns:a16="http://schemas.microsoft.com/office/drawing/2014/main" id="{9682FB1B-CFC0-44A9-BE8C-E916AC807E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500" y="527050"/>
              <a:ext cx="2438400" cy="2438400"/>
            </a:xfrm>
            <a:prstGeom prst="rect">
              <a:avLst/>
            </a:prstGeom>
          </p:spPr>
        </p:pic>
        <p:pic>
          <p:nvPicPr>
            <p:cNvPr id="45" name="Graphic 4 [1]">
              <a:extLst>
                <a:ext uri="{FF2B5EF4-FFF2-40B4-BE49-F238E27FC236}">
                  <a16:creationId xmlns:a16="http://schemas.microsoft.com/office/drawing/2014/main" id="{C9217390-5ED0-42D0-9ACD-01F7D67B3E8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3500" y="52705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11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BA1311-CEAA-41E3-A66B-160A270D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59494"/>
            <a:ext cx="9189720" cy="94183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Frutiger 45 Light" panose="020B0603020202020204" pitchFamily="34" charset="0"/>
              </a:rPr>
              <a:t>Horizon Scanning Tool Approach &amp; Challenges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EBD3E-9013-4C7A-9259-EC9BD2E40CCA}"/>
              </a:ext>
            </a:extLst>
          </p:cNvPr>
          <p:cNvCxnSpPr>
            <a:cxnSpLocks/>
          </p:cNvCxnSpPr>
          <p:nvPr/>
        </p:nvCxnSpPr>
        <p:spPr>
          <a:xfrm>
            <a:off x="556054" y="1201326"/>
            <a:ext cx="10157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B131B7-7227-40D9-B491-BDD7B8C228BC}"/>
              </a:ext>
            </a:extLst>
          </p:cNvPr>
          <p:cNvSpPr txBox="1"/>
          <p:nvPr/>
        </p:nvSpPr>
        <p:spPr>
          <a:xfrm>
            <a:off x="556055" y="1413380"/>
            <a:ext cx="5647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latin typeface="Frutiger 45 Light" panose="020B0603020202020204" pitchFamily="34" charset="0"/>
                <a:ea typeface="+mj-ea"/>
                <a:cs typeface="+mj-cs"/>
              </a:rPr>
              <a:t>Horizon Scanning is the systematic outlook to detect early signs of potentially </a:t>
            </a:r>
          </a:p>
          <a:p>
            <a:pPr algn="l"/>
            <a:r>
              <a:rPr lang="en-US" sz="1200" dirty="0">
                <a:latin typeface="Frutiger 45 Light" panose="020B0603020202020204" pitchFamily="34" charset="0"/>
                <a:ea typeface="+mj-ea"/>
                <a:cs typeface="+mj-cs"/>
              </a:rPr>
              <a:t>important developments. These can be weak (or early) signals, trends, wild cards or</a:t>
            </a:r>
          </a:p>
          <a:p>
            <a:pPr algn="l"/>
            <a:r>
              <a:rPr lang="en-US" sz="1200" dirty="0">
                <a:latin typeface="Frutiger 45 Light" panose="020B0603020202020204" pitchFamily="34" charset="0"/>
                <a:ea typeface="+mj-ea"/>
                <a:cs typeface="+mj-cs"/>
              </a:rPr>
              <a:t>other developments, persistent problems, risks and threats, including matters at the</a:t>
            </a:r>
          </a:p>
          <a:p>
            <a:pPr algn="l"/>
            <a:r>
              <a:rPr lang="en-US" sz="1200" dirty="0">
                <a:latin typeface="Frutiger 45 Light" panose="020B0603020202020204" pitchFamily="34" charset="0"/>
                <a:ea typeface="+mj-ea"/>
                <a:cs typeface="+mj-cs"/>
              </a:rPr>
              <a:t>margins of current thinking that challenge past assumptions.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084B0-EAE4-4BB8-8A4F-71CFCC8D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2224194"/>
            <a:ext cx="6944004" cy="4497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A3F3A1-C8B6-4EF3-8B24-580B238B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80" y="1309821"/>
            <a:ext cx="4124325" cy="54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BA1311-CEAA-41E3-A66B-160A270D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59494"/>
            <a:ext cx="9189720" cy="94183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Frutiger 45 Light" panose="020B0603020202020204" pitchFamily="34" charset="0"/>
              </a:rPr>
              <a:t>Top Free Open Source Online Tools to use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EBD3E-9013-4C7A-9259-EC9BD2E40CCA}"/>
              </a:ext>
            </a:extLst>
          </p:cNvPr>
          <p:cNvCxnSpPr>
            <a:cxnSpLocks/>
          </p:cNvCxnSpPr>
          <p:nvPr/>
        </p:nvCxnSpPr>
        <p:spPr>
          <a:xfrm>
            <a:off x="556054" y="1201326"/>
            <a:ext cx="10157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D8C17C-0178-4D19-B160-D07EE69B8922}"/>
              </a:ext>
            </a:extLst>
          </p:cNvPr>
          <p:cNvSpPr txBox="1">
            <a:spLocks/>
          </p:cNvSpPr>
          <p:nvPr/>
        </p:nvSpPr>
        <p:spPr>
          <a:xfrm>
            <a:off x="550539" y="955627"/>
            <a:ext cx="5545461" cy="4946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sz="14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C00000"/>
                </a:solidFill>
                <a:latin typeface="Frutiger 45 Light" panose="020B0603020202020204" pitchFamily="34" charset="0"/>
              </a:rPr>
              <a:t>Tools for signal spotting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C00000"/>
              </a:solidFill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RSS Feed Reader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Flipboard - </a:t>
            </a:r>
            <a:r>
              <a:rPr lang="en-US" sz="1200" dirty="0">
                <a:hlinkClick r:id="rId2"/>
              </a:rPr>
              <a:t>https://www.flipboard.com/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Feeder – </a:t>
            </a:r>
            <a:r>
              <a:rPr lang="en-US" sz="1200" dirty="0">
                <a:latin typeface="Frutiger 45 Light" panose="020B0603020202020204" pitchFamily="34" charset="0"/>
                <a:hlinkClick r:id="rId3"/>
              </a:rPr>
              <a:t>https://feeder.co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Social Media Analyses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Hootsuite – </a:t>
            </a:r>
            <a:r>
              <a:rPr lang="en-US" sz="1200" dirty="0">
                <a:latin typeface="Frutiger 45 Light" panose="020B0603020202020204" pitchFamily="34" charset="0"/>
                <a:hlinkClick r:id="rId4"/>
              </a:rPr>
              <a:t>https://hootsuite.com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TweetDeck – </a:t>
            </a:r>
            <a:r>
              <a:rPr lang="en-US" sz="1200" dirty="0">
                <a:latin typeface="Frutiger 45 Light" panose="020B0603020202020204" pitchFamily="34" charset="0"/>
                <a:hlinkClick r:id="rId5"/>
              </a:rPr>
              <a:t>https://tweetdeck.twitter.com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Trend Databases</a:t>
            </a:r>
            <a:endParaRPr lang="en-US" sz="1200" dirty="0"/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WEF’s strategic intelligence – </a:t>
            </a:r>
            <a:r>
              <a:rPr lang="en-US" sz="1200" dirty="0">
                <a:latin typeface="Frutiger 45 Light" panose="020B0603020202020204" pitchFamily="34" charset="0"/>
                <a:hlinkClick r:id="rId6"/>
              </a:rPr>
              <a:t>https://intelligence.weforum.org/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Google Trends – </a:t>
            </a:r>
            <a:r>
              <a:rPr lang="en-US" sz="1200" dirty="0">
                <a:latin typeface="Frutiger 45 Light" panose="020B0603020202020204" pitchFamily="34" charset="0"/>
                <a:hlinkClick r:id="rId7"/>
              </a:rPr>
              <a:t>https://trends.google.de/trends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684213" lvl="3"/>
            <a:endParaRPr lang="en-US" sz="1200" dirty="0"/>
          </a:p>
          <a:p>
            <a:pPr marL="684213" lvl="3"/>
            <a:endParaRPr lang="en-US" sz="1200" dirty="0"/>
          </a:p>
          <a:p>
            <a:pPr marL="1027113" lvl="3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4213" lvl="3"/>
            <a:br>
              <a:rPr lang="en-US" sz="1200" dirty="0"/>
            </a:br>
            <a:endParaRPr lang="en-US" sz="1200" dirty="0"/>
          </a:p>
          <a:p>
            <a:pPr lvl="3"/>
            <a:endParaRPr lang="en-US" sz="1400" dirty="0"/>
          </a:p>
          <a:p>
            <a:pPr algn="ctr"/>
            <a:endParaRPr lang="en-US" dirty="0">
              <a:solidFill>
                <a:schemeClr val="tx1"/>
              </a:solidFill>
              <a:latin typeface="Frutiger 45 Light" panose="020B0603020202020204" pitchFamily="34" charset="0"/>
            </a:endParaRPr>
          </a:p>
          <a:p>
            <a:pPr algn="ctr"/>
            <a:endParaRPr lang="en-US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71227E-2BC9-4D78-BA62-310826067F16}"/>
              </a:ext>
            </a:extLst>
          </p:cNvPr>
          <p:cNvSpPr txBox="1">
            <a:spLocks/>
          </p:cNvSpPr>
          <p:nvPr/>
        </p:nvSpPr>
        <p:spPr>
          <a:xfrm>
            <a:off x="6646539" y="1425014"/>
            <a:ext cx="5304421" cy="382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sz="14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C00000"/>
                </a:solidFill>
                <a:latin typeface="Frutiger 45 Light" panose="020B0603020202020204" pitchFamily="34" charset="0"/>
              </a:rPr>
              <a:t>Tools for signal scanning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C00000"/>
              </a:solidFill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Flipboard – </a:t>
            </a:r>
            <a:r>
              <a:rPr lang="en-US" sz="1200" dirty="0">
                <a:latin typeface="Frutiger 45 Light" panose="020B0603020202020204" pitchFamily="34" charset="0"/>
                <a:hlinkClick r:id="rId2"/>
              </a:rPr>
              <a:t>https://www.flipboard.com/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Pearltrees- </a:t>
            </a:r>
            <a:r>
              <a:rPr lang="en-US" sz="1200" dirty="0">
                <a:latin typeface="Frutiger 45 Light" panose="020B0603020202020204" pitchFamily="34" charset="0"/>
                <a:hlinkClick r:id="rId8"/>
              </a:rPr>
              <a:t>https://www.pearltrees.com/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Padlet – </a:t>
            </a:r>
            <a:r>
              <a:rPr lang="en-US" sz="1200" dirty="0">
                <a:latin typeface="Frutiger 45 Light" panose="020B0603020202020204" pitchFamily="34" charset="0"/>
                <a:hlinkClick r:id="rId9"/>
              </a:rPr>
              <a:t>https://de.padlet.com/dashboard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Airtables – </a:t>
            </a:r>
            <a:r>
              <a:rPr lang="en-US" sz="1200" dirty="0">
                <a:latin typeface="Frutiger 45 Light" panose="020B0603020202020204" pitchFamily="34" charset="0"/>
                <a:hlinkClick r:id="rId10"/>
              </a:rPr>
              <a:t>https://airtable.co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684213" lvl="3"/>
            <a:endParaRPr lang="en-US" sz="1200" dirty="0"/>
          </a:p>
          <a:p>
            <a:pPr marL="684213" lvl="3"/>
            <a:endParaRPr lang="en-US" sz="1200" dirty="0"/>
          </a:p>
          <a:p>
            <a:pPr marL="1027113" lvl="3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4213" lvl="3"/>
            <a:br>
              <a:rPr lang="en-US" sz="1200" dirty="0"/>
            </a:br>
            <a:endParaRPr lang="en-US" sz="1200" dirty="0"/>
          </a:p>
          <a:p>
            <a:pPr lvl="3"/>
            <a:endParaRPr lang="en-US" sz="14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8BC8B4-5CB7-4187-942B-82CC329DF6E0}"/>
              </a:ext>
            </a:extLst>
          </p:cNvPr>
          <p:cNvSpPr txBox="1">
            <a:spLocks/>
          </p:cNvSpPr>
          <p:nvPr/>
        </p:nvSpPr>
        <p:spPr>
          <a:xfrm>
            <a:off x="550539" y="4425022"/>
            <a:ext cx="5304421" cy="382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sz="14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C00000"/>
                </a:solidFill>
                <a:latin typeface="Frutiger 45 Light" panose="020B0603020202020204" pitchFamily="34" charset="0"/>
              </a:rPr>
              <a:t>Tools for pattern creation &amp; sensemaking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C00000"/>
              </a:solidFill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Padlet – </a:t>
            </a:r>
            <a:r>
              <a:rPr lang="en-US" sz="1200" dirty="0">
                <a:latin typeface="Frutiger 45 Light" panose="020B0603020202020204" pitchFamily="34" charset="0"/>
                <a:hlinkClick r:id="rId9"/>
              </a:rPr>
              <a:t>https://de.padlet.com/dashboard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Miro (workshop / whiteboard - </a:t>
            </a:r>
            <a:r>
              <a:rPr lang="en-US" sz="1200" dirty="0">
                <a:latin typeface="Frutiger 45 Light" panose="020B0603020202020204" pitchFamily="34" charset="0"/>
                <a:hlinkClick r:id="rId11"/>
              </a:rPr>
              <a:t>https://miro.com/app/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Mural – </a:t>
            </a:r>
            <a:r>
              <a:rPr lang="en-US" sz="1200" dirty="0">
                <a:latin typeface="Frutiger 45 Light" panose="020B0603020202020204" pitchFamily="34" charset="0"/>
                <a:hlinkClick r:id="rId12"/>
              </a:rPr>
              <a:t>https://mural.co/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Airtables – </a:t>
            </a:r>
            <a:r>
              <a:rPr lang="en-US" sz="1200" dirty="0">
                <a:latin typeface="Frutiger 45 Light" panose="020B0603020202020204" pitchFamily="34" charset="0"/>
                <a:hlinkClick r:id="rId13"/>
              </a:rPr>
              <a:t>https://zapier.com/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Kumu (powerful visualization platform) - </a:t>
            </a:r>
            <a:r>
              <a:rPr lang="en-US" sz="1200" dirty="0">
                <a:latin typeface="Frutiger 45 Light" panose="020B0603020202020204" pitchFamily="34" charset="0"/>
                <a:hlinkClick r:id="rId14"/>
              </a:rPr>
              <a:t>https://kumu.io/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457200" lvl="2"/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684213" lvl="3"/>
            <a:endParaRPr lang="en-US" sz="1200" dirty="0"/>
          </a:p>
          <a:p>
            <a:pPr marL="684213" lvl="3"/>
            <a:endParaRPr lang="en-US" sz="1200" dirty="0"/>
          </a:p>
          <a:p>
            <a:pPr marL="1027113" lvl="3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4213" lvl="3"/>
            <a:br>
              <a:rPr lang="en-US" sz="1200" dirty="0"/>
            </a:br>
            <a:endParaRPr lang="en-US" sz="1200" dirty="0"/>
          </a:p>
          <a:p>
            <a:pPr lvl="3"/>
            <a:endParaRPr lang="en-US" sz="14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99F0A8-CCBD-45FF-A633-9DC258401349}"/>
              </a:ext>
            </a:extLst>
          </p:cNvPr>
          <p:cNvSpPr txBox="1">
            <a:spLocks/>
          </p:cNvSpPr>
          <p:nvPr/>
        </p:nvSpPr>
        <p:spPr>
          <a:xfrm>
            <a:off x="6646539" y="3735716"/>
            <a:ext cx="5545461" cy="4946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sz="14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C00000"/>
                </a:solidFill>
                <a:latin typeface="Frutiger 45 Light" panose="020B0603020202020204" pitchFamily="34" charset="0"/>
              </a:rPr>
              <a:t>Tools for communicating the output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C00000"/>
              </a:solidFill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Newsletter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Mailchimp - </a:t>
            </a:r>
            <a:r>
              <a:rPr lang="en-US" sz="1200" dirty="0">
                <a:hlinkClick r:id="rId2"/>
              </a:rPr>
              <a:t>https://www.mailchimp.com/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HubSpot’s – </a:t>
            </a:r>
            <a:r>
              <a:rPr lang="en-US" sz="1200" dirty="0">
                <a:latin typeface="Frutiger 45 Light" panose="020B0603020202020204" pitchFamily="34" charset="0"/>
                <a:hlinkClick r:id="rId15"/>
              </a:rPr>
              <a:t>https://hubspot.com/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Result presentation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Padlet - </a:t>
            </a:r>
            <a:r>
              <a:rPr lang="en-US" sz="1200" dirty="0">
                <a:hlinkClick r:id="rId9"/>
              </a:rPr>
              <a:t>https://de.padlet.com/dashboard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Airtables –  </a:t>
            </a:r>
            <a:r>
              <a:rPr lang="en-US" sz="1200" dirty="0">
                <a:hlinkClick r:id="rId13"/>
              </a:rPr>
              <a:t>https://zapier.com/</a:t>
            </a:r>
            <a:endParaRPr lang="en-US" sz="1200" dirty="0"/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Stacker – </a:t>
            </a:r>
            <a:r>
              <a:rPr lang="en-US" sz="1200" dirty="0">
                <a:latin typeface="Frutiger 45 Light" panose="020B0603020202020204" pitchFamily="34" charset="0"/>
                <a:hlinkClick r:id="rId16"/>
              </a:rPr>
              <a:t>www.stackerhg.com/n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742950" lvl="2" indent="-285750">
              <a:buFont typeface="+mj-lt"/>
              <a:buAutoNum type="alphaUcPeriod"/>
            </a:pPr>
            <a:r>
              <a:rPr lang="en-US" sz="1200" dirty="0">
                <a:latin typeface="Frutiger 45 Light" panose="020B0603020202020204" pitchFamily="34" charset="0"/>
              </a:rPr>
              <a:t>Surveys</a:t>
            </a:r>
            <a:endParaRPr lang="en-US" sz="1200" dirty="0"/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Typeform – </a:t>
            </a:r>
            <a:r>
              <a:rPr lang="en-US" sz="1200" dirty="0">
                <a:latin typeface="Frutiger 45 Light" panose="020B0603020202020204" pitchFamily="34" charset="0"/>
                <a:hlinkClick r:id="rId17"/>
              </a:rPr>
              <a:t>https://typeform.com/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45 Light" panose="020B0603020202020204" pitchFamily="34" charset="0"/>
              </a:rPr>
              <a:t>Surveymonkey  – </a:t>
            </a:r>
            <a:r>
              <a:rPr lang="en-US" sz="1200" dirty="0">
                <a:latin typeface="Frutiger 45 Light" panose="020B0603020202020204" pitchFamily="34" charset="0"/>
                <a:hlinkClick r:id="rId18"/>
              </a:rPr>
              <a:t>https://surveymonkey.com/</a:t>
            </a:r>
            <a:endParaRPr lang="en-US" sz="1200" dirty="0">
              <a:latin typeface="Frutiger 45 Light" panose="020B0603020202020204" pitchFamily="34" charset="0"/>
            </a:endParaRPr>
          </a:p>
          <a:p>
            <a:pPr marL="914400" lvl="3"/>
            <a:endParaRPr lang="en-US" sz="1200" dirty="0">
              <a:latin typeface="Frutiger 45 Light" panose="020B0603020202020204" pitchFamily="34" charset="0"/>
            </a:endParaRPr>
          </a:p>
          <a:p>
            <a:pPr marL="684213" lvl="3"/>
            <a:endParaRPr lang="en-US" sz="1200" dirty="0"/>
          </a:p>
          <a:p>
            <a:pPr marL="684213" lvl="3"/>
            <a:endParaRPr lang="en-US" sz="1200" dirty="0"/>
          </a:p>
          <a:p>
            <a:pPr marL="1027113" lvl="3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4213" lvl="3"/>
            <a:br>
              <a:rPr lang="en-US" sz="1200" dirty="0"/>
            </a:br>
            <a:endParaRPr lang="en-US" sz="1200" dirty="0"/>
          </a:p>
          <a:p>
            <a:pPr lvl="3"/>
            <a:endParaRPr lang="en-US" sz="1400" dirty="0"/>
          </a:p>
          <a:p>
            <a:pPr algn="ctr"/>
            <a:endParaRPr lang="en-US" dirty="0">
              <a:solidFill>
                <a:schemeClr val="tx1"/>
              </a:solidFill>
              <a:latin typeface="Frutiger 45 Light" panose="020B0603020202020204" pitchFamily="34" charset="0"/>
            </a:endParaRP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10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E6DD80-2C69-4B52-B886-59BBCF21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59494"/>
            <a:ext cx="9189720" cy="94183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Frutiger 45 Light" panose="020B0603020202020204" pitchFamily="34" charset="0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B77CAE-D74B-4AE8-B446-45797C4C6002}"/>
              </a:ext>
            </a:extLst>
          </p:cNvPr>
          <p:cNvCxnSpPr>
            <a:cxnSpLocks/>
          </p:cNvCxnSpPr>
          <p:nvPr/>
        </p:nvCxnSpPr>
        <p:spPr>
          <a:xfrm>
            <a:off x="556054" y="1201326"/>
            <a:ext cx="10157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5D5E01-73DC-4F9A-AF96-668AC173BB6E}"/>
              </a:ext>
            </a:extLst>
          </p:cNvPr>
          <p:cNvSpPr txBox="1"/>
          <p:nvPr/>
        </p:nvSpPr>
        <p:spPr>
          <a:xfrm>
            <a:off x="556054" y="1625599"/>
            <a:ext cx="66602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Horizon Scanning in Foresight – Why Horizon Scanning is only a part of the game</a:t>
            </a:r>
          </a:p>
          <a:p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      </a:t>
            </a: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  <a:hlinkClick r:id="rId2"/>
              </a:rPr>
              <a:t>https://onlinelibrary.wiley.com/doi/10.1002/ffo2.23</a:t>
            </a:r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Models of Horizon Scanning - How to integrate Horizon Scanning into</a:t>
            </a:r>
          </a:p>
          <a:p>
            <a:pPr algn="l"/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      European Research and Innovation Policies</a:t>
            </a:r>
          </a:p>
          <a:p>
            <a:pPr algn="l"/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      </a:t>
            </a: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  <a:hlinkClick r:id="rId3"/>
              </a:rPr>
              <a:t>https://www.researchgate.net/publication/303403699</a:t>
            </a:r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On concepts and methods in horizon scanning: Lessons from initiating policy</a:t>
            </a:r>
          </a:p>
          <a:p>
            <a:pPr algn="l"/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      dialogues on emerging issues</a:t>
            </a:r>
          </a:p>
          <a:p>
            <a:pPr algn="l"/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      </a:t>
            </a: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  <a:hlinkClick r:id="rId4"/>
              </a:rPr>
              <a:t>https://www.researchgate.net/publication/224753726</a:t>
            </a:r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</a:rPr>
              <a:t>Horizon scanning practical guide – Tips &amp; Tricks      </a:t>
            </a:r>
            <a:r>
              <a:rPr lang="en-US" sz="1400" dirty="0">
                <a:latin typeface="Frutiger 45 Light" panose="020B0603020202020204" pitchFamily="34" charset="0"/>
                <a:ea typeface="+mj-ea"/>
                <a:cs typeface="+mj-cs"/>
                <a:hlinkClick r:id="rId5"/>
              </a:rPr>
              <a:t>https://eionet.kormany.hu/akadalymentes/download/2/bf/b2000/Horizon_Scanning_Guide.pdf</a:t>
            </a:r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  <a:p>
            <a:pPr algn="l"/>
            <a:endParaRPr lang="en-US" sz="1400" dirty="0">
              <a:latin typeface="Frutiger 45 Light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86447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57614579-3712-498b-906f-f4b955fe0570&quot; IsConsolidated=&quot;False&quot; IsTopLevel=&quot;False&quot; Layer=&quot;Graphic 4 [1]&quot; Source=&quot;Group 5&quot; /&gt;"/>
  <p:tag name="TEMPLAFYSLIDEID" val="63755657999684957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149a96a6-02ab-46ce-8f3f-da7e1bfc5450&quot; IsConsolidated=&quot;False&quot; IsTopLevel=&quot;False&quot; Layer=&quot;Graphic 2 [0]&quot; Source=&quot;Group 5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149a96a6-02ab-46ce-8f3f-da7e1bfc5450&quot; IsConsolidated=&quot;False&quot; IsTopLevel=&quot;False&quot; Layer=&quot;Graphic 4 [1]&quot; Source=&quot;Group 5&quot; /&gt;"/>
  <p:tag name="TEMPLAFYSLIDEID" val="6375565799970058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0e81c7c8-363d-4eb9-9dd8-62757ea0862d&quot; /&gt;"/>
  <p:tag name="SP_POWERSHAPE" val="&lt;PowerShapeTag ClassVersion=&quot;0&quot; GUID=&quot;149a96a6-02ab-46ce-8f3f-da7e1bfc5450&quot; IsConsolidated=&quot;False&quot; IsTopLevel=&quot;True&quot; Layer=&quot;Group 5&quot; Source=&quot;Group 5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6b8f755e-8df9-4fd9-b34e-76d343a60bee&quot; /&gt;"/>
  <p:tag name="SP_POWERSHAPE" val="&lt;PowerShapeTag ClassVersion=&quot;0&quot; GUID=&quot;57614579-3712-498b-906f-f4b955fe0570&quot; IsConsolidated=&quot;False&quot; IsTopLevel=&quot;True&quot; Layer=&quot;Group 5&quot; Source=&quot;Group 5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1aa4fdb-c692-4537-ad62-a5830fefc19d&quot; /&gt;"/>
  <p:tag name="SP_POWERSHAPE" val="&lt;PowerShapeTag ClassVersion=&quot;0&quot; GUID=&quot;fa748fb7-f578-4f24-8aa7-7b88fbcd1b8f&quot; IsConsolidated=&quot;False&quot; IsTopLevel=&quot;True&quot; Layer=&quot;Group 5&quot; Source=&quot;Group 5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fa748fb7-f578-4f24-8aa7-7b88fbcd1b8f&quot; IsConsolidated=&quot;False&quot; IsTopLevel=&quot;False&quot; Layer=&quot;Graphic 2 [0]&quot; Source=&quot;Group 5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fa748fb7-f578-4f24-8aa7-7b88fbcd1b8f&quot; IsConsolidated=&quot;False&quot; IsTopLevel=&quot;False&quot; Layer=&quot;Graphic 4 [1]&quot; Source=&quot;Group 5&quot; /&gt;"/>
  <p:tag name="TEMPLAFYSLIDEID" val="63755657999716208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57614579-3712-498b-906f-f4b955fe0570&quot; IsConsolidated=&quot;False&quot; IsTopLevel=&quot;False&quot; Layer=&quot;Graphic 2 [0]&quot; Source=&quot;Group 5&quot; /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206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Frutiger 45 Light</vt:lpstr>
      <vt:lpstr>Wingdings</vt:lpstr>
      <vt:lpstr>Office Theme</vt:lpstr>
      <vt:lpstr>E-Cube (Unsupervised Text Analytics NLP Model &amp; Web Framework)</vt:lpstr>
      <vt:lpstr>Intro to E-Cube Web Framework</vt:lpstr>
      <vt:lpstr>Project Overview &amp; Challenges</vt:lpstr>
      <vt:lpstr>Horizon Scanning Tool Approach &amp; Challenges</vt:lpstr>
      <vt:lpstr>Top Free Open Source Online Tools to use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E-Cube (Unsupervised Text Analytics NLP Model &amp; Web Framework)</dc:title>
  <dc:creator>Kedar, Rakesh-Uttam-XT</dc:creator>
  <cp:lastModifiedBy>Kedar, Rakesh-Uttam-XT</cp:lastModifiedBy>
  <cp:revision>20</cp:revision>
  <dcterms:created xsi:type="dcterms:W3CDTF">2022-02-17T05:44:02Z</dcterms:created>
  <dcterms:modified xsi:type="dcterms:W3CDTF">2022-02-19T22:37:04Z</dcterms:modified>
</cp:coreProperties>
</file>