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9" r:id="rId7"/>
    <p:sldId id="261" r:id="rId8"/>
    <p:sldId id="262" r:id="rId9"/>
    <p:sldId id="280" r:id="rId10"/>
    <p:sldId id="263" r:id="rId11"/>
    <p:sldId id="264" r:id="rId12"/>
    <p:sldId id="281" r:id="rId13"/>
    <p:sldId id="265" r:id="rId14"/>
    <p:sldId id="267" r:id="rId15"/>
    <p:sldId id="268" r:id="rId16"/>
    <p:sldId id="269" r:id="rId17"/>
    <p:sldId id="270" r:id="rId18"/>
    <p:sldId id="271" r:id="rId19"/>
    <p:sldId id="272" r:id="rId20"/>
    <p:sldId id="273" r:id="rId21"/>
    <p:sldId id="274" r:id="rId22"/>
    <p:sldId id="282" r:id="rId23"/>
    <p:sldId id="275" r:id="rId24"/>
    <p:sldId id="283" r:id="rId25"/>
    <p:sldId id="276" r:id="rId26"/>
    <p:sldId id="284" r:id="rId27"/>
    <p:sldId id="277" r:id="rId28"/>
    <p:sldId id="27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C486EBD-03BC-4C61-94A0-256CEB43F2B4}"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EEC12-35B8-4638-A798-1B4D4F1476F2}" type="slidenum">
              <a:rPr lang="en-IN" smtClean="0"/>
              <a:t>‹#›</a:t>
            </a:fld>
            <a:endParaRPr lang="en-IN"/>
          </a:p>
        </p:txBody>
      </p:sp>
    </p:spTree>
    <p:extLst>
      <p:ext uri="{BB962C8B-B14F-4D97-AF65-F5344CB8AC3E}">
        <p14:creationId xmlns:p14="http://schemas.microsoft.com/office/powerpoint/2010/main" val="2650051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C486EBD-03BC-4C61-94A0-256CEB43F2B4}"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EEC12-35B8-4638-A798-1B4D4F1476F2}" type="slidenum">
              <a:rPr lang="en-IN" smtClean="0"/>
              <a:t>‹#›</a:t>
            </a:fld>
            <a:endParaRPr lang="en-IN"/>
          </a:p>
        </p:txBody>
      </p:sp>
    </p:spTree>
    <p:extLst>
      <p:ext uri="{BB962C8B-B14F-4D97-AF65-F5344CB8AC3E}">
        <p14:creationId xmlns:p14="http://schemas.microsoft.com/office/powerpoint/2010/main" val="3094362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C486EBD-03BC-4C61-94A0-256CEB43F2B4}"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EEC12-35B8-4638-A798-1B4D4F1476F2}" type="slidenum">
              <a:rPr lang="en-IN" smtClean="0"/>
              <a:t>‹#›</a:t>
            </a:fld>
            <a:endParaRPr lang="en-IN"/>
          </a:p>
        </p:txBody>
      </p:sp>
    </p:spTree>
    <p:extLst>
      <p:ext uri="{BB962C8B-B14F-4D97-AF65-F5344CB8AC3E}">
        <p14:creationId xmlns:p14="http://schemas.microsoft.com/office/powerpoint/2010/main" val="276830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C486EBD-03BC-4C61-94A0-256CEB43F2B4}"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EEC12-35B8-4638-A798-1B4D4F1476F2}" type="slidenum">
              <a:rPr lang="en-IN" smtClean="0"/>
              <a:t>‹#›</a:t>
            </a:fld>
            <a:endParaRPr lang="en-IN"/>
          </a:p>
        </p:txBody>
      </p:sp>
    </p:spTree>
    <p:extLst>
      <p:ext uri="{BB962C8B-B14F-4D97-AF65-F5344CB8AC3E}">
        <p14:creationId xmlns:p14="http://schemas.microsoft.com/office/powerpoint/2010/main" val="1470656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486EBD-03BC-4C61-94A0-256CEB43F2B4}"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EEC12-35B8-4638-A798-1B4D4F1476F2}" type="slidenum">
              <a:rPr lang="en-IN" smtClean="0"/>
              <a:t>‹#›</a:t>
            </a:fld>
            <a:endParaRPr lang="en-IN"/>
          </a:p>
        </p:txBody>
      </p:sp>
    </p:spTree>
    <p:extLst>
      <p:ext uri="{BB962C8B-B14F-4D97-AF65-F5344CB8AC3E}">
        <p14:creationId xmlns:p14="http://schemas.microsoft.com/office/powerpoint/2010/main" val="3512921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C486EBD-03BC-4C61-94A0-256CEB43F2B4}" type="datetimeFigureOut">
              <a:rPr lang="en-IN" smtClean="0"/>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EEC12-35B8-4638-A798-1B4D4F1476F2}" type="slidenum">
              <a:rPr lang="en-IN" smtClean="0"/>
              <a:t>‹#›</a:t>
            </a:fld>
            <a:endParaRPr lang="en-IN"/>
          </a:p>
        </p:txBody>
      </p:sp>
    </p:spTree>
    <p:extLst>
      <p:ext uri="{BB962C8B-B14F-4D97-AF65-F5344CB8AC3E}">
        <p14:creationId xmlns:p14="http://schemas.microsoft.com/office/powerpoint/2010/main" val="1830537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C486EBD-03BC-4C61-94A0-256CEB43F2B4}" type="datetimeFigureOut">
              <a:rPr lang="en-IN" smtClean="0"/>
              <a:t>22-02-2024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3EEC12-35B8-4638-A798-1B4D4F1476F2}" type="slidenum">
              <a:rPr lang="en-IN" smtClean="0"/>
              <a:t>‹#›</a:t>
            </a:fld>
            <a:endParaRPr lang="en-IN"/>
          </a:p>
        </p:txBody>
      </p:sp>
    </p:spTree>
    <p:extLst>
      <p:ext uri="{BB962C8B-B14F-4D97-AF65-F5344CB8AC3E}">
        <p14:creationId xmlns:p14="http://schemas.microsoft.com/office/powerpoint/2010/main" val="3851440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C486EBD-03BC-4C61-94A0-256CEB43F2B4}" type="datetimeFigureOut">
              <a:rPr lang="en-IN" smtClean="0"/>
              <a:t>22-02-2024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3EEC12-35B8-4638-A798-1B4D4F1476F2}" type="slidenum">
              <a:rPr lang="en-IN" smtClean="0"/>
              <a:t>‹#›</a:t>
            </a:fld>
            <a:endParaRPr lang="en-IN"/>
          </a:p>
        </p:txBody>
      </p:sp>
    </p:spTree>
    <p:extLst>
      <p:ext uri="{BB962C8B-B14F-4D97-AF65-F5344CB8AC3E}">
        <p14:creationId xmlns:p14="http://schemas.microsoft.com/office/powerpoint/2010/main" val="1281053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86EBD-03BC-4C61-94A0-256CEB43F2B4}" type="datetimeFigureOut">
              <a:rPr lang="en-IN" smtClean="0"/>
              <a:t>22-02-2024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3EEC12-35B8-4638-A798-1B4D4F1476F2}" type="slidenum">
              <a:rPr lang="en-IN" smtClean="0"/>
              <a:t>‹#›</a:t>
            </a:fld>
            <a:endParaRPr lang="en-IN"/>
          </a:p>
        </p:txBody>
      </p:sp>
    </p:spTree>
    <p:extLst>
      <p:ext uri="{BB962C8B-B14F-4D97-AF65-F5344CB8AC3E}">
        <p14:creationId xmlns:p14="http://schemas.microsoft.com/office/powerpoint/2010/main" val="3017622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486EBD-03BC-4C61-94A0-256CEB43F2B4}" type="datetimeFigureOut">
              <a:rPr lang="en-IN" smtClean="0"/>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EEC12-35B8-4638-A798-1B4D4F1476F2}" type="slidenum">
              <a:rPr lang="en-IN" smtClean="0"/>
              <a:t>‹#›</a:t>
            </a:fld>
            <a:endParaRPr lang="en-IN"/>
          </a:p>
        </p:txBody>
      </p:sp>
    </p:spTree>
    <p:extLst>
      <p:ext uri="{BB962C8B-B14F-4D97-AF65-F5344CB8AC3E}">
        <p14:creationId xmlns:p14="http://schemas.microsoft.com/office/powerpoint/2010/main" val="3611080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486EBD-03BC-4C61-94A0-256CEB43F2B4}" type="datetimeFigureOut">
              <a:rPr lang="en-IN" smtClean="0"/>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EEC12-35B8-4638-A798-1B4D4F1476F2}" type="slidenum">
              <a:rPr lang="en-IN" smtClean="0"/>
              <a:t>‹#›</a:t>
            </a:fld>
            <a:endParaRPr lang="en-IN"/>
          </a:p>
        </p:txBody>
      </p:sp>
    </p:spTree>
    <p:extLst>
      <p:ext uri="{BB962C8B-B14F-4D97-AF65-F5344CB8AC3E}">
        <p14:creationId xmlns:p14="http://schemas.microsoft.com/office/powerpoint/2010/main" val="1322859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486EBD-03BC-4C61-94A0-256CEB43F2B4}" type="datetimeFigureOut">
              <a:rPr lang="en-IN" smtClean="0"/>
              <a:t>22-02-2024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EEC12-35B8-4638-A798-1B4D4F1476F2}" type="slidenum">
              <a:rPr lang="en-IN" smtClean="0"/>
              <a:t>‹#›</a:t>
            </a:fld>
            <a:endParaRPr lang="en-IN"/>
          </a:p>
        </p:txBody>
      </p:sp>
    </p:spTree>
    <p:extLst>
      <p:ext uri="{BB962C8B-B14F-4D97-AF65-F5344CB8AC3E}">
        <p14:creationId xmlns:p14="http://schemas.microsoft.com/office/powerpoint/2010/main" val="854609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4181" y="2123767"/>
            <a:ext cx="11135032" cy="4247535"/>
          </a:xfrm>
        </p:spPr>
        <p:txBody>
          <a:bodyPr>
            <a:normAutofit fontScale="90000"/>
          </a:bodyPr>
          <a:lstStyle/>
          <a:p>
            <a:r>
              <a:rPr lang="en-US" sz="5400" dirty="0"/>
              <a:t>Covid-19 </a:t>
            </a:r>
            <a:r>
              <a:rPr lang="en-US" sz="5400"/>
              <a:t>Vaccination of </a:t>
            </a:r>
            <a:r>
              <a:rPr lang="en-US" sz="5400" dirty="0"/>
              <a:t>Opinion Mining with Decision making </a:t>
            </a:r>
            <a:r>
              <a:rPr lang="en-US" sz="5400"/>
              <a:t>using Protege </a:t>
            </a:r>
            <a:r>
              <a:rPr lang="en-US" sz="5400" dirty="0"/>
              <a:t>Tool</a:t>
            </a:r>
            <a:br>
              <a:rPr lang="en-US" sz="5400" dirty="0"/>
            </a:br>
            <a:br>
              <a:rPr lang="en-US" sz="5400" dirty="0"/>
            </a:br>
            <a:br>
              <a:rPr lang="en-US" sz="5400" dirty="0"/>
            </a:br>
            <a:r>
              <a:rPr lang="en-US" sz="2700" dirty="0"/>
              <a:t>by </a:t>
            </a:r>
            <a:br>
              <a:rPr lang="en-US" sz="2700" dirty="0"/>
            </a:br>
            <a:r>
              <a:rPr lang="en-US" sz="2700" dirty="0"/>
              <a:t>Dr. Rakesh Kumar D</a:t>
            </a:r>
            <a:endParaRPr lang="en-IN" sz="2700" dirty="0"/>
          </a:p>
        </p:txBody>
      </p:sp>
      <p:sp>
        <p:nvSpPr>
          <p:cNvPr id="4" name="Subtitle 2"/>
          <p:cNvSpPr>
            <a:spLocks noGrp="1"/>
          </p:cNvSpPr>
          <p:nvPr>
            <p:ph type="subTitle" idx="1"/>
          </p:nvPr>
        </p:nvSpPr>
        <p:spPr>
          <a:xfrm>
            <a:off x="1629697" y="265471"/>
            <a:ext cx="9144000" cy="660246"/>
          </a:xfrm>
        </p:spPr>
        <p:txBody>
          <a:bodyPr>
            <a:noAutofit/>
          </a:bodyPr>
          <a:lstStyle/>
          <a:p>
            <a:r>
              <a:rPr lang="en-US" sz="4400" dirty="0"/>
              <a:t>Project on Knowledge graphs</a:t>
            </a:r>
            <a:endParaRPr lang="en-IN" sz="4400" dirty="0"/>
          </a:p>
        </p:txBody>
      </p:sp>
    </p:spTree>
    <p:extLst>
      <p:ext uri="{BB962C8B-B14F-4D97-AF65-F5344CB8AC3E}">
        <p14:creationId xmlns:p14="http://schemas.microsoft.com/office/powerpoint/2010/main" val="4074437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the class hierarchy</a:t>
            </a:r>
            <a:endParaRPr lang="en-IN" dirty="0"/>
          </a:p>
        </p:txBody>
      </p:sp>
      <p:pic>
        <p:nvPicPr>
          <p:cNvPr id="3" name="Picture 2"/>
          <p:cNvPicPr/>
          <p:nvPr/>
        </p:nvPicPr>
        <p:blipFill rotWithShape="1">
          <a:blip r:embed="rId2">
            <a:extLst>
              <a:ext uri="{28A0092B-C50C-407E-A947-70E740481C1C}">
                <a14:useLocalDpi xmlns:a14="http://schemas.microsoft.com/office/drawing/2010/main" val="0"/>
              </a:ext>
            </a:extLst>
          </a:blip>
          <a:srcRect t="3109" r="63275" b="65529"/>
          <a:stretch/>
        </p:blipFill>
        <p:spPr bwMode="auto">
          <a:xfrm>
            <a:off x="3279170" y="2037213"/>
            <a:ext cx="6086056" cy="392113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64224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710" y="0"/>
            <a:ext cx="10515600" cy="844243"/>
          </a:xfrm>
        </p:spPr>
        <p:txBody>
          <a:bodyPr/>
          <a:lstStyle/>
          <a:p>
            <a:pPr algn="ctr"/>
            <a:r>
              <a:rPr lang="en-US" b="1" dirty="0"/>
              <a:t>Class hierarchy for Covid-19 Ontology</a:t>
            </a:r>
            <a:endParaRPr lang="en-IN" dirty="0"/>
          </a:p>
        </p:txBody>
      </p:sp>
      <p:pic>
        <p:nvPicPr>
          <p:cNvPr id="3" name="Picture 2"/>
          <p:cNvPicPr/>
          <p:nvPr/>
        </p:nvPicPr>
        <p:blipFill>
          <a:blip r:embed="rId2"/>
          <a:stretch>
            <a:fillRect/>
          </a:stretch>
        </p:blipFill>
        <p:spPr>
          <a:xfrm>
            <a:off x="3048450" y="647760"/>
            <a:ext cx="5240144" cy="6210240"/>
          </a:xfrm>
          <a:prstGeom prst="rect">
            <a:avLst/>
          </a:prstGeom>
        </p:spPr>
      </p:pic>
    </p:spTree>
    <p:extLst>
      <p:ext uri="{BB962C8B-B14F-4D97-AF65-F5344CB8AC3E}">
        <p14:creationId xmlns:p14="http://schemas.microsoft.com/office/powerpoint/2010/main" val="3315691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D387-61F4-3E86-7B46-537171A814A7}"/>
              </a:ext>
            </a:extLst>
          </p:cNvPr>
          <p:cNvSpPr>
            <a:spLocks noGrp="1"/>
          </p:cNvSpPr>
          <p:nvPr>
            <p:ph type="title"/>
          </p:nvPr>
        </p:nvSpPr>
        <p:spPr>
          <a:xfrm>
            <a:off x="838200" y="365126"/>
            <a:ext cx="10515600" cy="521202"/>
          </a:xfrm>
        </p:spPr>
        <p:txBody>
          <a:bodyPr>
            <a:normAutofit fontScale="90000"/>
          </a:bodyPr>
          <a:lstStyle/>
          <a:p>
            <a:r>
              <a:rPr lang="en-US" dirty="0"/>
              <a:t>OWL Properties</a:t>
            </a:r>
          </a:p>
        </p:txBody>
      </p:sp>
      <p:sp>
        <p:nvSpPr>
          <p:cNvPr id="12" name="TextBox 11">
            <a:extLst>
              <a:ext uri="{FF2B5EF4-FFF2-40B4-BE49-F238E27FC236}">
                <a16:creationId xmlns:a16="http://schemas.microsoft.com/office/drawing/2014/main" id="{9C49938E-82EB-02FC-1131-BAA79E182215}"/>
              </a:ext>
            </a:extLst>
          </p:cNvPr>
          <p:cNvSpPr txBox="1"/>
          <p:nvPr/>
        </p:nvSpPr>
        <p:spPr>
          <a:xfrm>
            <a:off x="689317" y="886327"/>
            <a:ext cx="8820443" cy="5016758"/>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OWL PROPERTIES:</a:t>
            </a:r>
          </a:p>
          <a:p>
            <a:r>
              <a:rPr lang="en-US" sz="2000" dirty="0">
                <a:latin typeface="Times New Roman" panose="02020603050405020304" pitchFamily="18" charset="0"/>
                <a:cs typeface="Times New Roman" panose="02020603050405020304" pitchFamily="18" charset="0"/>
              </a:rPr>
              <a:t>Relationships between two objects are represented by OWL Properties </a:t>
            </a:r>
          </a:p>
          <a:p>
            <a:r>
              <a:rPr lang="en-US" sz="2000" dirty="0">
                <a:latin typeface="Times New Roman" panose="02020603050405020304" pitchFamily="18" charset="0"/>
                <a:cs typeface="Times New Roman" panose="02020603050405020304" pitchFamily="18" charset="0"/>
              </a:rPr>
              <a:t>There are two main characteristics:</a:t>
            </a:r>
          </a:p>
          <a:p>
            <a:r>
              <a:rPr lang="en-US" sz="2000" dirty="0">
                <a:latin typeface="Times New Roman" panose="02020603050405020304" pitchFamily="18" charset="0"/>
                <a:cs typeface="Times New Roman" panose="02020603050405020304" pitchFamily="18" charset="0"/>
              </a:rPr>
              <a:t>a. Object properties: connect objects</a:t>
            </a:r>
          </a:p>
          <a:p>
            <a:r>
              <a:rPr lang="en-US" sz="2000" dirty="0">
                <a:latin typeface="Times New Roman" panose="02020603050405020304" pitchFamily="18" charset="0"/>
                <a:cs typeface="Times New Roman" panose="02020603050405020304" pitchFamily="18" charset="0"/>
              </a:rPr>
              <a:t>b. datatype properties: connect an object to an XML Schema datatype or an </a:t>
            </a:r>
            <a:r>
              <a:rPr lang="en-US" sz="2000" dirty="0" err="1">
                <a:latin typeface="Times New Roman" panose="02020603050405020304" pitchFamily="18" charset="0"/>
                <a:cs typeface="Times New Roman" panose="02020603050405020304" pitchFamily="18" charset="0"/>
              </a:rPr>
              <a:t>rdf</a:t>
            </a:r>
            <a:r>
              <a:rPr lang="en-US" sz="2000" dirty="0">
                <a:latin typeface="Times New Roman" panose="02020603050405020304" pitchFamily="18" charset="0"/>
                <a:cs typeface="Times New Roman" panose="02020603050405020304" pitchFamily="18" charset="0"/>
              </a:rPr>
              <a:t>: literal</a:t>
            </a:r>
          </a:p>
          <a:p>
            <a:r>
              <a:rPr lang="en-US" sz="2000" dirty="0">
                <a:latin typeface="Times New Roman" panose="02020603050405020304" pitchFamily="18" charset="0"/>
                <a:cs typeface="Times New Roman" panose="02020603050405020304" pitchFamily="18" charset="0"/>
              </a:rPr>
              <a:t>Annotation properties are another OWL property that can be used to add annotation information to classes, individuals, and properties.</a:t>
            </a:r>
          </a:p>
          <a:p>
            <a:r>
              <a:rPr lang="en-US" sz="2000" dirty="0">
                <a:latin typeface="Times New Roman" panose="02020603050405020304" pitchFamily="18" charset="0"/>
                <a:cs typeface="Times New Roman" panose="02020603050405020304" pitchFamily="18" charset="0"/>
              </a:rPr>
              <a:t>Object Properties (Domain and Range):</a:t>
            </a:r>
          </a:p>
          <a:p>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Make sure the "Object Properties" tab is open.</a:t>
            </a:r>
          </a:p>
          <a:p>
            <a:r>
              <a:rPr lang="en-US" sz="2000" dirty="0">
                <a:latin typeface="Times New Roman" panose="02020603050405020304" pitchFamily="18" charset="0"/>
                <a:cs typeface="Times New Roman" panose="02020603050405020304" pitchFamily="18" charset="0"/>
              </a:rPr>
              <a:t>ii.	Window → Tabs → Object Properties.</a:t>
            </a:r>
          </a:p>
          <a:p>
            <a:r>
              <a:rPr lang="en-US" sz="2000" dirty="0">
                <a:latin typeface="Times New Roman" panose="02020603050405020304" pitchFamily="18" charset="0"/>
                <a:cs typeface="Times New Roman" panose="02020603050405020304" pitchFamily="18" charset="0"/>
              </a:rPr>
              <a:t>Data Properties: </a:t>
            </a:r>
          </a:p>
          <a:p>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Ensure that the "Data Properties" tab is open.</a:t>
            </a:r>
          </a:p>
          <a:p>
            <a:r>
              <a:rPr lang="en-US" sz="2000" dirty="0">
                <a:latin typeface="Times New Roman" panose="02020603050405020304" pitchFamily="18" charset="0"/>
                <a:cs typeface="Times New Roman" panose="02020603050405020304" pitchFamily="18" charset="0"/>
              </a:rPr>
              <a:t>ii.	Window → Tabs → Data Properties.</a:t>
            </a:r>
          </a:p>
          <a:p>
            <a:r>
              <a:rPr lang="en-US" sz="2000" dirty="0">
                <a:latin typeface="Times New Roman" panose="02020603050405020304" pitchFamily="18" charset="0"/>
                <a:cs typeface="Times New Roman" panose="02020603050405020304" pitchFamily="18" charset="0"/>
              </a:rPr>
              <a:t>3.2.1 Object Properties:</a:t>
            </a:r>
          </a:p>
          <a:p>
            <a:r>
              <a:rPr lang="en-US" sz="2000" dirty="0">
                <a:latin typeface="Times New Roman" panose="02020603050405020304" pitchFamily="18" charset="0"/>
                <a:cs typeface="Times New Roman" panose="02020603050405020304" pitchFamily="18" charset="0"/>
              </a:rPr>
              <a:t>In OWL all properties are a sub-property of </a:t>
            </a:r>
            <a:r>
              <a:rPr lang="en-US" sz="2000" dirty="0" err="1">
                <a:latin typeface="Times New Roman" panose="02020603050405020304" pitchFamily="18" charset="0"/>
                <a:cs typeface="Times New Roman" panose="02020603050405020304" pitchFamily="18" charset="0"/>
              </a:rPr>
              <a:t>topObjectProperty</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17783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206" y="0"/>
            <a:ext cx="10515600" cy="732043"/>
          </a:xfrm>
        </p:spPr>
        <p:txBody>
          <a:bodyPr>
            <a:normAutofit/>
          </a:bodyPr>
          <a:lstStyle/>
          <a:p>
            <a:r>
              <a:rPr lang="en-US" b="1" dirty="0"/>
              <a:t>Adding sub-properties</a:t>
            </a:r>
            <a:endParaRPr lang="en-IN" dirty="0"/>
          </a:p>
        </p:txBody>
      </p:sp>
      <p:pic>
        <p:nvPicPr>
          <p:cNvPr id="3" name="Picture 2"/>
          <p:cNvPicPr/>
          <p:nvPr/>
        </p:nvPicPr>
        <p:blipFill rotWithShape="1">
          <a:blip r:embed="rId2"/>
          <a:srcRect b="32599"/>
          <a:stretch/>
        </p:blipFill>
        <p:spPr>
          <a:xfrm>
            <a:off x="1993122" y="1779179"/>
            <a:ext cx="7740813" cy="3323763"/>
          </a:xfrm>
          <a:prstGeom prst="rect">
            <a:avLst/>
          </a:prstGeom>
        </p:spPr>
      </p:pic>
      <p:sp>
        <p:nvSpPr>
          <p:cNvPr id="4" name="Rectangle 3"/>
          <p:cNvSpPr/>
          <p:nvPr/>
        </p:nvSpPr>
        <p:spPr>
          <a:xfrm>
            <a:off x="5001611" y="5648321"/>
            <a:ext cx="3168560" cy="369332"/>
          </a:xfrm>
          <a:prstGeom prst="rect">
            <a:avLst/>
          </a:prstGeom>
        </p:spPr>
        <p:txBody>
          <a:bodyPr wrap="none">
            <a:spAutoFit/>
          </a:bodyPr>
          <a:lstStyle/>
          <a:p>
            <a:r>
              <a:rPr lang="en-US" b="1" dirty="0"/>
              <a:t>Fig. :Object Property Hierarchy </a:t>
            </a:r>
            <a:endParaRPr lang="en-IN" dirty="0"/>
          </a:p>
        </p:txBody>
      </p:sp>
    </p:spTree>
    <p:extLst>
      <p:ext uri="{BB962C8B-B14F-4D97-AF65-F5344CB8AC3E}">
        <p14:creationId xmlns:p14="http://schemas.microsoft.com/office/powerpoint/2010/main" val="2925758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Adding Domains and ranges</a:t>
            </a:r>
            <a:endParaRPr lang="en-IN" dirty="0"/>
          </a:p>
        </p:txBody>
      </p:sp>
      <p:pic>
        <p:nvPicPr>
          <p:cNvPr id="3" name="Picture 2"/>
          <p:cNvPicPr/>
          <p:nvPr/>
        </p:nvPicPr>
        <p:blipFill>
          <a:blip r:embed="rId2"/>
          <a:stretch>
            <a:fillRect/>
          </a:stretch>
        </p:blipFill>
        <p:spPr>
          <a:xfrm>
            <a:off x="1563329" y="2079523"/>
            <a:ext cx="8244347" cy="3731341"/>
          </a:xfrm>
          <a:prstGeom prst="rect">
            <a:avLst/>
          </a:prstGeom>
        </p:spPr>
      </p:pic>
      <p:sp>
        <p:nvSpPr>
          <p:cNvPr id="4" name="Rectangle 3"/>
          <p:cNvSpPr/>
          <p:nvPr/>
        </p:nvSpPr>
        <p:spPr>
          <a:xfrm>
            <a:off x="2836966" y="6015033"/>
            <a:ext cx="6152325" cy="369332"/>
          </a:xfrm>
          <a:prstGeom prst="rect">
            <a:avLst/>
          </a:prstGeom>
        </p:spPr>
        <p:txBody>
          <a:bodyPr wrap="none">
            <a:spAutoFit/>
          </a:bodyPr>
          <a:lstStyle/>
          <a:p>
            <a:r>
              <a:rPr lang="en-US" b="1" dirty="0">
                <a:latin typeface="Times New Roman" panose="02020603050405020304" pitchFamily="18" charset="0"/>
                <a:ea typeface="Calibri" panose="020F0502020204030204" pitchFamily="34" charset="0"/>
              </a:rPr>
              <a:t>Fig.: Domains and ranges for the object property </a:t>
            </a:r>
            <a:r>
              <a:rPr lang="en-US" b="1" dirty="0" err="1">
                <a:latin typeface="Times New Roman" panose="02020603050405020304" pitchFamily="18" charset="0"/>
                <a:ea typeface="Calibri" panose="020F0502020204030204" pitchFamily="34" charset="0"/>
              </a:rPr>
              <a:t>has_risk_of</a:t>
            </a:r>
            <a:endParaRPr lang="en-IN" dirty="0"/>
          </a:p>
        </p:txBody>
      </p:sp>
    </p:spTree>
    <p:extLst>
      <p:ext uri="{BB962C8B-B14F-4D97-AF65-F5344CB8AC3E}">
        <p14:creationId xmlns:p14="http://schemas.microsoft.com/office/powerpoint/2010/main" val="696386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Properties</a:t>
            </a:r>
            <a:endParaRPr lang="en-IN" dirty="0"/>
          </a:p>
        </p:txBody>
      </p:sp>
      <p:sp>
        <p:nvSpPr>
          <p:cNvPr id="3" name="Rectangle 2"/>
          <p:cNvSpPr/>
          <p:nvPr/>
        </p:nvSpPr>
        <p:spPr>
          <a:xfrm>
            <a:off x="3416259" y="6253005"/>
            <a:ext cx="5359481" cy="369332"/>
          </a:xfrm>
          <a:prstGeom prst="rect">
            <a:avLst/>
          </a:prstGeom>
        </p:spPr>
        <p:txBody>
          <a:bodyPr wrap="none">
            <a:spAutoFit/>
          </a:bodyPr>
          <a:lstStyle/>
          <a:p>
            <a:r>
              <a:rPr lang="en-US" b="1" dirty="0" err="1">
                <a:latin typeface="Times New Roman" panose="02020603050405020304" pitchFamily="18" charset="0"/>
                <a:ea typeface="Calibri" panose="020F0502020204030204" pitchFamily="34" charset="0"/>
              </a:rPr>
              <a:t>Fig:Data</a:t>
            </a:r>
            <a:r>
              <a:rPr lang="en-US" b="1" dirty="0">
                <a:latin typeface="Times New Roman" panose="02020603050405020304" pitchFamily="18" charset="0"/>
                <a:ea typeface="Calibri" panose="020F0502020204030204" pitchFamily="34" charset="0"/>
              </a:rPr>
              <a:t> Properties superclass </a:t>
            </a:r>
            <a:r>
              <a:rPr lang="en-US" b="1" dirty="0" err="1">
                <a:latin typeface="Times New Roman" panose="02020603050405020304" pitchFamily="18" charset="0"/>
                <a:ea typeface="Calibri" panose="020F0502020204030204" pitchFamily="34" charset="0"/>
              </a:rPr>
              <a:t>owl:topDataProperty</a:t>
            </a:r>
            <a:endParaRPr lang="en-IN" dirty="0"/>
          </a:p>
        </p:txBody>
      </p:sp>
      <p:pic>
        <p:nvPicPr>
          <p:cNvPr id="5" name="Picture 4"/>
          <p:cNvPicPr/>
          <p:nvPr/>
        </p:nvPicPr>
        <p:blipFill rotWithShape="1">
          <a:blip r:embed="rId2"/>
          <a:srcRect r="-659" b="51322"/>
          <a:stretch/>
        </p:blipFill>
        <p:spPr>
          <a:xfrm>
            <a:off x="1456402" y="2566219"/>
            <a:ext cx="9279194" cy="2694316"/>
          </a:xfrm>
          <a:prstGeom prst="rect">
            <a:avLst/>
          </a:prstGeom>
        </p:spPr>
      </p:pic>
    </p:spTree>
    <p:extLst>
      <p:ext uri="{BB962C8B-B14F-4D97-AF65-F5344CB8AC3E}">
        <p14:creationId xmlns:p14="http://schemas.microsoft.com/office/powerpoint/2010/main" val="523739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71" y="506436"/>
            <a:ext cx="12078929" cy="1491175"/>
          </a:xfrm>
        </p:spPr>
        <p:txBody>
          <a:bodyPr>
            <a:normAutofit fontScale="90000"/>
          </a:bodyPr>
          <a:lstStyle/>
          <a:p>
            <a:r>
              <a:rPr lang="en-US" b="1" dirty="0"/>
              <a:t>Adding Domains and Ranges to the selected property </a:t>
            </a:r>
            <a:br>
              <a:rPr lang="en-US" b="1" dirty="0"/>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add a domain, select the property and click on the domain(intersection)+ button and select the domain, then click on “OK” as shown in the figure below.</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IN" b="1" dirty="0"/>
          </a:p>
        </p:txBody>
      </p:sp>
      <p:pic>
        <p:nvPicPr>
          <p:cNvPr id="3" name="Picture 2"/>
          <p:cNvPicPr/>
          <p:nvPr/>
        </p:nvPicPr>
        <p:blipFill>
          <a:blip r:embed="rId2"/>
          <a:stretch>
            <a:fillRect/>
          </a:stretch>
        </p:blipFill>
        <p:spPr>
          <a:xfrm>
            <a:off x="1194620" y="2307102"/>
            <a:ext cx="9539030" cy="3530990"/>
          </a:xfrm>
          <a:prstGeom prst="rect">
            <a:avLst/>
          </a:prstGeom>
        </p:spPr>
      </p:pic>
      <p:sp>
        <p:nvSpPr>
          <p:cNvPr id="4" name="Rectangle 3"/>
          <p:cNvSpPr/>
          <p:nvPr/>
        </p:nvSpPr>
        <p:spPr>
          <a:xfrm>
            <a:off x="3303640" y="6243323"/>
            <a:ext cx="4611327" cy="374077"/>
          </a:xfrm>
          <a:prstGeom prst="rect">
            <a:avLst/>
          </a:prstGeom>
        </p:spPr>
        <p:txBody>
          <a:bodyPr wrap="none">
            <a:spAutoFit/>
          </a:bodyPr>
          <a:lstStyle/>
          <a:p>
            <a:pPr algn="ct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Fig: Adding Domain to the selected property.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4887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2283541" y="1690687"/>
            <a:ext cx="7140677" cy="4754357"/>
          </a:xfrm>
          <a:prstGeom prst="rect">
            <a:avLst/>
          </a:prstGeom>
        </p:spPr>
      </p:pic>
      <p:sp>
        <p:nvSpPr>
          <p:cNvPr id="4" name="Title 1"/>
          <p:cNvSpPr txBox="1">
            <a:spLocks/>
          </p:cNvSpPr>
          <p:nvPr/>
        </p:nvSpPr>
        <p:spPr>
          <a:xfrm>
            <a:off x="113071" y="-22708"/>
            <a:ext cx="12078929" cy="9813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Adding Domains and Ranges to the selected property</a:t>
            </a:r>
            <a:endParaRPr lang="en-IN" b="1" dirty="0"/>
          </a:p>
        </p:txBody>
      </p:sp>
    </p:spTree>
    <p:extLst>
      <p:ext uri="{BB962C8B-B14F-4D97-AF65-F5344CB8AC3E}">
        <p14:creationId xmlns:p14="http://schemas.microsoft.com/office/powerpoint/2010/main" val="2111963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791" y="249697"/>
            <a:ext cx="10566009" cy="2324691"/>
          </a:xfrm>
        </p:spPr>
        <p:txBody>
          <a:bodyPr>
            <a:normAutofit fontScale="90000"/>
          </a:bodyPr>
          <a:lstStyle/>
          <a:p>
            <a:r>
              <a:rPr lang="en-US" b="1" dirty="0"/>
              <a:t>Adding Individuals</a:t>
            </a:r>
            <a:br>
              <a:rPr lang="en-US" b="1" dirty="0"/>
            </a:br>
            <a:r>
              <a:rPr lang="en-US"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Individuals</a:t>
            </a: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(instances) are the fundamental, "bottom-up" components of an ontology. Certain data properties are intentionally omitted for the sake of brevity.</a:t>
            </a:r>
            <a:b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final step in developing the ontology is to include individuals. To do so, go to the "individuals" tab and select the "Add individual" icon.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3" name="Picture 2"/>
          <p:cNvPicPr/>
          <p:nvPr/>
        </p:nvPicPr>
        <p:blipFill>
          <a:blip r:embed="rId2"/>
          <a:stretch>
            <a:fillRect/>
          </a:stretch>
        </p:blipFill>
        <p:spPr>
          <a:xfrm>
            <a:off x="1027368" y="2419643"/>
            <a:ext cx="9591471" cy="4188660"/>
          </a:xfrm>
          <a:prstGeom prst="rect">
            <a:avLst/>
          </a:prstGeom>
        </p:spPr>
      </p:pic>
      <p:cxnSp>
        <p:nvCxnSpPr>
          <p:cNvPr id="4" name="Straight Arrow Connector 3"/>
          <p:cNvCxnSpPr/>
          <p:nvPr/>
        </p:nvCxnSpPr>
        <p:spPr>
          <a:xfrm flipV="1">
            <a:off x="1027368" y="3741993"/>
            <a:ext cx="2343150" cy="132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3222687" y="3429964"/>
            <a:ext cx="2236510"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Add Individual button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4051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7923"/>
            <a:ext cx="10515600" cy="982765"/>
          </a:xfrm>
        </p:spPr>
        <p:txBody>
          <a:bodyPr/>
          <a:lstStyle/>
          <a:p>
            <a:pPr algn="ctr"/>
            <a:r>
              <a:rPr lang="en-US" b="1" dirty="0"/>
              <a:t>Ontology Visualizing Tools</a:t>
            </a:r>
            <a:endParaRPr lang="en-IN" dirty="0"/>
          </a:p>
        </p:txBody>
      </p:sp>
      <p:sp>
        <p:nvSpPr>
          <p:cNvPr id="3" name="Rectangle 2"/>
          <p:cNvSpPr/>
          <p:nvPr/>
        </p:nvSpPr>
        <p:spPr>
          <a:xfrm>
            <a:off x="1350498" y="2192133"/>
            <a:ext cx="9401076" cy="2375330"/>
          </a:xfrm>
          <a:prstGeom prst="rect">
            <a:avLst/>
          </a:prstGeom>
        </p:spPr>
        <p:txBody>
          <a:bodyPr wrap="square">
            <a:spAutoFit/>
          </a:bodyPr>
          <a:lstStyle/>
          <a:p>
            <a:pPr marL="342900" lvl="0" indent="-342900">
              <a:lnSpc>
                <a:spcPct val="107000"/>
              </a:lnSpc>
              <a:spcAft>
                <a:spcPts val="0"/>
              </a:spcAft>
              <a:buFont typeface="+mj-lt"/>
              <a:buAutoNum type="alphaL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VOWL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visualize the ontology graphically, we must first install the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ProtégéVOWL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plugin</a:t>
            </a:r>
            <a:br>
              <a:rPr lang="en-US" sz="20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lphaLcPeriod"/>
            </a:pPr>
            <a:r>
              <a:rPr lang="en-US" sz="2000" dirty="0" err="1">
                <a:latin typeface="Times New Roman" panose="02020603050405020304" pitchFamily="18" charset="0"/>
                <a:ea typeface="Calibri" panose="020F0502020204030204" pitchFamily="34" charset="0"/>
                <a:cs typeface="Times New Roman" panose="02020603050405020304" pitchFamily="18" charset="0"/>
              </a:rPr>
              <a:t>OWLViz</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is intended for use with the Protege-OWL editor. </a:t>
            </a:r>
          </a:p>
          <a:p>
            <a:pPr lvl="0">
              <a:lnSpc>
                <a:spcPct val="107000"/>
              </a:lnSpc>
              <a:spcAft>
                <a:spcPts val="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pPr>
            <a:r>
              <a:rPr lang="en-US" sz="2000" dirty="0" err="1">
                <a:latin typeface="Times New Roman" panose="02020603050405020304" pitchFamily="18" charset="0"/>
                <a:ea typeface="Calibri" panose="020F0502020204030204" pitchFamily="34" charset="0"/>
                <a:cs typeface="Times New Roman" panose="02020603050405020304" pitchFamily="18" charset="0"/>
              </a:rPr>
              <a:t>OntoGraf</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allows you to navigate the relationships in your OWL ontologies interactively.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1748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35511" y="1491175"/>
            <a:ext cx="9144000" cy="4698610"/>
          </a:xfrm>
        </p:spPr>
        <p:txBody>
          <a:bodyPr>
            <a:noAutofit/>
          </a:bodyPr>
          <a:lstStyle/>
          <a:p>
            <a:pPr algn="just"/>
            <a:r>
              <a:rPr lang="en-US" b="1" i="0" dirty="0">
                <a:solidFill>
                  <a:srgbClr val="202122"/>
                </a:solidFill>
                <a:effectLst/>
                <a:latin typeface="Times New Roman" panose="02020603050405020304" pitchFamily="18" charset="0"/>
                <a:cs typeface="Times New Roman" panose="02020603050405020304" pitchFamily="18" charset="0"/>
              </a:rPr>
              <a:t>Coronavirus disease 2019</a:t>
            </a:r>
            <a:r>
              <a:rPr lang="en-US" b="0" i="0" dirty="0">
                <a:solidFill>
                  <a:srgbClr val="202122"/>
                </a:solidFill>
                <a:effectLst/>
                <a:latin typeface="Times New Roman" panose="02020603050405020304" pitchFamily="18" charset="0"/>
                <a:cs typeface="Times New Roman" panose="02020603050405020304" pitchFamily="18" charset="0"/>
              </a:rPr>
              <a:t> (</a:t>
            </a:r>
            <a:r>
              <a:rPr lang="en-US" b="1" i="0" dirty="0">
                <a:solidFill>
                  <a:srgbClr val="202122"/>
                </a:solidFill>
                <a:effectLst/>
                <a:latin typeface="Times New Roman" panose="02020603050405020304" pitchFamily="18" charset="0"/>
                <a:cs typeface="Times New Roman" panose="02020603050405020304" pitchFamily="18" charset="0"/>
              </a:rPr>
              <a:t>COVID-19</a:t>
            </a:r>
            <a:r>
              <a:rPr lang="en-US" b="0" i="0" dirty="0">
                <a:solidFill>
                  <a:srgbClr val="202122"/>
                </a:solidFill>
                <a:effectLst/>
                <a:latin typeface="Times New Roman" panose="02020603050405020304" pitchFamily="18" charset="0"/>
                <a:cs typeface="Times New Roman" panose="02020603050405020304" pitchFamily="18" charset="0"/>
              </a:rPr>
              <a:t>) is a contagious disease caused by the virus SARS-COV-2. The first known case was identified in </a:t>
            </a:r>
            <a:r>
              <a:rPr lang="en-US" dirty="0">
                <a:solidFill>
                  <a:srgbClr val="202122"/>
                </a:solidFill>
                <a:latin typeface="Times New Roman" panose="02020603050405020304" pitchFamily="18" charset="0"/>
                <a:cs typeface="Times New Roman" panose="02020603050405020304" pitchFamily="18" charset="0"/>
              </a:rPr>
              <a:t>W</a:t>
            </a:r>
            <a:r>
              <a:rPr lang="en-US" b="0" i="0" dirty="0">
                <a:solidFill>
                  <a:srgbClr val="202122"/>
                </a:solidFill>
                <a:effectLst/>
                <a:latin typeface="Times New Roman" panose="02020603050405020304" pitchFamily="18" charset="0"/>
                <a:cs typeface="Times New Roman" panose="02020603050405020304" pitchFamily="18" charset="0"/>
              </a:rPr>
              <a:t>uhan , China, in December 2019. The disease quickly spread worldwide, resulting in the COVID-19 Pandemic</a:t>
            </a:r>
          </a:p>
          <a:p>
            <a:pPr marL="342900" indent="-342900" algn="just">
              <a:buFont typeface="Arial" panose="020B0604020202020204" pitchFamily="34" charset="0"/>
              <a:buChar char="•"/>
            </a:pPr>
            <a:endParaRPr lang="en-US" dirty="0">
              <a:solidFill>
                <a:srgbClr val="202122"/>
              </a:solidFill>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Ontologies are formal definitions of vocabularies that allow you to define complex structures as well as new relationships between your vocabulary terms and between members of the classes that you define.</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6" name="Title 1"/>
          <p:cNvSpPr>
            <a:spLocks noGrp="1"/>
          </p:cNvSpPr>
          <p:nvPr>
            <p:ph type="ctrTitle"/>
          </p:nvPr>
        </p:nvSpPr>
        <p:spPr>
          <a:xfrm>
            <a:off x="1435510" y="324464"/>
            <a:ext cx="9144000" cy="1017486"/>
          </a:xfrm>
        </p:spPr>
        <p:txBody>
          <a:bodyPr>
            <a:normAutofit/>
          </a:bodyPr>
          <a:lstStyle/>
          <a:p>
            <a:r>
              <a:rPr lang="en-US" sz="5400" dirty="0"/>
              <a:t>INTRODUCTION</a:t>
            </a:r>
            <a:endParaRPr lang="en-IN" sz="5400" dirty="0"/>
          </a:p>
        </p:txBody>
      </p:sp>
    </p:spTree>
    <p:extLst>
      <p:ext uri="{BB962C8B-B14F-4D97-AF65-F5344CB8AC3E}">
        <p14:creationId xmlns:p14="http://schemas.microsoft.com/office/powerpoint/2010/main" val="1954526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VOWL Representation of Covid-19 Ontology </a:t>
            </a:r>
            <a:r>
              <a:rPr lang="en-US" sz="1800" b="1" dirty="0">
                <a:effectLst/>
                <a:latin typeface="Times New Roman" panose="02020603050405020304" pitchFamily="18" charset="0"/>
                <a:ea typeface="Calibri" panose="020F0502020204030204" pitchFamily="34" charset="0"/>
              </a:rPr>
              <a:t>VISUALIZATION OF ONTOLOGY WEB LANGUAGE</a:t>
            </a:r>
            <a:endParaRPr lang="en-IN" dirty="0"/>
          </a:p>
        </p:txBody>
      </p:sp>
      <p:pic>
        <p:nvPicPr>
          <p:cNvPr id="3" name="Picture 2"/>
          <p:cNvPicPr/>
          <p:nvPr/>
        </p:nvPicPr>
        <p:blipFill rotWithShape="1">
          <a:blip r:embed="rId2">
            <a:extLst>
              <a:ext uri="{28A0092B-C50C-407E-A947-70E740481C1C}">
                <a14:useLocalDpi xmlns:a14="http://schemas.microsoft.com/office/drawing/2010/main" val="0"/>
              </a:ext>
            </a:extLst>
          </a:blip>
          <a:srcRect l="5021" t="19183" r="56839" b="16619"/>
          <a:stretch/>
        </p:blipFill>
        <p:spPr bwMode="auto">
          <a:xfrm>
            <a:off x="1150374" y="1401097"/>
            <a:ext cx="9291483" cy="499970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63399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OntoGraf</a:t>
            </a:r>
            <a:r>
              <a:rPr lang="en-US" b="1" dirty="0"/>
              <a:t> Representation of Covid-19 Ontology </a:t>
            </a:r>
            <a:endParaRPr lang="en-IN" dirty="0"/>
          </a:p>
        </p:txBody>
      </p:sp>
      <p:pic>
        <p:nvPicPr>
          <p:cNvPr id="3" name="Picture 2"/>
          <p:cNvPicPr/>
          <p:nvPr/>
        </p:nvPicPr>
        <p:blipFill>
          <a:blip r:embed="rId2"/>
          <a:stretch>
            <a:fillRect/>
          </a:stretch>
        </p:blipFill>
        <p:spPr>
          <a:xfrm>
            <a:off x="1401097" y="1578077"/>
            <a:ext cx="8613057" cy="4719484"/>
          </a:xfrm>
          <a:prstGeom prst="rect">
            <a:avLst/>
          </a:prstGeom>
        </p:spPr>
      </p:pic>
    </p:spTree>
    <p:extLst>
      <p:ext uri="{BB962C8B-B14F-4D97-AF65-F5344CB8AC3E}">
        <p14:creationId xmlns:p14="http://schemas.microsoft.com/office/powerpoint/2010/main" val="180886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C379D-AC5C-56B6-C5EB-4B79462BABFE}"/>
              </a:ext>
            </a:extLst>
          </p:cNvPr>
          <p:cNvSpPr>
            <a:spLocks noGrp="1"/>
          </p:cNvSpPr>
          <p:nvPr>
            <p:ph type="title"/>
          </p:nvPr>
        </p:nvSpPr>
        <p:spPr/>
        <p:txBody>
          <a:bodyPr/>
          <a:lstStyle/>
          <a:p>
            <a:r>
              <a:rPr lang="en-US" dirty="0"/>
              <a:t>Rules</a:t>
            </a:r>
          </a:p>
        </p:txBody>
      </p:sp>
      <p:sp>
        <p:nvSpPr>
          <p:cNvPr id="6" name="TextBox 5">
            <a:extLst>
              <a:ext uri="{FF2B5EF4-FFF2-40B4-BE49-F238E27FC236}">
                <a16:creationId xmlns:a16="http://schemas.microsoft.com/office/drawing/2014/main" id="{EAD250D7-FF23-9EC6-5955-7608824A68DF}"/>
              </a:ext>
            </a:extLst>
          </p:cNvPr>
          <p:cNvSpPr txBox="1"/>
          <p:nvPr/>
        </p:nvSpPr>
        <p:spPr>
          <a:xfrm>
            <a:off x="478302" y="1690688"/>
            <a:ext cx="8669214" cy="3855414"/>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SWRL Tab is a Protégé plugin that allows working with SWRL rules and SQWRL queries in a development environment.</a:t>
            </a:r>
          </a:p>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Using the Drools rule engine. </a:t>
            </a:r>
          </a:p>
          <a:p>
            <a:pPr marL="342900" marR="0" lvl="0" indent="-342900">
              <a:lnSpc>
                <a:spcPct val="107000"/>
              </a:lnSpc>
              <a:spcBef>
                <a:spcPts val="0"/>
              </a:spcBef>
              <a:spcAft>
                <a:spcPts val="0"/>
              </a:spcAft>
              <a:buFont typeface="+mj-lt"/>
              <a:buAutoNum type="romanL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Press the 'OWL+SWRL-&gt; Drools' button to transfer SWRL rules and relevant OWL knowledge to the rule engine. </a:t>
            </a:r>
          </a:p>
          <a:p>
            <a:pPr marL="342900" marR="0" lvl="0" indent="-342900">
              <a:lnSpc>
                <a:spcPct val="107000"/>
              </a:lnSpc>
              <a:spcBef>
                <a:spcPts val="0"/>
              </a:spcBef>
              <a:spcAft>
                <a:spcPts val="0"/>
              </a:spcAft>
              <a:buFont typeface="+mj-lt"/>
              <a:buAutoNum type="romanL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Press the 'Run Drools' button to run the rule engine. </a:t>
            </a:r>
          </a:p>
          <a:p>
            <a:pPr marL="342900" marR="0" lvl="0" indent="-342900">
              <a:lnSpc>
                <a:spcPct val="107000"/>
              </a:lnSpc>
              <a:spcBef>
                <a:spcPts val="0"/>
              </a:spcBef>
              <a:spcAft>
                <a:spcPts val="0"/>
              </a:spcAft>
              <a:buFont typeface="+mj-lt"/>
              <a:buAutoNum type="romanL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Press the 'Drools-&gt;OWL' button to transfer the inferred rule engine knowledge to OWL knowledge. </a:t>
            </a:r>
          </a:p>
          <a:p>
            <a:pPr marL="342900" marR="0" lvl="0" indent="-342900">
              <a:lnSpc>
                <a:spcPct val="107000"/>
              </a:lnSpc>
              <a:spcBef>
                <a:spcPts val="0"/>
              </a:spcBef>
              <a:spcAft>
                <a:spcPts val="800"/>
              </a:spcAft>
              <a:buFont typeface="+mj-lt"/>
              <a:buAutoNum type="romanL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SWRLAPI supports an OWL profile called OWL 2 RL and uses an OWL 2 RL-based reasoner to perform reasoning.</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See the 'OWL 2 RL' sub-tab for more information on this reasoner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8427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SWRL rules</a:t>
            </a:r>
            <a:endParaRPr lang="en-IN" dirty="0"/>
          </a:p>
        </p:txBody>
      </p:sp>
      <p:pic>
        <p:nvPicPr>
          <p:cNvPr id="3" name="Picture 2"/>
          <p:cNvPicPr/>
          <p:nvPr/>
        </p:nvPicPr>
        <p:blipFill rotWithShape="1">
          <a:blip r:embed="rId2"/>
          <a:srcRect r="46231"/>
          <a:stretch/>
        </p:blipFill>
        <p:spPr bwMode="auto">
          <a:xfrm>
            <a:off x="1015180" y="1729557"/>
            <a:ext cx="9736394" cy="2889968"/>
          </a:xfrm>
          <a:prstGeom prst="rect">
            <a:avLst/>
          </a:prstGeom>
          <a:ln>
            <a:noFill/>
          </a:ln>
          <a:extLst>
            <a:ext uri="{53640926-AAD7-44D8-BBD7-CCE9431645EC}">
              <a14:shadowObscured xmlns:a14="http://schemas.microsoft.com/office/drawing/2010/main"/>
            </a:ext>
          </a:extLst>
        </p:spPr>
      </p:pic>
      <p:sp>
        <p:nvSpPr>
          <p:cNvPr id="4" name="Rectangle 3"/>
          <p:cNvSpPr/>
          <p:nvPr/>
        </p:nvSpPr>
        <p:spPr>
          <a:xfrm>
            <a:off x="1160207" y="5119372"/>
            <a:ext cx="9591367" cy="388696"/>
          </a:xfrm>
          <a:prstGeom prst="rect">
            <a:avLst/>
          </a:prstGeom>
        </p:spPr>
        <p:txBody>
          <a:bodyPr wrap="square">
            <a:spAutoFit/>
          </a:bodyPr>
          <a:lstStyle/>
          <a:p>
            <a:pPr algn="ct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Fig : Rules for analyzing risk factors and treatment plan of Covid-19 students.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5817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76D22-DC1A-3515-B0B5-6487F0B4B6F4}"/>
              </a:ext>
            </a:extLst>
          </p:cNvPr>
          <p:cNvSpPr>
            <a:spLocks noGrp="1"/>
          </p:cNvSpPr>
          <p:nvPr>
            <p:ph type="title"/>
          </p:nvPr>
        </p:nvSpPr>
        <p:spPr/>
        <p:txBody>
          <a:bodyPr/>
          <a:lstStyle/>
          <a:p>
            <a:r>
              <a:rPr lang="en-US" dirty="0"/>
              <a:t>Queries</a:t>
            </a:r>
          </a:p>
        </p:txBody>
      </p:sp>
      <p:sp>
        <p:nvSpPr>
          <p:cNvPr id="4" name="TextBox 3">
            <a:extLst>
              <a:ext uri="{FF2B5EF4-FFF2-40B4-BE49-F238E27FC236}">
                <a16:creationId xmlns:a16="http://schemas.microsoft.com/office/drawing/2014/main" id="{F09DA57D-DCA3-B621-B0D7-80267BF1DB62}"/>
              </a:ext>
            </a:extLst>
          </p:cNvPr>
          <p:cNvSpPr txBox="1"/>
          <p:nvPr/>
        </p:nvSpPr>
        <p:spPr>
          <a:xfrm>
            <a:off x="520505" y="2298059"/>
            <a:ext cx="8627011" cy="2048766"/>
          </a:xfrm>
          <a:prstGeom prst="rect">
            <a:avLst/>
          </a:prstGeom>
          <a:noFill/>
        </p:spPr>
        <p:txBody>
          <a:bodyPr wrap="square">
            <a:spAutoFit/>
          </a:bodyPr>
          <a:lstStyle/>
          <a:p>
            <a:pPr marL="0" marR="0" algn="just">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SPARQL Protocol and RDF Query Language is an RDF query language—that is, a semantic query language for databases—able to retrieve and manipulate data stored in Resource Description Framework (RDF) format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SPARQL query to know the count of the covid-19 positive and covid-19 negative number of students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5630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8" y="379873"/>
            <a:ext cx="12609871" cy="1325563"/>
          </a:xfrm>
        </p:spPr>
        <p:txBody>
          <a:bodyPr>
            <a:normAutofit/>
          </a:bodyPr>
          <a:lstStyle/>
          <a:p>
            <a:r>
              <a:rPr lang="en-US" b="1" dirty="0"/>
              <a:t>Querying COVID-19 Ontology using SPARQL Queries.</a:t>
            </a:r>
            <a:br>
              <a:rPr lang="en-IN" dirty="0"/>
            </a:br>
            <a:endParaRPr lang="en-IN" dirty="0"/>
          </a:p>
        </p:txBody>
      </p:sp>
      <p:pic>
        <p:nvPicPr>
          <p:cNvPr id="3" name="Picture 2"/>
          <p:cNvPicPr/>
          <p:nvPr/>
        </p:nvPicPr>
        <p:blipFill>
          <a:blip r:embed="rId2"/>
          <a:stretch>
            <a:fillRect/>
          </a:stretch>
        </p:blipFill>
        <p:spPr>
          <a:xfrm>
            <a:off x="2353214" y="1705436"/>
            <a:ext cx="7454449" cy="3195852"/>
          </a:xfrm>
          <a:prstGeom prst="rect">
            <a:avLst/>
          </a:prstGeom>
        </p:spPr>
      </p:pic>
      <p:sp>
        <p:nvSpPr>
          <p:cNvPr id="4" name="Rectangle 3"/>
          <p:cNvSpPr/>
          <p:nvPr/>
        </p:nvSpPr>
        <p:spPr>
          <a:xfrm>
            <a:off x="3804335" y="6024405"/>
            <a:ext cx="4605107" cy="369332"/>
          </a:xfrm>
          <a:prstGeom prst="rect">
            <a:avLst/>
          </a:prstGeom>
        </p:spPr>
        <p:txBody>
          <a:bodyPr wrap="none">
            <a:spAutoFit/>
          </a:bodyPr>
          <a:lstStyle/>
          <a:p>
            <a:r>
              <a:rPr lang="en-US" dirty="0"/>
              <a:t>Fig.: Analyzing risk factors and treatment plans </a:t>
            </a:r>
            <a:endParaRPr lang="en-IN" dirty="0"/>
          </a:p>
        </p:txBody>
      </p:sp>
    </p:spTree>
    <p:extLst>
      <p:ext uri="{BB962C8B-B14F-4D97-AF65-F5344CB8AC3E}">
        <p14:creationId xmlns:p14="http://schemas.microsoft.com/office/powerpoint/2010/main" val="604779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E0F88-E832-1061-B1B9-51273B30FF94}"/>
              </a:ext>
            </a:extLst>
          </p:cNvPr>
          <p:cNvSpPr>
            <a:spLocks noGrp="1"/>
          </p:cNvSpPr>
          <p:nvPr>
            <p:ph type="title"/>
          </p:nvPr>
        </p:nvSpPr>
        <p:spPr/>
        <p:txBody>
          <a:bodyPr/>
          <a:lstStyle/>
          <a:p>
            <a:r>
              <a:rPr lang="en-US" dirty="0"/>
              <a:t>output</a:t>
            </a:r>
          </a:p>
        </p:txBody>
      </p:sp>
      <p:sp>
        <p:nvSpPr>
          <p:cNvPr id="4" name="TextBox 3">
            <a:extLst>
              <a:ext uri="{FF2B5EF4-FFF2-40B4-BE49-F238E27FC236}">
                <a16:creationId xmlns:a16="http://schemas.microsoft.com/office/drawing/2014/main" id="{F4F8F5A1-01A9-3FA7-54B2-C77585000FAB}"/>
              </a:ext>
            </a:extLst>
          </p:cNvPr>
          <p:cNvSpPr txBox="1"/>
          <p:nvPr/>
        </p:nvSpPr>
        <p:spPr>
          <a:xfrm>
            <a:off x="267286" y="2425619"/>
            <a:ext cx="10346201" cy="193899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result obtained using Covid-19 ontology is shown in the figure below. The ontology model is queried using SPARQL with the input of diagnosis of students and details of covid-19 diagnosed student details are extracted and their treatment plan and risk factors were given based on student’s vaccination history, symptoms, and diagnosis.</a:t>
            </a:r>
          </a:p>
        </p:txBody>
      </p:sp>
    </p:spTree>
    <p:extLst>
      <p:ext uri="{BB962C8B-B14F-4D97-AF65-F5344CB8AC3E}">
        <p14:creationId xmlns:p14="http://schemas.microsoft.com/office/powerpoint/2010/main" val="177006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Output</a:t>
            </a:r>
            <a:endParaRPr lang="en-IN" sz="5400" dirty="0"/>
          </a:p>
        </p:txBody>
      </p:sp>
      <p:sp>
        <p:nvSpPr>
          <p:cNvPr id="3" name="Rectangle 2"/>
          <p:cNvSpPr/>
          <p:nvPr/>
        </p:nvSpPr>
        <p:spPr>
          <a:xfrm>
            <a:off x="3341384" y="5677818"/>
            <a:ext cx="5461752" cy="369332"/>
          </a:xfrm>
          <a:prstGeom prst="rect">
            <a:avLst/>
          </a:prstGeom>
        </p:spPr>
        <p:txBody>
          <a:bodyPr wrap="none">
            <a:spAutoFit/>
          </a:bodyPr>
          <a:lstStyle/>
          <a:p>
            <a:r>
              <a:rPr lang="en-US" b="1" dirty="0">
                <a:latin typeface="Times New Roman" panose="02020603050405020304" pitchFamily="18" charset="0"/>
                <a:ea typeface="Calibri" panose="020F0502020204030204" pitchFamily="34" charset="0"/>
              </a:rPr>
              <a:t>Fig.: Result of total students count based on diagnosis</a:t>
            </a:r>
            <a:endParaRPr lang="en-IN" dirty="0"/>
          </a:p>
        </p:txBody>
      </p:sp>
      <p:pic>
        <p:nvPicPr>
          <p:cNvPr id="4" name="Content Placeholder 4">
            <a:extLst>
              <a:ext uri="{FF2B5EF4-FFF2-40B4-BE49-F238E27FC236}">
                <a16:creationId xmlns:a16="http://schemas.microsoft.com/office/drawing/2014/main" id="{48E8D5BD-1DFE-473C-AEB6-730A715218BA}"/>
              </a:ext>
            </a:extLst>
          </p:cNvPr>
          <p:cNvPicPr/>
          <p:nvPr/>
        </p:nvPicPr>
        <p:blipFill rotWithShape="1">
          <a:blip r:embed="rId2" cstate="print">
            <a:extLst>
              <a:ext uri="{28A0092B-C50C-407E-A947-70E740481C1C}">
                <a14:useLocalDpi xmlns:a14="http://schemas.microsoft.com/office/drawing/2010/main" val="0"/>
              </a:ext>
            </a:extLst>
          </a:blip>
          <a:srcRect t="48962" b="21825"/>
          <a:stretch/>
        </p:blipFill>
        <p:spPr bwMode="auto">
          <a:xfrm>
            <a:off x="353961" y="1690688"/>
            <a:ext cx="11503742" cy="31910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10439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2922"/>
            <a:ext cx="10515600" cy="1325563"/>
          </a:xfrm>
        </p:spPr>
        <p:txBody>
          <a:bodyPr/>
          <a:lstStyle/>
          <a:p>
            <a:r>
              <a:rPr lang="en-US" sz="5400" dirty="0"/>
              <a:t>Conclusion and Future Works</a:t>
            </a:r>
            <a:endParaRPr lang="en-IN" sz="5400" dirty="0"/>
          </a:p>
        </p:txBody>
      </p:sp>
      <p:sp>
        <p:nvSpPr>
          <p:cNvPr id="3" name="Rectangle 2"/>
          <p:cNvSpPr/>
          <p:nvPr/>
        </p:nvSpPr>
        <p:spPr>
          <a:xfrm>
            <a:off x="733109" y="1437587"/>
            <a:ext cx="9952703" cy="5447645"/>
          </a:xfrm>
          <a:prstGeom prst="rect">
            <a:avLst/>
          </a:prstGeom>
        </p:spPr>
        <p:txBody>
          <a:bodyPr wrap="square">
            <a:spAutoFit/>
          </a:bodyPr>
          <a:lstStyle/>
          <a:p>
            <a:pPr marL="457200" indent="-457200" algn="just">
              <a:buFont typeface="Arial" panose="020B0604020202020204" pitchFamily="34" charset="0"/>
              <a:buChar char="•"/>
            </a:pPr>
            <a:r>
              <a:rPr lang="en-US" sz="2400" dirty="0">
                <a:latin typeface="Times New Roman" panose="02020603050405020304" pitchFamily="18" charset="0"/>
                <a:ea typeface="Calibri" panose="020F0502020204030204" pitchFamily="34" charset="0"/>
              </a:rPr>
              <a:t>The goal of our research is to gather student data to assist medical practitioners and other researchers in carrying out analyses, forecasting, as well as classifications.</a:t>
            </a:r>
          </a:p>
          <a:p>
            <a:pPr marL="457200" indent="-457200" algn="just">
              <a:buFont typeface="Arial" panose="020B0604020202020204" pitchFamily="34" charset="0"/>
              <a:buChar char="•"/>
            </a:pPr>
            <a:endParaRPr lang="en-US" sz="2400" dirty="0">
              <a:latin typeface="Times New Roman" panose="02020603050405020304" pitchFamily="18" charset="0"/>
              <a:ea typeface="Calibri" panose="020F0502020204030204" pitchFamily="34" charset="0"/>
            </a:endParaRPr>
          </a:p>
          <a:p>
            <a:pPr marL="457200" indent="-457200" algn="just">
              <a:buFont typeface="Arial" panose="020B0604020202020204" pitchFamily="34" charset="0"/>
              <a:buChar char="•"/>
            </a:pPr>
            <a:r>
              <a:rPr lang="en-US" sz="2400" dirty="0">
                <a:latin typeface="Times New Roman" panose="02020603050405020304" pitchFamily="18" charset="0"/>
                <a:ea typeface="Calibri" panose="020F0502020204030204" pitchFamily="34" charset="0"/>
              </a:rPr>
              <a:t>I have worked  on project not only this application but on Indian Railways tweets ontology.</a:t>
            </a:r>
          </a:p>
          <a:p>
            <a:pPr marL="457200" indent="-457200" algn="just">
              <a:buFont typeface="Arial" panose="020B0604020202020204" pitchFamily="34" charset="0"/>
              <a:buChar char="•"/>
            </a:pPr>
            <a:endParaRPr lang="en-US" sz="2400" dirty="0">
              <a:latin typeface="Times New Roman" panose="02020603050405020304" pitchFamily="18" charset="0"/>
              <a:ea typeface="Calibri" panose="020F0502020204030204" pitchFamily="34" charset="0"/>
            </a:endParaRPr>
          </a:p>
          <a:p>
            <a:pPr marL="457200" indent="-457200" algn="just">
              <a:buFont typeface="Arial" panose="020B0604020202020204" pitchFamily="34" charset="0"/>
              <a:buChar char="•"/>
            </a:pPr>
            <a:r>
              <a:rPr lang="en-US" sz="2400" dirty="0">
                <a:latin typeface="Times New Roman" panose="02020603050405020304" pitchFamily="18" charset="0"/>
                <a:ea typeface="Calibri" panose="020F0502020204030204" pitchFamily="34" charset="0"/>
              </a:rPr>
              <a:t>In the future, we will intend to create a semantic annotation interface to that student data from Covid-19 can be automatically annotated using the COVID-19 ontology and make more efficiently intelligence by applying knowledge graphs with machine learning and deep learning techniques</a:t>
            </a:r>
          </a:p>
          <a:p>
            <a:pPr marL="457200" indent="-457200" algn="just">
              <a:buFont typeface="Arial" panose="020B0604020202020204" pitchFamily="34" charset="0"/>
              <a:buChar char="•"/>
            </a:pPr>
            <a:endParaRPr lang="en-US" sz="2800" dirty="0">
              <a:latin typeface="Times New Roman" panose="02020603050405020304" pitchFamily="18" charset="0"/>
              <a:ea typeface="Calibri" panose="020F0502020204030204" pitchFamily="34" charset="0"/>
            </a:endParaRPr>
          </a:p>
          <a:p>
            <a:pPr marL="457200" indent="-457200" algn="just">
              <a:buFont typeface="Arial" panose="020B0604020202020204" pitchFamily="34" charset="0"/>
              <a:buChar char="•"/>
            </a:pPr>
            <a:endParaRPr lang="en-US" sz="2800" dirty="0">
              <a:latin typeface="Times New Roman" panose="02020603050405020304" pitchFamily="18" charset="0"/>
            </a:endParaRPr>
          </a:p>
          <a:p>
            <a:pPr marL="457200" indent="-457200" algn="just">
              <a:buFont typeface="Arial" panose="020B0604020202020204" pitchFamily="34" charset="0"/>
              <a:buChar char="•"/>
            </a:pPr>
            <a:endParaRPr lang="en-IN" sz="2800" dirty="0"/>
          </a:p>
        </p:txBody>
      </p:sp>
    </p:spTree>
    <p:extLst>
      <p:ext uri="{BB962C8B-B14F-4D97-AF65-F5344CB8AC3E}">
        <p14:creationId xmlns:p14="http://schemas.microsoft.com/office/powerpoint/2010/main" val="286744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8206" y="0"/>
            <a:ext cx="11577484" cy="1931886"/>
          </a:xfrm>
        </p:spPr>
        <p:txBody>
          <a:bodyPr>
            <a:normAutofit/>
          </a:bodyPr>
          <a:lstStyle/>
          <a:p>
            <a:r>
              <a:rPr lang="en-IN" sz="5400" dirty="0" err="1"/>
              <a:t>Covid</a:t>
            </a:r>
            <a:r>
              <a:rPr lang="en-IN" sz="5400" dirty="0"/>
              <a:t> -19 Ontology on Student information</a:t>
            </a:r>
          </a:p>
        </p:txBody>
      </p:sp>
      <p:sp>
        <p:nvSpPr>
          <p:cNvPr id="4" name="Rectangle 3"/>
          <p:cNvSpPr/>
          <p:nvPr/>
        </p:nvSpPr>
        <p:spPr>
          <a:xfrm>
            <a:off x="1181686" y="2349989"/>
            <a:ext cx="9142185" cy="2862322"/>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This Covid-19 ontology helps in analyzing the risk factors and treatment plans for the respective individuals i.e., students based on their given details which include diagnosis, symptoms, and vaccination history. After the classification , with the help of opinion mining  the classified data is stored in the database</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data will be retrieved through SPARQL which helps to retrieve complex    queries. This Covid-19 ontology helps in analyzing the risk factors and treatment plans for the respective individuals </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6992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164969"/>
          </a:xfrm>
        </p:spPr>
        <p:txBody>
          <a:bodyPr>
            <a:normAutofit fontScale="90000"/>
          </a:bodyPr>
          <a:lstStyle/>
          <a:p>
            <a:r>
              <a:rPr lang="en-IN" dirty="0"/>
              <a:t>Schema on covid-19 ontology</a:t>
            </a:r>
          </a:p>
        </p:txBody>
      </p:sp>
      <p:sp>
        <p:nvSpPr>
          <p:cNvPr id="3" name="Subtitle 2"/>
          <p:cNvSpPr>
            <a:spLocks noGrp="1"/>
          </p:cNvSpPr>
          <p:nvPr>
            <p:ph type="subTitle" idx="1"/>
          </p:nvPr>
        </p:nvSpPr>
        <p:spPr>
          <a:xfrm>
            <a:off x="1332270" y="1460090"/>
            <a:ext cx="9144000" cy="4898507"/>
          </a:xfrm>
        </p:spPr>
        <p:txBody>
          <a:bodyPr>
            <a:normAutofit lnSpcReduction="10000"/>
          </a:bodyPr>
          <a:lstStyle/>
          <a:p>
            <a:pPr algn="l"/>
            <a:r>
              <a:rPr lang="en-US" dirty="0"/>
              <a:t>The main components of ontology are </a:t>
            </a:r>
          </a:p>
          <a:p>
            <a:pPr algn="just"/>
            <a:r>
              <a:rPr lang="en-US" dirty="0"/>
              <a:t>Classes represent concepts that are taken in a broad sense </a:t>
            </a:r>
          </a:p>
          <a:p>
            <a:pPr algn="just"/>
            <a:endParaRPr lang="en-US" dirty="0"/>
          </a:p>
          <a:p>
            <a:pPr algn="just"/>
            <a:r>
              <a:rPr lang="en-US" dirty="0"/>
              <a:t>Attributes describe the classes in the ontology ex: A student has a name, Id, Branch, roll number, etc., </a:t>
            </a:r>
          </a:p>
          <a:p>
            <a:pPr algn="just"/>
            <a:endParaRPr lang="en-US" dirty="0"/>
          </a:p>
          <a:p>
            <a:pPr algn="just"/>
            <a:r>
              <a:rPr lang="en-US" dirty="0"/>
              <a:t>Relationships make explicit the link between the classes in the same domain</a:t>
            </a:r>
          </a:p>
          <a:p>
            <a:pPr algn="just"/>
            <a:endParaRPr lang="en-US" dirty="0"/>
          </a:p>
          <a:p>
            <a:pPr algn="just"/>
            <a:r>
              <a:rPr lang="en-US" sz="2400" dirty="0"/>
              <a:t>In this ontology, the information given by the students can be automatically processed and with the help of SWRL and SPARQL queries, the risk factor and treatment plans for the students are inferred from the given OWL knowledge</a:t>
            </a:r>
            <a:r>
              <a:rPr lang="en-US" sz="2800" dirty="0"/>
              <a:t>.</a:t>
            </a:r>
            <a:endParaRPr lang="en-IN" sz="2800" dirty="0"/>
          </a:p>
          <a:p>
            <a:pPr algn="just"/>
            <a:endParaRPr lang="en-US" dirty="0"/>
          </a:p>
          <a:p>
            <a:pPr algn="just"/>
            <a:endParaRPr lang="en-US" dirty="0"/>
          </a:p>
          <a:p>
            <a:pPr algn="just"/>
            <a:endParaRPr lang="en-IN" dirty="0"/>
          </a:p>
        </p:txBody>
      </p:sp>
    </p:spTree>
    <p:extLst>
      <p:ext uri="{BB962C8B-B14F-4D97-AF65-F5344CB8AC3E}">
        <p14:creationId xmlns:p14="http://schemas.microsoft.com/office/powerpoint/2010/main" val="215628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2"/>
          <a:srcRect l="1217" t="2749"/>
          <a:stretch/>
        </p:blipFill>
        <p:spPr>
          <a:xfrm>
            <a:off x="1044676" y="1386195"/>
            <a:ext cx="10001865" cy="5471805"/>
          </a:xfrm>
          <a:prstGeom prst="rect">
            <a:avLst/>
          </a:prstGeom>
        </p:spPr>
      </p:pic>
      <p:sp>
        <p:nvSpPr>
          <p:cNvPr id="4" name="Title 1"/>
          <p:cNvSpPr txBox="1">
            <a:spLocks/>
          </p:cNvSpPr>
          <p:nvPr/>
        </p:nvSpPr>
        <p:spPr>
          <a:xfrm>
            <a:off x="1243781" y="294968"/>
            <a:ext cx="9144000" cy="116496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5400" dirty="0"/>
              <a:t>Schema on covid-19 ontology</a:t>
            </a:r>
          </a:p>
        </p:txBody>
      </p:sp>
    </p:spTree>
    <p:extLst>
      <p:ext uri="{BB962C8B-B14F-4D97-AF65-F5344CB8AC3E}">
        <p14:creationId xmlns:p14="http://schemas.microsoft.com/office/powerpoint/2010/main" val="2830355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61E7-CA49-1AFF-59F2-A8E1E3CB0693}"/>
              </a:ext>
            </a:extLst>
          </p:cNvPr>
          <p:cNvSpPr>
            <a:spLocks noGrp="1"/>
          </p:cNvSpPr>
          <p:nvPr>
            <p:ph type="title"/>
          </p:nvPr>
        </p:nvSpPr>
        <p:spPr/>
        <p:txBody>
          <a:bodyPr/>
          <a:lstStyle/>
          <a:p>
            <a:r>
              <a:rPr lang="en-US" dirty="0"/>
              <a:t>CLASSES</a:t>
            </a:r>
          </a:p>
        </p:txBody>
      </p:sp>
      <p:sp>
        <p:nvSpPr>
          <p:cNvPr id="4" name="TextBox 3">
            <a:extLst>
              <a:ext uri="{FF2B5EF4-FFF2-40B4-BE49-F238E27FC236}">
                <a16:creationId xmlns:a16="http://schemas.microsoft.com/office/drawing/2014/main" id="{B3039437-9EE1-4E37-B74A-4033749827AD}"/>
              </a:ext>
            </a:extLst>
          </p:cNvPr>
          <p:cNvSpPr txBox="1"/>
          <p:nvPr/>
        </p:nvSpPr>
        <p:spPr>
          <a:xfrm>
            <a:off x="1730326" y="1251106"/>
            <a:ext cx="7417190" cy="5278561"/>
          </a:xfrm>
          <a:prstGeom prst="rect">
            <a:avLst/>
          </a:prstGeom>
          <a:noFill/>
        </p:spPr>
        <p:txBody>
          <a:bodyPr wrap="square">
            <a:spAutoFit/>
          </a:bodyPr>
          <a:lstStyle/>
          <a:p>
            <a:pPr marL="0" marR="0">
              <a:lnSpc>
                <a:spcPct val="107000"/>
              </a:lnSpc>
              <a:spcBef>
                <a:spcPts val="0"/>
              </a:spcBef>
              <a:spcAft>
                <a:spcPts val="80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Adding Classes: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R="112395" algn="just">
              <a:lnSpc>
                <a:spcPct val="150000"/>
              </a:lnSpc>
              <a:spcBef>
                <a:spcPts val="49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 1: Open the "Classes" tab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112395" algn="just">
              <a:lnSpc>
                <a:spcPct val="150000"/>
              </a:lnSpc>
              <a:spcBef>
                <a:spcPts val="49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Window → Tabs → Classes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112395" algn="just">
              <a:lnSpc>
                <a:spcPct val="150000"/>
              </a:lnSpc>
              <a:spcBef>
                <a:spcPts val="49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 2: The empty class tree contains one class called owl: Thing, which is the superclass of everything.</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112395" algn="just">
              <a:lnSpc>
                <a:spcPct val="150000"/>
              </a:lnSpc>
              <a:spcBef>
                <a:spcPts val="49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 3: Create subclass Students. This is the subclass of owl: Thing.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4: To add a subclass select owl: Thing and click on the icon shown in Figure 2 then the window will appear to enter the subclass name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737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209215"/>
          </a:xfrm>
        </p:spPr>
        <p:txBody>
          <a:bodyPr>
            <a:normAutofit/>
          </a:bodyPr>
          <a:lstStyle/>
          <a:p>
            <a:r>
              <a:rPr lang="en-US" dirty="0"/>
              <a:t>Classes</a:t>
            </a:r>
            <a:endParaRPr lang="en-IN" dirty="0"/>
          </a:p>
        </p:txBody>
      </p:sp>
      <p:pic>
        <p:nvPicPr>
          <p:cNvPr id="4" name="Picture 3"/>
          <p:cNvPicPr>
            <a:picLocks noChangeAspect="1"/>
          </p:cNvPicPr>
          <p:nvPr/>
        </p:nvPicPr>
        <p:blipFill>
          <a:blip r:embed="rId2"/>
          <a:stretch>
            <a:fillRect/>
          </a:stretch>
        </p:blipFill>
        <p:spPr>
          <a:xfrm>
            <a:off x="1828801" y="1209215"/>
            <a:ext cx="8200830" cy="4220914"/>
          </a:xfrm>
          <a:prstGeom prst="rect">
            <a:avLst/>
          </a:prstGeom>
        </p:spPr>
      </p:pic>
      <p:sp>
        <p:nvSpPr>
          <p:cNvPr id="5" name="Rectangle 4"/>
          <p:cNvSpPr/>
          <p:nvPr/>
        </p:nvSpPr>
        <p:spPr>
          <a:xfrm>
            <a:off x="5259873" y="6046528"/>
            <a:ext cx="1672253" cy="369332"/>
          </a:xfrm>
          <a:prstGeom prst="rect">
            <a:avLst/>
          </a:prstGeom>
        </p:spPr>
        <p:txBody>
          <a:bodyPr wrap="none">
            <a:spAutoFit/>
          </a:bodyPr>
          <a:lstStyle/>
          <a:p>
            <a:r>
              <a:rPr lang="en-IN" dirty="0"/>
              <a:t>Adding subclass</a:t>
            </a:r>
          </a:p>
        </p:txBody>
      </p:sp>
    </p:spTree>
    <p:extLst>
      <p:ext uri="{BB962C8B-B14F-4D97-AF65-F5344CB8AC3E}">
        <p14:creationId xmlns:p14="http://schemas.microsoft.com/office/powerpoint/2010/main" val="316154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276"/>
            <a:ext cx="11872452" cy="778235"/>
          </a:xfrm>
        </p:spPr>
        <p:txBody>
          <a:bodyPr>
            <a:normAutofit/>
          </a:bodyPr>
          <a:lstStyle/>
          <a:p>
            <a:r>
              <a:rPr lang="en-US" sz="4800" dirty="0"/>
              <a:t>Adding Sibling to the class and Deleting class</a:t>
            </a:r>
            <a:endParaRPr lang="en-IN" sz="4800" dirty="0"/>
          </a:p>
        </p:txBody>
      </p:sp>
      <p:pic>
        <p:nvPicPr>
          <p:cNvPr id="5" name="Picture 4"/>
          <p:cNvPicPr>
            <a:picLocks noChangeAspect="1"/>
          </p:cNvPicPr>
          <p:nvPr/>
        </p:nvPicPr>
        <p:blipFill>
          <a:blip r:embed="rId2"/>
          <a:stretch>
            <a:fillRect/>
          </a:stretch>
        </p:blipFill>
        <p:spPr>
          <a:xfrm>
            <a:off x="3020301" y="1831709"/>
            <a:ext cx="6151397" cy="3194581"/>
          </a:xfrm>
          <a:prstGeom prst="rect">
            <a:avLst/>
          </a:prstGeom>
        </p:spPr>
      </p:pic>
      <p:pic>
        <p:nvPicPr>
          <p:cNvPr id="6" name="Picture 5"/>
          <p:cNvPicPr/>
          <p:nvPr/>
        </p:nvPicPr>
        <p:blipFill>
          <a:blip r:embed="rId3"/>
          <a:stretch>
            <a:fillRect/>
          </a:stretch>
        </p:blipFill>
        <p:spPr>
          <a:xfrm>
            <a:off x="1169233" y="736429"/>
            <a:ext cx="9689691" cy="5648633"/>
          </a:xfrm>
          <a:prstGeom prst="rect">
            <a:avLst/>
          </a:prstGeom>
        </p:spPr>
      </p:pic>
      <p:cxnSp>
        <p:nvCxnSpPr>
          <p:cNvPr id="7" name="Straight Arrow Connector 6"/>
          <p:cNvCxnSpPr/>
          <p:nvPr/>
        </p:nvCxnSpPr>
        <p:spPr>
          <a:xfrm>
            <a:off x="1748267" y="1872984"/>
            <a:ext cx="89535" cy="941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962897" y="1831709"/>
            <a:ext cx="1219200" cy="948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397100" y="2924739"/>
            <a:ext cx="1094499" cy="981423"/>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Adding sibling to the class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3020301" y="2872495"/>
            <a:ext cx="1206945" cy="981423"/>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deleting selected classes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5482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6AF6E-696B-F237-62FC-969FD521CAF5}"/>
              </a:ext>
            </a:extLst>
          </p:cNvPr>
          <p:cNvSpPr>
            <a:spLocks noGrp="1"/>
          </p:cNvSpPr>
          <p:nvPr>
            <p:ph type="title"/>
          </p:nvPr>
        </p:nvSpPr>
        <p:spPr/>
        <p:txBody>
          <a:bodyPr/>
          <a:lstStyle/>
          <a:p>
            <a:r>
              <a:rPr lang="en-US" dirty="0"/>
              <a:t>Creating of Class hierarchy</a:t>
            </a:r>
          </a:p>
        </p:txBody>
      </p:sp>
      <p:sp>
        <p:nvSpPr>
          <p:cNvPr id="3" name="Content Placeholder 2">
            <a:extLst>
              <a:ext uri="{FF2B5EF4-FFF2-40B4-BE49-F238E27FC236}">
                <a16:creationId xmlns:a16="http://schemas.microsoft.com/office/drawing/2014/main" id="{61E71413-ED53-8452-99D1-1596E7A12408}"/>
              </a:ext>
            </a:extLst>
          </p:cNvPr>
          <p:cNvSpPr>
            <a:spLocks noGrp="1"/>
          </p:cNvSpPr>
          <p:nvPr>
            <p:ph idx="1"/>
          </p:nvPr>
        </p:nvSpPr>
        <p:spPr/>
        <p:txBody>
          <a:bodyPr>
            <a:normAutofit/>
          </a:bodyPr>
          <a:lstStyle/>
          <a:p>
            <a:pPr marL="0" marR="0" algn="just">
              <a:lnSpc>
                <a:spcPct val="115000"/>
              </a:lnSpc>
              <a:spcBef>
                <a:spcPts val="0"/>
              </a:spcBef>
              <a:spcAft>
                <a:spcPts val="1000"/>
              </a:spcAft>
              <a:tabLst>
                <a:tab pos="2971800" algn="ctr"/>
                <a:tab pos="5943600" algn="r"/>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Creating class hierarchies helps to speed up the process of adding classes.</a:t>
            </a:r>
          </a:p>
          <a:p>
            <a:pPr marL="0" marR="0" algn="just">
              <a:lnSpc>
                <a:spcPct val="115000"/>
              </a:lnSpc>
              <a:spcBef>
                <a:spcPts val="0"/>
              </a:spcBef>
              <a:spcAft>
                <a:spcPts val="1000"/>
              </a:spcAft>
              <a:tabLst>
                <a:tab pos="2971800" algn="ctr"/>
                <a:tab pos="5943600" algn="r"/>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Steps to create a class hierarchy:</a:t>
            </a:r>
          </a:p>
          <a:p>
            <a:pPr marL="0" marR="0" algn="just">
              <a:lnSpc>
                <a:spcPct val="115000"/>
              </a:lnSpc>
              <a:spcBef>
                <a:spcPts val="0"/>
              </a:spcBef>
              <a:spcAft>
                <a:spcPts val="1000"/>
              </a:spcAft>
              <a:tabLst>
                <a:tab pos="2971800" algn="ctr"/>
                <a:tab pos="5943600" algn="r"/>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1: Select owl: Thing.</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2: Click on Tools and select create class hierarchy</a:t>
            </a:r>
          </a:p>
          <a:p>
            <a:endParaRPr lang="en-US" sz="2000" dirty="0">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3: Now, select the root class owl: Thing -&gt; Continue </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Then the Enter hierarchy window will appear where the class ontology should be given </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4: After entering the class hierarchy click on continue, then if we want to make the subclasses disjoint, we need to check the box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Step 5: Click on Finish and the Class hierarchy for Covid-19 ontology is created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6030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1243</Words>
  <Application>Microsoft Office PowerPoint</Application>
  <PresentationFormat>Widescreen</PresentationFormat>
  <Paragraphs>102</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Covid-19 Vaccination of Opinion Mining with Decision making using Protege Tool   by  Dr. Rakesh Kumar D</vt:lpstr>
      <vt:lpstr>INTRODUCTION</vt:lpstr>
      <vt:lpstr>Covid -19 Ontology on Student information</vt:lpstr>
      <vt:lpstr>Schema on covid-19 ontology</vt:lpstr>
      <vt:lpstr>PowerPoint Presentation</vt:lpstr>
      <vt:lpstr>CLASSES</vt:lpstr>
      <vt:lpstr>Classes</vt:lpstr>
      <vt:lpstr>Adding Sibling to the class and Deleting class</vt:lpstr>
      <vt:lpstr>Creating of Class hierarchy</vt:lpstr>
      <vt:lpstr>Creating the class hierarchy</vt:lpstr>
      <vt:lpstr>Class hierarchy for Covid-19 Ontology</vt:lpstr>
      <vt:lpstr>OWL Properties</vt:lpstr>
      <vt:lpstr>Adding sub-properties</vt:lpstr>
      <vt:lpstr>Adding Domains and ranges</vt:lpstr>
      <vt:lpstr>Data Properties</vt:lpstr>
      <vt:lpstr>Adding Domains and Ranges to the selected property   add a domain, select the property and click on the domain(intersection)+ button and select the domain, then click on “OK” as shown in the figure below. </vt:lpstr>
      <vt:lpstr>PowerPoint Presentation</vt:lpstr>
      <vt:lpstr>Adding Individuals Individuals (instances) are the fundamental, "bottom-up" components of an ontology. Certain data properties are intentionally omitted for the sake of brevity.  The final step in developing the ontology is to include individuals. To do so, go to the "individuals" tab and select the "Add individual" icon. </vt:lpstr>
      <vt:lpstr>Ontology Visualizing Tools</vt:lpstr>
      <vt:lpstr>VOWL Representation of Covid-19 Ontology VISUALIZATION OF ONTOLOGY WEB LANGUAGE</vt:lpstr>
      <vt:lpstr>OntoGraf Representation of Covid-19 Ontology </vt:lpstr>
      <vt:lpstr>Rules</vt:lpstr>
      <vt:lpstr>SWRL rules</vt:lpstr>
      <vt:lpstr>Queries</vt:lpstr>
      <vt:lpstr>Querying COVID-19 Ontology using SPARQL Queries. </vt:lpstr>
      <vt:lpstr>output</vt:lpstr>
      <vt:lpstr>Output</vt:lpstr>
      <vt:lpstr>Conclusion and Future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VACCINATION CLASSIFICATION OF OPINION MINING WITH DECISION MAKING USING PROTÉGÉ TOOL</dc:title>
  <dc:creator>shiva prasad</dc:creator>
  <cp:lastModifiedBy>HP</cp:lastModifiedBy>
  <cp:revision>15</cp:revision>
  <dcterms:created xsi:type="dcterms:W3CDTF">2024-02-21T16:20:17Z</dcterms:created>
  <dcterms:modified xsi:type="dcterms:W3CDTF">2024-02-22T13:00:48Z</dcterms:modified>
</cp:coreProperties>
</file>