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Tino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0" roundtripDataSignature="AMtx7mirmm0OuHenK84gPwsnWT8w2rRl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inos-regular.fntdata"/><Relationship Id="rId25" Type="http://schemas.openxmlformats.org/officeDocument/2006/relationships/slide" Target="slides/slide20.xml"/><Relationship Id="rId28" Type="http://schemas.openxmlformats.org/officeDocument/2006/relationships/font" Target="fonts/Tinos-italic.fntdata"/><Relationship Id="rId27" Type="http://schemas.openxmlformats.org/officeDocument/2006/relationships/font" Target="fonts/Tino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ino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5183188" y="987425"/>
            <a:ext cx="6172200" cy="4873625"/>
          </a:xfrm>
          <a:prstGeom prst="rect">
            <a:avLst/>
          </a:prstGeom>
          <a:noFill/>
          <a:ln>
            <a:noFill/>
          </a:ln>
        </p:spPr>
      </p:sp>
      <p:sp>
        <p:nvSpPr>
          <p:cNvPr id="68" name="Google Shape;68;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6000"/>
          </a:blip>
          <a:stretch>
            <a:fillRect/>
          </a:stretch>
        </a:blip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School of Mechanical Engineering</a:t>
            </a:r>
            <a:endParaRPr/>
          </a:p>
          <a:p>
            <a:pPr indent="0" lvl="0" marL="0" marR="0" rtl="0" algn="l">
              <a:spcBef>
                <a:spcPts val="0"/>
              </a:spcBef>
              <a:spcAft>
                <a:spcPts val="0"/>
              </a:spcAft>
              <a:buNone/>
            </a:pPr>
            <a:r>
              <a:rPr b="1" i="0" lang="en-IN" sz="2000" u="none" cap="none" strike="noStrike">
                <a:solidFill>
                  <a:schemeClr val="lt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b="1" i="0" lang="en-IN" sz="1500" u="none" cap="none" strike="noStrike">
                <a:solidFill>
                  <a:schemeClr val="lt1"/>
                </a:solidFill>
                <a:latin typeface="Times New Roman"/>
                <a:ea typeface="Times New Roman"/>
                <a:cs typeface="Times New Roman"/>
                <a:sym typeface="Times New Roman"/>
              </a:rPr>
              <a:t>Course Code: BME01T1001                                     Course Name: Engineering Graphics and Introduction to Digital Fabrication  </a:t>
            </a:r>
            <a:endParaRPr/>
          </a:p>
          <a:p>
            <a:pPr indent="0" lvl="0" marL="0" marR="0" rtl="0" algn="ctr">
              <a:spcBef>
                <a:spcPts val="0"/>
              </a:spcBef>
              <a:spcAft>
                <a:spcPts val="0"/>
              </a:spcAft>
              <a:buNone/>
            </a:pPr>
            <a:r>
              <a:rPr b="1" i="0" lang="en-IN" sz="3200" u="none" cap="none" strike="noStrike">
                <a:solidFill>
                  <a:schemeClr val="lt1"/>
                </a:solidFill>
                <a:latin typeface="Times New Roman"/>
                <a:ea typeface="Times New Roman"/>
                <a:cs typeface="Times New Roman"/>
                <a:sym typeface="Times New Roman"/>
              </a:rPr>
              <a:t>                                   </a:t>
            </a:r>
            <a:endParaRPr b="0" i="0" sz="3200" u="none" cap="none" strike="noStrike">
              <a:solidFill>
                <a:schemeClr val="lt1"/>
              </a:solidFill>
              <a:latin typeface="Times New Roman"/>
              <a:ea typeface="Times New Roman"/>
              <a:cs typeface="Times New Roman"/>
              <a:sym typeface="Times New Roman"/>
            </a:endParaRPr>
          </a:p>
        </p:txBody>
      </p:sp>
      <p:sp>
        <p:nvSpPr>
          <p:cNvPr id="89" name="Google Shape;89;p1"/>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1600" u="none" cap="none" strike="noStrike">
                <a:solidFill>
                  <a:schemeClr val="lt1"/>
                </a:solidFill>
                <a:latin typeface="Tinos"/>
                <a:ea typeface="Tinos"/>
                <a:cs typeface="Tinos"/>
                <a:sym typeface="Tinos"/>
              </a:rPr>
              <a:t>                      </a:t>
            </a:r>
            <a:r>
              <a:rPr b="1" i="0" lang="en-IN" sz="1600" u="none" cap="none" strike="noStrike">
                <a:solidFill>
                  <a:schemeClr val="lt1"/>
                </a:solidFill>
                <a:latin typeface="Times New Roman"/>
                <a:ea typeface="Times New Roman"/>
                <a:cs typeface="Times New Roman"/>
                <a:sym typeface="Times New Roman"/>
              </a:rPr>
              <a:t>Faculty Name: Mr. Brahma Nand Agrawal                                                                          Program Name: B.Tech First Year 	</a:t>
            </a:r>
            <a:r>
              <a:rPr b="1" i="0" lang="en-IN" sz="1600" u="none" cap="none" strike="noStrike">
                <a:solidFill>
                  <a:schemeClr val="lt1"/>
                </a:solidFill>
                <a:latin typeface="Tinos"/>
                <a:ea typeface="Tinos"/>
                <a:cs typeface="Tinos"/>
                <a:sym typeface="Tinos"/>
              </a:rPr>
              <a:t>				     		</a:t>
            </a:r>
            <a:endParaRPr b="1" i="0" sz="1600" u="none" cap="none" strike="noStrike">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90" name="Google Shape;90;p1"/>
          <p:cNvPicPr preferRelativeResize="0"/>
          <p:nvPr/>
        </p:nvPicPr>
        <p:blipFill rotWithShape="1">
          <a:blip r:embed="rId3">
            <a:alphaModFix/>
          </a:blip>
          <a:srcRect b="0" l="0" r="0" t="0"/>
          <a:stretch/>
        </p:blipFill>
        <p:spPr>
          <a:xfrm>
            <a:off x="0" y="21647"/>
            <a:ext cx="1504949" cy="1023587"/>
          </a:xfrm>
          <a:prstGeom prst="rect">
            <a:avLst/>
          </a:prstGeom>
          <a:noFill/>
          <a:ln>
            <a:noFill/>
          </a:ln>
        </p:spPr>
      </p:pic>
      <p:sp>
        <p:nvSpPr>
          <p:cNvPr id="91" name="Google Shape;91;p1"/>
          <p:cNvSpPr/>
          <p:nvPr/>
        </p:nvSpPr>
        <p:spPr>
          <a:xfrm>
            <a:off x="3048000" y="1834551"/>
            <a:ext cx="6096000"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4000"/>
              <a:buFont typeface="Arial"/>
              <a:buNone/>
            </a:pPr>
            <a:r>
              <a:t/>
            </a:r>
            <a:endParaRPr b="1" i="0" sz="4000" u="sng" cap="none" strike="noStrike">
              <a:solidFill>
                <a:srgbClr val="FF0000"/>
              </a:solidFill>
              <a:latin typeface="Calibri"/>
              <a:ea typeface="Calibri"/>
              <a:cs typeface="Calibri"/>
              <a:sym typeface="Calibri"/>
            </a:endParaRPr>
          </a:p>
          <a:p>
            <a:pPr indent="0" lvl="0" marL="0" marR="0" rtl="0" algn="ctr">
              <a:spcBef>
                <a:spcPts val="0"/>
              </a:spcBef>
              <a:spcAft>
                <a:spcPts val="0"/>
              </a:spcAft>
              <a:buClr>
                <a:schemeClr val="dk1"/>
              </a:buClr>
              <a:buSzPts val="4000"/>
              <a:buFont typeface="Arial"/>
              <a:buNone/>
            </a:pPr>
            <a:r>
              <a:t/>
            </a:r>
            <a:endParaRPr b="1" i="0" sz="4000" u="none" cap="none" strike="noStrike">
              <a:solidFill>
                <a:srgbClr val="FF0000"/>
              </a:solidFill>
              <a:latin typeface="Calibri"/>
              <a:ea typeface="Calibri"/>
              <a:cs typeface="Calibri"/>
              <a:sym typeface="Calibri"/>
            </a:endParaRPr>
          </a:p>
          <a:p>
            <a:pPr indent="0" lvl="0" marL="0" marR="0" rtl="0" algn="ctr">
              <a:spcBef>
                <a:spcPts val="0"/>
              </a:spcBef>
              <a:spcAft>
                <a:spcPts val="0"/>
              </a:spcAft>
              <a:buClr>
                <a:srgbClr val="FF0000"/>
              </a:buClr>
              <a:buSzPts val="4000"/>
              <a:buFont typeface="Arial"/>
              <a:buNone/>
            </a:pPr>
            <a:r>
              <a:rPr b="1" i="0" lang="en-IN" sz="4000" u="none" cap="none" strike="noStrike">
                <a:solidFill>
                  <a:srgbClr val="FF0000"/>
                </a:solidFill>
                <a:latin typeface="Calibri"/>
                <a:ea typeface="Calibri"/>
                <a:cs typeface="Calibri"/>
                <a:sym typeface="Calibri"/>
              </a:rPr>
              <a:t>Unit 1</a:t>
            </a:r>
            <a:endParaRPr/>
          </a:p>
          <a:p>
            <a:pPr indent="0" lvl="0" marL="0" marR="0" rtl="0" algn="ctr">
              <a:spcBef>
                <a:spcPts val="0"/>
              </a:spcBef>
              <a:spcAft>
                <a:spcPts val="0"/>
              </a:spcAft>
              <a:buClr>
                <a:srgbClr val="FF0000"/>
              </a:buClr>
              <a:buSzPts val="4000"/>
              <a:buFont typeface="Arial"/>
              <a:buNone/>
            </a:pPr>
            <a:r>
              <a:rPr b="1" i="0" lang="en-IN" sz="4000" u="none" cap="none" strike="noStrike">
                <a:solidFill>
                  <a:srgbClr val="FF0000"/>
                </a:solidFill>
                <a:latin typeface="Calibri"/>
                <a:ea typeface="Calibri"/>
                <a:cs typeface="Calibri"/>
                <a:sym typeface="Calibri"/>
              </a:rPr>
              <a:t>Projection of Planes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PROJECTION OF DIFFERENT TYPES OF PLANES</a:t>
            </a:r>
            <a:endParaRPr/>
          </a:p>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165" name="Google Shape;165;p10"/>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66" name="Google Shape;166;p10"/>
          <p:cNvPicPr preferRelativeResize="0"/>
          <p:nvPr/>
        </p:nvPicPr>
        <p:blipFill rotWithShape="1">
          <a:blip r:embed="rId3">
            <a:alphaModFix/>
          </a:blip>
          <a:srcRect b="0" l="0" r="0" t="0"/>
          <a:stretch/>
        </p:blipFill>
        <p:spPr>
          <a:xfrm>
            <a:off x="0" y="2597"/>
            <a:ext cx="1504949" cy="1023587"/>
          </a:xfrm>
          <a:prstGeom prst="rect">
            <a:avLst/>
          </a:prstGeom>
          <a:noFill/>
          <a:ln>
            <a:noFill/>
          </a:ln>
        </p:spPr>
      </p:pic>
      <p:grpSp>
        <p:nvGrpSpPr>
          <p:cNvPr id="167" name="Google Shape;167;p10"/>
          <p:cNvGrpSpPr/>
          <p:nvPr/>
        </p:nvGrpSpPr>
        <p:grpSpPr>
          <a:xfrm>
            <a:off x="259493" y="1671637"/>
            <a:ext cx="6211712" cy="4617952"/>
            <a:chOff x="619629" y="1671637"/>
            <a:chExt cx="5851575" cy="3715909"/>
          </a:xfrm>
        </p:grpSpPr>
        <p:grpSp>
          <p:nvGrpSpPr>
            <p:cNvPr id="168" name="Google Shape;168;p10"/>
            <p:cNvGrpSpPr/>
            <p:nvPr/>
          </p:nvGrpSpPr>
          <p:grpSpPr>
            <a:xfrm>
              <a:off x="619629" y="1671637"/>
              <a:ext cx="5851575" cy="3514725"/>
              <a:chOff x="619629" y="1671637"/>
              <a:chExt cx="5851575" cy="3514725"/>
            </a:xfrm>
          </p:grpSpPr>
          <p:pic>
            <p:nvPicPr>
              <p:cNvPr id="169" name="Google Shape;169;p10"/>
              <p:cNvPicPr preferRelativeResize="0"/>
              <p:nvPr/>
            </p:nvPicPr>
            <p:blipFill rotWithShape="1">
              <a:blip r:embed="rId4">
                <a:alphaModFix/>
              </a:blip>
              <a:srcRect b="0" l="0" r="0" t="0"/>
              <a:stretch/>
            </p:blipFill>
            <p:spPr>
              <a:xfrm>
                <a:off x="619629" y="1671637"/>
                <a:ext cx="3143250" cy="3514725"/>
              </a:xfrm>
              <a:prstGeom prst="rect">
                <a:avLst/>
              </a:prstGeom>
              <a:noFill/>
              <a:ln>
                <a:noFill/>
              </a:ln>
            </p:spPr>
          </p:pic>
          <p:pic>
            <p:nvPicPr>
              <p:cNvPr id="170" name="Google Shape;170;p10"/>
              <p:cNvPicPr preferRelativeResize="0"/>
              <p:nvPr/>
            </p:nvPicPr>
            <p:blipFill rotWithShape="1">
              <a:blip r:embed="rId5">
                <a:alphaModFix/>
              </a:blip>
              <a:srcRect b="0" l="0" r="0" t="0"/>
              <a:stretch/>
            </p:blipFill>
            <p:spPr>
              <a:xfrm>
                <a:off x="3966129" y="1762125"/>
                <a:ext cx="2505075" cy="3333750"/>
              </a:xfrm>
              <a:prstGeom prst="rect">
                <a:avLst/>
              </a:prstGeom>
              <a:noFill/>
              <a:ln>
                <a:noFill/>
              </a:ln>
            </p:spPr>
          </p:pic>
        </p:grpSp>
        <p:sp>
          <p:nvSpPr>
            <p:cNvPr id="171" name="Google Shape;171;p10"/>
            <p:cNvSpPr/>
            <p:nvPr/>
          </p:nvSpPr>
          <p:spPr>
            <a:xfrm>
              <a:off x="619629" y="5095875"/>
              <a:ext cx="1345095" cy="29167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FFFFF"/>
                </a:solidFill>
                <a:latin typeface="Calibri"/>
                <a:ea typeface="Calibri"/>
                <a:cs typeface="Calibri"/>
                <a:sym typeface="Calibri"/>
              </a:endParaRPr>
            </a:p>
          </p:txBody>
        </p:sp>
      </p:grpSp>
      <p:sp>
        <p:nvSpPr>
          <p:cNvPr id="172" name="Google Shape;172;p10"/>
          <p:cNvSpPr txBox="1"/>
          <p:nvPr/>
        </p:nvSpPr>
        <p:spPr>
          <a:xfrm>
            <a:off x="985445" y="1107296"/>
            <a:ext cx="101603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B. Plane PERPENDICULAR to one plane and PARALLEL to other reference planes: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PROJECTION OF DIFFERENT TYPES OF PLANES</a:t>
            </a:r>
            <a:endParaRPr/>
          </a:p>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178" name="Google Shape;178;p11"/>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79" name="Google Shape;179;p11"/>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80" name="Google Shape;180;p11"/>
          <p:cNvSpPr txBox="1"/>
          <p:nvPr/>
        </p:nvSpPr>
        <p:spPr>
          <a:xfrm>
            <a:off x="985445" y="1107296"/>
            <a:ext cx="1016035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C. Plane PERPENDICULAR to V.P. and Inclined to H.P.:</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181" name="Google Shape;181;p11"/>
          <p:cNvGrpSpPr/>
          <p:nvPr/>
        </p:nvGrpSpPr>
        <p:grpSpPr>
          <a:xfrm>
            <a:off x="49425" y="1873466"/>
            <a:ext cx="9364362" cy="4383867"/>
            <a:chOff x="49425" y="1873466"/>
            <a:chExt cx="9364362" cy="4383867"/>
          </a:xfrm>
        </p:grpSpPr>
        <p:grpSp>
          <p:nvGrpSpPr>
            <p:cNvPr id="182" name="Google Shape;182;p11"/>
            <p:cNvGrpSpPr/>
            <p:nvPr/>
          </p:nvGrpSpPr>
          <p:grpSpPr>
            <a:xfrm>
              <a:off x="49425" y="1873466"/>
              <a:ext cx="9364362" cy="4383867"/>
              <a:chOff x="49425" y="1873466"/>
              <a:chExt cx="9364362" cy="4383867"/>
            </a:xfrm>
          </p:grpSpPr>
          <p:pic>
            <p:nvPicPr>
              <p:cNvPr id="183" name="Google Shape;183;p11"/>
              <p:cNvPicPr preferRelativeResize="0"/>
              <p:nvPr/>
            </p:nvPicPr>
            <p:blipFill rotWithShape="1">
              <a:blip r:embed="rId4">
                <a:alphaModFix/>
              </a:blip>
              <a:srcRect b="0" l="0" r="0" t="0"/>
              <a:stretch/>
            </p:blipFill>
            <p:spPr>
              <a:xfrm>
                <a:off x="49425" y="1873466"/>
                <a:ext cx="9364362" cy="4383867"/>
              </a:xfrm>
              <a:prstGeom prst="rect">
                <a:avLst/>
              </a:prstGeom>
              <a:noFill/>
              <a:ln>
                <a:noFill/>
              </a:ln>
            </p:spPr>
          </p:pic>
          <p:sp>
            <p:nvSpPr>
              <p:cNvPr id="184" name="Google Shape;184;p11"/>
              <p:cNvSpPr/>
              <p:nvPr/>
            </p:nvSpPr>
            <p:spPr>
              <a:xfrm>
                <a:off x="49425" y="5750704"/>
                <a:ext cx="1742305" cy="19289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FFFFFF"/>
                  </a:solidFill>
                  <a:latin typeface="Calibri"/>
                  <a:ea typeface="Calibri"/>
                  <a:cs typeface="Calibri"/>
                  <a:sym typeface="Calibri"/>
                </a:endParaRPr>
              </a:p>
            </p:txBody>
          </p:sp>
        </p:grpSp>
        <p:cxnSp>
          <p:nvCxnSpPr>
            <p:cNvPr id="185" name="Google Shape;185;p11"/>
            <p:cNvCxnSpPr/>
            <p:nvPr/>
          </p:nvCxnSpPr>
          <p:spPr>
            <a:xfrm>
              <a:off x="1149178" y="5738347"/>
              <a:ext cx="642552" cy="291750"/>
            </a:xfrm>
            <a:prstGeom prst="straightConnector1">
              <a:avLst/>
            </a:prstGeom>
            <a:noFill/>
            <a:ln cap="flat" cmpd="sng" w="9525">
              <a:solidFill>
                <a:schemeClr val="accent1"/>
              </a:solidFill>
              <a:prstDash val="solid"/>
              <a:miter lim="800000"/>
              <a:headEnd len="sm" w="sm" type="none"/>
              <a:tailEnd len="sm" w="sm" type="none"/>
            </a:ln>
          </p:spPr>
        </p:cxnSp>
        <p:cxnSp>
          <p:nvCxnSpPr>
            <p:cNvPr id="186" name="Google Shape;186;p11"/>
            <p:cNvCxnSpPr/>
            <p:nvPr/>
          </p:nvCxnSpPr>
          <p:spPr>
            <a:xfrm>
              <a:off x="1643449" y="5738347"/>
              <a:ext cx="308919" cy="129561"/>
            </a:xfrm>
            <a:prstGeom prst="straightConnector1">
              <a:avLst/>
            </a:prstGeom>
            <a:noFill/>
            <a:ln cap="flat" cmpd="sng" w="12700">
              <a:solidFill>
                <a:schemeClr val="dk1"/>
              </a:solidFill>
              <a:prstDash val="solid"/>
              <a:miter lim="800000"/>
              <a:headEnd len="sm" w="sm" type="none"/>
              <a:tailEnd len="sm" w="sm"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The projection of INCLINED PLANE is drawn in two stages</a:t>
            </a:r>
            <a:endParaRPr/>
          </a:p>
          <a:p>
            <a:pPr indent="0" lvl="0" marL="0" marR="0" rtl="0" algn="ctr">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192" name="Google Shape;192;p12"/>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93" name="Google Shape;193;p12"/>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94" name="Google Shape;194;p12"/>
          <p:cNvSpPr txBox="1"/>
          <p:nvPr/>
        </p:nvSpPr>
        <p:spPr>
          <a:xfrm>
            <a:off x="21617" y="842477"/>
            <a:ext cx="10923047" cy="50210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400">
                <a:solidFill>
                  <a:schemeClr val="dk1"/>
                </a:solidFill>
                <a:latin typeface="Calibri"/>
                <a:ea typeface="Calibri"/>
                <a:cs typeface="Calibri"/>
                <a:sym typeface="Calibri"/>
              </a:rPr>
              <a:t>In the initial stage, the plane is assumed to be parallel to that reference plane to which it has been made inclined. It is then tilted to required inclination in the second stage. </a:t>
            </a:r>
            <a:endParaRPr/>
          </a:p>
          <a:p>
            <a:pPr indent="-457200" lvl="0" marL="457200" marR="0" rtl="0" algn="l">
              <a:lnSpc>
                <a:spcPct val="150000"/>
              </a:lnSpc>
              <a:spcBef>
                <a:spcPts val="0"/>
              </a:spcBef>
              <a:spcAft>
                <a:spcPts val="0"/>
              </a:spcAft>
              <a:buClr>
                <a:schemeClr val="dk1"/>
              </a:buClr>
              <a:buSzPts val="2400"/>
              <a:buFont typeface="Calibri"/>
              <a:buAutoNum type="alphaLcParenBoth"/>
            </a:pPr>
            <a:r>
              <a:rPr lang="en-IN" sz="2400">
                <a:solidFill>
                  <a:schemeClr val="dk1"/>
                </a:solidFill>
                <a:latin typeface="Calibri"/>
                <a:ea typeface="Calibri"/>
                <a:cs typeface="Calibri"/>
                <a:sym typeface="Calibri"/>
              </a:rPr>
              <a:t>Plane, inclined to H.P. and perpendicular to V.P.: </a:t>
            </a:r>
            <a:endParaRPr/>
          </a:p>
          <a:p>
            <a:pPr indent="-342900" lvl="1" marL="800100" marR="0" rtl="0" algn="l">
              <a:lnSpc>
                <a:spcPct val="15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It is assumed to be parallel to H.P. and perpendicular to V.P.</a:t>
            </a:r>
            <a:endParaRPr/>
          </a:p>
          <a:p>
            <a:pPr indent="0" lvl="1" marL="457200" marR="0" rtl="0" algn="l">
              <a:lnSpc>
                <a:spcPct val="150000"/>
              </a:lnSpc>
              <a:spcBef>
                <a:spcPts val="0"/>
              </a:spcBef>
              <a:spcAft>
                <a:spcPts val="0"/>
              </a:spcAft>
              <a:buNone/>
            </a:pPr>
            <a:r>
              <a:rPr b="0" i="0" lang="en-IN" sz="2400" u="none" cap="none" strike="noStrike">
                <a:solidFill>
                  <a:schemeClr val="dk1"/>
                </a:solidFill>
                <a:highlight>
                  <a:srgbClr val="FFFF00"/>
                </a:highlight>
                <a:latin typeface="Calibri"/>
                <a:ea typeface="Calibri"/>
                <a:cs typeface="Calibri"/>
                <a:sym typeface="Calibri"/>
              </a:rPr>
              <a:t>T.V. will show the true shape and F.V. will be a line parallel to XY</a:t>
            </a:r>
            <a:endParaRPr b="0" i="0" sz="2400" u="none" cap="none" strike="noStrike">
              <a:solidFill>
                <a:schemeClr val="dk1"/>
              </a:solidFill>
              <a:latin typeface="Calibri"/>
              <a:ea typeface="Calibri"/>
              <a:cs typeface="Calibri"/>
              <a:sym typeface="Calibri"/>
            </a:endParaRPr>
          </a:p>
          <a:p>
            <a:pPr indent="-342900" lvl="1" marL="800100" marR="0" rtl="0" algn="l">
              <a:lnSpc>
                <a:spcPct val="15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F.V. is then tilted to the required inclination with XY </a:t>
            </a:r>
            <a:endParaRPr/>
          </a:p>
          <a:p>
            <a:pPr indent="-342900" lvl="1" marL="800100" marR="0" rtl="0" algn="l">
              <a:lnSpc>
                <a:spcPct val="15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T.V. is then obtained by moving the corners along their respective paths (parallel to XY) and perpendicular to XY from the view which is a line.                 </a:t>
            </a:r>
            <a:endParaRPr/>
          </a:p>
          <a:p>
            <a:pPr indent="0" lvl="1" marL="457200" marR="0" rtl="0" algn="l">
              <a:lnSpc>
                <a:spcPct val="150000"/>
              </a:lnSpc>
              <a:spcBef>
                <a:spcPts val="0"/>
              </a:spcBef>
              <a:spcAft>
                <a:spcPts val="0"/>
              </a:spcAft>
              <a:buNone/>
            </a:pPr>
            <a:r>
              <a:rPr b="0" i="0" lang="en-IN" sz="2400" u="none" cap="none" strike="noStrike">
                <a:solidFill>
                  <a:schemeClr val="dk1"/>
                </a:solidFill>
                <a:highlight>
                  <a:srgbClr val="FFFF00"/>
                </a:highlight>
                <a:latin typeface="Calibri"/>
                <a:ea typeface="Calibri"/>
                <a:cs typeface="Calibri"/>
                <a:sym typeface="Calibri"/>
              </a:rPr>
              <a:t>T.V. will show a reduced shape and F.V. will be a line tilted to XY </a:t>
            </a:r>
            <a:endParaRPr b="0" i="0" sz="2400" u="none" cap="none" strike="noStrike">
              <a:solidFill>
                <a:schemeClr val="dk1"/>
              </a:solidFill>
              <a:highlight>
                <a:srgbClr val="FFFF00"/>
              </a:highlight>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The projection of INCLINED PLANE is drawn in two stages Contd.</a:t>
            </a:r>
            <a:endParaRPr/>
          </a:p>
          <a:p>
            <a:pPr indent="0" lvl="0" marL="0" marR="0" rtl="0" algn="ctr">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200" name="Google Shape;200;p13"/>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01" name="Google Shape;201;p13"/>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202" name="Google Shape;202;p13"/>
          <p:cNvSpPr txBox="1"/>
          <p:nvPr/>
        </p:nvSpPr>
        <p:spPr>
          <a:xfrm>
            <a:off x="256398" y="1287322"/>
            <a:ext cx="10800808" cy="44670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400">
                <a:solidFill>
                  <a:schemeClr val="dk1"/>
                </a:solidFill>
                <a:latin typeface="Calibri"/>
                <a:ea typeface="Calibri"/>
                <a:cs typeface="Calibri"/>
                <a:sym typeface="Calibri"/>
              </a:rPr>
              <a:t>b. Plane, inclined to V.P. and perpendicular to H.P.: </a:t>
            </a:r>
            <a:endParaRPr/>
          </a:p>
          <a:p>
            <a:pPr indent="0" lvl="1" marL="457200" marR="0" rtl="0" algn="l">
              <a:lnSpc>
                <a:spcPct val="150000"/>
              </a:lnSpc>
              <a:spcBef>
                <a:spcPts val="0"/>
              </a:spcBef>
              <a:spcAft>
                <a:spcPts val="0"/>
              </a:spcAft>
              <a:buNone/>
            </a:pPr>
            <a:r>
              <a:rPr b="0" i="0" lang="en-IN" sz="2400" u="none" cap="none" strike="noStrike">
                <a:solidFill>
                  <a:schemeClr val="dk1"/>
                </a:solidFill>
                <a:latin typeface="Calibri"/>
                <a:ea typeface="Calibri"/>
                <a:cs typeface="Calibri"/>
                <a:sym typeface="Calibri"/>
              </a:rPr>
              <a:t>It is assumed to be parallel to V.P. and perpendicular to H.P.</a:t>
            </a:r>
            <a:endParaRPr/>
          </a:p>
          <a:p>
            <a:pPr indent="0" lvl="1" marL="457200" marR="0" rtl="0" algn="l">
              <a:lnSpc>
                <a:spcPct val="150000"/>
              </a:lnSpc>
              <a:spcBef>
                <a:spcPts val="0"/>
              </a:spcBef>
              <a:spcAft>
                <a:spcPts val="0"/>
              </a:spcAft>
              <a:buNone/>
            </a:pPr>
            <a:r>
              <a:rPr b="0" i="0" lang="en-IN" sz="2400" u="none" cap="none" strike="noStrike">
                <a:solidFill>
                  <a:schemeClr val="dk1"/>
                </a:solidFill>
                <a:highlight>
                  <a:srgbClr val="FFFF00"/>
                </a:highlight>
                <a:latin typeface="Calibri"/>
                <a:ea typeface="Calibri"/>
                <a:cs typeface="Calibri"/>
                <a:sym typeface="Calibri"/>
              </a:rPr>
              <a:t>F.V. will show the true shape and T.V. will be a line parallel to XY</a:t>
            </a:r>
            <a:endParaRPr/>
          </a:p>
          <a:p>
            <a:pPr indent="0" lvl="1" marL="457200" marR="0" rtl="0" algn="l">
              <a:lnSpc>
                <a:spcPct val="150000"/>
              </a:lnSpc>
              <a:spcBef>
                <a:spcPts val="0"/>
              </a:spcBef>
              <a:spcAft>
                <a:spcPts val="0"/>
              </a:spcAft>
              <a:buNone/>
            </a:pPr>
            <a:r>
              <a:rPr b="0" i="0" lang="en-IN" sz="2400" u="none" cap="none" strike="noStrike">
                <a:solidFill>
                  <a:schemeClr val="dk1"/>
                </a:solidFill>
                <a:latin typeface="Calibri"/>
                <a:ea typeface="Calibri"/>
                <a:cs typeface="Calibri"/>
                <a:sym typeface="Calibri"/>
              </a:rPr>
              <a:t>T.V. is then tilted to the required inclination with XY </a:t>
            </a:r>
            <a:endParaRPr/>
          </a:p>
          <a:p>
            <a:pPr indent="0" lvl="1" marL="457200" marR="0" rtl="0" algn="l">
              <a:lnSpc>
                <a:spcPct val="150000"/>
              </a:lnSpc>
              <a:spcBef>
                <a:spcPts val="0"/>
              </a:spcBef>
              <a:spcAft>
                <a:spcPts val="0"/>
              </a:spcAft>
              <a:buNone/>
            </a:pPr>
            <a:r>
              <a:rPr b="0" i="0" lang="en-IN" sz="2400" u="none" cap="none" strike="noStrike">
                <a:solidFill>
                  <a:schemeClr val="dk1"/>
                </a:solidFill>
                <a:latin typeface="Calibri"/>
                <a:ea typeface="Calibri"/>
                <a:cs typeface="Calibri"/>
                <a:sym typeface="Calibri"/>
              </a:rPr>
              <a:t>F.V. is then obtained by moving the corners along their respective paths (parallel to XY) and perpendicular to XY from the view which is a line (T.V.). </a:t>
            </a:r>
            <a:endParaRPr/>
          </a:p>
          <a:p>
            <a:pPr indent="0" lvl="1" marL="457200" marR="0" rtl="0" algn="l">
              <a:lnSpc>
                <a:spcPct val="150000"/>
              </a:lnSpc>
              <a:spcBef>
                <a:spcPts val="0"/>
              </a:spcBef>
              <a:spcAft>
                <a:spcPts val="0"/>
              </a:spcAft>
              <a:buNone/>
            </a:pPr>
            <a:r>
              <a:rPr b="0" i="0" lang="en-IN" sz="2400" u="none" cap="none" strike="noStrike">
                <a:solidFill>
                  <a:schemeClr val="dk1"/>
                </a:solidFill>
                <a:highlight>
                  <a:srgbClr val="FFFF00"/>
                </a:highlight>
                <a:latin typeface="Calibri"/>
                <a:ea typeface="Calibri"/>
                <a:cs typeface="Calibri"/>
                <a:sym typeface="Calibri"/>
              </a:rPr>
              <a:t>F.V. will show a reduced shape and T.V. will be a line tilted to XY</a:t>
            </a:r>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PROJECTION OF DIFFERENT TYPES OF PLANES</a:t>
            </a:r>
            <a:endParaRPr/>
          </a:p>
          <a:p>
            <a:pPr indent="0" lvl="0" marL="0" marR="0" rtl="0" algn="ctr">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208" name="Google Shape;208;p14"/>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09" name="Google Shape;209;p14"/>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210" name="Google Shape;210;p14"/>
          <p:cNvSpPr txBox="1"/>
          <p:nvPr/>
        </p:nvSpPr>
        <p:spPr>
          <a:xfrm>
            <a:off x="256914" y="1044305"/>
            <a:ext cx="11935082" cy="14296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000">
                <a:solidFill>
                  <a:schemeClr val="dk1"/>
                </a:solidFill>
                <a:latin typeface="Calibri"/>
                <a:ea typeface="Calibri"/>
                <a:cs typeface="Calibri"/>
                <a:sym typeface="Calibri"/>
              </a:rPr>
              <a:t>Example: A regular pentagon of 25mm side has one side on the ground. Its plane is inclined at 45º to the HP and perpendicular to the VP. Draw its projections</a:t>
            </a:r>
            <a:endParaRPr/>
          </a:p>
          <a:p>
            <a:pPr indent="0" lvl="0" marL="0" marR="0" rtl="0" algn="l">
              <a:lnSpc>
                <a:spcPct val="150000"/>
              </a:lnSpc>
              <a:spcBef>
                <a:spcPts val="0"/>
              </a:spcBef>
              <a:spcAft>
                <a:spcPts val="0"/>
              </a:spcAft>
              <a:buNone/>
            </a:pPr>
            <a:r>
              <a:rPr lang="en-IN" sz="2000">
                <a:solidFill>
                  <a:schemeClr val="dk1"/>
                </a:solidFill>
                <a:latin typeface="Calibri"/>
                <a:ea typeface="Calibri"/>
                <a:cs typeface="Calibri"/>
                <a:sym typeface="Calibri"/>
              </a:rPr>
              <a:t>Hint: As the plane is inclined to HP, it should be kept parallel to HP with one edge perpendicular to VP</a:t>
            </a:r>
            <a:endParaRPr/>
          </a:p>
        </p:txBody>
      </p:sp>
      <p:pic>
        <p:nvPicPr>
          <p:cNvPr id="211" name="Google Shape;211;p14"/>
          <p:cNvPicPr preferRelativeResize="0"/>
          <p:nvPr/>
        </p:nvPicPr>
        <p:blipFill rotWithShape="1">
          <a:blip r:embed="rId4">
            <a:alphaModFix/>
          </a:blip>
          <a:srcRect b="0" l="0" r="0" t="0"/>
          <a:stretch/>
        </p:blipFill>
        <p:spPr>
          <a:xfrm>
            <a:off x="592475" y="2458222"/>
            <a:ext cx="6410325" cy="394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PROJECTION OF DIFFERENT TYPES OF PLANES</a:t>
            </a:r>
            <a:endParaRPr/>
          </a:p>
          <a:p>
            <a:pPr indent="0" lvl="0" marL="0" marR="0" rtl="0" algn="ctr">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217" name="Google Shape;217;p15"/>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18" name="Google Shape;218;p15"/>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219" name="Google Shape;219;p15"/>
          <p:cNvSpPr txBox="1"/>
          <p:nvPr/>
        </p:nvSpPr>
        <p:spPr>
          <a:xfrm>
            <a:off x="691977" y="1132352"/>
            <a:ext cx="11269363" cy="9679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000">
                <a:solidFill>
                  <a:schemeClr val="dk1"/>
                </a:solidFill>
                <a:latin typeface="Calibri"/>
                <a:ea typeface="Calibri"/>
                <a:cs typeface="Calibri"/>
                <a:sym typeface="Calibri"/>
              </a:rPr>
              <a:t>PROBLEM 2: Draw the projections of a regular hexagon of 25mm sides, having one of its side in the H.P. and inclined at 60 to the V.P. and its surface making an angle of 45º with the H.P.</a:t>
            </a:r>
            <a:endParaRPr/>
          </a:p>
        </p:txBody>
      </p:sp>
      <p:pic>
        <p:nvPicPr>
          <p:cNvPr id="220" name="Google Shape;220;p15"/>
          <p:cNvPicPr preferRelativeResize="0"/>
          <p:nvPr/>
        </p:nvPicPr>
        <p:blipFill rotWithShape="1">
          <a:blip r:embed="rId4">
            <a:alphaModFix/>
          </a:blip>
          <a:srcRect b="0" l="0" r="0" t="0"/>
          <a:stretch/>
        </p:blipFill>
        <p:spPr>
          <a:xfrm>
            <a:off x="115836" y="2336203"/>
            <a:ext cx="8821572" cy="39084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PROJECTION OF DIFFERENT TYPES OF PLANES</a:t>
            </a:r>
            <a:endParaRPr/>
          </a:p>
          <a:p>
            <a:pPr indent="0" lvl="0" marL="0" marR="0" rtl="0" algn="ctr">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226" name="Google Shape;226;p16"/>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27" name="Google Shape;227;p16"/>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228" name="Google Shape;228;p16"/>
          <p:cNvSpPr txBox="1"/>
          <p:nvPr/>
        </p:nvSpPr>
        <p:spPr>
          <a:xfrm>
            <a:off x="98854" y="1132352"/>
            <a:ext cx="12093141" cy="23529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000">
                <a:solidFill>
                  <a:schemeClr val="dk1"/>
                </a:solidFill>
                <a:latin typeface="Calibri"/>
                <a:ea typeface="Calibri"/>
                <a:cs typeface="Calibri"/>
                <a:sym typeface="Calibri"/>
              </a:rPr>
              <a:t>PROBLEM 3: A square ABCD of 50 mm side has its corner A in the H.P., its diagonal AC inclined at 30º to the H.P. and the diagonal BD inclined at 45º to the V.P. and parallel to the H.P. Draw its projections.</a:t>
            </a:r>
            <a:endParaRPr/>
          </a:p>
          <a:p>
            <a:pPr indent="-342900" lvl="0" marL="342900" marR="0" rtl="0" algn="l">
              <a:lnSpc>
                <a:spcPct val="150000"/>
              </a:lnSpc>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Keep AC parallel to the H.P. &amp; BD perpendicular to V.P. (considering inclination of AC as inclination of the plane)</a:t>
            </a:r>
            <a:endParaRPr/>
          </a:p>
          <a:p>
            <a:pPr indent="-342900" lvl="0" marL="342900" marR="0" rtl="0" algn="l">
              <a:lnSpc>
                <a:spcPct val="150000"/>
              </a:lnSpc>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Incline AC at 30º to the H.P. i.e. incline the edge view (FV) at 30º to the HP</a:t>
            </a:r>
            <a:endParaRPr/>
          </a:p>
          <a:p>
            <a:pPr indent="-342900" lvl="0" marL="342900" marR="0" rtl="0" algn="l">
              <a:lnSpc>
                <a:spcPct val="150000"/>
              </a:lnSpc>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Incline BD at 45º to the V.P.</a:t>
            </a:r>
            <a:endParaRPr/>
          </a:p>
        </p:txBody>
      </p:sp>
      <p:grpSp>
        <p:nvGrpSpPr>
          <p:cNvPr id="229" name="Google Shape;229;p16"/>
          <p:cNvGrpSpPr/>
          <p:nvPr/>
        </p:nvGrpSpPr>
        <p:grpSpPr>
          <a:xfrm>
            <a:off x="222421" y="3485304"/>
            <a:ext cx="8983361" cy="2767215"/>
            <a:chOff x="1795462" y="1481137"/>
            <a:chExt cx="8601075" cy="3895725"/>
          </a:xfrm>
        </p:grpSpPr>
        <p:pic>
          <p:nvPicPr>
            <p:cNvPr id="230" name="Google Shape;230;p16"/>
            <p:cNvPicPr preferRelativeResize="0"/>
            <p:nvPr/>
          </p:nvPicPr>
          <p:blipFill rotWithShape="1">
            <a:blip r:embed="rId4">
              <a:alphaModFix/>
            </a:blip>
            <a:srcRect b="0" l="0" r="0" t="0"/>
            <a:stretch/>
          </p:blipFill>
          <p:spPr>
            <a:xfrm>
              <a:off x="1795462" y="1481137"/>
              <a:ext cx="8601075" cy="3895725"/>
            </a:xfrm>
            <a:prstGeom prst="rect">
              <a:avLst/>
            </a:prstGeom>
            <a:noFill/>
            <a:ln>
              <a:noFill/>
            </a:ln>
          </p:spPr>
        </p:pic>
        <p:sp>
          <p:nvSpPr>
            <p:cNvPr id="231" name="Google Shape;231;p16"/>
            <p:cNvSpPr/>
            <p:nvPr/>
          </p:nvSpPr>
          <p:spPr>
            <a:xfrm>
              <a:off x="1795462" y="1481137"/>
              <a:ext cx="2924819" cy="29823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IN" sz="2800">
                <a:solidFill>
                  <a:schemeClr val="lt1"/>
                </a:solidFill>
                <a:latin typeface="Calibri"/>
                <a:ea typeface="Calibri"/>
                <a:cs typeface="Calibri"/>
                <a:sym typeface="Calibri"/>
              </a:rPr>
              <a:t>Summary</a:t>
            </a:r>
            <a:endParaRPr/>
          </a:p>
        </p:txBody>
      </p:sp>
      <p:sp>
        <p:nvSpPr>
          <p:cNvPr id="237" name="Google Shape;237;p17"/>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38" name="Google Shape;238;p17"/>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239" name="Google Shape;239;p17"/>
          <p:cNvSpPr txBox="1"/>
          <p:nvPr/>
        </p:nvSpPr>
        <p:spPr>
          <a:xfrm>
            <a:off x="1507605" y="804925"/>
            <a:ext cx="9872967" cy="6429452"/>
          </a:xfrm>
          <a:prstGeom prst="rect">
            <a:avLst/>
          </a:prstGeom>
          <a:noFill/>
          <a:ln>
            <a:noFill/>
          </a:ln>
        </p:spPr>
        <p:txBody>
          <a:bodyPr anchorCtr="0" anchor="t" bIns="45700" lIns="91425" spcFirstLastPara="1" rIns="91425" wrap="square" tIns="45700">
            <a:spAutoFit/>
          </a:bodyPr>
          <a:lstStyle/>
          <a:p>
            <a:pPr indent="-114300" lvl="0" marL="228600" marR="0" rtl="0" algn="just">
              <a:lnSpc>
                <a:spcPct val="9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None/>
            </a:pPr>
            <a:r>
              <a:rPr lang="en-IN" sz="2400">
                <a:solidFill>
                  <a:schemeClr val="dk1"/>
                </a:solidFill>
                <a:latin typeface="Calibri"/>
                <a:ea typeface="Calibri"/>
                <a:cs typeface="Calibri"/>
                <a:sym typeface="Calibri"/>
              </a:rPr>
              <a:t>Learners are able to draw:</a:t>
            </a:r>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400"/>
              <a:buFont typeface="Calibri"/>
              <a:buAutoNum type="alphaLcParenR"/>
            </a:pPr>
            <a:r>
              <a:rPr lang="en-IN" sz="2400">
                <a:solidFill>
                  <a:schemeClr val="dk1"/>
                </a:solidFill>
                <a:latin typeface="Calibri"/>
                <a:ea typeface="Calibri"/>
                <a:cs typeface="Calibri"/>
                <a:sym typeface="Calibri"/>
              </a:rPr>
              <a:t>Surface perpendicular to both HP and VP</a:t>
            </a:r>
            <a:endParaRPr/>
          </a:p>
          <a:p>
            <a:pPr indent="-457200" lvl="0" marL="457200" marR="0" rtl="0" algn="l">
              <a:lnSpc>
                <a:spcPct val="150000"/>
              </a:lnSpc>
              <a:spcBef>
                <a:spcPts val="0"/>
              </a:spcBef>
              <a:spcAft>
                <a:spcPts val="0"/>
              </a:spcAft>
              <a:buClr>
                <a:schemeClr val="dk1"/>
              </a:buClr>
              <a:buSzPts val="2400"/>
              <a:buFont typeface="Calibri"/>
              <a:buAutoNum type="alphaLcParenR"/>
            </a:pPr>
            <a:r>
              <a:rPr lang="en-IN" sz="2400">
                <a:solidFill>
                  <a:schemeClr val="dk1"/>
                </a:solidFill>
                <a:latin typeface="Calibri"/>
                <a:ea typeface="Calibri"/>
                <a:cs typeface="Calibri"/>
                <a:sym typeface="Calibri"/>
              </a:rPr>
              <a:t>Surface parallel to HP and perpendicular to VP</a:t>
            </a:r>
            <a:endParaRPr/>
          </a:p>
          <a:p>
            <a:pPr indent="-457200" lvl="0" marL="457200" marR="0" rtl="0" algn="l">
              <a:lnSpc>
                <a:spcPct val="150000"/>
              </a:lnSpc>
              <a:spcBef>
                <a:spcPts val="0"/>
              </a:spcBef>
              <a:spcAft>
                <a:spcPts val="0"/>
              </a:spcAft>
              <a:buClr>
                <a:schemeClr val="dk1"/>
              </a:buClr>
              <a:buSzPts val="2400"/>
              <a:buFont typeface="Calibri"/>
              <a:buAutoNum type="alphaLcParenR"/>
            </a:pPr>
            <a:r>
              <a:rPr lang="en-IN" sz="2400">
                <a:solidFill>
                  <a:schemeClr val="dk1"/>
                </a:solidFill>
                <a:latin typeface="Calibri"/>
                <a:ea typeface="Calibri"/>
                <a:cs typeface="Calibri"/>
                <a:sym typeface="Calibri"/>
              </a:rPr>
              <a:t>Surface inclined to HP and perpendicular to VP</a:t>
            </a:r>
            <a:endParaRPr/>
          </a:p>
          <a:p>
            <a:pPr indent="-457200" lvl="0" marL="457200" marR="0" rtl="0" algn="l">
              <a:lnSpc>
                <a:spcPct val="150000"/>
              </a:lnSpc>
              <a:spcBef>
                <a:spcPts val="0"/>
              </a:spcBef>
              <a:spcAft>
                <a:spcPts val="0"/>
              </a:spcAft>
              <a:buClr>
                <a:schemeClr val="dk1"/>
              </a:buClr>
              <a:buSzPts val="2400"/>
              <a:buFont typeface="Calibri"/>
              <a:buAutoNum type="alphaLcParenR"/>
            </a:pPr>
            <a:r>
              <a:rPr lang="en-IN" sz="2400">
                <a:solidFill>
                  <a:schemeClr val="dk1"/>
                </a:solidFill>
                <a:latin typeface="Calibri"/>
                <a:ea typeface="Calibri"/>
                <a:cs typeface="Calibri"/>
                <a:sym typeface="Calibri"/>
              </a:rPr>
              <a:t>Surface inclined to VP and perpendicular to HP</a:t>
            </a:r>
            <a:endParaRPr/>
          </a:p>
          <a:p>
            <a:pPr indent="-304800" lvl="0" marL="457200" marR="0" rtl="0" algn="l">
              <a:lnSpc>
                <a:spcPct val="150000"/>
              </a:lnSpc>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76200" lvl="0" marL="228600" marR="0" rtl="0" algn="just">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76200" lvl="0" marL="228600" marR="0" rtl="0" algn="just">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76200" lvl="0" marL="228600" marR="0" rtl="0" algn="just">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76200" lvl="0" marL="228600" marR="0" rtl="0" algn="just">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76200" lvl="0" marL="228600" marR="0" rtl="0" algn="just">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IN" sz="2800">
                <a:solidFill>
                  <a:schemeClr val="lt1"/>
                </a:solidFill>
                <a:latin typeface="Calibri"/>
                <a:ea typeface="Calibri"/>
                <a:cs typeface="Calibri"/>
                <a:sym typeface="Calibri"/>
              </a:rPr>
              <a:t>Questions</a:t>
            </a:r>
            <a:endParaRPr/>
          </a:p>
        </p:txBody>
      </p:sp>
      <p:sp>
        <p:nvSpPr>
          <p:cNvPr id="245" name="Google Shape;245;p18"/>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46" name="Google Shape;246;p18"/>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247" name="Google Shape;247;p18"/>
          <p:cNvSpPr/>
          <p:nvPr/>
        </p:nvSpPr>
        <p:spPr>
          <a:xfrm>
            <a:off x="74139" y="670390"/>
            <a:ext cx="9613558" cy="7363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33350" lvl="0" marL="0" marR="0" rtl="0" algn="just">
              <a:lnSpc>
                <a:spcPct val="150000"/>
              </a:lnSpc>
              <a:spcBef>
                <a:spcPts val="0"/>
              </a:spcBef>
              <a:spcAft>
                <a:spcPts val="0"/>
              </a:spcAft>
              <a:buClr>
                <a:schemeClr val="dk1"/>
              </a:buClr>
              <a:buSzPts val="2100"/>
              <a:buFont typeface="Noto Sans Symbols"/>
              <a:buChar char="❖"/>
            </a:pPr>
            <a:r>
              <a:rPr lang="en-IN" sz="2100">
                <a:solidFill>
                  <a:schemeClr val="dk1"/>
                </a:solidFill>
                <a:latin typeface="Calibri"/>
                <a:ea typeface="Calibri"/>
                <a:cs typeface="Calibri"/>
                <a:sym typeface="Calibri"/>
              </a:rPr>
              <a:t> </a:t>
            </a:r>
            <a:r>
              <a:rPr b="1" lang="en-IN" sz="2100">
                <a:solidFill>
                  <a:schemeClr val="dk1"/>
                </a:solidFill>
                <a:latin typeface="Calibri"/>
                <a:ea typeface="Calibri"/>
                <a:cs typeface="Calibri"/>
                <a:sym typeface="Calibri"/>
              </a:rPr>
              <a:t>Problem 1:</a:t>
            </a:r>
            <a:r>
              <a:rPr lang="en-IN" sz="2100">
                <a:solidFill>
                  <a:schemeClr val="dk1"/>
                </a:solidFill>
                <a:latin typeface="Calibri"/>
                <a:ea typeface="Calibri"/>
                <a:cs typeface="Calibri"/>
                <a:sym typeface="Calibri"/>
              </a:rPr>
              <a:t> A 30 – 60 degree set square of longest side 100 mm long, is in VP and 30 degree inclined to HP while it’s surface is 45 deg. inclined to VP. Draw it’s projections.</a:t>
            </a:r>
            <a:endParaRPr/>
          </a:p>
          <a:p>
            <a:pPr indent="-133350" lvl="0" marL="0" marR="0" rtl="0" algn="just">
              <a:lnSpc>
                <a:spcPct val="150000"/>
              </a:lnSpc>
              <a:spcBef>
                <a:spcPts val="0"/>
              </a:spcBef>
              <a:spcAft>
                <a:spcPts val="0"/>
              </a:spcAft>
              <a:buClr>
                <a:schemeClr val="dk1"/>
              </a:buClr>
              <a:buSzPts val="2100"/>
              <a:buFont typeface="Noto Sans Symbols"/>
              <a:buChar char="❖"/>
            </a:pPr>
            <a:r>
              <a:rPr lang="en-IN" sz="2100">
                <a:solidFill>
                  <a:schemeClr val="dk1"/>
                </a:solidFill>
                <a:latin typeface="Calibri"/>
                <a:ea typeface="Calibri"/>
                <a:cs typeface="Calibri"/>
                <a:sym typeface="Calibri"/>
              </a:rPr>
              <a:t> </a:t>
            </a:r>
            <a:r>
              <a:rPr b="1" lang="en-IN" sz="2100">
                <a:solidFill>
                  <a:schemeClr val="dk1"/>
                </a:solidFill>
                <a:latin typeface="Calibri"/>
                <a:ea typeface="Calibri"/>
                <a:cs typeface="Calibri"/>
                <a:sym typeface="Calibri"/>
              </a:rPr>
              <a:t>Problem 2: </a:t>
            </a:r>
            <a:r>
              <a:rPr lang="en-IN" sz="2100">
                <a:solidFill>
                  <a:schemeClr val="dk1"/>
                </a:solidFill>
                <a:latin typeface="Calibri"/>
                <a:ea typeface="Calibri"/>
                <a:cs typeface="Calibri"/>
                <a:sym typeface="Calibri"/>
              </a:rPr>
              <a:t>A 30 – 60 degree set square of longest side 100 mm long is in VP and it’s surface 45 deg. inclined to VP. One end of longest side is 10 mm and other end is 35 mm above HP. Draw it’s projections.</a:t>
            </a:r>
            <a:endParaRPr/>
          </a:p>
          <a:p>
            <a:pPr indent="-133350" lvl="0" marL="0" marR="0" rtl="0" algn="just">
              <a:lnSpc>
                <a:spcPct val="150000"/>
              </a:lnSpc>
              <a:spcBef>
                <a:spcPts val="0"/>
              </a:spcBef>
              <a:spcAft>
                <a:spcPts val="0"/>
              </a:spcAft>
              <a:buClr>
                <a:schemeClr val="dk1"/>
              </a:buClr>
              <a:buSzPts val="2100"/>
              <a:buFont typeface="Noto Sans Symbols"/>
              <a:buChar char="❖"/>
            </a:pPr>
            <a:r>
              <a:rPr lang="en-IN" sz="2100">
                <a:solidFill>
                  <a:schemeClr val="dk1"/>
                </a:solidFill>
                <a:latin typeface="Calibri"/>
                <a:ea typeface="Calibri"/>
                <a:cs typeface="Calibri"/>
                <a:sym typeface="Calibri"/>
              </a:rPr>
              <a:t> </a:t>
            </a:r>
            <a:r>
              <a:rPr b="1" lang="en-IN" sz="2100">
                <a:solidFill>
                  <a:schemeClr val="dk1"/>
                </a:solidFill>
                <a:latin typeface="Calibri"/>
                <a:ea typeface="Calibri"/>
                <a:cs typeface="Calibri"/>
                <a:sym typeface="Calibri"/>
              </a:rPr>
              <a:t>Problem 3: </a:t>
            </a:r>
            <a:r>
              <a:rPr lang="en-IN" sz="2100">
                <a:solidFill>
                  <a:schemeClr val="dk1"/>
                </a:solidFill>
                <a:latin typeface="Calibri"/>
                <a:ea typeface="Calibri"/>
                <a:cs typeface="Calibri"/>
                <a:sym typeface="Calibri"/>
              </a:rPr>
              <a:t>A regular pentagon of 30 mm sides is resting on HP on one of it’s sides with it’s surface 45 deg. inclined to HP. Draw it’s projections when the side in HP makes 30 deg. angle with VP.</a:t>
            </a:r>
            <a:endParaRPr/>
          </a:p>
          <a:p>
            <a:pPr indent="-133350" lvl="0" marL="0" marR="0" rtl="0" algn="just">
              <a:lnSpc>
                <a:spcPct val="150000"/>
              </a:lnSpc>
              <a:spcBef>
                <a:spcPts val="0"/>
              </a:spcBef>
              <a:spcAft>
                <a:spcPts val="0"/>
              </a:spcAft>
              <a:buClr>
                <a:schemeClr val="dk1"/>
              </a:buClr>
              <a:buSzPts val="2100"/>
              <a:buFont typeface="Noto Sans Symbols"/>
              <a:buChar char="❖"/>
            </a:pPr>
            <a:r>
              <a:rPr lang="en-IN" sz="2100">
                <a:solidFill>
                  <a:schemeClr val="dk1"/>
                </a:solidFill>
                <a:latin typeface="Calibri"/>
                <a:ea typeface="Calibri"/>
                <a:cs typeface="Calibri"/>
                <a:sym typeface="Calibri"/>
              </a:rPr>
              <a:t> </a:t>
            </a:r>
            <a:r>
              <a:rPr b="1" lang="en-IN" sz="2100">
                <a:solidFill>
                  <a:schemeClr val="dk1"/>
                </a:solidFill>
                <a:latin typeface="Calibri"/>
                <a:ea typeface="Calibri"/>
                <a:cs typeface="Calibri"/>
                <a:sym typeface="Calibri"/>
              </a:rPr>
              <a:t>Problem 4: </a:t>
            </a:r>
            <a:r>
              <a:rPr lang="en-IN" sz="2100">
                <a:solidFill>
                  <a:schemeClr val="dk1"/>
                </a:solidFill>
                <a:latin typeface="Calibri"/>
                <a:ea typeface="Calibri"/>
                <a:cs typeface="Calibri"/>
                <a:sym typeface="Calibri"/>
              </a:rPr>
              <a:t>A regular pentagon of 30 mm sides is resting on HP on one of it’s sides while it’s opposite vertex (corner) is 30 mm above HP. Draw projections when side in HP is 30 deg. inclined to VP.           </a:t>
            </a:r>
            <a:endParaRPr/>
          </a:p>
          <a:p>
            <a:pPr indent="0" lvl="0" marL="0" marR="0" rtl="0" algn="l">
              <a:spcBef>
                <a:spcPts val="0"/>
              </a:spcBef>
              <a:spcAft>
                <a:spcPts val="0"/>
              </a:spcAft>
              <a:buNone/>
            </a:pPr>
            <a:r>
              <a:t/>
            </a:r>
            <a:endParaRPr b="1"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b="1"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b="1" sz="1800">
              <a:solidFill>
                <a:srgbClr val="FF0000"/>
              </a:solidFill>
              <a:latin typeface="Calibri"/>
              <a:ea typeface="Calibri"/>
              <a:cs typeface="Calibri"/>
              <a:sym typeface="Calibri"/>
            </a:endParaRPr>
          </a:p>
          <a:p>
            <a:pPr indent="0" lvl="0" marL="0" marR="0" rtl="0" algn="l">
              <a:spcBef>
                <a:spcPts val="0"/>
              </a:spcBef>
              <a:spcAft>
                <a:spcPts val="0"/>
              </a:spcAft>
              <a:buClr>
                <a:schemeClr val="dk1"/>
              </a:buClr>
              <a:buSzPts val="1800"/>
              <a:buFont typeface="Noto Sans Symbols"/>
              <a:buNone/>
            </a:pPr>
            <a:r>
              <a:t/>
            </a:r>
            <a:endParaRPr b="1"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IN" sz="2800">
                <a:solidFill>
                  <a:schemeClr val="lt1"/>
                </a:solidFill>
                <a:latin typeface="Calibri"/>
                <a:ea typeface="Calibri"/>
                <a:cs typeface="Calibri"/>
                <a:sym typeface="Calibri"/>
              </a:rPr>
              <a:t>References</a:t>
            </a:r>
            <a:endParaRPr/>
          </a:p>
        </p:txBody>
      </p:sp>
      <p:sp>
        <p:nvSpPr>
          <p:cNvPr id="253" name="Google Shape;253;p19"/>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54" name="Google Shape;254;p19"/>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255" name="Google Shape;255;p19"/>
          <p:cNvSpPr txBox="1"/>
          <p:nvPr/>
        </p:nvSpPr>
        <p:spPr>
          <a:xfrm>
            <a:off x="532234" y="1678682"/>
            <a:ext cx="11314023" cy="1938992"/>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364C6A"/>
              </a:buClr>
              <a:buSzPts val="2400"/>
              <a:buFont typeface="Courier New"/>
              <a:buChar char="o"/>
            </a:pPr>
            <a:r>
              <a:rPr b="1" lang="en-IN" sz="2400">
                <a:solidFill>
                  <a:srgbClr val="364C6A"/>
                </a:solidFill>
                <a:latin typeface="Calibri"/>
                <a:ea typeface="Calibri"/>
                <a:cs typeface="Calibri"/>
                <a:sym typeface="Calibri"/>
              </a:rPr>
              <a:t> Engineering Drawing by N. D. Bhatt and V. M. Panchal</a:t>
            </a:r>
            <a:endParaRPr/>
          </a:p>
          <a:p>
            <a:pPr indent="0" lvl="0" marL="0" marR="0" rtl="0" algn="l">
              <a:spcBef>
                <a:spcPts val="0"/>
              </a:spcBef>
              <a:spcAft>
                <a:spcPts val="0"/>
              </a:spcAft>
              <a:buNone/>
            </a:pPr>
            <a:r>
              <a:t/>
            </a:r>
            <a:endParaRPr b="1" sz="2400">
              <a:solidFill>
                <a:srgbClr val="364C6A"/>
              </a:solidFill>
              <a:latin typeface="Calibri"/>
              <a:ea typeface="Calibri"/>
              <a:cs typeface="Calibri"/>
              <a:sym typeface="Calibri"/>
            </a:endParaRPr>
          </a:p>
          <a:p>
            <a:pPr indent="-152400" lvl="0" marL="0" marR="0" rtl="0" algn="l">
              <a:spcBef>
                <a:spcPts val="0"/>
              </a:spcBef>
              <a:spcAft>
                <a:spcPts val="0"/>
              </a:spcAft>
              <a:buClr>
                <a:srgbClr val="364C6A"/>
              </a:buClr>
              <a:buSzPts val="2400"/>
              <a:buFont typeface="Courier New"/>
              <a:buChar char="o"/>
            </a:pPr>
            <a:r>
              <a:rPr b="1" lang="en-IN" sz="2400">
                <a:solidFill>
                  <a:srgbClr val="364C6A"/>
                </a:solidFill>
                <a:latin typeface="Calibri"/>
                <a:ea typeface="Calibri"/>
                <a:cs typeface="Calibri"/>
                <a:sym typeface="Calibri"/>
              </a:rPr>
              <a:t> Engineering Graphics by K. C. John</a:t>
            </a:r>
            <a:endParaRPr/>
          </a:p>
          <a:p>
            <a:pPr indent="0" lvl="0" marL="0" marR="0" rtl="0" algn="l">
              <a:spcBef>
                <a:spcPts val="0"/>
              </a:spcBef>
              <a:spcAft>
                <a:spcPts val="0"/>
              </a:spcAft>
              <a:buNone/>
            </a:pPr>
            <a:r>
              <a:t/>
            </a:r>
            <a:endParaRPr b="1" sz="2400">
              <a:solidFill>
                <a:srgbClr val="364C6A"/>
              </a:solidFill>
              <a:latin typeface="Calibri"/>
              <a:ea typeface="Calibri"/>
              <a:cs typeface="Calibri"/>
              <a:sym typeface="Calibri"/>
            </a:endParaRPr>
          </a:p>
          <a:p>
            <a:pPr indent="-152400" lvl="0" marL="0" marR="0" rtl="0" algn="l">
              <a:spcBef>
                <a:spcPts val="0"/>
              </a:spcBef>
              <a:spcAft>
                <a:spcPts val="0"/>
              </a:spcAft>
              <a:buClr>
                <a:srgbClr val="364C6A"/>
              </a:buClr>
              <a:buSzPts val="2400"/>
              <a:buFont typeface="Courier New"/>
              <a:buChar char="o"/>
            </a:pPr>
            <a:r>
              <a:rPr b="1" lang="en-IN" sz="2400">
                <a:solidFill>
                  <a:srgbClr val="364C6A"/>
                </a:solidFill>
                <a:latin typeface="Calibri"/>
                <a:ea typeface="Calibri"/>
                <a:cs typeface="Calibri"/>
                <a:sym typeface="Calibri"/>
              </a:rPr>
              <a:t> NPTEL</a:t>
            </a:r>
            <a:endParaRPr b="1" sz="24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800" u="none" cap="none" strike="noStrike">
                <a:solidFill>
                  <a:schemeClr val="lt1"/>
                </a:solidFill>
                <a:latin typeface="Times New Roman"/>
                <a:ea typeface="Times New Roman"/>
                <a:cs typeface="Times New Roman"/>
                <a:sym typeface="Times New Roman"/>
              </a:rPr>
              <a:t>Prerequisite/Recapitulations</a:t>
            </a:r>
            <a:endParaRPr b="0" i="0" sz="3200" u="none" cap="none" strike="noStrike">
              <a:solidFill>
                <a:schemeClr val="lt1"/>
              </a:solidFill>
              <a:latin typeface="Times New Roman"/>
              <a:ea typeface="Times New Roman"/>
              <a:cs typeface="Times New Roman"/>
              <a:sym typeface="Times New Roman"/>
            </a:endParaRPr>
          </a:p>
        </p:txBody>
      </p:sp>
      <p:sp>
        <p:nvSpPr>
          <p:cNvPr id="97" name="Google Shape;97;p2"/>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i="0" sz="2400" u="none" cap="none" strike="noStrike">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98" name="Google Shape;98;p2"/>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99" name="Google Shape;99;p2"/>
          <p:cNvSpPr txBox="1"/>
          <p:nvPr/>
        </p:nvSpPr>
        <p:spPr>
          <a:xfrm>
            <a:off x="846161" y="1445557"/>
            <a:ext cx="6445890" cy="4154984"/>
          </a:xfrm>
          <a:prstGeom prst="rect">
            <a:avLst/>
          </a:prstGeom>
          <a:noFill/>
          <a:ln>
            <a:noFill/>
          </a:ln>
        </p:spPr>
        <p:txBody>
          <a:bodyPr anchorCtr="0" anchor="t" bIns="45700" lIns="91425" spcFirstLastPara="1" rIns="91425" wrap="square" tIns="45700">
            <a:spAutoFit/>
          </a:bodyPr>
          <a:lstStyle/>
          <a:p>
            <a:pPr indent="-152400" lvl="0" marL="0" marR="0" rtl="0" algn="l">
              <a:lnSpc>
                <a:spcPct val="200000"/>
              </a:lnSpc>
              <a:spcBef>
                <a:spcPts val="0"/>
              </a:spcBef>
              <a:spcAft>
                <a:spcPts val="0"/>
              </a:spcAft>
              <a:buClr>
                <a:schemeClr val="dk1"/>
              </a:buClr>
              <a:buSzPts val="2400"/>
              <a:buFont typeface="Arial"/>
              <a:buChar char="•"/>
            </a:pPr>
            <a:r>
              <a:rPr b="1" i="0" lang="en-IN" sz="2400" u="none" cap="none" strike="noStrike">
                <a:solidFill>
                  <a:schemeClr val="dk1"/>
                </a:solidFill>
                <a:latin typeface="Calibri"/>
                <a:ea typeface="Calibri"/>
                <a:cs typeface="Calibri"/>
                <a:sym typeface="Calibri"/>
              </a:rPr>
              <a:t> Drawing, Sketching</a:t>
            </a:r>
            <a:endParaRPr/>
          </a:p>
          <a:p>
            <a:pPr indent="-152400" lvl="0" marL="0" marR="0" rtl="0" algn="l">
              <a:lnSpc>
                <a:spcPct val="200000"/>
              </a:lnSpc>
              <a:spcBef>
                <a:spcPts val="0"/>
              </a:spcBef>
              <a:spcAft>
                <a:spcPts val="0"/>
              </a:spcAft>
              <a:buClr>
                <a:schemeClr val="dk1"/>
              </a:buClr>
              <a:buSzPts val="2400"/>
              <a:buFont typeface="Arial"/>
              <a:buChar char="•"/>
            </a:pPr>
            <a:r>
              <a:rPr b="1" i="0" lang="en-IN" sz="2400" u="none" cap="none" strike="noStrike">
                <a:solidFill>
                  <a:schemeClr val="dk1"/>
                </a:solidFill>
                <a:latin typeface="Calibri"/>
                <a:ea typeface="Calibri"/>
                <a:cs typeface="Calibri"/>
                <a:sym typeface="Calibri"/>
              </a:rPr>
              <a:t> First angle &amp; third angle projection</a:t>
            </a:r>
            <a:endParaRPr/>
          </a:p>
          <a:p>
            <a:pPr indent="-152400" lvl="0" marL="0" marR="0" rtl="0" algn="l">
              <a:lnSpc>
                <a:spcPct val="200000"/>
              </a:lnSpc>
              <a:spcBef>
                <a:spcPts val="0"/>
              </a:spcBef>
              <a:spcAft>
                <a:spcPts val="0"/>
              </a:spcAft>
              <a:buClr>
                <a:schemeClr val="dk1"/>
              </a:buClr>
              <a:buSzPts val="2400"/>
              <a:buFont typeface="Arial"/>
              <a:buChar char="•"/>
            </a:pPr>
            <a:r>
              <a:rPr b="1" i="0" lang="en-IN" sz="2400" u="none" cap="none" strike="noStrike">
                <a:solidFill>
                  <a:schemeClr val="dk1"/>
                </a:solidFill>
                <a:latin typeface="Calibri"/>
                <a:ea typeface="Calibri"/>
                <a:cs typeface="Calibri"/>
                <a:sym typeface="Calibri"/>
              </a:rPr>
              <a:t> Basics of engineering graphics</a:t>
            </a:r>
            <a:endParaRPr/>
          </a:p>
          <a:p>
            <a:pPr indent="-152400" lvl="0" marL="0" marR="0" rtl="0" algn="l">
              <a:lnSpc>
                <a:spcPct val="200000"/>
              </a:lnSpc>
              <a:spcBef>
                <a:spcPts val="0"/>
              </a:spcBef>
              <a:spcAft>
                <a:spcPts val="0"/>
              </a:spcAft>
              <a:buClr>
                <a:schemeClr val="dk1"/>
              </a:buClr>
              <a:buSzPts val="2400"/>
              <a:buFont typeface="Arial"/>
              <a:buChar char="•"/>
            </a:pPr>
            <a:r>
              <a:rPr b="1" i="0" lang="en-IN" sz="2400" u="none" cap="none" strike="noStrike">
                <a:solidFill>
                  <a:schemeClr val="dk1"/>
                </a:solidFill>
                <a:latin typeface="Calibri"/>
                <a:ea typeface="Calibri"/>
                <a:cs typeface="Calibri"/>
                <a:sym typeface="Calibri"/>
              </a:rPr>
              <a:t>Projection of Point</a:t>
            </a:r>
            <a:endParaRPr/>
          </a:p>
          <a:p>
            <a:pPr indent="-152400" lvl="0" marL="0" marR="0" rtl="0" algn="l">
              <a:lnSpc>
                <a:spcPct val="200000"/>
              </a:lnSpc>
              <a:spcBef>
                <a:spcPts val="0"/>
              </a:spcBef>
              <a:spcAft>
                <a:spcPts val="0"/>
              </a:spcAft>
              <a:buClr>
                <a:schemeClr val="dk1"/>
              </a:buClr>
              <a:buSzPts val="2400"/>
              <a:buFont typeface="Arial"/>
              <a:buChar char="•"/>
            </a:pPr>
            <a:r>
              <a:rPr b="1" i="0" lang="en-IN" sz="2400" u="none" cap="none" strike="noStrike">
                <a:solidFill>
                  <a:schemeClr val="dk1"/>
                </a:solidFill>
                <a:latin typeface="Calibri"/>
                <a:ea typeface="Calibri"/>
                <a:cs typeface="Calibri"/>
                <a:sym typeface="Calibri"/>
              </a:rPr>
              <a:t>Projection of Straight Lines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0"/>
          <p:cNvSpPr txBox="1"/>
          <p:nvPr/>
        </p:nvSpPr>
        <p:spPr>
          <a:xfrm>
            <a:off x="1504949" y="20089"/>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chemeClr val="lt1"/>
              </a:solidFill>
              <a:latin typeface="Calibri"/>
              <a:ea typeface="Calibri"/>
              <a:cs typeface="Calibri"/>
              <a:sym typeface="Calibri"/>
            </a:endParaRPr>
          </a:p>
        </p:txBody>
      </p:sp>
      <p:sp>
        <p:nvSpPr>
          <p:cNvPr id="261" name="Google Shape;261;p20"/>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262" name="Google Shape;262;p20"/>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263" name="Google Shape;263;p20"/>
          <p:cNvSpPr txBox="1"/>
          <p:nvPr/>
        </p:nvSpPr>
        <p:spPr>
          <a:xfrm>
            <a:off x="2251862" y="2797778"/>
            <a:ext cx="7820167"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9600">
                <a:solidFill>
                  <a:srgbClr val="92D050"/>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Learning objectives</a:t>
            </a:r>
            <a:endParaRPr sz="3200">
              <a:solidFill>
                <a:schemeClr val="lt1"/>
              </a:solidFill>
              <a:latin typeface="Times New Roman"/>
              <a:ea typeface="Times New Roman"/>
              <a:cs typeface="Times New Roman"/>
              <a:sym typeface="Times New Roman"/>
            </a:endParaRPr>
          </a:p>
        </p:txBody>
      </p:sp>
      <p:sp>
        <p:nvSpPr>
          <p:cNvPr id="105" name="Google Shape;105;p3"/>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06" name="Google Shape;106;p3"/>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07" name="Google Shape;107;p3"/>
          <p:cNvSpPr txBox="1"/>
          <p:nvPr/>
        </p:nvSpPr>
        <p:spPr>
          <a:xfrm>
            <a:off x="272943" y="1684067"/>
            <a:ext cx="6591881" cy="23544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400">
                <a:solidFill>
                  <a:schemeClr val="dk1"/>
                </a:solidFill>
                <a:latin typeface="Calibri"/>
                <a:ea typeface="Calibri"/>
                <a:cs typeface="Calibri"/>
                <a:sym typeface="Calibri"/>
              </a:rPr>
              <a:t>To acquire knowledge about:</a:t>
            </a:r>
            <a:endParaRPr/>
          </a:p>
          <a:p>
            <a:pPr indent="0" lvl="0" marL="0" marR="0" rtl="0" algn="l">
              <a:lnSpc>
                <a:spcPct val="150000"/>
              </a:lnSpc>
              <a:spcBef>
                <a:spcPts val="0"/>
              </a:spcBef>
              <a:spcAft>
                <a:spcPts val="0"/>
              </a:spcAft>
              <a:buNone/>
            </a:pPr>
            <a:r>
              <a:t/>
            </a:r>
            <a:endParaRPr sz="2200">
              <a:solidFill>
                <a:schemeClr val="dk1"/>
              </a:solidFill>
              <a:latin typeface="Calibri"/>
              <a:ea typeface="Calibri"/>
              <a:cs typeface="Calibri"/>
              <a:sym typeface="Calibri"/>
            </a:endParaRPr>
          </a:p>
          <a:p>
            <a:pPr indent="-139700" lvl="0" marL="0" marR="0" rtl="0" algn="l">
              <a:lnSpc>
                <a:spcPct val="150000"/>
              </a:lnSpc>
              <a:spcBef>
                <a:spcPts val="0"/>
              </a:spcBef>
              <a:spcAft>
                <a:spcPts val="0"/>
              </a:spcAft>
              <a:buClr>
                <a:schemeClr val="dk1"/>
              </a:buClr>
              <a:buSzPts val="2200"/>
              <a:buFont typeface="Noto Sans Symbols"/>
              <a:buChar char="❖"/>
            </a:pPr>
            <a:r>
              <a:rPr lang="en-IN" sz="2200">
                <a:solidFill>
                  <a:schemeClr val="dk1"/>
                </a:solidFill>
                <a:latin typeface="Calibri"/>
                <a:ea typeface="Calibri"/>
                <a:cs typeface="Calibri"/>
                <a:sym typeface="Calibri"/>
              </a:rPr>
              <a:t> Different cases of </a:t>
            </a:r>
            <a:r>
              <a:rPr lang="en-IN" sz="2400">
                <a:solidFill>
                  <a:schemeClr val="dk1"/>
                </a:solidFill>
                <a:latin typeface="Calibri"/>
                <a:ea typeface="Calibri"/>
                <a:cs typeface="Calibri"/>
                <a:sym typeface="Calibri"/>
              </a:rPr>
              <a:t>Projection of planes</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Types of Planes</a:t>
            </a:r>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113" name="Google Shape;113;p4"/>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14" name="Google Shape;114;p4"/>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15" name="Google Shape;115;p4"/>
          <p:cNvSpPr txBox="1"/>
          <p:nvPr/>
        </p:nvSpPr>
        <p:spPr>
          <a:xfrm>
            <a:off x="1331441" y="1048430"/>
            <a:ext cx="7145294" cy="114307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400">
                <a:solidFill>
                  <a:schemeClr val="dk1"/>
                </a:solidFill>
                <a:latin typeface="Calibri"/>
                <a:ea typeface="Calibri"/>
                <a:cs typeface="Calibri"/>
                <a:sym typeface="Calibri"/>
              </a:rPr>
              <a:t>•Two dimensional objects are called planes. </a:t>
            </a:r>
            <a:endParaRPr/>
          </a:p>
          <a:p>
            <a:pPr indent="0" lvl="0" marL="0" marR="0" rtl="0" algn="l">
              <a:lnSpc>
                <a:spcPct val="150000"/>
              </a:lnSpc>
              <a:spcBef>
                <a:spcPts val="0"/>
              </a:spcBef>
              <a:spcAft>
                <a:spcPts val="0"/>
              </a:spcAft>
              <a:buNone/>
            </a:pPr>
            <a:r>
              <a:rPr lang="en-IN" sz="2400">
                <a:solidFill>
                  <a:schemeClr val="dk1"/>
                </a:solidFill>
                <a:latin typeface="Calibri"/>
                <a:ea typeface="Calibri"/>
                <a:cs typeface="Calibri"/>
                <a:sym typeface="Calibri"/>
              </a:rPr>
              <a:t>•They have length, breadth and negligible thickness</a:t>
            </a:r>
            <a:endParaRPr/>
          </a:p>
        </p:txBody>
      </p:sp>
      <p:pic>
        <p:nvPicPr>
          <p:cNvPr id="116" name="Google Shape;116;p4"/>
          <p:cNvPicPr preferRelativeResize="0"/>
          <p:nvPr/>
        </p:nvPicPr>
        <p:blipFill rotWithShape="1">
          <a:blip r:embed="rId4">
            <a:alphaModFix/>
          </a:blip>
          <a:srcRect b="0" l="0" r="0" t="0"/>
          <a:stretch/>
        </p:blipFill>
        <p:spPr>
          <a:xfrm>
            <a:off x="1925463" y="2287036"/>
            <a:ext cx="5153025" cy="403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Types of Planes contd.</a:t>
            </a:r>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122" name="Google Shape;122;p5"/>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23" name="Google Shape;123;p5"/>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24" name="Google Shape;124;p5"/>
          <p:cNvSpPr txBox="1"/>
          <p:nvPr/>
        </p:nvSpPr>
        <p:spPr>
          <a:xfrm>
            <a:off x="1590929" y="1309975"/>
            <a:ext cx="7861989"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There are two types of Planes: </a:t>
            </a:r>
            <a:endParaRPr/>
          </a:p>
          <a:p>
            <a:pPr indent="-457200" lvl="0" marL="457200" marR="0" rtl="0" algn="l">
              <a:spcBef>
                <a:spcPts val="0"/>
              </a:spcBef>
              <a:spcAft>
                <a:spcPts val="0"/>
              </a:spcAft>
              <a:buClr>
                <a:schemeClr val="dk1"/>
              </a:buClr>
              <a:buSzPts val="2400"/>
              <a:buFont typeface="Calibri"/>
              <a:buAutoNum type="arabicPeriod"/>
            </a:pPr>
            <a:r>
              <a:rPr lang="en-IN" sz="2400">
                <a:solidFill>
                  <a:schemeClr val="dk1"/>
                </a:solidFill>
                <a:latin typeface="Calibri"/>
                <a:ea typeface="Calibri"/>
                <a:cs typeface="Calibri"/>
                <a:sym typeface="Calibri"/>
              </a:rPr>
              <a:t>Perpendicular planes: Divided into sub-types: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(i) Perpendicular to both the reference planes.</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(ii) Perpendicular to one plane and parallel to the other.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(iii) Perpendicular to one plane and incline to the other.</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2.  Oblique planes which have their surface inclined to  both the reference planes.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Projection of Planes</a:t>
            </a:r>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130" name="Google Shape;130;p6"/>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31" name="Google Shape;131;p6"/>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32" name="Google Shape;132;p6"/>
          <p:cNvSpPr txBox="1"/>
          <p:nvPr/>
        </p:nvSpPr>
        <p:spPr>
          <a:xfrm>
            <a:off x="132828" y="813129"/>
            <a:ext cx="10825904" cy="50210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400">
                <a:solidFill>
                  <a:schemeClr val="dk1"/>
                </a:solidFill>
                <a:latin typeface="Calibri"/>
                <a:ea typeface="Calibri"/>
                <a:cs typeface="Calibri"/>
                <a:sym typeface="Calibri"/>
              </a:rPr>
              <a:t>In this topic various plane figures are the objects. </a:t>
            </a:r>
            <a:endParaRPr/>
          </a:p>
          <a:p>
            <a:pPr indent="0" lvl="0" marL="0" marR="0" rtl="0" algn="l">
              <a:lnSpc>
                <a:spcPct val="150000"/>
              </a:lnSpc>
              <a:spcBef>
                <a:spcPts val="0"/>
              </a:spcBef>
              <a:spcAft>
                <a:spcPts val="0"/>
              </a:spcAft>
              <a:buNone/>
            </a:pPr>
            <a:r>
              <a:rPr lang="en-IN" sz="2400">
                <a:solidFill>
                  <a:schemeClr val="dk1"/>
                </a:solidFill>
                <a:latin typeface="Calibri"/>
                <a:ea typeface="Calibri"/>
                <a:cs typeface="Calibri"/>
                <a:sym typeface="Calibri"/>
              </a:rPr>
              <a:t>What is usually asked in the problem:</a:t>
            </a:r>
            <a:endParaRPr/>
          </a:p>
          <a:p>
            <a:pPr indent="0" lvl="0" marL="0" marR="0" rtl="0" algn="l">
              <a:lnSpc>
                <a:spcPct val="150000"/>
              </a:lnSpc>
              <a:spcBef>
                <a:spcPts val="0"/>
              </a:spcBef>
              <a:spcAft>
                <a:spcPts val="0"/>
              </a:spcAft>
              <a:buNone/>
            </a:pPr>
            <a:r>
              <a:rPr lang="en-IN" sz="2400">
                <a:solidFill>
                  <a:schemeClr val="dk1"/>
                </a:solidFill>
                <a:latin typeface="Calibri"/>
                <a:ea typeface="Calibri"/>
                <a:cs typeface="Calibri"/>
                <a:sym typeface="Calibri"/>
              </a:rPr>
              <a:t>To draw their projections, means F.V, T.V &amp; S.V </a:t>
            </a:r>
            <a:endParaRPr/>
          </a:p>
          <a:p>
            <a:pPr indent="0" lvl="0" marL="0" marR="0" rtl="0" algn="l">
              <a:lnSpc>
                <a:spcPct val="150000"/>
              </a:lnSpc>
              <a:spcBef>
                <a:spcPts val="0"/>
              </a:spcBef>
              <a:spcAft>
                <a:spcPts val="0"/>
              </a:spcAft>
              <a:buNone/>
            </a:pPr>
            <a:r>
              <a:rPr lang="en-IN" sz="2400">
                <a:solidFill>
                  <a:schemeClr val="dk1"/>
                </a:solidFill>
                <a:latin typeface="Calibri"/>
                <a:ea typeface="Calibri"/>
                <a:cs typeface="Calibri"/>
                <a:sym typeface="Calibri"/>
              </a:rPr>
              <a:t>What will be given in the problem:</a:t>
            </a:r>
            <a:endParaRPr/>
          </a:p>
          <a:p>
            <a:pPr indent="-457200" lvl="1" marL="914400" marR="0" rtl="0" algn="l">
              <a:lnSpc>
                <a:spcPct val="150000"/>
              </a:lnSpc>
              <a:spcBef>
                <a:spcPts val="0"/>
              </a:spcBef>
              <a:spcAft>
                <a:spcPts val="0"/>
              </a:spcAft>
              <a:buClr>
                <a:schemeClr val="dk1"/>
              </a:buClr>
              <a:buSzPts val="2400"/>
              <a:buFont typeface="Calibri"/>
              <a:buAutoNum type="arabicPeriod"/>
            </a:pPr>
            <a:r>
              <a:rPr b="0" i="0" lang="en-IN" sz="2400" u="none" cap="none" strike="noStrike">
                <a:solidFill>
                  <a:schemeClr val="dk1"/>
                </a:solidFill>
                <a:latin typeface="Calibri"/>
                <a:ea typeface="Calibri"/>
                <a:cs typeface="Calibri"/>
                <a:sym typeface="Calibri"/>
              </a:rPr>
              <a:t>Description of the plane figure. </a:t>
            </a:r>
            <a:endParaRPr/>
          </a:p>
          <a:p>
            <a:pPr indent="-457200" lvl="1" marL="914400" marR="0" rtl="0" algn="l">
              <a:lnSpc>
                <a:spcPct val="150000"/>
              </a:lnSpc>
              <a:spcBef>
                <a:spcPts val="0"/>
              </a:spcBef>
              <a:spcAft>
                <a:spcPts val="0"/>
              </a:spcAft>
              <a:buClr>
                <a:schemeClr val="dk1"/>
              </a:buClr>
              <a:buSzPts val="2400"/>
              <a:buFont typeface="Calibri"/>
              <a:buAutoNum type="arabicPeriod"/>
            </a:pPr>
            <a:r>
              <a:rPr b="0" i="0" lang="en-IN" sz="2400" u="none" cap="none" strike="noStrike">
                <a:solidFill>
                  <a:schemeClr val="dk1"/>
                </a:solidFill>
                <a:latin typeface="Calibri"/>
                <a:ea typeface="Calibri"/>
                <a:cs typeface="Calibri"/>
                <a:sym typeface="Calibri"/>
              </a:rPr>
              <a:t>It’s position with HP and VP. </a:t>
            </a:r>
            <a:endParaRPr/>
          </a:p>
          <a:p>
            <a:pPr indent="0" lvl="0" marL="0" marR="0" rtl="0" algn="l">
              <a:lnSpc>
                <a:spcPct val="150000"/>
              </a:lnSpc>
              <a:spcBef>
                <a:spcPts val="0"/>
              </a:spcBef>
              <a:spcAft>
                <a:spcPts val="0"/>
              </a:spcAft>
              <a:buNone/>
            </a:pPr>
            <a:r>
              <a:rPr lang="en-IN" sz="2400">
                <a:solidFill>
                  <a:schemeClr val="dk1"/>
                </a:solidFill>
                <a:latin typeface="Calibri"/>
                <a:ea typeface="Calibri"/>
                <a:cs typeface="Calibri"/>
                <a:sym typeface="Calibri"/>
              </a:rPr>
              <a:t>In which manner it’s position with H.P. &amp; V.P. will be described:</a:t>
            </a:r>
            <a:endParaRPr/>
          </a:p>
          <a:p>
            <a:pPr indent="0" lvl="1" marL="457200" marR="0" rtl="0" algn="l">
              <a:lnSpc>
                <a:spcPct val="150000"/>
              </a:lnSpc>
              <a:spcBef>
                <a:spcPts val="0"/>
              </a:spcBef>
              <a:spcAft>
                <a:spcPts val="0"/>
              </a:spcAft>
              <a:buNone/>
            </a:pPr>
            <a:r>
              <a:rPr b="0" i="0" lang="en-IN" sz="2400" u="none" cap="none" strike="noStrike">
                <a:solidFill>
                  <a:schemeClr val="dk1"/>
                </a:solidFill>
                <a:latin typeface="Calibri"/>
                <a:ea typeface="Calibri"/>
                <a:cs typeface="Calibri"/>
                <a:sym typeface="Calibri"/>
              </a:rPr>
              <a:t>1. Inclination of it’s SURFACE with one of the reference planes will be given. </a:t>
            </a:r>
            <a:endParaRPr/>
          </a:p>
          <a:p>
            <a:pPr indent="0" lvl="1" marL="457200" marR="0" rtl="0" algn="l">
              <a:lnSpc>
                <a:spcPct val="150000"/>
              </a:lnSpc>
              <a:spcBef>
                <a:spcPts val="0"/>
              </a:spcBef>
              <a:spcAft>
                <a:spcPts val="0"/>
              </a:spcAft>
              <a:buNone/>
            </a:pPr>
            <a:r>
              <a:rPr b="0" i="0" lang="en-IN" sz="2400" u="none" cap="none" strike="noStrike">
                <a:solidFill>
                  <a:schemeClr val="dk1"/>
                </a:solidFill>
                <a:latin typeface="Calibri"/>
                <a:ea typeface="Calibri"/>
                <a:cs typeface="Calibri"/>
                <a:sym typeface="Calibri"/>
              </a:rPr>
              <a:t>2. Inclination of one of it’s EDGES with other reference plane will be given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Orientation of Planes</a:t>
            </a:r>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138" name="Google Shape;138;p7"/>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39" name="Google Shape;139;p7"/>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40" name="Google Shape;140;p7"/>
          <p:cNvSpPr txBox="1"/>
          <p:nvPr/>
        </p:nvSpPr>
        <p:spPr>
          <a:xfrm>
            <a:off x="1257296" y="1011360"/>
            <a:ext cx="6098058" cy="1697068"/>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400"/>
              <a:buFont typeface="Calibri"/>
              <a:buAutoNum type="alphaLcParenR"/>
            </a:pPr>
            <a:r>
              <a:rPr lang="en-IN" sz="2400">
                <a:solidFill>
                  <a:schemeClr val="dk1"/>
                </a:solidFill>
                <a:latin typeface="Calibri"/>
                <a:ea typeface="Calibri"/>
                <a:cs typeface="Calibri"/>
                <a:sym typeface="Calibri"/>
              </a:rPr>
              <a:t>Perpendicular (Edge view) </a:t>
            </a:r>
            <a:endParaRPr/>
          </a:p>
          <a:p>
            <a:pPr indent="-457200" lvl="0" marL="457200" marR="0" rtl="0" algn="l">
              <a:lnSpc>
                <a:spcPct val="150000"/>
              </a:lnSpc>
              <a:spcBef>
                <a:spcPts val="0"/>
              </a:spcBef>
              <a:spcAft>
                <a:spcPts val="0"/>
              </a:spcAft>
              <a:buClr>
                <a:schemeClr val="dk1"/>
              </a:buClr>
              <a:buSzPts val="2400"/>
              <a:buFont typeface="Calibri"/>
              <a:buAutoNum type="alphaLcParenR"/>
            </a:pPr>
            <a:r>
              <a:rPr lang="en-IN" sz="2400">
                <a:solidFill>
                  <a:schemeClr val="dk1"/>
                </a:solidFill>
                <a:latin typeface="Calibri"/>
                <a:ea typeface="Calibri"/>
                <a:cs typeface="Calibri"/>
                <a:sym typeface="Calibri"/>
              </a:rPr>
              <a:t>Parallel (True shape and size) </a:t>
            </a:r>
            <a:endParaRPr/>
          </a:p>
          <a:p>
            <a:pPr indent="-457200" lvl="0" marL="457200" marR="0" rtl="0" algn="l">
              <a:lnSpc>
                <a:spcPct val="150000"/>
              </a:lnSpc>
              <a:spcBef>
                <a:spcPts val="0"/>
              </a:spcBef>
              <a:spcAft>
                <a:spcPts val="0"/>
              </a:spcAft>
              <a:buClr>
                <a:schemeClr val="dk1"/>
              </a:buClr>
              <a:buSzPts val="2400"/>
              <a:buFont typeface="Calibri"/>
              <a:buAutoNum type="alphaLcParenR"/>
            </a:pPr>
            <a:r>
              <a:rPr lang="en-IN" sz="2400">
                <a:solidFill>
                  <a:schemeClr val="dk1"/>
                </a:solidFill>
                <a:latin typeface="Calibri"/>
                <a:ea typeface="Calibri"/>
                <a:cs typeface="Calibri"/>
                <a:sym typeface="Calibri"/>
              </a:rPr>
              <a:t>Inclines (Foreshortened shape)</a:t>
            </a:r>
            <a:endParaRPr/>
          </a:p>
        </p:txBody>
      </p:sp>
      <p:pic>
        <p:nvPicPr>
          <p:cNvPr id="141" name="Google Shape;141;p7"/>
          <p:cNvPicPr preferRelativeResize="0"/>
          <p:nvPr/>
        </p:nvPicPr>
        <p:blipFill rotWithShape="1">
          <a:blip r:embed="rId4">
            <a:alphaModFix/>
          </a:blip>
          <a:srcRect b="0" l="0" r="0" t="0"/>
          <a:stretch/>
        </p:blipFill>
        <p:spPr>
          <a:xfrm>
            <a:off x="279568" y="2876811"/>
            <a:ext cx="8420100" cy="2686050"/>
          </a:xfrm>
          <a:prstGeom prst="rect">
            <a:avLst/>
          </a:prstGeom>
          <a:noFill/>
          <a:ln>
            <a:noFill/>
          </a:ln>
        </p:spPr>
      </p:pic>
      <p:sp>
        <p:nvSpPr>
          <p:cNvPr id="142" name="Google Shape;142;p7"/>
          <p:cNvSpPr txBox="1"/>
          <p:nvPr/>
        </p:nvSpPr>
        <p:spPr>
          <a:xfrm>
            <a:off x="470577" y="5612209"/>
            <a:ext cx="9056482" cy="58907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400"/>
              <a:buFont typeface="Calibri"/>
              <a:buAutoNum type="alphaLcParenR"/>
            </a:pPr>
            <a:r>
              <a:rPr lang="en-IN" sz="2400">
                <a:solidFill>
                  <a:schemeClr val="dk1"/>
                </a:solidFill>
                <a:latin typeface="Calibri"/>
                <a:ea typeface="Calibri"/>
                <a:cs typeface="Calibri"/>
                <a:sym typeface="Calibri"/>
              </a:rPr>
              <a:t>Perpendicular                     b) Parallel                          c) Inclines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Different problems for Projection of Planes</a:t>
            </a:r>
            <a:endParaRPr/>
          </a:p>
          <a:p>
            <a:pPr indent="0" lvl="0" marL="0" marR="0" rtl="0" algn="ctr">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148" name="Google Shape;148;p8"/>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49" name="Google Shape;149;p8"/>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50" name="Google Shape;150;p8"/>
          <p:cNvSpPr txBox="1"/>
          <p:nvPr/>
        </p:nvSpPr>
        <p:spPr>
          <a:xfrm>
            <a:off x="1516785" y="1011360"/>
            <a:ext cx="9270664" cy="5575052"/>
          </a:xfrm>
          <a:prstGeom prst="rect">
            <a:avLst/>
          </a:prstGeom>
          <a:noFill/>
          <a:ln>
            <a:noFill/>
          </a:ln>
        </p:spPr>
        <p:txBody>
          <a:bodyPr anchorCtr="0" anchor="t" bIns="45700" lIns="91425" spcFirstLastPara="1" rIns="91425" wrap="square" tIns="45700">
            <a:spAutoFit/>
          </a:bodyPr>
          <a:lstStyle/>
          <a:p>
            <a:pPr indent="-304800" lvl="0" marL="457200" marR="0" rtl="0" algn="l">
              <a:lnSpc>
                <a:spcPct val="150000"/>
              </a:lnSpc>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400"/>
              <a:buFont typeface="Calibri"/>
              <a:buAutoNum type="alphaLcParenR"/>
            </a:pPr>
            <a:r>
              <a:rPr lang="en-IN" sz="2400">
                <a:solidFill>
                  <a:schemeClr val="dk1"/>
                </a:solidFill>
                <a:latin typeface="Calibri"/>
                <a:ea typeface="Calibri"/>
                <a:cs typeface="Calibri"/>
                <a:sym typeface="Calibri"/>
              </a:rPr>
              <a:t>Surface perpendicular to both HP and VP</a:t>
            </a:r>
            <a:endParaRPr/>
          </a:p>
          <a:p>
            <a:pPr indent="-457200" lvl="0" marL="457200" marR="0" rtl="0" algn="l">
              <a:lnSpc>
                <a:spcPct val="150000"/>
              </a:lnSpc>
              <a:spcBef>
                <a:spcPts val="0"/>
              </a:spcBef>
              <a:spcAft>
                <a:spcPts val="0"/>
              </a:spcAft>
              <a:buClr>
                <a:schemeClr val="dk1"/>
              </a:buClr>
              <a:buSzPts val="2400"/>
              <a:buFont typeface="Calibri"/>
              <a:buAutoNum type="alphaLcParenR"/>
            </a:pPr>
            <a:r>
              <a:rPr lang="en-IN" sz="2400">
                <a:solidFill>
                  <a:schemeClr val="dk1"/>
                </a:solidFill>
                <a:latin typeface="Calibri"/>
                <a:ea typeface="Calibri"/>
                <a:cs typeface="Calibri"/>
                <a:sym typeface="Calibri"/>
              </a:rPr>
              <a:t>Surface parallel to HP and perpendicular to VP</a:t>
            </a:r>
            <a:endParaRPr/>
          </a:p>
          <a:p>
            <a:pPr indent="-457200" lvl="0" marL="457200" marR="0" rtl="0" algn="l">
              <a:lnSpc>
                <a:spcPct val="150000"/>
              </a:lnSpc>
              <a:spcBef>
                <a:spcPts val="0"/>
              </a:spcBef>
              <a:spcAft>
                <a:spcPts val="0"/>
              </a:spcAft>
              <a:buClr>
                <a:schemeClr val="dk1"/>
              </a:buClr>
              <a:buSzPts val="2400"/>
              <a:buFont typeface="Calibri"/>
              <a:buAutoNum type="alphaLcParenR"/>
            </a:pPr>
            <a:r>
              <a:rPr lang="en-IN" sz="2400">
                <a:solidFill>
                  <a:schemeClr val="dk1"/>
                </a:solidFill>
                <a:latin typeface="Calibri"/>
                <a:ea typeface="Calibri"/>
                <a:cs typeface="Calibri"/>
                <a:sym typeface="Calibri"/>
              </a:rPr>
              <a:t>Surface inclined to HP and perpendicular to VP</a:t>
            </a:r>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304800" lvl="0" marL="457200" marR="0" rtl="0" algn="l">
              <a:lnSpc>
                <a:spcPct val="150000"/>
              </a:lnSpc>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800" lvl="0" marL="457200" marR="0" rtl="0" algn="l">
              <a:lnSpc>
                <a:spcPct val="150000"/>
              </a:lnSpc>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800" lvl="0" marL="457200" marR="0" rtl="0" algn="l">
              <a:lnSpc>
                <a:spcPct val="150000"/>
              </a:lnSpc>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800" lvl="0" marL="457200" marR="0" rtl="0" algn="l">
              <a:lnSpc>
                <a:spcPct val="150000"/>
              </a:lnSpc>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800" lvl="0" marL="457200" marR="0" rtl="0" algn="l">
              <a:lnSpc>
                <a:spcPct val="150000"/>
              </a:lnSpc>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nvSpPr>
        <p:spPr>
          <a:xfrm>
            <a:off x="1504949" y="-16453"/>
            <a:ext cx="10687051" cy="103311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800">
                <a:solidFill>
                  <a:schemeClr val="lt1"/>
                </a:solidFill>
                <a:latin typeface="Times New Roman"/>
                <a:ea typeface="Times New Roman"/>
                <a:cs typeface="Times New Roman"/>
                <a:sym typeface="Times New Roman"/>
              </a:rPr>
              <a:t>PROJECTION OF DIFFERENT TYPES OF PLANES</a:t>
            </a:r>
            <a:endParaRPr/>
          </a:p>
          <a:p>
            <a:pPr indent="0" lvl="0" marL="0" marR="0" rtl="0" algn="ctr">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3200">
              <a:solidFill>
                <a:schemeClr val="lt1"/>
              </a:solidFill>
              <a:latin typeface="Times New Roman"/>
              <a:ea typeface="Times New Roman"/>
              <a:cs typeface="Times New Roman"/>
              <a:sym typeface="Times New Roman"/>
            </a:endParaRPr>
          </a:p>
        </p:txBody>
      </p:sp>
      <p:sp>
        <p:nvSpPr>
          <p:cNvPr id="156" name="Google Shape;156;p9"/>
          <p:cNvSpPr txBox="1"/>
          <p:nvPr/>
        </p:nvSpPr>
        <p:spPr>
          <a:xfrm>
            <a:off x="-1" y="6436129"/>
            <a:ext cx="12191997" cy="401782"/>
          </a:xfrm>
          <a:prstGeom prst="rect">
            <a:avLst/>
          </a:prstGeom>
          <a:solidFill>
            <a:srgbClr val="C000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IN" sz="2400" u="none" cap="none" strike="noStrike">
                <a:solidFill>
                  <a:schemeClr val="lt1"/>
                </a:solidFill>
                <a:latin typeface="Tinos"/>
                <a:ea typeface="Tinos"/>
                <a:cs typeface="Tinos"/>
                <a:sym typeface="Tinos"/>
              </a:rPr>
              <a:t>				     		</a:t>
            </a:r>
            <a:endParaRPr b="1" sz="2400">
              <a:solidFill>
                <a:schemeClr val="lt1"/>
              </a:solidFill>
              <a:latin typeface="Tinos"/>
              <a:ea typeface="Tinos"/>
              <a:cs typeface="Tinos"/>
              <a:sym typeface="Tinos"/>
            </a:endParaRPr>
          </a:p>
          <a:p>
            <a:pPr indent="0" lvl="0" marL="0" marR="0" rtl="0" algn="l">
              <a:lnSpc>
                <a:spcPct val="90000"/>
              </a:lnSpc>
              <a:spcBef>
                <a:spcPts val="0"/>
              </a:spcBef>
              <a:spcAft>
                <a:spcPts val="0"/>
              </a:spcAft>
              <a:buNone/>
            </a:pPr>
            <a:r>
              <a:t/>
            </a:r>
            <a:endParaRPr b="1" i="0" sz="2400" u="none" cap="none" strike="noStrike">
              <a:solidFill>
                <a:schemeClr val="lt1"/>
              </a:solidFill>
              <a:latin typeface="Tinos"/>
              <a:ea typeface="Tinos"/>
              <a:cs typeface="Tinos"/>
              <a:sym typeface="Tinos"/>
            </a:endParaRPr>
          </a:p>
        </p:txBody>
      </p:sp>
      <p:pic>
        <p:nvPicPr>
          <p:cNvPr id="157" name="Google Shape;157;p9"/>
          <p:cNvPicPr preferRelativeResize="0"/>
          <p:nvPr/>
        </p:nvPicPr>
        <p:blipFill rotWithShape="1">
          <a:blip r:embed="rId3">
            <a:alphaModFix/>
          </a:blip>
          <a:srcRect b="0" l="0" r="0" t="0"/>
          <a:stretch/>
        </p:blipFill>
        <p:spPr>
          <a:xfrm>
            <a:off x="0" y="2597"/>
            <a:ext cx="1504949" cy="1023587"/>
          </a:xfrm>
          <a:prstGeom prst="rect">
            <a:avLst/>
          </a:prstGeom>
          <a:noFill/>
          <a:ln>
            <a:noFill/>
          </a:ln>
        </p:spPr>
      </p:pic>
      <p:sp>
        <p:nvSpPr>
          <p:cNvPr id="158" name="Google Shape;158;p9"/>
          <p:cNvSpPr txBox="1"/>
          <p:nvPr/>
        </p:nvSpPr>
        <p:spPr>
          <a:xfrm>
            <a:off x="985445" y="1107296"/>
            <a:ext cx="8591041" cy="83099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Calibri"/>
              <a:buAutoNum type="alphaUcPeriod"/>
            </a:pPr>
            <a:r>
              <a:rPr lang="en-IN" sz="2400">
                <a:solidFill>
                  <a:schemeClr val="dk1"/>
                </a:solidFill>
                <a:latin typeface="Calibri"/>
                <a:ea typeface="Calibri"/>
                <a:cs typeface="Calibri"/>
                <a:sym typeface="Calibri"/>
              </a:rPr>
              <a:t>Plane PERPENDICULAR to both the reference planes:</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Front View (F.V.) and Top View (T.V.) are both lines</a:t>
            </a:r>
            <a:endParaRPr/>
          </a:p>
        </p:txBody>
      </p:sp>
      <p:pic>
        <p:nvPicPr>
          <p:cNvPr id="159" name="Google Shape;159;p9"/>
          <p:cNvPicPr preferRelativeResize="0"/>
          <p:nvPr/>
        </p:nvPicPr>
        <p:blipFill rotWithShape="1">
          <a:blip r:embed="rId4">
            <a:alphaModFix/>
          </a:blip>
          <a:srcRect b="0" l="0" r="0" t="0"/>
          <a:stretch/>
        </p:blipFill>
        <p:spPr>
          <a:xfrm>
            <a:off x="791444" y="1976437"/>
            <a:ext cx="6459525" cy="40289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2020-05-05T09:43:45Z</dcterms:created>
  <dc:creator>VIJAY RAMALINGAM</dc:creator>
</cp:coreProperties>
</file>