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Tino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aKkZ33o/6JRXra4MCinjmkz9r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nos-regular.fntdata"/><Relationship Id="rId25" Type="http://schemas.openxmlformats.org/officeDocument/2006/relationships/slide" Target="slides/slide20.xml"/><Relationship Id="rId28" Type="http://schemas.openxmlformats.org/officeDocument/2006/relationships/font" Target="fonts/Tinos-italic.fntdata"/><Relationship Id="rId27" Type="http://schemas.openxmlformats.org/officeDocument/2006/relationships/font" Target="fonts/Tino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no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oleObject" Target="../embeddings/oleObject1.bin"/><Relationship Id="rId8" Type="http://schemas.openxmlformats.org/officeDocument/2006/relationships/oleObject" Target="../embeddings/oleObject1.bin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0.jp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0.jp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Mechanical Engineering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 BME01T1001                                     Course Name: Engineering Graphics and Introduction to Digital Fabrication  </a:t>
            </a:r>
            <a:endParaRPr b="1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              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Name: Mr. Shrikant Vidya                                                                          Program Name: B.Tech First Year 	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i="0" sz="16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4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048000" y="1834551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Engineering Graphics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Sheets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5377308" y="1299143"/>
            <a:ext cx="4992094" cy="311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Trimmed paper of a size A0 ~ A4.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sheet size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A4	  210 x 297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A3	  297 x 420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A2	  420 x 594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A1	  594 x 841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A0	  841 x 1189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8649641" y="2797262"/>
            <a:ext cx="2620963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(Dimensions in millimeters)</a:t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45" y="1342897"/>
            <a:ext cx="4681194" cy="473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Layout of Drawing Sheets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08072"/>
            <a:ext cx="5253754" cy="306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936" y="1121717"/>
            <a:ext cx="6428095" cy="275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454" y="3984444"/>
            <a:ext cx="5469135" cy="237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Scales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3" y="1238579"/>
            <a:ext cx="7246958" cy="501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Noto Sans Symbols"/>
              <a:buChar char="⮚"/>
            </a:pPr>
            <a:r>
              <a:rPr b="1" lang="en-US" sz="23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ratio between the linear dimension of a drawn representation of an object and the actual object.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 of a scale consists of the word “SCALE” followed by the indication of its ratio, as follows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SCALE 1:1	for full size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SCALE </a:t>
            </a:r>
            <a:r>
              <a:rPr b="1"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	(X &gt; 1) for an </a:t>
            </a:r>
            <a:r>
              <a:rPr b="1" i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enlargement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scales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SCALE 1:</a:t>
            </a:r>
            <a:r>
              <a:rPr b="1"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(X &gt; 1) for a </a:t>
            </a:r>
            <a:r>
              <a:rPr b="1" i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scales</a:t>
            </a:r>
            <a:endParaRPr/>
          </a:p>
          <a:p>
            <a:pPr indent="-1460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scale is commonly found in a title block</a:t>
            </a:r>
            <a:endParaRPr/>
          </a:p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reducing scales are: 1:5, 1:10, 1:20, 1:50, 1:100</a:t>
            </a:r>
            <a:endParaRPr/>
          </a:p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enlarging scales are: 2:1, 5:1, 10:1, 20:1, 50:1, 100:1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2150" y="1224930"/>
            <a:ext cx="5198445" cy="312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Pencils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/>
          <p:nvPr/>
        </p:nvSpPr>
        <p:spPr>
          <a:xfrm>
            <a:off x="228602" y="1296537"/>
            <a:ext cx="600842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Wooden pencils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are graded and designated by numbers and letters</a:t>
            </a:r>
            <a:endParaRPr/>
          </a:p>
          <a:p>
            <a:pPr indent="-1524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Mechanical clutch pencils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allowed</a:t>
            </a:r>
            <a:endParaRPr/>
          </a:p>
          <a:p>
            <a:pPr indent="-1524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7B, 6B, 5B, 4B, 3B, 2B, B - in decreasing order of softness and blackness</a:t>
            </a:r>
            <a:endParaRPr/>
          </a:p>
          <a:p>
            <a:pPr indent="-1524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HB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F – Medium grade</a:t>
            </a:r>
            <a:endParaRPr/>
          </a:p>
          <a:p>
            <a:pPr indent="-1524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H, 2H,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3H, 4H, 5H, 6H, 7H, 8H, 9H – increasing order of hardness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Drawings are done using 2H pencils and finished with H and HB pencils – to be practiced in this course.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027" y="1037225"/>
            <a:ext cx="5954969" cy="365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Lines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693" y="971593"/>
            <a:ext cx="5015766" cy="289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844" y="3840562"/>
            <a:ext cx="5090614" cy="25955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14"/>
          <p:cNvGraphicFramePr/>
          <p:nvPr/>
        </p:nvGraphicFramePr>
        <p:xfrm>
          <a:off x="6045958" y="1148683"/>
          <a:ext cx="5586816" cy="3368723"/>
        </p:xfrm>
        <a:graphic>
          <a:graphicData uri="http://schemas.openxmlformats.org/presentationml/2006/ole">
            <mc:AlternateContent>
              <mc:Choice Requires="v">
                <p:oleObj r:id="rId7" imgH="3368723" imgW="5586816" progId="MSPhotoEd.3" spid="_x0000_s1">
                  <p:embed/>
                </p:oleObj>
              </mc:Choice>
              <mc:Fallback>
                <p:oleObj r:id="rId8" imgH="3368723" imgW="5586816" progId="MSPhotoEd.3">
                  <p:embed/>
                  <p:pic>
                    <p:nvPicPr>
                      <p:cNvPr id="223" name="Google Shape;223;p1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45958" y="1148683"/>
                        <a:ext cx="5586816" cy="3368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Units of Measure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0" y="1120264"/>
            <a:ext cx="1219199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International systems of units (SI) – which is based on the meter.</a:t>
            </a:r>
            <a:endParaRPr/>
          </a:p>
          <a:p>
            <a:pPr indent="-12700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Millimeter (mm) -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common SI unit of measure on engineering drawing.</a:t>
            </a:r>
            <a:endParaRPr/>
          </a:p>
          <a:p>
            <a:pPr indent="-12700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identification of linear units is not required if all dimensions on a drawing are in the same unit (mm).</a:t>
            </a:r>
            <a:endParaRPr/>
          </a:p>
          <a:p>
            <a:pPr indent="-12700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drawing shall however contain a note: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            ALL DIMENSIONS ARE IN MM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>
                <a:solidFill>
                  <a:srgbClr val="CD0065"/>
                </a:solidFill>
                <a:latin typeface="Calibri"/>
                <a:ea typeface="Calibri"/>
                <a:cs typeface="Calibri"/>
                <a:sym typeface="Calibri"/>
              </a:rPr>
              <a:t>(Bottom left corner outside the title box)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427" y="3980400"/>
            <a:ext cx="5336275" cy="232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/>
          <p:nvPr/>
        </p:nvSpPr>
        <p:spPr>
          <a:xfrm>
            <a:off x="1616891" y="3530942"/>
            <a:ext cx="2925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DIMENSIONS ARE IN MM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Dimensioning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/>
          <p:nvPr/>
        </p:nvSpPr>
        <p:spPr>
          <a:xfrm>
            <a:off x="0" y="1095540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Dimensioning of an object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accomplished by dimensioning each element to indicate </a:t>
            </a:r>
            <a:r>
              <a:rPr lang="en-US" sz="2400">
                <a:solidFill>
                  <a:srgbClr val="CD0065"/>
                </a:solidFill>
                <a:latin typeface="Calibri"/>
                <a:ea typeface="Calibri"/>
                <a:cs typeface="Calibri"/>
                <a:sym typeface="Calibri"/>
              </a:rPr>
              <a:t>its size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size dimensions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>
                <a:solidFill>
                  <a:srgbClr val="CD0065"/>
                </a:solidFill>
                <a:latin typeface="Calibri"/>
                <a:ea typeface="Calibri"/>
                <a:cs typeface="Calibri"/>
                <a:sym typeface="Calibri"/>
              </a:rPr>
              <a:t>relative location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location dimensions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 center line, base line or finished surface.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.4-Placing of Dimension Systems in Engineering Drawing - YouTube" id="242" name="Google Shape;2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22" y="2295870"/>
            <a:ext cx="6591868" cy="403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0357" y="1964069"/>
            <a:ext cx="5022386" cy="260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259307" y="1378413"/>
            <a:ext cx="11068335" cy="431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engineering drawing helps to convey ideas and convert concepts into reality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engineering drawing follows criteria and conventions to eliminate confusion by the  standardization of nomenclature and practices, as a way to clearly relay the information to the individual who understands it when it is read, and very importantly, it indicates or hints how something is going to be manufactured.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/>
          <p:nvPr/>
        </p:nvSpPr>
        <p:spPr>
          <a:xfrm>
            <a:off x="996287" y="1992573"/>
            <a:ext cx="9021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 you explain engineering drawings?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are the 4 basic components of dimensioning in engineering drawing?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Representative  Factor (RF) and Scale Factor same?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532234" y="1678682"/>
            <a:ext cx="1131402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364C6A"/>
              </a:buClr>
              <a:buSzPts val="2400"/>
              <a:buFont typeface="Courier New"/>
              <a:buChar char="o"/>
            </a:pPr>
            <a:r>
              <a:rPr b="1" lang="en-US" sz="2400">
                <a:solidFill>
                  <a:srgbClr val="364C6A"/>
                </a:solidFill>
                <a:latin typeface="Calibri"/>
                <a:ea typeface="Calibri"/>
                <a:cs typeface="Calibri"/>
                <a:sym typeface="Calibri"/>
              </a:rPr>
              <a:t> Engineering Drawing by N. D. Bhatt and V. M. Panchal</a:t>
            </a:r>
            <a:endParaRPr b="1" sz="2400">
              <a:solidFill>
                <a:srgbClr val="364C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64C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364C6A"/>
              </a:buClr>
              <a:buSzPts val="2400"/>
              <a:buFont typeface="Courier New"/>
              <a:buChar char="o"/>
            </a:pPr>
            <a:r>
              <a:rPr b="1" lang="en-US" sz="2400">
                <a:solidFill>
                  <a:srgbClr val="364C6A"/>
                </a:solidFill>
                <a:latin typeface="Calibri"/>
                <a:ea typeface="Calibri"/>
                <a:cs typeface="Calibri"/>
                <a:sym typeface="Calibri"/>
              </a:rPr>
              <a:t> Engineering Graphics by K. C. John</a:t>
            </a:r>
            <a:endParaRPr b="1" sz="2400">
              <a:solidFill>
                <a:srgbClr val="364C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64C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364C6A"/>
              </a:buClr>
              <a:buSzPts val="2400"/>
              <a:buFont typeface="Courier New"/>
              <a:buChar char="o"/>
            </a:pPr>
            <a:r>
              <a:rPr b="1" lang="en-US" sz="2400">
                <a:solidFill>
                  <a:srgbClr val="364C6A"/>
                </a:solidFill>
                <a:latin typeface="Calibri"/>
                <a:ea typeface="Calibri"/>
                <a:cs typeface="Calibri"/>
                <a:sym typeface="Calibri"/>
              </a:rPr>
              <a:t> NPTEL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Prerequisite/Recapitulations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846161" y="2088111"/>
            <a:ext cx="43672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Drawing, Sketching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2251862" y="2797778"/>
            <a:ext cx="78201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96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272943" y="1173694"/>
            <a:ext cx="659188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acquire knowledge about: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Product Design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Graphics in Design Process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/Graphics vs. Engineering Drawing/Graphics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Instruments &amp; Materials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Standards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Sheets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of Drawing Sheets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Scales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Pencils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Lines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 of Measure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Design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-3" y="1177466"/>
            <a:ext cx="9089411" cy="2215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Deals with the conversion of ideas into reality in the form of product 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to fulfill human needs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development is set of activities beginning  with the perception of market opportunity and ending in the production , sale and delivery of product </a:t>
            </a: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" y="2767483"/>
            <a:ext cx="3875967" cy="3475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6303" y="1000042"/>
            <a:ext cx="1960645" cy="176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5134" y="2931234"/>
            <a:ext cx="3788320" cy="188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0796" y="3258787"/>
            <a:ext cx="4156668" cy="225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Graphics In Design Process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45" y="1247277"/>
            <a:ext cx="6823880" cy="4915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etch.png"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2746" y="1026185"/>
            <a:ext cx="3781425" cy="1171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png" id="129" name="Google Shape;12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8848" y="2253870"/>
            <a:ext cx="21336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png" id="130" name="Google Shape;13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6221" y="2265531"/>
            <a:ext cx="21240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desk Revit Structure 2010 Bridge_modeling.JPG" id="131" name="Google Shape;13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4048" y="3029804"/>
            <a:ext cx="2438400" cy="1473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A cen_beam010_dwg.jpg" id="132" name="Google Shape;132;p5"/>
          <p:cNvPicPr preferRelativeResize="0"/>
          <p:nvPr/>
        </p:nvPicPr>
        <p:blipFill rotWithShape="1">
          <a:blip r:embed="rId9">
            <a:alphaModFix/>
          </a:blip>
          <a:srcRect b="10602" l="14166" r="14165" t="0"/>
          <a:stretch/>
        </p:blipFill>
        <p:spPr>
          <a:xfrm>
            <a:off x="9626221" y="3029804"/>
            <a:ext cx="2424748" cy="1474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.jpg" id="133" name="Google Shape;13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4048" y="4612942"/>
            <a:ext cx="2340046" cy="15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/Graphics vs. Engineering Drawing/Graphics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1" y="1074302"/>
            <a:ext cx="600501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any object/ information diagrammatically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an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" y="2586445"/>
            <a:ext cx="6960357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Engineering Drawing</a:t>
            </a:r>
            <a:endParaRPr/>
          </a:p>
          <a:p>
            <a:pPr indent="-12700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means of expression of technical details without the barrier of a language.</a:t>
            </a:r>
            <a:endParaRPr/>
          </a:p>
          <a:p>
            <a:pPr indent="-127000" lvl="0" marL="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language for engineers</a:t>
            </a:r>
            <a:endParaRPr/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drawing of an object that contains all information like actual shape, accurate size, manufacturing methods, etc.,  required for its construction.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construction/manufacturing of any (man -made) engineering objects is possible without engineering drawing.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ign Handbook: Engineering Drawing and Sketching | Related Resources |  Design and Manufacturing I | Mechanical Engineering | MIT OpenCourseWare"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7903" y="1219734"/>
            <a:ext cx="2715905" cy="236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7596" y="1280159"/>
            <a:ext cx="3562067" cy="17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for Visualization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982" y="1296538"/>
            <a:ext cx="6864824" cy="466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Instruments &amp; Materials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2" y="1026184"/>
            <a:ext cx="7274256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Drawing board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Drawing sheet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Mini-drafter/drafting machine/ T- square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Instrument box containing compass, divider, etc.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Scales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Protractor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French curves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Drawing pencils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Eraser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Drawing clip/pin/adhesive tape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Sharpener</a:t>
            </a:r>
            <a:endParaRPr/>
          </a:p>
          <a:p>
            <a:pPr indent="-457200" lvl="2" marL="13716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Duster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3618" y="1016659"/>
            <a:ext cx="1872018" cy="1931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n0002" id="162" name="Google Shape;16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3398" y="1067128"/>
            <a:ext cx="2458918" cy="167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0604" y="2947916"/>
            <a:ext cx="1653654" cy="266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7377" y="2961564"/>
            <a:ext cx="2093226" cy="238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30603" y="2920620"/>
            <a:ext cx="2560806" cy="204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Standards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327546" y="1223963"/>
            <a:ext cx="11668836" cy="91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standards are </a:t>
            </a:r>
            <a:r>
              <a:rPr b="1" i="1" lang="en-US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set of rules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govern how technical drawings are represented</a:t>
            </a:r>
            <a:endParaRPr/>
          </a:p>
          <a:p>
            <a:pPr indent="-1270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standards are used so that drawings </a:t>
            </a:r>
            <a:r>
              <a:rPr b="1" i="1" lang="en-US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convey the same meaning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everyone who reads them.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681" y="2811439"/>
            <a:ext cx="5561605" cy="3532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3928304" y="2403109"/>
            <a:ext cx="22733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Standard 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2020-05-05T09:43:45Z</dcterms:created>
  <dc:creator>VIJAY RAMALINGAM</dc:creator>
</cp:coreProperties>
</file>