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17" r:id="rId2"/>
    <p:sldId id="318" r:id="rId3"/>
    <p:sldId id="319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42" r:id="rId13"/>
    <p:sldId id="357" r:id="rId14"/>
    <p:sldId id="354" r:id="rId15"/>
    <p:sldId id="355" r:id="rId16"/>
    <p:sldId id="356" r:id="rId17"/>
    <p:sldId id="332" r:id="rId18"/>
    <p:sldId id="358" r:id="rId19"/>
    <p:sldId id="360" r:id="rId20"/>
    <p:sldId id="345" r:id="rId21"/>
    <p:sldId id="3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96"/>
  </p:normalViewPr>
  <p:slideViewPr>
    <p:cSldViewPr snapToGrid="0" snapToObjects="1">
      <p:cViewPr varScale="1">
        <p:scale>
          <a:sx n="74" d="100"/>
          <a:sy n="74" d="100"/>
        </p:scale>
        <p:origin x="51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5B50-FE66-4811-A7C0-F2204DDD6E2E}" type="datetime1">
              <a:rPr lang="en-IN" smtClean="0"/>
              <a:pPr/>
              <a:t>13-01-2021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C690E-70AB-4958-AB81-B252725AC6AD}" type="datetime1">
              <a:rPr lang="en-IN" smtClean="0"/>
              <a:pPr/>
              <a:t>13-01-2021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9C56-92CE-47B2-ACB2-4F555ABA3A72}" type="datetime1">
              <a:rPr lang="en-US" smtClean="0"/>
              <a:pPr/>
              <a:t>13-Jan-21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58B1-DF52-4F70-B763-700FC8E9FEA0}" type="datetime1">
              <a:rPr lang="en-US" smtClean="0"/>
              <a:pPr/>
              <a:t>13-Jan-21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7FA2-9D0A-48BA-8A36-22DA4A1EC439}" type="datetime1">
              <a:rPr lang="en-US" smtClean="0"/>
              <a:pPr/>
              <a:t>13-Jan-21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4AB2-DC36-478B-AB99-42055C145F48}" type="datetime1">
              <a:rPr lang="en-US" smtClean="0"/>
              <a:pPr/>
              <a:t>13-Jan-21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FD8A-3890-4F1F-B12B-D681F9110C31}" type="datetime1">
              <a:rPr lang="en-US" smtClean="0"/>
              <a:pPr/>
              <a:t>13-Jan-21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B72-FD0C-4718-AF10-7BB8D430169A}" type="datetime1">
              <a:rPr lang="en-US" smtClean="0"/>
              <a:pPr/>
              <a:t>13-Jan-21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F295-340C-4891-B250-3853F7357173}" type="datetime1">
              <a:rPr lang="en-US" smtClean="0"/>
              <a:pPr/>
              <a:t>13-Jan-21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84F0-01E0-40D7-8F57-047FE452AF4F}" type="datetime1">
              <a:rPr lang="en-US" smtClean="0"/>
              <a:pPr/>
              <a:t>13-Jan-21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4AA-E395-466A-A7A4-6B7D85D26E0C}" type="datetime1">
              <a:rPr lang="en-US" smtClean="0"/>
              <a:pPr/>
              <a:t>13-Jan-21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3B69-3894-4C77-B995-7BDB70807655}" type="datetime1">
              <a:rPr lang="en-US" smtClean="0"/>
              <a:pPr/>
              <a:t>13-Jan-21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E046-EB2A-4FB4-8D5F-BBE901205507}" type="datetime1">
              <a:rPr lang="en-US" smtClean="0"/>
              <a:pPr/>
              <a:t>13-Jan-21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BA8A-BF79-426D-BD2A-1233791274C1}" type="datetime1">
              <a:rPr lang="en-US" smtClean="0"/>
              <a:pPr/>
              <a:t>13-Jan-21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hp\Downloads\Basics%20of%20Orthographic%20Projection.mp4" TargetMode="Externa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png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jpe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9.png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itg.ac.in/kpmech/ME111-2016/ORTHOGRAPHIC%20PROJECTIONS-1%20(2016)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Multiview_projection" TargetMode="External"/><Relationship Id="rId4" Type="http://schemas.openxmlformats.org/officeDocument/2006/relationships/hyperlink" Target="https://www.fd.cvut.cz/department/k611/PEDAGOG/K611GM_A_soubory/4_Multiview_Drawing.pdf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5" y="0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Mechanical Engineering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</a:t>
            </a:r>
            <a:r>
              <a:rPr lang="en-I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Course </a:t>
            </a: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Engineering Graphics</a:t>
            </a: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Faculty Name:    </a:t>
            </a: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K.S.Srikanth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          Program Name: </a:t>
            </a:r>
            <a:r>
              <a:rPr kumimoji="0" lang="en-IN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B.Tech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400" dirty="0" err="1" smtClean="0"/>
              <a:t>Multiview</a:t>
            </a:r>
            <a:r>
              <a:rPr lang="en-US" sz="4400" dirty="0" smtClean="0"/>
              <a:t> Drawing </a:t>
            </a:r>
            <a:br>
              <a:rPr lang="en-US" sz="4400" dirty="0" smtClean="0"/>
            </a:br>
            <a:r>
              <a:rPr lang="en-US" sz="4400" dirty="0" smtClean="0"/>
              <a:t>Orthographic Projection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1524000" y="3509963"/>
            <a:ext cx="9144000" cy="16557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Year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err="1" smtClean="0"/>
              <a:t>Ist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Semester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Galgotias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University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2020-21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63560" y="507024"/>
            <a:ext cx="2704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BME01T1001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21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62"/>
    </mc:Choice>
    <mc:Fallback xmlns="">
      <p:transition spd="slow" advTm="4276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dirty="0" smtClean="0"/>
              <a:t>Duplicate Views are Unnecessary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8" name="Picture 4" descr="multiview 4"/>
          <p:cNvPicPr>
            <a:picLocks noChangeAspect="1" noChangeArrowheads="1"/>
          </p:cNvPicPr>
          <p:nvPr/>
        </p:nvPicPr>
        <p:blipFill>
          <a:blip r:embed="rId3"/>
          <a:srcRect b="15860"/>
          <a:stretch>
            <a:fillRect/>
          </a:stretch>
        </p:blipFill>
        <p:spPr bwMode="auto">
          <a:xfrm>
            <a:off x="2312151" y="1371600"/>
            <a:ext cx="4462463" cy="3200400"/>
          </a:xfrm>
          <a:prstGeom prst="rect">
            <a:avLst/>
          </a:prstGeom>
          <a:noFill/>
        </p:spPr>
      </p:pic>
      <p:pic>
        <p:nvPicPr>
          <p:cNvPr id="9" name="Picture 5" descr="multiview 3"/>
          <p:cNvPicPr>
            <a:picLocks noChangeAspect="1" noChangeArrowheads="1"/>
          </p:cNvPicPr>
          <p:nvPr/>
        </p:nvPicPr>
        <p:blipFill>
          <a:blip r:embed="rId4"/>
          <a:srcRect b="17294"/>
          <a:stretch>
            <a:fillRect/>
          </a:stretch>
        </p:blipFill>
        <p:spPr bwMode="auto">
          <a:xfrm>
            <a:off x="6731751" y="2209800"/>
            <a:ext cx="4535488" cy="2057400"/>
          </a:xfrm>
          <a:prstGeom prst="rect">
            <a:avLst/>
          </a:prstGeom>
          <a:noFill/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540751" y="5029200"/>
            <a:ext cx="8534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/>
              <a:t>Only 2 views are needed for these examples</a:t>
            </a:r>
          </a:p>
        </p:txBody>
      </p:sp>
    </p:spTree>
    <p:extLst>
      <p:ext uri="{BB962C8B-B14F-4D97-AF65-F5344CB8AC3E}">
        <p14:creationId xmlns:p14="http://schemas.microsoft.com/office/powerpoint/2010/main" val="120708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25"/>
    </mc:Choice>
    <mc:Fallback xmlns="">
      <p:transition spd="slow" advTm="3322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dirty="0" smtClean="0"/>
              <a:t>Sketching Activity</a:t>
            </a:r>
            <a:br>
              <a:rPr lang="en-US" sz="2800" dirty="0" smtClean="0"/>
            </a:br>
            <a:r>
              <a:rPr lang="en-US" sz="2800" dirty="0" smtClean="0"/>
              <a:t>Lego Part – </a:t>
            </a:r>
            <a:r>
              <a:rPr lang="en-US" sz="2800" dirty="0" err="1" smtClean="0"/>
              <a:t>Multiview</a:t>
            </a:r>
            <a:r>
              <a:rPr lang="en-US" sz="2800" dirty="0" smtClean="0"/>
              <a:t> Drawing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8" name="Picture 4" descr="Multiview - Lego P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6847" y="1330729"/>
            <a:ext cx="8458200" cy="5105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708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25"/>
    </mc:Choice>
    <mc:Fallback xmlns="">
      <p:transition spd="slow" advTm="33225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5688" y="3636"/>
            <a:ext cx="12192001" cy="6854364"/>
            <a:chOff x="-1" y="-16453"/>
            <a:chExt cx="12192001" cy="6854364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E26E156C-FE64-4634-BF9E-E1F90539B98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04949" y="-16453"/>
              <a:ext cx="10687051" cy="1033112"/>
            </a:xfrm>
            <a:prstGeom prst="rect">
              <a:avLst/>
            </a:prstGeom>
            <a:solidFill>
              <a:srgbClr val="C00000"/>
            </a:solidFill>
          </p:spPr>
          <p:txBody>
            <a:bodyPr/>
            <a:lstStyle/>
            <a:p>
              <a:pPr algn="ctr" fontAlgn="base"/>
              <a:r>
                <a:rPr lang="en-IN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Animation Video</a:t>
              </a:r>
              <a:endPara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34CBF700-51A9-49B3-9762-16FCE268445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-1" y="6436129"/>
              <a:ext cx="12191997" cy="401782"/>
            </a:xfrm>
            <a:prstGeom prst="rect">
              <a:avLst/>
            </a:prstGeom>
            <a:solidFill>
              <a:srgbClr val="C00000"/>
            </a:solidFill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kumimoji="0" lang="en-I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nos"/>
                  <a:ea typeface="+mj-ea"/>
                  <a:cs typeface="+mj-cs"/>
                </a:rPr>
                <a:t>				     		</a:t>
              </a:r>
              <a:endParaRPr lang="zh-CN" altLang="en-US" sz="2400" b="1" dirty="0">
                <a:solidFill>
                  <a:schemeClr val="bg1"/>
                </a:solidFill>
                <a:latin typeface="Tinos"/>
              </a:endParaRPr>
            </a:p>
            <a:p>
              <a:pPr lvl="0">
                <a:lnSpc>
                  <a:spcPct val="90000"/>
                </a:lnSpc>
                <a:spcBef>
                  <a:spcPct val="0"/>
                </a:spcBef>
                <a:defRPr/>
              </a:pPr>
              <a:endPara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539C75-5F76-421D-9730-EDC319C99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597"/>
              <a:ext cx="1504949" cy="1023587"/>
            </a:xfrm>
            <a:prstGeom prst="rect">
              <a:avLst/>
            </a:prstGeom>
          </p:spPr>
        </p:pic>
      </p:grpSp>
      <p:pic>
        <p:nvPicPr>
          <p:cNvPr id="9" name="Basics of Orthographic Projection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957895" y="1299755"/>
            <a:ext cx="6609805" cy="495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8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597"/>
    </mc:Choice>
    <mc:Fallback xmlns="">
      <p:transition spd="slow" advTm="695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1506" objId="8"/>
        <p14:triggerEvt type="onClick" time="1506" objId="8"/>
        <p14:stopEvt time="69597" objId="8"/>
      </p14:showEvt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5688" y="3636"/>
            <a:ext cx="12192001" cy="6854364"/>
            <a:chOff x="-1" y="-16453"/>
            <a:chExt cx="12192001" cy="6854364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E26E156C-FE64-4634-BF9E-E1F90539B98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04949" y="-16453"/>
              <a:ext cx="10687051" cy="1033112"/>
            </a:xfrm>
            <a:prstGeom prst="rect">
              <a:avLst/>
            </a:prstGeom>
            <a:solidFill>
              <a:srgbClr val="C00000"/>
            </a:solidFill>
          </p:spPr>
          <p:txBody>
            <a:bodyPr/>
            <a:lstStyle/>
            <a:p>
              <a:pPr algn="ctr" fontAlgn="base"/>
              <a:r>
                <a:rPr lang="en-IN" sz="2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Pictorial Drawing</a:t>
              </a:r>
              <a:endPara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34CBF700-51A9-49B3-9762-16FCE268445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-1" y="6436129"/>
              <a:ext cx="12191997" cy="401782"/>
            </a:xfrm>
            <a:prstGeom prst="rect">
              <a:avLst/>
            </a:prstGeom>
            <a:solidFill>
              <a:srgbClr val="C00000"/>
            </a:solidFill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kumimoji="0" lang="en-I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nos"/>
                  <a:ea typeface="+mj-ea"/>
                  <a:cs typeface="+mj-cs"/>
                </a:rPr>
                <a:t>				     		</a:t>
              </a:r>
              <a:endParaRPr lang="zh-CN" altLang="en-US" sz="2400" b="1" dirty="0">
                <a:solidFill>
                  <a:schemeClr val="bg1"/>
                </a:solidFill>
                <a:latin typeface="Tinos"/>
              </a:endParaRPr>
            </a:p>
            <a:p>
              <a:pPr lvl="0">
                <a:lnSpc>
                  <a:spcPct val="90000"/>
                </a:lnSpc>
                <a:spcBef>
                  <a:spcPct val="0"/>
                </a:spcBef>
                <a:defRPr/>
              </a:pPr>
              <a:endPara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539C75-5F76-421D-9730-EDC319C99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597"/>
              <a:ext cx="1504949" cy="1023587"/>
            </a:xfrm>
            <a:prstGeom prst="rect">
              <a:avLst/>
            </a:prstGeom>
          </p:spPr>
        </p:pic>
      </p:grp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750627" y="1596789"/>
            <a:ext cx="598635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A </a:t>
            </a:r>
            <a:r>
              <a:rPr lang="en-US" u="sng" dirty="0" smtClean="0"/>
              <a:t>pictorial drawing</a:t>
            </a:r>
            <a:r>
              <a:rPr lang="en-US" dirty="0" smtClean="0"/>
              <a:t> 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Shows the object as it </a:t>
            </a:r>
            <a:r>
              <a:rPr lang="en-US" u="sng" dirty="0" smtClean="0"/>
              <a:t>appears,</a:t>
            </a:r>
            <a:r>
              <a:rPr lang="en-US" dirty="0" smtClean="0"/>
              <a:t> not </a:t>
            </a:r>
            <a:r>
              <a:rPr lang="en-US" u="sng" dirty="0" smtClean="0"/>
              <a:t>as it really is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Holes in the base appear as ellipses, not as true circles.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Is a drawing.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Shows an object as it would appear in a photograph.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Shows the way an object looks, in general.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It does not show, the exact forms and relationships of the parts that make up the object.</a:t>
            </a:r>
          </a:p>
          <a:p>
            <a:pPr lvl="1"/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sng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sng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sng" strike="noStrike" cap="none" normalizeH="0" baseline="0" dirty="0">
              <a:ln>
                <a:noFill/>
              </a:ln>
              <a:solidFill>
                <a:srgbClr val="888888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8387689" y="1046273"/>
          <a:ext cx="38100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Photo House" r:id="rId4" imgW="1770892" imgH="1770892" progId="Photohse.Document">
                  <p:embed/>
                </p:oleObj>
              </mc:Choice>
              <mc:Fallback>
                <p:oleObj name="Photo House" r:id="rId4" imgW="1770892" imgH="1770892" progId="Photohse.Document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7689" y="1046273"/>
                        <a:ext cx="38100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5689" y="3554268"/>
          <a:ext cx="4419600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Photo House" r:id="rId6" imgW="1420251" imgH="932374" progId="Photohse.Document">
                  <p:embed/>
                </p:oleObj>
              </mc:Choice>
              <mc:Fallback>
                <p:oleObj name="Photo House" r:id="rId6" imgW="1420251" imgH="932374" progId="Photohse.Document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" y="3554268"/>
                        <a:ext cx="4419600" cy="290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 rot="18975876">
            <a:off x="1926952" y="4539398"/>
            <a:ext cx="3924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sz="4000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Pictorial Drawing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 rot="20029868">
            <a:off x="9578667" y="1579724"/>
            <a:ext cx="26114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sz="4000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Photograph</a:t>
            </a:r>
          </a:p>
        </p:txBody>
      </p:sp>
    </p:spTree>
    <p:extLst>
      <p:ext uri="{BB962C8B-B14F-4D97-AF65-F5344CB8AC3E}">
        <p14:creationId xmlns:p14="http://schemas.microsoft.com/office/powerpoint/2010/main" val="71938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880"/>
    </mc:Choice>
    <mc:Fallback xmlns="">
      <p:transition spd="slow" advTm="5788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5688" y="3636"/>
            <a:ext cx="12192001" cy="6854364"/>
            <a:chOff x="-1" y="-16453"/>
            <a:chExt cx="12192001" cy="6854364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E26E156C-FE64-4634-BF9E-E1F90539B98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04949" y="-16453"/>
              <a:ext cx="10687051" cy="1033112"/>
            </a:xfrm>
            <a:prstGeom prst="rect">
              <a:avLst/>
            </a:prstGeom>
            <a:solidFill>
              <a:srgbClr val="C00000"/>
            </a:solidFill>
          </p:spPr>
          <p:txBody>
            <a:bodyPr/>
            <a:lstStyle/>
            <a:p>
              <a:pPr algn="ctr" fontAlgn="base"/>
              <a:r>
                <a:rPr lang="en-US" sz="2800" dirty="0" err="1" smtClean="0"/>
                <a:t>Multiview</a:t>
              </a:r>
              <a:r>
                <a:rPr lang="en-US" sz="2800" dirty="0" smtClean="0"/>
                <a:t> Drawing–3 view and Pictorial</a:t>
              </a:r>
              <a:endPara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34CBF700-51A9-49B3-9762-16FCE268445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-1" y="6436129"/>
              <a:ext cx="12191997" cy="401782"/>
            </a:xfrm>
            <a:prstGeom prst="rect">
              <a:avLst/>
            </a:prstGeom>
            <a:solidFill>
              <a:srgbClr val="C00000"/>
            </a:solidFill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kumimoji="0" lang="en-I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nos"/>
                  <a:ea typeface="+mj-ea"/>
                  <a:cs typeface="+mj-cs"/>
                </a:rPr>
                <a:t>				     		</a:t>
              </a:r>
              <a:endParaRPr lang="zh-CN" altLang="en-US" sz="2400" b="1" dirty="0">
                <a:solidFill>
                  <a:schemeClr val="bg1"/>
                </a:solidFill>
                <a:latin typeface="Tinos"/>
              </a:endParaRPr>
            </a:p>
            <a:p>
              <a:pPr lvl="0">
                <a:lnSpc>
                  <a:spcPct val="90000"/>
                </a:lnSpc>
                <a:spcBef>
                  <a:spcPct val="0"/>
                </a:spcBef>
                <a:defRPr/>
              </a:pPr>
              <a:endPara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539C75-5F76-421D-9730-EDC319C99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597"/>
              <a:ext cx="1504949" cy="1023587"/>
            </a:xfrm>
            <a:prstGeom prst="rect">
              <a:avLst/>
            </a:prstGeom>
          </p:spPr>
        </p:pic>
      </p:grpSp>
      <p:pic>
        <p:nvPicPr>
          <p:cNvPr id="9" name="Picture 4" descr="3 view Lego P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4229" y="1208020"/>
            <a:ext cx="7911737" cy="51567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938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597"/>
    </mc:Choice>
    <mc:Fallback xmlns="">
      <p:transition spd="slow" advTm="69597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1506" objId="8"/>
        <p14:triggerEvt type="onClick" time="1506" objId="8"/>
        <p14:stopEvt time="69597" objId="8"/>
      </p14:showEvt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5688" y="3636"/>
            <a:ext cx="12192001" cy="6854364"/>
            <a:chOff x="-1" y="-16453"/>
            <a:chExt cx="12192001" cy="6854364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E26E156C-FE64-4634-BF9E-E1F90539B98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04949" y="-16453"/>
              <a:ext cx="10687051" cy="1033112"/>
            </a:xfrm>
            <a:prstGeom prst="rect">
              <a:avLst/>
            </a:prstGeom>
            <a:solidFill>
              <a:srgbClr val="C00000"/>
            </a:solidFill>
          </p:spPr>
          <p:txBody>
            <a:bodyPr/>
            <a:lstStyle/>
            <a:p>
              <a:pPr algn="ctr" fontAlgn="base"/>
              <a:endPara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34CBF700-51A9-49B3-9762-16FCE268445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-1" y="6436129"/>
              <a:ext cx="12191997" cy="401782"/>
            </a:xfrm>
            <a:prstGeom prst="rect">
              <a:avLst/>
            </a:prstGeom>
            <a:solidFill>
              <a:srgbClr val="C00000"/>
            </a:solidFill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kumimoji="0" lang="en-I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nos"/>
                  <a:ea typeface="+mj-ea"/>
                  <a:cs typeface="+mj-cs"/>
                </a:rPr>
                <a:t>				     		</a:t>
              </a:r>
              <a:endParaRPr lang="zh-CN" altLang="en-US" sz="2400" b="1" dirty="0">
                <a:solidFill>
                  <a:schemeClr val="bg1"/>
                </a:solidFill>
                <a:latin typeface="Tinos"/>
              </a:endParaRPr>
            </a:p>
            <a:p>
              <a:pPr lvl="0">
                <a:lnSpc>
                  <a:spcPct val="90000"/>
                </a:lnSpc>
                <a:spcBef>
                  <a:spcPct val="0"/>
                </a:spcBef>
                <a:defRPr/>
              </a:pPr>
              <a:endPara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539C75-5F76-421D-9730-EDC319C99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597"/>
              <a:ext cx="1504949" cy="1023587"/>
            </a:xfrm>
            <a:prstGeom prst="rect">
              <a:avLst/>
            </a:prstGeom>
          </p:spPr>
        </p:pic>
      </p:grpSp>
      <p:sp>
        <p:nvSpPr>
          <p:cNvPr id="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685800" y="1046273"/>
            <a:ext cx="7926388" cy="1123950"/>
          </a:xfrm>
          <a:prstGeom prst="rect">
            <a:avLst/>
          </a:prstGeom>
        </p:spPr>
        <p:txBody>
          <a:bodyPr/>
          <a:lstStyle/>
          <a:p>
            <a:pPr marL="485775" marR="0" lvl="0" indent="-485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Unfolding the box produces an arrangement of the six views</a:t>
            </a:r>
          </a:p>
          <a:p>
            <a:pPr marL="485775" marR="0" lvl="0" indent="-485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2623457" y="1897944"/>
          <a:ext cx="7543800" cy="425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rawing" r:id="rId4" imgW="9039225" imgH="5095875" progId="AutoCAD.Drawing.15">
                  <p:embed/>
                </p:oleObj>
              </mc:Choice>
              <mc:Fallback>
                <p:oleObj name="Drawing" r:id="rId4" imgW="9039225" imgH="5095875" progId="AutoCAD.Drawing.1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030" t="3247" r="7071"/>
                      <a:stretch>
                        <a:fillRect/>
                      </a:stretch>
                    </p:blipFill>
                    <p:spPr bwMode="auto">
                      <a:xfrm>
                        <a:off x="2623457" y="1897944"/>
                        <a:ext cx="7543800" cy="425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167257" y="1036748"/>
            <a:ext cx="1524000" cy="1381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938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597"/>
    </mc:Choice>
    <mc:Fallback xmlns="">
      <p:transition spd="slow" advTm="695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  <p:extLst mod="1">
    <p:ext uri="{E180D4A7-C9FB-4DFB-919C-405C955672EB}">
      <p14:showEvtLst xmlns:p14="http://schemas.microsoft.com/office/powerpoint/2010/main">
        <p14:playEvt time="1506" objId="8"/>
        <p14:triggerEvt type="onClick" time="1506" objId="8"/>
        <p14:stopEvt time="69597" objId="8"/>
      </p14:showEvt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5688" y="3636"/>
            <a:ext cx="12192001" cy="6854364"/>
            <a:chOff x="-1" y="-16453"/>
            <a:chExt cx="12192001" cy="6854364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E26E156C-FE64-4634-BF9E-E1F90539B98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04949" y="-16453"/>
              <a:ext cx="10687051" cy="1033112"/>
            </a:xfrm>
            <a:prstGeom prst="rect">
              <a:avLst/>
            </a:prstGeom>
            <a:solidFill>
              <a:srgbClr val="C00000"/>
            </a:solidFill>
          </p:spPr>
          <p:txBody>
            <a:bodyPr/>
            <a:lstStyle/>
            <a:p>
              <a:pPr algn="ctr" fontAlgn="base"/>
              <a:endPara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34CBF700-51A9-49B3-9762-16FCE268445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-1" y="6436129"/>
              <a:ext cx="12191997" cy="401782"/>
            </a:xfrm>
            <a:prstGeom prst="rect">
              <a:avLst/>
            </a:prstGeom>
            <a:solidFill>
              <a:srgbClr val="C00000"/>
            </a:solidFill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kumimoji="0" lang="en-I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nos"/>
                  <a:ea typeface="+mj-ea"/>
                  <a:cs typeface="+mj-cs"/>
                </a:rPr>
                <a:t>				     		</a:t>
              </a:r>
              <a:endParaRPr lang="zh-CN" altLang="en-US" sz="2400" b="1" dirty="0">
                <a:solidFill>
                  <a:schemeClr val="bg1"/>
                </a:solidFill>
                <a:latin typeface="Tinos"/>
              </a:endParaRPr>
            </a:p>
            <a:p>
              <a:pPr lvl="0">
                <a:lnSpc>
                  <a:spcPct val="90000"/>
                </a:lnSpc>
                <a:spcBef>
                  <a:spcPct val="0"/>
                </a:spcBef>
                <a:defRPr/>
              </a:pPr>
              <a:endPara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539C75-5F76-421D-9730-EDC319C99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597"/>
              <a:ext cx="1504949" cy="1023587"/>
            </a:xfrm>
            <a:prstGeom prst="rect">
              <a:avLst/>
            </a:prstGeom>
          </p:spPr>
        </p:pic>
      </p:grpSp>
      <p:sp>
        <p:nvSpPr>
          <p:cNvPr id="12" name="Title 1"/>
          <p:cNvSpPr txBox="1">
            <a:spLocks/>
          </p:cNvSpPr>
          <p:nvPr/>
        </p:nvSpPr>
        <p:spPr>
          <a:xfrm>
            <a:off x="1920256" y="274639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		View Alignments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844056" y="1322965"/>
            <a:ext cx="4096328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orthographic projections, the views are aligned such that each point on the object is lined up with itself all three views.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view shows two dimensions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Top: width and depth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Front: height and width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Right side: height and depth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6825021" y="4105562"/>
            <a:ext cx="1228438" cy="1228438"/>
            <a:chOff x="1981200" y="5334000"/>
            <a:chExt cx="1228438" cy="1228438"/>
          </a:xfrm>
        </p:grpSpPr>
        <p:grpSp>
          <p:nvGrpSpPr>
            <p:cNvPr id="68" name="Group 4"/>
            <p:cNvGrpSpPr/>
            <p:nvPr/>
          </p:nvGrpSpPr>
          <p:grpSpPr>
            <a:xfrm>
              <a:off x="1981200" y="5334000"/>
              <a:ext cx="1228438" cy="1228438"/>
              <a:chOff x="1981200" y="5334000"/>
              <a:chExt cx="1228438" cy="1228438"/>
            </a:xfrm>
          </p:grpSpPr>
          <p:pic>
            <p:nvPicPr>
              <p:cNvPr id="70" name="Picture 6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43" t="66397" r="61187" b="15690"/>
              <a:stretch/>
            </p:blipFill>
            <p:spPr>
              <a:xfrm>
                <a:off x="1981200" y="5334000"/>
                <a:ext cx="1228438" cy="1228438"/>
              </a:xfrm>
              <a:prstGeom prst="rect">
                <a:avLst/>
              </a:prstGeom>
            </p:spPr>
          </p:pic>
          <p:sp>
            <p:nvSpPr>
              <p:cNvPr id="71" name="Rectangle 70"/>
              <p:cNvSpPr/>
              <p:nvPr/>
            </p:nvSpPr>
            <p:spPr>
              <a:xfrm>
                <a:off x="2210954" y="6096000"/>
                <a:ext cx="237838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2800925" y="5546437"/>
              <a:ext cx="237838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853743" y="1381559"/>
            <a:ext cx="1626754" cy="1644073"/>
            <a:chOff x="6981537" y="3886200"/>
            <a:chExt cx="1626754" cy="1644073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91" t="31111" r="7248" b="44916"/>
            <a:stretch/>
          </p:blipFill>
          <p:spPr>
            <a:xfrm>
              <a:off x="7010400" y="3886200"/>
              <a:ext cx="1597891" cy="1644073"/>
            </a:xfrm>
            <a:prstGeom prst="rect">
              <a:avLst/>
            </a:prstGeom>
          </p:spPr>
        </p:pic>
        <p:sp>
          <p:nvSpPr>
            <p:cNvPr id="74" name="Rectangle 73"/>
            <p:cNvSpPr/>
            <p:nvPr/>
          </p:nvSpPr>
          <p:spPr>
            <a:xfrm>
              <a:off x="7100456" y="5036127"/>
              <a:ext cx="223982" cy="2851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809345" y="4687454"/>
              <a:ext cx="237838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305800" y="4828309"/>
              <a:ext cx="237838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839369" y="4191000"/>
              <a:ext cx="208969" cy="2274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981537" y="4163289"/>
              <a:ext cx="237838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219545" y="3960090"/>
            <a:ext cx="1191491" cy="1373910"/>
            <a:chOff x="4821382" y="5188527"/>
            <a:chExt cx="1191491" cy="1373910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90" t="66263" r="15239" b="15825"/>
            <a:stretch/>
          </p:blipFill>
          <p:spPr>
            <a:xfrm>
              <a:off x="4821382" y="5334000"/>
              <a:ext cx="1191491" cy="1228437"/>
            </a:xfrm>
            <a:prstGeom prst="rect">
              <a:avLst/>
            </a:prstGeom>
          </p:spPr>
        </p:pic>
        <p:sp>
          <p:nvSpPr>
            <p:cNvPr id="81" name="Rectangle 80"/>
            <p:cNvSpPr/>
            <p:nvPr/>
          </p:nvSpPr>
          <p:spPr>
            <a:xfrm>
              <a:off x="5599544" y="5851237"/>
              <a:ext cx="237838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029200" y="5188527"/>
              <a:ext cx="361373" cy="450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852732" y="2501896"/>
            <a:ext cx="1200727" cy="1226127"/>
            <a:chOff x="2438400" y="3674918"/>
            <a:chExt cx="1200727" cy="1226127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42" t="36667" r="61387" b="45455"/>
            <a:stretch/>
          </p:blipFill>
          <p:spPr>
            <a:xfrm>
              <a:off x="2438400" y="3674918"/>
              <a:ext cx="1200727" cy="1226127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2971800" y="3886200"/>
              <a:ext cx="237838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090719" y="4313600"/>
              <a:ext cx="548408" cy="501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8534911" y="2628468"/>
            <a:ext cx="4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586032" y="4981047"/>
            <a:ext cx="4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8939589" y="4965807"/>
            <a:ext cx="4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6578411" y="3411215"/>
            <a:ext cx="4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8824878" y="2735345"/>
            <a:ext cx="115455" cy="125266"/>
          </a:xfrm>
          <a:prstGeom prst="ellipse">
            <a:avLst/>
          </a:prstGeom>
          <a:noFill/>
          <a:ln w="158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812144" y="5214618"/>
            <a:ext cx="115455" cy="125266"/>
          </a:xfrm>
          <a:prstGeom prst="ellipse">
            <a:avLst/>
          </a:prstGeom>
          <a:noFill/>
          <a:ln w="158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828816" y="3630718"/>
            <a:ext cx="115455" cy="125266"/>
          </a:xfrm>
          <a:prstGeom prst="ellipse">
            <a:avLst/>
          </a:prstGeom>
          <a:noFill/>
          <a:ln w="158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9179319" y="5230312"/>
            <a:ext cx="115455" cy="125266"/>
          </a:xfrm>
          <a:prstGeom prst="ellipse">
            <a:avLst/>
          </a:prstGeom>
          <a:noFill/>
          <a:ln w="158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6866456" y="3712208"/>
            <a:ext cx="0" cy="156362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870873" y="5275832"/>
            <a:ext cx="2367175" cy="2882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9981839" y="2057547"/>
            <a:ext cx="115455" cy="125266"/>
          </a:xfrm>
          <a:prstGeom prst="ellipse">
            <a:avLst/>
          </a:prstGeom>
          <a:noFill/>
          <a:ln w="158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768517" y="4058114"/>
            <a:ext cx="115455" cy="125266"/>
          </a:xfrm>
          <a:prstGeom prst="ellipse">
            <a:avLst/>
          </a:prstGeom>
          <a:noFill/>
          <a:ln w="158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8030410" y="3122992"/>
            <a:ext cx="0" cy="967513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973673" y="3046596"/>
            <a:ext cx="115455" cy="125266"/>
          </a:xfrm>
          <a:prstGeom prst="ellipse">
            <a:avLst/>
          </a:prstGeom>
          <a:noFill/>
          <a:ln w="158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7954819" y="4052522"/>
            <a:ext cx="115455" cy="125266"/>
          </a:xfrm>
          <a:prstGeom prst="ellipse">
            <a:avLst/>
          </a:prstGeom>
          <a:noFill/>
          <a:ln w="158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9563248" y="2060426"/>
            <a:ext cx="4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7695114" y="3712398"/>
            <a:ext cx="4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992174" y="2788980"/>
            <a:ext cx="4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9516792" y="4059032"/>
            <a:ext cx="41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8012546" y="4115155"/>
            <a:ext cx="1809130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6475105" y="4117829"/>
            <a:ext cx="358452" cy="1151662"/>
            <a:chOff x="5002766" y="2457466"/>
            <a:chExt cx="358452" cy="1151662"/>
          </a:xfrm>
        </p:grpSpPr>
        <p:cxnSp>
          <p:nvCxnSpPr>
            <p:cNvPr id="108" name="Straight Connector 107"/>
            <p:cNvCxnSpPr/>
            <p:nvPr/>
          </p:nvCxnSpPr>
          <p:spPr>
            <a:xfrm flipH="1">
              <a:off x="5002766" y="2457466"/>
              <a:ext cx="3576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5003550" y="3609128"/>
              <a:ext cx="3576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>
              <a:off x="5181600" y="2457467"/>
              <a:ext cx="784" cy="1150912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10428535" y="4117829"/>
            <a:ext cx="358452" cy="1151662"/>
            <a:chOff x="5002766" y="2457466"/>
            <a:chExt cx="358452" cy="1151662"/>
          </a:xfrm>
        </p:grpSpPr>
        <p:cxnSp>
          <p:nvCxnSpPr>
            <p:cNvPr id="112" name="Straight Connector 111"/>
            <p:cNvCxnSpPr/>
            <p:nvPr/>
          </p:nvCxnSpPr>
          <p:spPr>
            <a:xfrm flipH="1">
              <a:off x="5002766" y="2457466"/>
              <a:ext cx="3576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5003550" y="3609128"/>
              <a:ext cx="3576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>
              <a:off x="5181600" y="2457467"/>
              <a:ext cx="784" cy="1150912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 rot="5400000">
            <a:off x="7255971" y="4934357"/>
            <a:ext cx="358452" cy="1151662"/>
            <a:chOff x="5002766" y="2457466"/>
            <a:chExt cx="358452" cy="1151662"/>
          </a:xfrm>
        </p:grpSpPr>
        <p:cxnSp>
          <p:nvCxnSpPr>
            <p:cNvPr id="116" name="Straight Connector 115"/>
            <p:cNvCxnSpPr/>
            <p:nvPr/>
          </p:nvCxnSpPr>
          <p:spPr>
            <a:xfrm flipH="1">
              <a:off x="5002766" y="2457466"/>
              <a:ext cx="3576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5003550" y="3609128"/>
              <a:ext cx="3576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H="1">
              <a:off x="5181600" y="2457467"/>
              <a:ext cx="784" cy="1150912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 rot="5400000">
            <a:off x="7276343" y="1707010"/>
            <a:ext cx="358452" cy="1151662"/>
            <a:chOff x="5002766" y="2457466"/>
            <a:chExt cx="358452" cy="1151662"/>
          </a:xfrm>
        </p:grpSpPr>
        <p:cxnSp>
          <p:nvCxnSpPr>
            <p:cNvPr id="120" name="Straight Connector 119"/>
            <p:cNvCxnSpPr/>
            <p:nvPr/>
          </p:nvCxnSpPr>
          <p:spPr>
            <a:xfrm flipH="1">
              <a:off x="5002766" y="2457466"/>
              <a:ext cx="3576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5003550" y="3609128"/>
              <a:ext cx="3576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1">
              <a:off x="5181600" y="2457467"/>
              <a:ext cx="784" cy="1150912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6485423" y="2532024"/>
            <a:ext cx="358452" cy="1151662"/>
            <a:chOff x="5002766" y="2457466"/>
            <a:chExt cx="358452" cy="1151662"/>
          </a:xfrm>
        </p:grpSpPr>
        <p:cxnSp>
          <p:nvCxnSpPr>
            <p:cNvPr id="124" name="Straight Connector 123"/>
            <p:cNvCxnSpPr/>
            <p:nvPr/>
          </p:nvCxnSpPr>
          <p:spPr>
            <a:xfrm flipH="1">
              <a:off x="5002766" y="2457466"/>
              <a:ext cx="3576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5003550" y="3609128"/>
              <a:ext cx="3576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H="1">
              <a:off x="5181600" y="2457467"/>
              <a:ext cx="784" cy="1150912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 rot="5400000">
            <a:off x="9634653" y="4943784"/>
            <a:ext cx="358452" cy="1151662"/>
            <a:chOff x="5002766" y="2457466"/>
            <a:chExt cx="358452" cy="1151662"/>
          </a:xfrm>
        </p:grpSpPr>
        <p:cxnSp>
          <p:nvCxnSpPr>
            <p:cNvPr id="128" name="Straight Connector 127"/>
            <p:cNvCxnSpPr/>
            <p:nvPr/>
          </p:nvCxnSpPr>
          <p:spPr>
            <a:xfrm flipH="1">
              <a:off x="5002766" y="2457466"/>
              <a:ext cx="3576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>
              <a:off x="5003550" y="3609128"/>
              <a:ext cx="3576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>
              <a:off x="5181600" y="2457467"/>
              <a:ext cx="784" cy="1150912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130"/>
          <p:cNvSpPr txBox="1"/>
          <p:nvPr/>
        </p:nvSpPr>
        <p:spPr>
          <a:xfrm rot="16200000">
            <a:off x="6021270" y="4455460"/>
            <a:ext cx="96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7070160" y="1993604"/>
            <a:ext cx="96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Width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16200000">
            <a:off x="6033700" y="2870835"/>
            <a:ext cx="96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Depth</a:t>
            </a:r>
            <a:endParaRPr lang="en-US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9680820" y="1219200"/>
            <a:ext cx="1189095" cy="556556"/>
            <a:chOff x="7786685" y="1219200"/>
            <a:chExt cx="1189095" cy="556556"/>
          </a:xfrm>
        </p:grpSpPr>
        <p:cxnSp>
          <p:nvCxnSpPr>
            <p:cNvPr id="135" name="Straight Connector 134"/>
            <p:cNvCxnSpPr/>
            <p:nvPr/>
          </p:nvCxnSpPr>
          <p:spPr>
            <a:xfrm flipV="1">
              <a:off x="7786685" y="1219200"/>
              <a:ext cx="370790" cy="21474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7984071" y="1326570"/>
              <a:ext cx="745934" cy="4491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 rot="1885454">
              <a:off x="8008670" y="1319250"/>
              <a:ext cx="967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9285535" y="2802180"/>
            <a:ext cx="1590931" cy="626820"/>
            <a:chOff x="7391400" y="2802180"/>
            <a:chExt cx="1590931" cy="626820"/>
          </a:xfrm>
        </p:grpSpPr>
        <p:cxnSp>
          <p:nvCxnSpPr>
            <p:cNvPr id="139" name="Straight Connector 138"/>
            <p:cNvCxnSpPr/>
            <p:nvPr/>
          </p:nvCxnSpPr>
          <p:spPr>
            <a:xfrm flipH="1" flipV="1">
              <a:off x="8544610" y="2802180"/>
              <a:ext cx="260574" cy="14979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 flipV="1">
              <a:off x="7391400" y="3025632"/>
              <a:ext cx="712172" cy="40336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H="1">
              <a:off x="7972080" y="2895600"/>
              <a:ext cx="70423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 rot="19500951">
              <a:off x="8015221" y="2970996"/>
              <a:ext cx="967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Depth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938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597"/>
    </mc:Choice>
    <mc:Fallback xmlns="">
      <p:transition spd="slow" advTm="695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60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7" grpId="1"/>
      <p:bldP spid="88" grpId="0"/>
      <p:bldP spid="88" grpId="1"/>
      <p:bldP spid="89" grpId="0"/>
      <p:bldP spid="89" grpId="1"/>
      <p:bldP spid="90" grpId="0"/>
      <p:bldP spid="90" grpId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7" grpId="0" animBg="1"/>
      <p:bldP spid="97" grpId="1" animBg="1"/>
      <p:bldP spid="98" grpId="0" animBg="1"/>
      <p:bldP spid="98" grpId="1" animBg="1"/>
      <p:bldP spid="100" grpId="0" animBg="1"/>
      <p:bldP spid="100" grpId="1" animBg="1"/>
      <p:bldP spid="101" grpId="0" animBg="1"/>
      <p:bldP spid="101" grpId="1" animBg="1"/>
      <p:bldP spid="102" grpId="0"/>
      <p:bldP spid="102" grpId="1"/>
      <p:bldP spid="102" grpId="2"/>
      <p:bldP spid="103" grpId="0"/>
      <p:bldP spid="103" grpId="1"/>
      <p:bldP spid="104" grpId="0"/>
      <p:bldP spid="104" grpId="1"/>
      <p:bldP spid="105" grpId="0"/>
      <p:bldP spid="105" grpId="1"/>
      <p:bldP spid="131" grpId="0"/>
      <p:bldP spid="132" grpId="0"/>
      <p:bldP spid="133" grpId="0"/>
    </p:bldLst>
  </p:timing>
  <p:extLst mod="1">
    <p:ext uri="{E180D4A7-C9FB-4DFB-919C-405C955672EB}">
      <p14:showEvtLst xmlns:p14="http://schemas.microsoft.com/office/powerpoint/2010/main">
        <p14:playEvt time="1506" objId="8"/>
        <p14:triggerEvt type="onClick" time="1506" objId="8"/>
        <p14:stopEvt time="69597" objId="8"/>
      </p14:showEvt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5" y="0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590800" y="1033112"/>
          <a:ext cx="7467600" cy="520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Photo House" r:id="rId4" imgW="5732814" imgH="3995598" progId="Photohse.Document">
                  <p:embed/>
                </p:oleObj>
              </mc:Choice>
              <mc:Fallback>
                <p:oleObj name="Photo House" r:id="rId4" imgW="5732814" imgH="3995598" progId="Photohse.Document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033112"/>
                        <a:ext cx="7467600" cy="520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938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666"/>
    </mc:Choice>
    <mc:Fallback xmlns="">
      <p:transition spd="slow" advTm="67666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5" y="0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3113" y="1585913"/>
            <a:ext cx="81057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1938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666"/>
    </mc:Choice>
    <mc:Fallback xmlns="">
      <p:transition spd="slow" advTm="67666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5" y="0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921" y="1471205"/>
            <a:ext cx="6397689" cy="4446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1662" y="1284065"/>
            <a:ext cx="5146548" cy="318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1938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666"/>
    </mc:Choice>
    <mc:Fallback xmlns="">
      <p:transition spd="slow" advTm="6766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Prerequisite/Recapitulations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0079" y="1371600"/>
            <a:ext cx="10476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504949" y="1371600"/>
            <a:ext cx="4480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 smtClean="0"/>
              <a:t>Theory of Projection</a:t>
            </a:r>
          </a:p>
          <a:p>
            <a:endParaRPr lang="en-US" sz="3600" dirty="0" smtClean="0"/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Concept of views</a:t>
            </a:r>
          </a:p>
          <a:p>
            <a:endParaRPr lang="en-US" sz="3600" dirty="0" smtClean="0"/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Projection lines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3107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667"/>
    </mc:Choice>
    <mc:Fallback xmlns="">
      <p:transition spd="slow" advTm="44667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5688" y="3636"/>
            <a:ext cx="12192001" cy="6854364"/>
            <a:chOff x="-1" y="-16453"/>
            <a:chExt cx="12192001" cy="6854364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E26E156C-FE64-4634-BF9E-E1F90539B98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04949" y="-16453"/>
              <a:ext cx="10687051" cy="1033112"/>
            </a:xfrm>
            <a:prstGeom prst="rect">
              <a:avLst/>
            </a:prstGeom>
            <a:solidFill>
              <a:srgbClr val="C00000"/>
            </a:solidFill>
          </p:spPr>
          <p:txBody>
            <a:bodyPr/>
            <a:lstStyle/>
            <a:p>
              <a:pPr algn="ctr" fontAlgn="base"/>
              <a:r>
                <a:rPr lang="en-IN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</a:t>
              </a:r>
              <a:endPara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34CBF700-51A9-49B3-9762-16FCE268445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-1" y="6436129"/>
              <a:ext cx="12191997" cy="401782"/>
            </a:xfrm>
            <a:prstGeom prst="rect">
              <a:avLst/>
            </a:prstGeom>
            <a:solidFill>
              <a:srgbClr val="C00000"/>
            </a:solidFill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kumimoji="0" lang="en-I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nos"/>
                  <a:ea typeface="+mj-ea"/>
                  <a:cs typeface="+mj-cs"/>
                </a:rPr>
                <a:t>				     		</a:t>
              </a:r>
              <a:endParaRPr lang="zh-CN" altLang="en-US" sz="2400" b="1" dirty="0">
                <a:solidFill>
                  <a:schemeClr val="bg1"/>
                </a:solidFill>
                <a:latin typeface="Tinos"/>
              </a:endParaRPr>
            </a:p>
            <a:p>
              <a:pPr lvl="0">
                <a:lnSpc>
                  <a:spcPct val="90000"/>
                </a:lnSpc>
                <a:spcBef>
                  <a:spcPct val="0"/>
                </a:spcBef>
                <a:defRPr/>
              </a:pPr>
              <a:endPara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539C75-5F76-421D-9730-EDC319C99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597"/>
              <a:ext cx="1504949" cy="1023587"/>
            </a:xfrm>
            <a:prstGeom prst="rect">
              <a:avLst/>
            </a:prstGeom>
          </p:spPr>
        </p:pic>
      </p:grp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750626" y="1596788"/>
            <a:ext cx="12192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sng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sng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sng" strike="noStrike" cap="none" normalizeH="0" baseline="0" dirty="0">
              <a:ln>
                <a:noFill/>
              </a:ln>
              <a:solidFill>
                <a:srgbClr val="888888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508" y="1273622"/>
            <a:ext cx="979278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http://www.iitg.ac.in/kpmech/ME111-2016/ORTHOGRAPHIC%20PROJECTIONS-1%20(2016).pdf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https://www.fd.cvut.cz/department/k611/PEDAGOG/K611GM_A_soubory/4_Multiview_Drawing.pdf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5"/>
              </a:rPr>
              <a:t>https://en.wikipedia.org/wiki/Multiview_projection</a:t>
            </a:r>
            <a:endParaRPr lang="en-US" dirty="0" smtClean="0"/>
          </a:p>
          <a:p>
            <a:endParaRPr lang="en-US" b="1" u="sng" dirty="0" smtClean="0">
              <a:solidFill>
                <a:schemeClr val="accent1"/>
              </a:solidFill>
            </a:endParaRPr>
          </a:p>
          <a:p>
            <a:r>
              <a:rPr lang="en-US" b="1" u="sng" dirty="0" smtClean="0">
                <a:solidFill>
                  <a:schemeClr val="accent1"/>
                </a:solidFill>
              </a:rPr>
              <a:t>ND Bhatt Book</a:t>
            </a:r>
          </a:p>
          <a:p>
            <a:endParaRPr lang="en-US" b="1" u="sng" dirty="0" smtClean="0">
              <a:solidFill>
                <a:schemeClr val="accent1"/>
              </a:solidFill>
            </a:endParaRPr>
          </a:p>
          <a:p>
            <a:r>
              <a:rPr lang="en-US" b="1" u="sng" dirty="0" smtClean="0">
                <a:solidFill>
                  <a:schemeClr val="accent1"/>
                </a:solidFill>
              </a:rPr>
              <a:t>NPTEL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8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880"/>
    </mc:Choice>
    <mc:Fallback xmlns="">
      <p:transition spd="slow" advTm="5788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5" y="0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171" y="1366566"/>
            <a:ext cx="22193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8171" y="3334517"/>
            <a:ext cx="25241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38934" y="1366566"/>
            <a:ext cx="68294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7573238" y="5316583"/>
            <a:ext cx="4618762" cy="92333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938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666"/>
    </mc:Choice>
    <mc:Fallback xmlns="">
      <p:transition spd="slow" advTm="6766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7463" y="1443841"/>
            <a:ext cx="107246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GB" dirty="0"/>
              <a:t>To understand the meaning of </a:t>
            </a:r>
            <a:r>
              <a:rPr lang="en-GB" dirty="0" err="1" smtClean="0"/>
              <a:t>multiview</a:t>
            </a:r>
            <a:r>
              <a:rPr lang="en-GB" dirty="0" smtClean="0"/>
              <a:t> drawing</a:t>
            </a:r>
            <a:endParaRPr lang="en-GB" dirty="0"/>
          </a:p>
          <a:p>
            <a:pPr algn="just"/>
            <a:endParaRPr lang="en-GB" dirty="0"/>
          </a:p>
          <a:p>
            <a:pPr algn="just">
              <a:buFont typeface="Wingdings" pitchFamily="2" charset="2"/>
              <a:buChar char="v"/>
            </a:pPr>
            <a:r>
              <a:rPr lang="en-GB" dirty="0"/>
              <a:t>To understand the </a:t>
            </a:r>
            <a:r>
              <a:rPr lang="en-GB" dirty="0" smtClean="0"/>
              <a:t>concept of orthographic projection</a:t>
            </a:r>
            <a:endParaRPr lang="en-GB" dirty="0"/>
          </a:p>
          <a:p>
            <a:pPr algn="just"/>
            <a:endParaRPr lang="en-GB" dirty="0"/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To understand </a:t>
            </a:r>
            <a:r>
              <a:rPr lang="en-US" dirty="0" smtClean="0"/>
              <a:t>how to draw different views of a given object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8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25"/>
    </mc:Choice>
    <mc:Fallback xmlns="">
      <p:transition spd="slow" advTm="3322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27463" y="1443841"/>
            <a:ext cx="10358846" cy="373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Aft>
                <a:spcPct val="20000"/>
              </a:spcAft>
              <a:buClr>
                <a:schemeClr val="tx2"/>
              </a:buClr>
              <a:buFont typeface="Arial" charset="0"/>
              <a:buNone/>
            </a:pPr>
            <a:r>
              <a:rPr lang="en-US" sz="3200" dirty="0"/>
              <a:t>A </a:t>
            </a:r>
            <a:r>
              <a:rPr lang="en-US" sz="3200" b="1" i="1" dirty="0" err="1" smtClean="0"/>
              <a:t>multiview</a:t>
            </a:r>
            <a:r>
              <a:rPr lang="en-US" sz="3200" b="1" i="1" dirty="0" smtClean="0"/>
              <a:t> </a:t>
            </a:r>
            <a:r>
              <a:rPr lang="en-US" sz="3200" b="1" i="1" dirty="0"/>
              <a:t>drawing</a:t>
            </a:r>
            <a:r>
              <a:rPr lang="en-US" sz="3200" dirty="0"/>
              <a:t> is one that shows two or more two-dimensional views of a three-dimensional object</a:t>
            </a:r>
            <a:r>
              <a:rPr lang="en-US" sz="3200" dirty="0" smtClean="0"/>
              <a:t>.</a:t>
            </a:r>
          </a:p>
          <a:p>
            <a:pPr eaLnBrk="0" hangingPunct="0">
              <a:spcAft>
                <a:spcPct val="20000"/>
              </a:spcAft>
              <a:buClr>
                <a:schemeClr val="tx2"/>
              </a:buClr>
              <a:buFont typeface="Arial" charset="0"/>
              <a:buNone/>
            </a:pPr>
            <a:endParaRPr lang="en-US" sz="3200" dirty="0"/>
          </a:p>
          <a:p>
            <a:pPr eaLnBrk="0" hangingPunct="0">
              <a:spcAft>
                <a:spcPct val="20000"/>
              </a:spcAft>
              <a:buClr>
                <a:schemeClr val="tx2"/>
              </a:buClr>
              <a:buFont typeface="Arial" charset="0"/>
              <a:buNone/>
            </a:pPr>
            <a:r>
              <a:rPr lang="en-US" sz="3200" b="1" i="1" dirty="0" err="1"/>
              <a:t>Multiview</a:t>
            </a:r>
            <a:r>
              <a:rPr lang="en-US" sz="3200" b="1" i="1" dirty="0"/>
              <a:t> drawings</a:t>
            </a:r>
            <a:r>
              <a:rPr lang="en-US" sz="3200" dirty="0"/>
              <a:t> provide the shape description of an object. When combined with dimensions, </a:t>
            </a:r>
            <a:r>
              <a:rPr lang="en-US" sz="3200" dirty="0" err="1"/>
              <a:t>multiview</a:t>
            </a:r>
            <a:r>
              <a:rPr lang="en-US" sz="3200" dirty="0"/>
              <a:t> drawings serve as the main form of communication between designers and manufacturers.</a:t>
            </a:r>
          </a:p>
        </p:txBody>
      </p:sp>
    </p:spTree>
    <p:extLst>
      <p:ext uri="{BB962C8B-B14F-4D97-AF65-F5344CB8AC3E}">
        <p14:creationId xmlns:p14="http://schemas.microsoft.com/office/powerpoint/2010/main" val="120708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25"/>
    </mc:Choice>
    <mc:Fallback xmlns="">
      <p:transition spd="slow" advTm="332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6" name="Picture 3" descr="step 5b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3668" y="1188720"/>
            <a:ext cx="5951538" cy="4899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708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25"/>
    </mc:Choice>
    <mc:Fallback xmlns="">
      <p:transition spd="slow" advTm="3322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79714" y="1606731"/>
            <a:ext cx="7171509" cy="43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Aft>
                <a:spcPct val="20000"/>
              </a:spcAft>
              <a:buClr>
                <a:schemeClr val="tx2"/>
              </a:buClr>
              <a:buFont typeface="Arial" charset="0"/>
              <a:buNone/>
            </a:pPr>
            <a:r>
              <a:rPr lang="en-US" sz="3200" dirty="0"/>
              <a:t>All three-dimensional objects have </a:t>
            </a:r>
            <a:r>
              <a:rPr lang="en-US" sz="3200" b="1" i="1" dirty="0">
                <a:solidFill>
                  <a:srgbClr val="E60702"/>
                </a:solidFill>
              </a:rPr>
              <a:t>width</a:t>
            </a:r>
            <a:r>
              <a:rPr lang="en-US" sz="3200" dirty="0"/>
              <a:t>, </a:t>
            </a:r>
            <a:r>
              <a:rPr lang="en-US" sz="3200" b="1" i="1" dirty="0">
                <a:solidFill>
                  <a:srgbClr val="008000"/>
                </a:solidFill>
              </a:rPr>
              <a:t>height</a:t>
            </a:r>
            <a:r>
              <a:rPr lang="en-US" sz="3200" dirty="0"/>
              <a:t>, and </a:t>
            </a:r>
            <a:r>
              <a:rPr lang="en-US" sz="3200" b="1" i="1" dirty="0">
                <a:solidFill>
                  <a:schemeClr val="folHlink"/>
                </a:solidFill>
              </a:rPr>
              <a:t>depth</a:t>
            </a:r>
            <a:r>
              <a:rPr lang="en-US" sz="3200" dirty="0"/>
              <a:t>.</a:t>
            </a:r>
          </a:p>
          <a:p>
            <a:pPr eaLnBrk="0" hangingPunct="0">
              <a:spcAft>
                <a:spcPct val="20000"/>
              </a:spcAft>
              <a:buClr>
                <a:schemeClr val="tx2"/>
              </a:buClr>
              <a:buFont typeface="Arial" charset="0"/>
              <a:buNone/>
            </a:pPr>
            <a:r>
              <a:rPr lang="en-US" sz="3200" b="1" i="1" dirty="0">
                <a:solidFill>
                  <a:srgbClr val="E60702"/>
                </a:solidFill>
              </a:rPr>
              <a:t>Width</a:t>
            </a:r>
            <a:r>
              <a:rPr lang="en-US" sz="3200" dirty="0"/>
              <a:t> is associated with an object’s </a:t>
            </a:r>
            <a:r>
              <a:rPr lang="en-US" sz="3200" b="1" i="1" dirty="0"/>
              <a:t>side-to-side</a:t>
            </a:r>
            <a:r>
              <a:rPr lang="en-US" sz="3200" dirty="0"/>
              <a:t> dimension.</a:t>
            </a:r>
          </a:p>
          <a:p>
            <a:pPr eaLnBrk="0" hangingPunct="0">
              <a:spcAft>
                <a:spcPct val="20000"/>
              </a:spcAft>
              <a:buClr>
                <a:schemeClr val="tx2"/>
              </a:buClr>
              <a:buFont typeface="Arial" charset="0"/>
              <a:buNone/>
            </a:pPr>
            <a:r>
              <a:rPr lang="en-US" sz="3200" b="1" i="1" dirty="0">
                <a:solidFill>
                  <a:srgbClr val="008000"/>
                </a:solidFill>
              </a:rPr>
              <a:t>Height</a:t>
            </a:r>
            <a:r>
              <a:rPr lang="en-US" sz="3200" dirty="0"/>
              <a:t> is the measure of an object from </a:t>
            </a:r>
            <a:r>
              <a:rPr lang="en-US" sz="3200" b="1" i="1" dirty="0"/>
              <a:t>top-to-bottom</a:t>
            </a:r>
            <a:r>
              <a:rPr lang="en-US" sz="3200" dirty="0"/>
              <a:t>.</a:t>
            </a:r>
          </a:p>
          <a:p>
            <a:pPr eaLnBrk="0" hangingPunct="0">
              <a:spcAft>
                <a:spcPct val="20000"/>
              </a:spcAft>
              <a:buClr>
                <a:schemeClr val="tx2"/>
              </a:buClr>
              <a:buFont typeface="Arial" charset="0"/>
              <a:buNone/>
            </a:pPr>
            <a:r>
              <a:rPr lang="en-US" sz="3200" b="1" i="1" dirty="0">
                <a:solidFill>
                  <a:schemeClr val="folHlink"/>
                </a:solidFill>
              </a:rPr>
              <a:t>Depth</a:t>
            </a:r>
            <a:r>
              <a:rPr lang="en-US" sz="3200" dirty="0"/>
              <a:t> is associated with </a:t>
            </a:r>
            <a:r>
              <a:rPr lang="en-US" sz="3200" b="1" i="1" dirty="0"/>
              <a:t>front-to-back</a:t>
            </a:r>
            <a:r>
              <a:rPr lang="en-US" sz="3200" dirty="0"/>
              <a:t> distance.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/>
          <a:srcRect l="26414" t="14435" r="18867" b="2884"/>
          <a:stretch>
            <a:fillRect/>
          </a:stretch>
        </p:blipFill>
        <p:spPr>
          <a:xfrm>
            <a:off x="8153400" y="1959428"/>
            <a:ext cx="4038600" cy="3116263"/>
          </a:xfrm>
          <a:prstGeom prst="rect">
            <a:avLst/>
          </a:prstGeom>
          <a:noFill/>
        </p:spPr>
      </p:pic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10744196" y="1026184"/>
          <a:ext cx="1447800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rawing" r:id="rId5" imgW="9039225" imgH="5095875" progId="AutoCAD.Drawing.15">
                  <p:embed/>
                </p:oleObj>
              </mc:Choice>
              <mc:Fallback>
                <p:oleObj name="Drawing" r:id="rId5" imgW="9039225" imgH="5095875" progId="AutoCAD.Drawing.1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2641" r="22641" b="7532"/>
                      <a:stretch>
                        <a:fillRect/>
                      </a:stretch>
                    </p:blipFill>
                    <p:spPr bwMode="auto">
                      <a:xfrm>
                        <a:off x="10744196" y="1026184"/>
                        <a:ext cx="1447800" cy="137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708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25"/>
    </mc:Choice>
    <mc:Fallback xmlns="">
      <p:transition spd="slow" advTm="332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600" decel="1000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600" decel="1000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00" decel="1000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00" decel="1000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dirty="0" smtClean="0"/>
              <a:t>Glass Box – 6 views of an object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8" name="Picture 4" descr="multiview 5"/>
          <p:cNvPicPr>
            <a:picLocks noChangeAspect="1" noChangeArrowheads="1"/>
          </p:cNvPicPr>
          <p:nvPr/>
        </p:nvPicPr>
        <p:blipFill>
          <a:blip r:embed="rId3">
            <a:lum bright="-24000" contrast="36000"/>
          </a:blip>
          <a:srcRect b="7678"/>
          <a:stretch>
            <a:fillRect/>
          </a:stretch>
        </p:blipFill>
        <p:spPr bwMode="auto">
          <a:xfrm>
            <a:off x="3391999" y="1082041"/>
            <a:ext cx="6019800" cy="4876800"/>
          </a:xfrm>
          <a:prstGeom prst="rect">
            <a:avLst/>
          </a:prstGeom>
          <a:noFill/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449988" y="3200400"/>
            <a:ext cx="320040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All the views unfold as shown around the stationary front view.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364388" y="15240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Glass Box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8231788" y="3048000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Unfolding the Glass Box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155588" y="4114800"/>
            <a:ext cx="1752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6 views of an object – 2 D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3126388" y="19050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 flipV="1">
            <a:off x="8688988" y="2743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7012588" y="4267200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8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25"/>
    </mc:Choice>
    <mc:Fallback xmlns="">
      <p:transition spd="slow" advTm="3322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dirty="0" smtClean="0"/>
              <a:t>Viewing the object-Visualizing views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8" name="Picture 4" descr="multiview 2"/>
          <p:cNvPicPr>
            <a:picLocks noChangeAspect="1" noChangeArrowheads="1"/>
          </p:cNvPicPr>
          <p:nvPr/>
        </p:nvPicPr>
        <p:blipFill>
          <a:blip r:embed="rId3"/>
          <a:srcRect l="13472" t="18750" r="8061" b="16667"/>
          <a:stretch>
            <a:fillRect/>
          </a:stretch>
        </p:blipFill>
        <p:spPr bwMode="auto">
          <a:xfrm>
            <a:off x="2362404" y="1051492"/>
            <a:ext cx="7099452" cy="3794826"/>
          </a:xfrm>
          <a:prstGeom prst="rect">
            <a:avLst/>
          </a:prstGeom>
          <a:noFill/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414656" y="4990009"/>
            <a:ext cx="8382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Notice how each view appears when looking directly at that view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120708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25"/>
    </mc:Choice>
    <mc:Fallback xmlns="">
      <p:transition spd="slow" advTm="3322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sz="2800" b="1" dirty="0" smtClean="0"/>
              <a:t>3 View Drawing </a:t>
            </a:r>
            <a:br>
              <a:rPr lang="en-US" sz="2800" b="1" dirty="0" smtClean="0"/>
            </a:br>
            <a:r>
              <a:rPr lang="en-US" sz="2800" b="1" i="1" dirty="0" smtClean="0"/>
              <a:t>Most Commonly Used Views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8" name="Picture 4" descr="Alphabet of Lines - Sketching Activity 001"/>
          <p:cNvPicPr>
            <a:picLocks noChangeAspect="1" noChangeArrowheads="1"/>
          </p:cNvPicPr>
          <p:nvPr/>
        </p:nvPicPr>
        <p:blipFill>
          <a:blip r:embed="rId3"/>
          <a:srcRect b="13885"/>
          <a:stretch>
            <a:fillRect/>
          </a:stretch>
        </p:blipFill>
        <p:spPr bwMode="auto">
          <a:xfrm>
            <a:off x="4730949" y="1524000"/>
            <a:ext cx="5410200" cy="4425950"/>
          </a:xfrm>
          <a:prstGeom prst="rect">
            <a:avLst/>
          </a:prstGeom>
          <a:noFill/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35349" y="1981200"/>
            <a:ext cx="27432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/>
              <a:t>Front View</a:t>
            </a:r>
          </a:p>
          <a:p>
            <a:pPr>
              <a:spcBef>
                <a:spcPct val="50000"/>
              </a:spcBef>
            </a:pPr>
            <a:r>
              <a:rPr lang="en-US" sz="3600" b="1"/>
              <a:t>Top View</a:t>
            </a:r>
          </a:p>
          <a:p>
            <a:pPr>
              <a:spcBef>
                <a:spcPct val="50000"/>
              </a:spcBef>
            </a:pPr>
            <a:r>
              <a:rPr lang="en-US" sz="3600" b="1"/>
              <a:t>Side View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987749" y="4572000"/>
            <a:ext cx="213360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/>
              <a:t>Color code can help to visualize</a:t>
            </a:r>
          </a:p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0708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25"/>
    </mc:Choice>
    <mc:Fallback xmlns="">
      <p:transition spd="slow" advTm="332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4508</TotalTime>
  <Words>402</Words>
  <Application>Microsoft Office PowerPoint</Application>
  <PresentationFormat>Widescreen</PresentationFormat>
  <Paragraphs>116</Paragraphs>
  <Slides>21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Calibri Light</vt:lpstr>
      <vt:lpstr>等线</vt:lpstr>
      <vt:lpstr>等线 Light</vt:lpstr>
      <vt:lpstr>Monotype Sorts</vt:lpstr>
      <vt:lpstr>Times New Roman</vt:lpstr>
      <vt:lpstr>Tinos</vt:lpstr>
      <vt:lpstr>Wingdings</vt:lpstr>
      <vt:lpstr>Office Theme</vt:lpstr>
      <vt:lpstr>Drawing</vt:lpstr>
      <vt:lpstr>Photo House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Pramod Kumar</cp:lastModifiedBy>
  <cp:revision>220</cp:revision>
  <dcterms:created xsi:type="dcterms:W3CDTF">2020-05-05T09:43:45Z</dcterms:created>
  <dcterms:modified xsi:type="dcterms:W3CDTF">2021-01-13T00:12:03Z</dcterms:modified>
</cp:coreProperties>
</file>