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Tino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hALYYnoTMTF5BCAC7XD49cOVTN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2227E7-55AC-48EC-BD96-09A66C929128}">
  <a:tblStyle styleId="{E82227E7-55AC-48EC-BD96-09A66C9291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inos-bold.fntdata"/><Relationship Id="rId27" Type="http://schemas.openxmlformats.org/officeDocument/2006/relationships/font" Target="fonts/Tino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ino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Tino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6000"/>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School of Mechanical Engineering</a:t>
            </a:r>
            <a:endParaRPr b="1" i="0" sz="20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   </a:t>
            </a:r>
            <a:endParaRPr b="1" i="0" sz="20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500" u="none" cap="none" strike="noStrike">
                <a:solidFill>
                  <a:schemeClr val="lt1"/>
                </a:solidFill>
                <a:latin typeface="Times New Roman"/>
                <a:ea typeface="Times New Roman"/>
                <a:cs typeface="Times New Roman"/>
                <a:sym typeface="Times New Roman"/>
              </a:rPr>
              <a:t>Course Code: BME01T1001                                     Course Name: Engineering Graphics and Introduction to Digital Fabrication  </a:t>
            </a:r>
            <a:endParaRPr b="1" i="0" sz="15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3200" u="none" cap="none" strike="noStrike">
                <a:solidFill>
                  <a:schemeClr val="lt1"/>
                </a:solidFill>
                <a:latin typeface="Times New Roman"/>
                <a:ea typeface="Times New Roman"/>
                <a:cs typeface="Times New Roman"/>
                <a:sym typeface="Times New Roman"/>
              </a:rPr>
              <a:t>                                   </a:t>
            </a:r>
            <a:endParaRPr b="0" i="0" sz="3200" u="none" cap="none" strike="noStrike">
              <a:solidFill>
                <a:schemeClr val="lt1"/>
              </a:solidFill>
              <a:latin typeface="Times New Roman"/>
              <a:ea typeface="Times New Roman"/>
              <a:cs typeface="Times New Roman"/>
              <a:sym typeface="Times New Roman"/>
            </a:endParaRPr>
          </a:p>
        </p:txBody>
      </p:sp>
      <p:sp>
        <p:nvSpPr>
          <p:cNvPr id="89" name="Google Shape;89;p1"/>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600" u="none" cap="none" strike="noStrike">
                <a:solidFill>
                  <a:schemeClr val="lt1"/>
                </a:solidFill>
                <a:latin typeface="Tinos"/>
                <a:ea typeface="Tinos"/>
                <a:cs typeface="Tinos"/>
                <a:sym typeface="Tinos"/>
              </a:rPr>
              <a:t>                      </a:t>
            </a:r>
            <a:r>
              <a:rPr b="1" i="0" lang="en-US" sz="1600" u="none" cap="none" strike="noStrike">
                <a:solidFill>
                  <a:schemeClr val="lt1"/>
                </a:solidFill>
                <a:latin typeface="Times New Roman"/>
                <a:ea typeface="Times New Roman"/>
                <a:cs typeface="Times New Roman"/>
                <a:sym typeface="Times New Roman"/>
              </a:rPr>
              <a:t>Faculty Name: Mr. Shrikant Vidya                                                                          Program Name: B.Tech First Year 	</a:t>
            </a:r>
            <a:r>
              <a:rPr b="1" i="0" lang="en-US" sz="1600" u="none" cap="none" strike="noStrike">
                <a:solidFill>
                  <a:schemeClr val="lt1"/>
                </a:solidFill>
                <a:latin typeface="Tinos"/>
                <a:ea typeface="Tinos"/>
                <a:cs typeface="Tinos"/>
                <a:sym typeface="Tinos"/>
              </a:rPr>
              <a:t>				     		</a:t>
            </a:r>
            <a:endParaRPr b="1" i="0" sz="16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90" name="Google Shape;90;p1"/>
          <p:cNvPicPr preferRelativeResize="0"/>
          <p:nvPr/>
        </p:nvPicPr>
        <p:blipFill rotWithShape="1">
          <a:blip r:embed="rId3">
            <a:alphaModFix/>
          </a:blip>
          <a:srcRect b="0" l="0" r="0" t="0"/>
          <a:stretch/>
        </p:blipFill>
        <p:spPr>
          <a:xfrm>
            <a:off x="0" y="21647"/>
            <a:ext cx="1504949" cy="1023587"/>
          </a:xfrm>
          <a:prstGeom prst="rect">
            <a:avLst/>
          </a:prstGeom>
          <a:noFill/>
          <a:ln>
            <a:noFill/>
          </a:ln>
        </p:spPr>
      </p:pic>
      <p:sp>
        <p:nvSpPr>
          <p:cNvPr id="91" name="Google Shape;91;p1"/>
          <p:cNvSpPr/>
          <p:nvPr/>
        </p:nvSpPr>
        <p:spPr>
          <a:xfrm>
            <a:off x="3048000" y="1834551"/>
            <a:ext cx="6096000"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000"/>
              <a:buFont typeface="Arial"/>
              <a:buNone/>
            </a:pPr>
            <a:r>
              <a:t/>
            </a:r>
            <a:endParaRPr b="1" i="0" sz="4000" u="sng" cap="none" strike="noStrike">
              <a:solidFill>
                <a:srgbClr val="FF0000"/>
              </a:solidFill>
              <a:latin typeface="Calibri"/>
              <a:ea typeface="Calibri"/>
              <a:cs typeface="Calibri"/>
              <a:sym typeface="Calibri"/>
            </a:endParaRPr>
          </a:p>
          <a:p>
            <a:pPr indent="0" lvl="0" marL="0" marR="0" rtl="0" algn="ctr">
              <a:spcBef>
                <a:spcPts val="0"/>
              </a:spcBef>
              <a:spcAft>
                <a:spcPts val="0"/>
              </a:spcAft>
              <a:buClr>
                <a:schemeClr val="dk1"/>
              </a:buClr>
              <a:buSzPts val="4000"/>
              <a:buFont typeface="Arial"/>
              <a:buNone/>
            </a:pPr>
            <a:r>
              <a:t/>
            </a:r>
            <a:endParaRPr b="1"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Clr>
                <a:srgbClr val="FF0000"/>
              </a:buClr>
              <a:buSzPts val="4000"/>
              <a:buFont typeface="Arial"/>
              <a:buNone/>
            </a:pPr>
            <a:r>
              <a:rPr b="1" i="0" lang="en-US" sz="4000" u="none" cap="none" strike="noStrike">
                <a:solidFill>
                  <a:srgbClr val="FF0000"/>
                </a:solidFill>
                <a:latin typeface="Calibri"/>
                <a:ea typeface="Calibri"/>
                <a:cs typeface="Calibri"/>
                <a:sym typeface="Calibri"/>
              </a:rPr>
              <a:t>Projection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Reference Planes</a:t>
            </a:r>
            <a:endParaRPr/>
          </a:p>
        </p:txBody>
      </p:sp>
      <p:sp>
        <p:nvSpPr>
          <p:cNvPr id="163" name="Google Shape;163;p10"/>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64" name="Google Shape;164;p10"/>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65" name="Google Shape;165;p10"/>
          <p:cNvSpPr/>
          <p:nvPr/>
        </p:nvSpPr>
        <p:spPr>
          <a:xfrm>
            <a:off x="736978" y="1081892"/>
            <a:ext cx="4899548" cy="156966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Horizontal Plane (HP)</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Vertical Plane (VP)</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Side or Profile Plane (PP) </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pic>
        <p:nvPicPr>
          <p:cNvPr id="166" name="Google Shape;166;p10"/>
          <p:cNvPicPr preferRelativeResize="0"/>
          <p:nvPr/>
        </p:nvPicPr>
        <p:blipFill rotWithShape="1">
          <a:blip r:embed="rId4">
            <a:alphaModFix/>
          </a:blip>
          <a:srcRect b="0" l="0" r="0" t="0"/>
          <a:stretch/>
        </p:blipFill>
        <p:spPr>
          <a:xfrm>
            <a:off x="474829" y="2322719"/>
            <a:ext cx="5844084" cy="40315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Different Views &amp; Notations</a:t>
            </a:r>
            <a:endParaRPr/>
          </a:p>
        </p:txBody>
      </p:sp>
      <p:sp>
        <p:nvSpPr>
          <p:cNvPr id="172" name="Google Shape;172;p11"/>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73" name="Google Shape;173;p11"/>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74" name="Google Shape;174;p11"/>
          <p:cNvSpPr/>
          <p:nvPr/>
        </p:nvSpPr>
        <p:spPr>
          <a:xfrm>
            <a:off x="741488" y="1177428"/>
            <a:ext cx="6096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Front View (FV) – Projected on VP</a:t>
            </a:r>
            <a:br>
              <a:rPr i="1"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Top View (TV) – Projected on HP</a:t>
            </a:r>
            <a:br>
              <a:rPr i="1"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Side View (SV) – Projected on PP</a:t>
            </a:r>
            <a:r>
              <a:rPr lang="en-US" sz="2400">
                <a:solidFill>
                  <a:schemeClr val="dk1"/>
                </a:solidFill>
                <a:latin typeface="Calibri"/>
                <a:ea typeface="Calibri"/>
                <a:cs typeface="Calibri"/>
                <a:sym typeface="Calibri"/>
              </a:rPr>
              <a:t> </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pic>
        <p:nvPicPr>
          <p:cNvPr id="175" name="Google Shape;175;p11"/>
          <p:cNvPicPr preferRelativeResize="0"/>
          <p:nvPr/>
        </p:nvPicPr>
        <p:blipFill rotWithShape="1">
          <a:blip r:embed="rId4">
            <a:alphaModFix/>
          </a:blip>
          <a:srcRect b="0" l="0" r="0" t="0"/>
          <a:stretch/>
        </p:blipFill>
        <p:spPr>
          <a:xfrm>
            <a:off x="559558" y="2747088"/>
            <a:ext cx="6005015" cy="3162393"/>
          </a:xfrm>
          <a:prstGeom prst="rect">
            <a:avLst/>
          </a:prstGeom>
          <a:noFill/>
          <a:ln>
            <a:noFill/>
          </a:ln>
        </p:spPr>
      </p:pic>
      <p:pic>
        <p:nvPicPr>
          <p:cNvPr descr="C:\Users\sv\Documents\maxresdefault.jpg" id="176" name="Google Shape;176;p11"/>
          <p:cNvPicPr preferRelativeResize="0"/>
          <p:nvPr/>
        </p:nvPicPr>
        <p:blipFill rotWithShape="1">
          <a:blip r:embed="rId5">
            <a:alphaModFix/>
          </a:blip>
          <a:srcRect b="0" l="0" r="0" t="0"/>
          <a:stretch/>
        </p:blipFill>
        <p:spPr>
          <a:xfrm>
            <a:off x="6974021" y="1108072"/>
            <a:ext cx="5163326" cy="29043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Projection systems </a:t>
            </a:r>
            <a:br>
              <a:rPr b="1" lang="en-US" sz="2800">
                <a:solidFill>
                  <a:schemeClr val="lt1"/>
                </a:solidFill>
                <a:latin typeface="Calibri"/>
                <a:ea typeface="Calibri"/>
                <a:cs typeface="Calibri"/>
                <a:sym typeface="Calibri"/>
              </a:rPr>
            </a:br>
            <a:endParaRPr b="1" sz="2800">
              <a:solidFill>
                <a:schemeClr val="lt1"/>
              </a:solidFill>
              <a:latin typeface="Calibri"/>
              <a:ea typeface="Calibri"/>
              <a:cs typeface="Calibri"/>
              <a:sym typeface="Calibri"/>
            </a:endParaRPr>
          </a:p>
        </p:txBody>
      </p:sp>
      <p:sp>
        <p:nvSpPr>
          <p:cNvPr id="182" name="Google Shape;182;p12"/>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83" name="Google Shape;183;p12"/>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84" name="Google Shape;184;p12"/>
          <p:cNvSpPr/>
          <p:nvPr/>
        </p:nvSpPr>
        <p:spPr>
          <a:xfrm>
            <a:off x="559548" y="1299772"/>
            <a:ext cx="4694836"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First angle system</a:t>
            </a:r>
            <a:endParaRPr/>
          </a:p>
          <a:p>
            <a:pPr indent="-342900" lvl="0" marL="342900" marR="0" rtl="0" algn="l">
              <a:spcBef>
                <a:spcPts val="0"/>
              </a:spcBef>
              <a:spcAft>
                <a:spcPts val="0"/>
              </a:spcAft>
              <a:buNone/>
            </a:pPr>
            <a:r>
              <a:rPr lang="en-US" sz="2000">
                <a:solidFill>
                  <a:schemeClr val="dk1"/>
                </a:solidFill>
                <a:latin typeface="Calibri"/>
                <a:ea typeface="Calibri"/>
                <a:cs typeface="Calibri"/>
                <a:sym typeface="Calibri"/>
              </a:rPr>
              <a:t>       - European countries</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ISO standard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US" sz="2000">
                <a:solidFill>
                  <a:schemeClr val="dk1"/>
                </a:solidFill>
                <a:latin typeface="Calibri"/>
                <a:ea typeface="Calibri"/>
                <a:cs typeface="Calibri"/>
                <a:sym typeface="Calibri"/>
              </a:rPr>
              <a:t>2. Third angle system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Canada, USA, Japan, Thailand </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
        <p:nvSpPr>
          <p:cNvPr id="185" name="Google Shape;185;p12"/>
          <p:cNvSpPr/>
          <p:nvPr/>
        </p:nvSpPr>
        <p:spPr>
          <a:xfrm>
            <a:off x="2906964" y="1296560"/>
            <a:ext cx="5841249" cy="36933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Calibri"/>
              <a:buNone/>
            </a:pPr>
            <a:r>
              <a:rPr b="0" i="0" lang="en-US" sz="1800" cap="none" strike="noStrike">
                <a:solidFill>
                  <a:srgbClr val="000000"/>
                </a:solidFill>
                <a:latin typeface="Calibri"/>
                <a:ea typeface="Calibri"/>
                <a:cs typeface="Calibri"/>
                <a:sym typeface="Calibri"/>
              </a:rPr>
              <a:t>( SETUP:-OBSERVER----OBJECT----PLANE OF PROJECTION)</a:t>
            </a:r>
            <a:endParaRPr b="0" i="0" sz="1800" cap="none" strike="noStrike">
              <a:solidFill>
                <a:schemeClr val="dk1"/>
              </a:solidFill>
              <a:latin typeface="Calibri"/>
              <a:ea typeface="Calibri"/>
              <a:cs typeface="Calibri"/>
              <a:sym typeface="Calibri"/>
            </a:endParaRPr>
          </a:p>
        </p:txBody>
      </p:sp>
      <p:sp>
        <p:nvSpPr>
          <p:cNvPr id="186" name="Google Shape;186;p12"/>
          <p:cNvSpPr/>
          <p:nvPr/>
        </p:nvSpPr>
        <p:spPr>
          <a:xfrm>
            <a:off x="2922884" y="2213248"/>
            <a:ext cx="5841249" cy="36933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Calibri"/>
              <a:buNone/>
            </a:pPr>
            <a:r>
              <a:rPr b="0" i="0" lang="en-US" sz="1800" cap="none" strike="noStrike">
                <a:solidFill>
                  <a:srgbClr val="000000"/>
                </a:solidFill>
                <a:latin typeface="Calibri"/>
                <a:ea typeface="Calibri"/>
                <a:cs typeface="Calibri"/>
                <a:sym typeface="Calibri"/>
              </a:rPr>
              <a:t>( SETUP:-OBSERVER----</a:t>
            </a:r>
            <a:r>
              <a:rPr lang="en-US" sz="1800">
                <a:solidFill>
                  <a:srgbClr val="000000"/>
                </a:solidFill>
                <a:latin typeface="Calibri"/>
                <a:ea typeface="Calibri"/>
                <a:cs typeface="Calibri"/>
                <a:sym typeface="Calibri"/>
              </a:rPr>
              <a:t>PLANE OF PROJECTION</a:t>
            </a:r>
            <a:r>
              <a:rPr b="0" i="0" lang="en-US" sz="1800" cap="none" strike="noStrike">
                <a:solidFill>
                  <a:srgbClr val="000000"/>
                </a:solidFill>
                <a:latin typeface="Calibri"/>
                <a:ea typeface="Calibri"/>
                <a:cs typeface="Calibri"/>
                <a:sym typeface="Calibri"/>
              </a:rPr>
              <a:t>----OBJECT)</a:t>
            </a:r>
            <a:endParaRPr b="0" i="0" sz="1800" cap="none" strike="noStrike">
              <a:solidFill>
                <a:schemeClr val="dk1"/>
              </a:solidFill>
              <a:latin typeface="Calibri"/>
              <a:ea typeface="Calibri"/>
              <a:cs typeface="Calibri"/>
              <a:sym typeface="Calibri"/>
            </a:endParaRPr>
          </a:p>
        </p:txBody>
      </p:sp>
      <p:pic>
        <p:nvPicPr>
          <p:cNvPr id="187" name="Google Shape;187;p12"/>
          <p:cNvPicPr preferRelativeResize="0"/>
          <p:nvPr/>
        </p:nvPicPr>
        <p:blipFill rotWithShape="1">
          <a:blip r:embed="rId4">
            <a:alphaModFix/>
          </a:blip>
          <a:srcRect b="0" l="0" r="0" t="0"/>
          <a:stretch/>
        </p:blipFill>
        <p:spPr>
          <a:xfrm>
            <a:off x="1684541" y="2910744"/>
            <a:ext cx="5330400" cy="35135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First Angle Projection</a:t>
            </a:r>
            <a:endParaRPr b="1" sz="2800">
              <a:solidFill>
                <a:schemeClr val="lt1"/>
              </a:solidFill>
              <a:latin typeface="Calibri"/>
              <a:ea typeface="Calibri"/>
              <a:cs typeface="Calibri"/>
              <a:sym typeface="Calibri"/>
            </a:endParaRPr>
          </a:p>
        </p:txBody>
      </p:sp>
      <p:sp>
        <p:nvSpPr>
          <p:cNvPr id="193" name="Google Shape;193;p13"/>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94" name="Google Shape;194;p13"/>
          <p:cNvPicPr preferRelativeResize="0"/>
          <p:nvPr/>
        </p:nvPicPr>
        <p:blipFill rotWithShape="1">
          <a:blip r:embed="rId3">
            <a:alphaModFix/>
          </a:blip>
          <a:srcRect b="0" l="0" r="0" t="0"/>
          <a:stretch/>
        </p:blipFill>
        <p:spPr>
          <a:xfrm>
            <a:off x="0" y="2597"/>
            <a:ext cx="1504949" cy="1023587"/>
          </a:xfrm>
          <a:prstGeom prst="rect">
            <a:avLst/>
          </a:prstGeom>
          <a:noFill/>
          <a:ln>
            <a:noFill/>
          </a:ln>
        </p:spPr>
      </p:pic>
      <p:pic>
        <p:nvPicPr>
          <p:cNvPr id="195" name="Google Shape;195;p13"/>
          <p:cNvPicPr preferRelativeResize="0"/>
          <p:nvPr/>
        </p:nvPicPr>
        <p:blipFill rotWithShape="1">
          <a:blip r:embed="rId4">
            <a:alphaModFix/>
          </a:blip>
          <a:srcRect b="0" l="0" r="0" t="0"/>
          <a:stretch/>
        </p:blipFill>
        <p:spPr>
          <a:xfrm>
            <a:off x="204716" y="3234520"/>
            <a:ext cx="6332561" cy="3125344"/>
          </a:xfrm>
          <a:prstGeom prst="rect">
            <a:avLst/>
          </a:prstGeom>
          <a:noFill/>
          <a:ln>
            <a:noFill/>
          </a:ln>
        </p:spPr>
      </p:pic>
      <p:sp>
        <p:nvSpPr>
          <p:cNvPr id="196" name="Google Shape;196;p13"/>
          <p:cNvSpPr/>
          <p:nvPr/>
        </p:nvSpPr>
        <p:spPr>
          <a:xfrm>
            <a:off x="204720" y="1078193"/>
            <a:ext cx="6318909" cy="2031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Calibri"/>
              <a:buNone/>
            </a:pPr>
            <a:r>
              <a:rPr b="1" i="0" lang="en-US" sz="1400" u="sng" cap="none" strike="noStrike">
                <a:solidFill>
                  <a:srgbClr val="000000"/>
                </a:solidFill>
                <a:latin typeface="Calibri"/>
                <a:ea typeface="Calibri"/>
                <a:cs typeface="Calibri"/>
                <a:sym typeface="Calibri"/>
              </a:rPr>
              <a:t>ROTATION OF PLANES:-</a:t>
            </a:r>
            <a:endParaRPr b="1"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When the projection of an object has been made on the various planes they are brought together on a single sheet of paper by rotating the planes.</a:t>
            </a:r>
            <a:endParaRPr b="1"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The standard practice of rotation of planes is to be keeping the VP fixed &amp; to rotate the HP &amp; PP in clock wise direction away from the object so that they may come in line with VP. The 1</a:t>
            </a:r>
            <a:r>
              <a:rPr b="1" baseline="30000" i="0" lang="en-US" sz="1400" u="none" cap="none" strike="noStrike">
                <a:solidFill>
                  <a:srgbClr val="000000"/>
                </a:solidFill>
                <a:latin typeface="Calibri"/>
                <a:ea typeface="Calibri"/>
                <a:cs typeface="Calibri"/>
                <a:sym typeface="Calibri"/>
              </a:rPr>
              <a:t>st</a:t>
            </a:r>
            <a:r>
              <a:rPr b="1" i="0" lang="en-US" sz="1400" u="none" cap="none" strike="noStrike">
                <a:solidFill>
                  <a:srgbClr val="000000"/>
                </a:solidFill>
                <a:latin typeface="Calibri"/>
                <a:ea typeface="Calibri"/>
                <a:cs typeface="Calibri"/>
                <a:sym typeface="Calibri"/>
              </a:rPr>
              <a:t> &amp; 3</a:t>
            </a:r>
            <a:r>
              <a:rPr b="1" baseline="30000" i="0" lang="en-US" sz="1400" u="none" cap="none" strike="noStrike">
                <a:solidFill>
                  <a:srgbClr val="000000"/>
                </a:solidFill>
                <a:latin typeface="Calibri"/>
                <a:ea typeface="Calibri"/>
                <a:cs typeface="Calibri"/>
                <a:sym typeface="Calibri"/>
              </a:rPr>
              <a:t>rd</a:t>
            </a:r>
            <a:r>
              <a:rPr b="1" i="0" lang="en-US" sz="1400" u="none" cap="none" strike="noStrike">
                <a:solidFill>
                  <a:srgbClr val="000000"/>
                </a:solidFill>
                <a:latin typeface="Calibri"/>
                <a:ea typeface="Calibri"/>
                <a:cs typeface="Calibri"/>
                <a:sym typeface="Calibri"/>
              </a:rPr>
              <a:t> quadrant opened out while rotating the plane.</a:t>
            </a:r>
            <a:endParaRPr b="1"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FF0000"/>
              </a:buClr>
              <a:buSzPts val="1400"/>
              <a:buFont typeface="Calibri"/>
              <a:buNone/>
            </a:pPr>
            <a:r>
              <a:rPr b="1" i="0" lang="en-US" sz="1400" u="sng" cap="none" strike="noStrike">
                <a:solidFill>
                  <a:srgbClr val="FF0000"/>
                </a:solidFill>
                <a:latin typeface="Calibri"/>
                <a:ea typeface="Calibri"/>
                <a:cs typeface="Calibri"/>
                <a:sym typeface="Calibri"/>
              </a:rPr>
              <a:t>NOTE:-</a:t>
            </a:r>
            <a:r>
              <a:rPr b="1" i="0" lang="en-US" sz="1400" u="none" cap="none" strike="noStrike">
                <a:solidFill>
                  <a:srgbClr val="000000"/>
                </a:solidFill>
                <a:latin typeface="Calibri"/>
                <a:ea typeface="Calibri"/>
                <a:cs typeface="Calibri"/>
                <a:sym typeface="Calibri"/>
              </a:rPr>
              <a:t>2</a:t>
            </a:r>
            <a:r>
              <a:rPr b="1" baseline="30000" i="0" lang="en-US" sz="1400" u="none" cap="none" strike="noStrike">
                <a:solidFill>
                  <a:srgbClr val="000000"/>
                </a:solidFill>
                <a:latin typeface="Calibri"/>
                <a:ea typeface="Calibri"/>
                <a:cs typeface="Calibri"/>
                <a:sym typeface="Calibri"/>
              </a:rPr>
              <a:t>ND</a:t>
            </a:r>
            <a:r>
              <a:rPr b="1" i="0" lang="en-US" sz="1400" u="none" cap="none" strike="noStrike">
                <a:solidFill>
                  <a:srgbClr val="000000"/>
                </a:solidFill>
                <a:latin typeface="Calibri"/>
                <a:ea typeface="Calibri"/>
                <a:cs typeface="Calibri"/>
                <a:sym typeface="Calibri"/>
              </a:rPr>
              <a:t> &amp; 4</a:t>
            </a:r>
            <a:r>
              <a:rPr b="1" baseline="30000" i="0" lang="en-US" sz="1400" u="none" cap="none" strike="noStrike">
                <a:solidFill>
                  <a:srgbClr val="000000"/>
                </a:solidFill>
                <a:latin typeface="Calibri"/>
                <a:ea typeface="Calibri"/>
                <a:cs typeface="Calibri"/>
                <a:sym typeface="Calibri"/>
              </a:rPr>
              <a:t>TH</a:t>
            </a:r>
            <a:r>
              <a:rPr b="1" i="0" lang="en-US" sz="1400" u="none" cap="none" strike="noStrike">
                <a:solidFill>
                  <a:srgbClr val="000000"/>
                </a:solidFill>
                <a:latin typeface="Calibri"/>
                <a:ea typeface="Calibri"/>
                <a:cs typeface="Calibri"/>
                <a:sym typeface="Calibri"/>
              </a:rPr>
              <a:t> quadrant are not used since the FV &amp; TV come(projected)on the same side of xy line &amp; may overlap the view (FV &amp; TV).so 2</a:t>
            </a:r>
            <a:r>
              <a:rPr b="1" baseline="30000" i="0" lang="en-US" sz="1400" u="none" cap="none" strike="noStrike">
                <a:solidFill>
                  <a:srgbClr val="000000"/>
                </a:solidFill>
                <a:latin typeface="Calibri"/>
                <a:ea typeface="Calibri"/>
                <a:cs typeface="Calibri"/>
                <a:sym typeface="Calibri"/>
              </a:rPr>
              <a:t>nd</a:t>
            </a:r>
            <a:r>
              <a:rPr b="1" i="0" lang="en-US" sz="1400" u="none" cap="none" strike="noStrike">
                <a:solidFill>
                  <a:srgbClr val="000000"/>
                </a:solidFill>
                <a:latin typeface="Calibri"/>
                <a:ea typeface="Calibri"/>
                <a:cs typeface="Calibri"/>
                <a:sym typeface="Calibri"/>
              </a:rPr>
              <a:t> &amp; 4</a:t>
            </a:r>
            <a:r>
              <a:rPr b="1" baseline="30000" i="0" lang="en-US" sz="1400" u="none" cap="none" strike="noStrike">
                <a:solidFill>
                  <a:srgbClr val="000000"/>
                </a:solidFill>
                <a:latin typeface="Calibri"/>
                <a:ea typeface="Calibri"/>
                <a:cs typeface="Calibri"/>
                <a:sym typeface="Calibri"/>
              </a:rPr>
              <a:t>th</a:t>
            </a:r>
            <a:r>
              <a:rPr b="1" i="0" lang="en-US" sz="1400" u="none" cap="none" strike="noStrike">
                <a:solidFill>
                  <a:srgbClr val="000000"/>
                </a:solidFill>
                <a:latin typeface="Calibri"/>
                <a:ea typeface="Calibri"/>
                <a:cs typeface="Calibri"/>
                <a:sym typeface="Calibri"/>
              </a:rPr>
              <a:t> angles are not used In engineering drawing.</a:t>
            </a:r>
            <a:endParaRPr b="1" i="0" sz="1400" u="none" cap="none" strike="noStrike">
              <a:solidFill>
                <a:schemeClr val="dk1"/>
              </a:solidFill>
              <a:latin typeface="Calibri"/>
              <a:ea typeface="Calibri"/>
              <a:cs typeface="Calibri"/>
              <a:sym typeface="Calibri"/>
            </a:endParaRPr>
          </a:p>
        </p:txBody>
      </p:sp>
      <p:pic>
        <p:nvPicPr>
          <p:cNvPr id="197" name="Google Shape;197;p13"/>
          <p:cNvPicPr preferRelativeResize="0"/>
          <p:nvPr/>
        </p:nvPicPr>
        <p:blipFill rotWithShape="1">
          <a:blip r:embed="rId5">
            <a:alphaModFix/>
          </a:blip>
          <a:srcRect b="0" l="0" r="0" t="0"/>
          <a:stretch/>
        </p:blipFill>
        <p:spPr>
          <a:xfrm>
            <a:off x="6838436" y="1050897"/>
            <a:ext cx="5212548" cy="35103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Third Angle Projection</a:t>
            </a:r>
            <a:endParaRPr b="1" sz="2800">
              <a:solidFill>
                <a:schemeClr val="lt1"/>
              </a:solidFill>
              <a:latin typeface="Calibri"/>
              <a:ea typeface="Calibri"/>
              <a:cs typeface="Calibri"/>
              <a:sym typeface="Calibri"/>
            </a:endParaRPr>
          </a:p>
        </p:txBody>
      </p:sp>
      <p:sp>
        <p:nvSpPr>
          <p:cNvPr id="203" name="Google Shape;203;p14"/>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04" name="Google Shape;204;p14"/>
          <p:cNvPicPr preferRelativeResize="0"/>
          <p:nvPr/>
        </p:nvPicPr>
        <p:blipFill rotWithShape="1">
          <a:blip r:embed="rId3">
            <a:alphaModFix/>
          </a:blip>
          <a:srcRect b="0" l="0" r="0" t="0"/>
          <a:stretch/>
        </p:blipFill>
        <p:spPr>
          <a:xfrm>
            <a:off x="0" y="2597"/>
            <a:ext cx="1504949" cy="1023587"/>
          </a:xfrm>
          <a:prstGeom prst="rect">
            <a:avLst/>
          </a:prstGeom>
          <a:noFill/>
          <a:ln>
            <a:noFill/>
          </a:ln>
        </p:spPr>
      </p:pic>
      <p:pic>
        <p:nvPicPr>
          <p:cNvPr id="205" name="Google Shape;205;p14"/>
          <p:cNvPicPr preferRelativeResize="0"/>
          <p:nvPr/>
        </p:nvPicPr>
        <p:blipFill rotWithShape="1">
          <a:blip r:embed="rId4">
            <a:alphaModFix/>
          </a:blip>
          <a:srcRect b="0" l="0" r="0" t="0"/>
          <a:stretch/>
        </p:blipFill>
        <p:spPr>
          <a:xfrm>
            <a:off x="191071" y="1064543"/>
            <a:ext cx="6318911" cy="5131541"/>
          </a:xfrm>
          <a:prstGeom prst="rect">
            <a:avLst/>
          </a:prstGeom>
          <a:noFill/>
          <a:ln>
            <a:noFill/>
          </a:ln>
        </p:spPr>
      </p:pic>
      <p:pic>
        <p:nvPicPr>
          <p:cNvPr id="206" name="Google Shape;206;p14"/>
          <p:cNvPicPr preferRelativeResize="0"/>
          <p:nvPr/>
        </p:nvPicPr>
        <p:blipFill rotWithShape="1">
          <a:blip r:embed="rId5">
            <a:alphaModFix/>
          </a:blip>
          <a:srcRect b="0" l="0" r="0" t="0"/>
          <a:stretch/>
        </p:blipFill>
        <p:spPr>
          <a:xfrm>
            <a:off x="6636430" y="1078191"/>
            <a:ext cx="5405438" cy="32617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First Angle vs. Third Angle Projection</a:t>
            </a:r>
            <a:endParaRPr b="1" sz="2800">
              <a:solidFill>
                <a:schemeClr val="lt1"/>
              </a:solidFill>
              <a:latin typeface="Calibri"/>
              <a:ea typeface="Calibri"/>
              <a:cs typeface="Calibri"/>
              <a:sym typeface="Calibri"/>
            </a:endParaRPr>
          </a:p>
        </p:txBody>
      </p:sp>
      <p:sp>
        <p:nvSpPr>
          <p:cNvPr id="212" name="Google Shape;212;p15"/>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13" name="Google Shape;213;p15"/>
          <p:cNvPicPr preferRelativeResize="0"/>
          <p:nvPr/>
        </p:nvPicPr>
        <p:blipFill rotWithShape="1">
          <a:blip r:embed="rId3">
            <a:alphaModFix/>
          </a:blip>
          <a:srcRect b="0" l="0" r="0" t="0"/>
          <a:stretch/>
        </p:blipFill>
        <p:spPr>
          <a:xfrm>
            <a:off x="0" y="2597"/>
            <a:ext cx="1504949" cy="1023587"/>
          </a:xfrm>
          <a:prstGeom prst="rect">
            <a:avLst/>
          </a:prstGeom>
          <a:noFill/>
          <a:ln>
            <a:noFill/>
          </a:ln>
        </p:spPr>
      </p:pic>
      <p:graphicFrame>
        <p:nvGraphicFramePr>
          <p:cNvPr id="214" name="Google Shape;214;p15"/>
          <p:cNvGraphicFramePr/>
          <p:nvPr/>
        </p:nvGraphicFramePr>
        <p:xfrm>
          <a:off x="177408" y="1232841"/>
          <a:ext cx="3000000" cy="3000000"/>
        </p:xfrm>
        <a:graphic>
          <a:graphicData uri="http://schemas.openxmlformats.org/drawingml/2006/table">
            <a:tbl>
              <a:tblPr>
                <a:noFill/>
                <a:tableStyleId>{E82227E7-55AC-48EC-BD96-09A66C929128}</a:tableStyleId>
              </a:tblPr>
              <a:tblGrid>
                <a:gridCol w="2052150"/>
                <a:gridCol w="1987600"/>
              </a:tblGrid>
              <a:tr h="186300">
                <a:tc>
                  <a:txBody>
                    <a:bodyPr/>
                    <a:lstStyle/>
                    <a:p>
                      <a:pPr indent="0" lvl="0" marL="0" marR="0" rtl="0" algn="ctr">
                        <a:lnSpc>
                          <a:spcPct val="115000"/>
                        </a:lnSpc>
                        <a:spcBef>
                          <a:spcPts val="0"/>
                        </a:spcBef>
                        <a:spcAft>
                          <a:spcPts val="0"/>
                        </a:spcAft>
                        <a:buNone/>
                      </a:pPr>
                      <a:r>
                        <a:rPr b="1" lang="en-US" sz="1100" u="none" cap="none" strike="noStrike">
                          <a:latin typeface="Calibri"/>
                          <a:ea typeface="Calibri"/>
                          <a:cs typeface="Calibri"/>
                          <a:sym typeface="Calibri"/>
                        </a:rPr>
                        <a:t>   </a:t>
                      </a:r>
                      <a:r>
                        <a:rPr b="1" lang="en-US" sz="1100" u="sng" cap="none" strike="noStrike">
                          <a:latin typeface="Calibri"/>
                          <a:ea typeface="Calibri"/>
                          <a:cs typeface="Calibri"/>
                          <a:sym typeface="Calibri"/>
                        </a:rPr>
                        <a:t>1</a:t>
                      </a:r>
                      <a:r>
                        <a:rPr b="1" baseline="30000" lang="en-US" sz="1100" u="sng" cap="none" strike="noStrike">
                          <a:latin typeface="Calibri"/>
                          <a:ea typeface="Calibri"/>
                          <a:cs typeface="Calibri"/>
                          <a:sym typeface="Calibri"/>
                        </a:rPr>
                        <a:t>ST</a:t>
                      </a:r>
                      <a:r>
                        <a:rPr b="1" lang="en-US" sz="1100" u="sng" cap="none" strike="noStrike">
                          <a:latin typeface="Calibri"/>
                          <a:ea typeface="Calibri"/>
                          <a:cs typeface="Calibri"/>
                          <a:sym typeface="Calibri"/>
                        </a:rPr>
                        <a:t> ANGLE OF PROJECTION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100" u="sng" cap="none" strike="noStrike">
                          <a:latin typeface="Calibri"/>
                          <a:ea typeface="Calibri"/>
                          <a:cs typeface="Calibri"/>
                          <a:sym typeface="Calibri"/>
                        </a:rPr>
                        <a:t>3RD ANGLE OF PROJECTION</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61550">
                <a:tc>
                  <a:txBody>
                    <a:bodyPr/>
                    <a:lstStyle/>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object is kept in the 1</a:t>
                      </a:r>
                      <a:r>
                        <a:rPr baseline="30000" lang="en-US" sz="1100" u="none" cap="none" strike="noStrike">
                          <a:latin typeface="Calibri"/>
                          <a:ea typeface="Calibri"/>
                          <a:cs typeface="Calibri"/>
                          <a:sym typeface="Calibri"/>
                        </a:rPr>
                        <a:t>st</a:t>
                      </a:r>
                      <a:r>
                        <a:rPr lang="en-US" sz="1100" u="none" cap="none" strike="noStrike">
                          <a:latin typeface="Calibri"/>
                          <a:ea typeface="Calibri"/>
                          <a:cs typeface="Calibri"/>
                          <a:sym typeface="Calibri"/>
                        </a:rPr>
                        <a:t> quadrant.	</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object lies in between the observer &amp; the  Plane of projection        </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plane of projection is assumed to be Non-transparent</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 In this method, when the views are drawn in their relative position, the plan comes below the FV/elevation or the TV drawn below the FV.</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left side view is drawn to the right side of the FV.</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right side view is drawn to the left side of the FV.</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This method of projection is used In European Countries &amp; bureau of Indian standard is adopted w.e.f. 1981.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object is assumed to keep in 3</a:t>
                      </a:r>
                      <a:r>
                        <a:rPr baseline="30000" lang="en-US" sz="1100" u="none" cap="none" strike="noStrike">
                          <a:latin typeface="Calibri"/>
                          <a:ea typeface="Calibri"/>
                          <a:cs typeface="Calibri"/>
                          <a:sym typeface="Calibri"/>
                        </a:rPr>
                        <a:t>rd</a:t>
                      </a:r>
                      <a:r>
                        <a:rPr lang="en-US" sz="1100" u="none" cap="none" strike="noStrike">
                          <a:latin typeface="Calibri"/>
                          <a:ea typeface="Calibri"/>
                          <a:cs typeface="Calibri"/>
                          <a:sym typeface="Calibri"/>
                        </a:rPr>
                        <a:t> quadrant.</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plane of projection lies between the observer and the object.</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plane of projection is assumed to be transparent </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In this method, when the views are drawn in their relative position, the plan comes above the elevation or TV is drawn above the FV.</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left side view is drawn to the left side of the FV.</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The right side view is drawn to the right side Of the FV.</a:t>
                      </a:r>
                      <a:endParaRPr/>
                    </a:p>
                    <a:p>
                      <a:pPr indent="-342900" lvl="0" marL="342900" marR="0" rtl="0" algn="just">
                        <a:lnSpc>
                          <a:spcPct val="115000"/>
                        </a:lnSpc>
                        <a:spcBef>
                          <a:spcPts val="0"/>
                        </a:spcBef>
                        <a:spcAft>
                          <a:spcPts val="0"/>
                        </a:spcAft>
                        <a:buClr>
                          <a:schemeClr val="dk1"/>
                        </a:buClr>
                        <a:buSzPts val="1100"/>
                        <a:buFont typeface="Noto Sans Symbols"/>
                        <a:buChar char="⮚"/>
                      </a:pPr>
                      <a:r>
                        <a:rPr lang="en-US" sz="1100" u="none" cap="none" strike="noStrike">
                          <a:latin typeface="Calibri"/>
                          <a:ea typeface="Calibri"/>
                          <a:cs typeface="Calibri"/>
                          <a:sym typeface="Calibri"/>
                        </a:rPr>
                        <a:t>This method of projection is used In U.S.A &amp; other countries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215" name="Google Shape;215;p15"/>
          <p:cNvPicPr preferRelativeResize="0"/>
          <p:nvPr/>
        </p:nvPicPr>
        <p:blipFill rotWithShape="1">
          <a:blip r:embed="rId4">
            <a:alphaModFix/>
          </a:blip>
          <a:srcRect b="0" l="0" r="0" t="0"/>
          <a:stretch/>
        </p:blipFill>
        <p:spPr>
          <a:xfrm>
            <a:off x="4445473" y="1164601"/>
            <a:ext cx="3797772" cy="2946341"/>
          </a:xfrm>
          <a:prstGeom prst="rect">
            <a:avLst/>
          </a:prstGeom>
          <a:noFill/>
          <a:ln>
            <a:noFill/>
          </a:ln>
        </p:spPr>
      </p:pic>
      <p:pic>
        <p:nvPicPr>
          <p:cNvPr id="216" name="Google Shape;216;p15"/>
          <p:cNvPicPr preferRelativeResize="0"/>
          <p:nvPr/>
        </p:nvPicPr>
        <p:blipFill rotWithShape="1">
          <a:blip r:embed="rId5">
            <a:alphaModFix/>
          </a:blip>
          <a:srcRect b="0" l="0" r="0" t="0"/>
          <a:stretch/>
        </p:blipFill>
        <p:spPr>
          <a:xfrm>
            <a:off x="8393373" y="1164601"/>
            <a:ext cx="3744031" cy="29459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Projection Symbols</a:t>
            </a:r>
            <a:endParaRPr b="1" sz="2800">
              <a:solidFill>
                <a:schemeClr val="lt1"/>
              </a:solidFill>
              <a:latin typeface="Calibri"/>
              <a:ea typeface="Calibri"/>
              <a:cs typeface="Calibri"/>
              <a:sym typeface="Calibri"/>
            </a:endParaRPr>
          </a:p>
        </p:txBody>
      </p:sp>
      <p:sp>
        <p:nvSpPr>
          <p:cNvPr id="222" name="Google Shape;222;p16"/>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23" name="Google Shape;223;p16"/>
          <p:cNvPicPr preferRelativeResize="0"/>
          <p:nvPr/>
        </p:nvPicPr>
        <p:blipFill rotWithShape="1">
          <a:blip r:embed="rId3">
            <a:alphaModFix/>
          </a:blip>
          <a:srcRect b="0" l="0" r="0" t="0"/>
          <a:stretch/>
        </p:blipFill>
        <p:spPr>
          <a:xfrm>
            <a:off x="0" y="2597"/>
            <a:ext cx="1504949" cy="1023587"/>
          </a:xfrm>
          <a:prstGeom prst="rect">
            <a:avLst/>
          </a:prstGeom>
          <a:noFill/>
          <a:ln>
            <a:noFill/>
          </a:ln>
        </p:spPr>
      </p:pic>
      <p:pic>
        <p:nvPicPr>
          <p:cNvPr id="224" name="Google Shape;224;p16"/>
          <p:cNvPicPr preferRelativeResize="0"/>
          <p:nvPr/>
        </p:nvPicPr>
        <p:blipFill rotWithShape="1">
          <a:blip r:embed="rId4">
            <a:alphaModFix/>
          </a:blip>
          <a:srcRect b="0" l="0" r="0" t="0"/>
          <a:stretch/>
        </p:blipFill>
        <p:spPr>
          <a:xfrm>
            <a:off x="701808" y="1392072"/>
            <a:ext cx="6688273" cy="4776716"/>
          </a:xfrm>
          <a:prstGeom prst="rect">
            <a:avLst/>
          </a:prstGeom>
          <a:noFill/>
          <a:ln>
            <a:noFill/>
          </a:ln>
        </p:spPr>
      </p:pic>
      <p:sp>
        <p:nvSpPr>
          <p:cNvPr id="225" name="Google Shape;225;p16"/>
          <p:cNvSpPr/>
          <p:nvPr/>
        </p:nvSpPr>
        <p:spPr>
          <a:xfrm>
            <a:off x="7356148" y="1631851"/>
            <a:ext cx="4681182" cy="1200329"/>
          </a:xfrm>
          <a:prstGeom prst="rect">
            <a:avLst/>
          </a:prstGeom>
          <a:noFill/>
          <a:ln>
            <a:noFill/>
          </a:ln>
        </p:spPr>
        <p:txBody>
          <a:bodyPr anchorCtr="0" anchor="t" bIns="45700" lIns="91425" spcFirstLastPara="1" rIns="91425" wrap="square" tIns="45700">
            <a:spAutoFit/>
          </a:bodyPr>
          <a:lstStyle/>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front view &amp; side view of a frustum of cone are used to show the symbol for projection method</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Summary</a:t>
            </a:r>
            <a:endParaRPr/>
          </a:p>
        </p:txBody>
      </p:sp>
      <p:sp>
        <p:nvSpPr>
          <p:cNvPr id="231" name="Google Shape;231;p17"/>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32" name="Google Shape;232;p17"/>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33" name="Google Shape;233;p17"/>
          <p:cNvSpPr txBox="1"/>
          <p:nvPr/>
        </p:nvSpPr>
        <p:spPr>
          <a:xfrm>
            <a:off x="627797" y="1378413"/>
            <a:ext cx="11341290" cy="4817671"/>
          </a:xfrm>
          <a:prstGeom prst="rect">
            <a:avLst/>
          </a:prstGeom>
          <a:noFill/>
          <a:ln>
            <a:noFill/>
          </a:ln>
        </p:spPr>
        <p:txBody>
          <a:bodyPr anchorCtr="0" anchor="t" bIns="45700" lIns="91425" spcFirstLastPara="1" rIns="91425" wrap="square" tIns="45700">
            <a:noAutofit/>
          </a:bodyPr>
          <a:lstStyle/>
          <a:p>
            <a:pPr indent="-127000" lvl="0" marL="228600" marR="0" rtl="0" algn="just">
              <a:lnSpc>
                <a:spcPct val="9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 projection is defined as representation of an object on a two dimensional plane. The following are the elements to be considered while obtaining a projection.</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object </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plane of projection</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point of sight and</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ray of sight 	</a:t>
            </a:r>
            <a:endParaRPr sz="16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When drawing the orthographic projection the following items should be invariable exist.</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object to be projected.</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projectors </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plane of projection</a:t>
            </a:r>
            <a:endParaRPr/>
          </a:p>
          <a:p>
            <a:pPr indent="-228600" lvl="0" marL="228600" marR="0" rtl="0" algn="just">
              <a:lnSpc>
                <a:spcPct val="90000"/>
              </a:lnSpc>
              <a:spcBef>
                <a:spcPts val="1000"/>
              </a:spcBef>
              <a:spcAft>
                <a:spcPts val="0"/>
              </a:spcAft>
              <a:buNone/>
            </a:pPr>
            <a:r>
              <a:rPr lang="en-US" sz="1600">
                <a:solidFill>
                  <a:schemeClr val="dk1"/>
                </a:solidFill>
                <a:latin typeface="Calibri"/>
                <a:ea typeface="Calibri"/>
                <a:cs typeface="Calibri"/>
                <a:sym typeface="Calibri"/>
              </a:rPr>
              <a:t>             The observer’s eye or station point</a:t>
            </a:r>
            <a:endParaRPr/>
          </a:p>
          <a:p>
            <a:pPr indent="-228600" lvl="0" marL="228600" marR="0" rtl="0" algn="just">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2ND &amp; 4TH quadrant are not used since the FV &amp; TV come(projected)on the same side of xy line &amp; may overlap the view (FV &amp; TV).so 2nd &amp; 4th angles are not used In engineering drawing</a:t>
            </a:r>
            <a:endParaRPr sz="16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Questions</a:t>
            </a:r>
            <a:endParaRPr/>
          </a:p>
        </p:txBody>
      </p:sp>
      <p:sp>
        <p:nvSpPr>
          <p:cNvPr id="239" name="Google Shape;239;p18"/>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40" name="Google Shape;240;p18"/>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41" name="Google Shape;241;p18"/>
          <p:cNvSpPr/>
          <p:nvPr/>
        </p:nvSpPr>
        <p:spPr>
          <a:xfrm>
            <a:off x="996286" y="1992573"/>
            <a:ext cx="1089091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How do you explain Orthographic Projection?</a:t>
            </a:r>
            <a:endParaRPr b="1"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a:p>
            <a:pPr indent="-114300" lvl="0" marL="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Why second and fourth angle projections are not used?</a:t>
            </a:r>
            <a:endParaRPr b="1"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a:p>
            <a:pPr indent="-114300" lvl="0" marL="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Differentiate first and third angle projection on the basis of placement of different views with respect to reference plane</a:t>
            </a:r>
            <a:endParaRPr b="1"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References</a:t>
            </a:r>
            <a:endParaRPr/>
          </a:p>
        </p:txBody>
      </p:sp>
      <p:sp>
        <p:nvSpPr>
          <p:cNvPr id="247" name="Google Shape;247;p19"/>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48" name="Google Shape;248;p19"/>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49" name="Google Shape;249;p19"/>
          <p:cNvSpPr txBox="1"/>
          <p:nvPr/>
        </p:nvSpPr>
        <p:spPr>
          <a:xfrm>
            <a:off x="532234" y="1678682"/>
            <a:ext cx="11314023" cy="193899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364C6A"/>
              </a:buClr>
              <a:buSzPts val="2400"/>
              <a:buFont typeface="Courier New"/>
              <a:buChar char="o"/>
            </a:pPr>
            <a:r>
              <a:rPr b="1" lang="en-US" sz="2400">
                <a:solidFill>
                  <a:srgbClr val="364C6A"/>
                </a:solidFill>
                <a:latin typeface="Calibri"/>
                <a:ea typeface="Calibri"/>
                <a:cs typeface="Calibri"/>
                <a:sym typeface="Calibri"/>
              </a:rPr>
              <a:t> Engineering Drawing by N. D. Bhatt and V. M. Panchal</a:t>
            </a:r>
            <a:endParaRPr/>
          </a:p>
          <a:p>
            <a:pPr indent="0" lvl="0" marL="0" marR="0" rtl="0" algn="l">
              <a:spcBef>
                <a:spcPts val="0"/>
              </a:spcBef>
              <a:spcAft>
                <a:spcPts val="0"/>
              </a:spcAft>
              <a:buNone/>
            </a:pPr>
            <a:r>
              <a:t/>
            </a:r>
            <a:endParaRPr b="1" sz="2400">
              <a:solidFill>
                <a:srgbClr val="364C6A"/>
              </a:solidFill>
              <a:latin typeface="Calibri"/>
              <a:ea typeface="Calibri"/>
              <a:cs typeface="Calibri"/>
              <a:sym typeface="Calibri"/>
            </a:endParaRPr>
          </a:p>
          <a:p>
            <a:pPr indent="-152400" lvl="0" marL="0" marR="0" rtl="0" algn="l">
              <a:spcBef>
                <a:spcPts val="0"/>
              </a:spcBef>
              <a:spcAft>
                <a:spcPts val="0"/>
              </a:spcAft>
              <a:buClr>
                <a:srgbClr val="364C6A"/>
              </a:buClr>
              <a:buSzPts val="2400"/>
              <a:buFont typeface="Courier New"/>
              <a:buChar char="o"/>
            </a:pPr>
            <a:r>
              <a:rPr b="1" lang="en-US" sz="2400">
                <a:solidFill>
                  <a:srgbClr val="364C6A"/>
                </a:solidFill>
                <a:latin typeface="Calibri"/>
                <a:ea typeface="Calibri"/>
                <a:cs typeface="Calibri"/>
                <a:sym typeface="Calibri"/>
              </a:rPr>
              <a:t> Engineering Graphics by K. C. John</a:t>
            </a:r>
            <a:endParaRPr/>
          </a:p>
          <a:p>
            <a:pPr indent="0" lvl="0" marL="0" marR="0" rtl="0" algn="l">
              <a:spcBef>
                <a:spcPts val="0"/>
              </a:spcBef>
              <a:spcAft>
                <a:spcPts val="0"/>
              </a:spcAft>
              <a:buNone/>
            </a:pPr>
            <a:r>
              <a:t/>
            </a:r>
            <a:endParaRPr b="1" sz="2400">
              <a:solidFill>
                <a:srgbClr val="364C6A"/>
              </a:solidFill>
              <a:latin typeface="Calibri"/>
              <a:ea typeface="Calibri"/>
              <a:cs typeface="Calibri"/>
              <a:sym typeface="Calibri"/>
            </a:endParaRPr>
          </a:p>
          <a:p>
            <a:pPr indent="-152400" lvl="0" marL="0" marR="0" rtl="0" algn="l">
              <a:spcBef>
                <a:spcPts val="0"/>
              </a:spcBef>
              <a:spcAft>
                <a:spcPts val="0"/>
              </a:spcAft>
              <a:buClr>
                <a:srgbClr val="364C6A"/>
              </a:buClr>
              <a:buSzPts val="2400"/>
              <a:buFont typeface="Courier New"/>
              <a:buChar char="o"/>
            </a:pPr>
            <a:r>
              <a:rPr b="1" lang="en-US" sz="2400">
                <a:solidFill>
                  <a:srgbClr val="364C6A"/>
                </a:solidFill>
                <a:latin typeface="Calibri"/>
                <a:ea typeface="Calibri"/>
                <a:cs typeface="Calibri"/>
                <a:sym typeface="Calibri"/>
              </a:rPr>
              <a:t> NPTEL</a:t>
            </a:r>
            <a:endParaRPr b="1" sz="24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Prerequisite/Recapitulations</a:t>
            </a:r>
            <a:endParaRPr b="0" i="0" sz="3200" u="none" cap="none" strike="noStrike">
              <a:solidFill>
                <a:schemeClr val="lt1"/>
              </a:solidFill>
              <a:latin typeface="Times New Roman"/>
              <a:ea typeface="Times New Roman"/>
              <a:cs typeface="Times New Roman"/>
              <a:sym typeface="Times New Roman"/>
            </a:endParaRPr>
          </a:p>
        </p:txBody>
      </p:sp>
      <p:sp>
        <p:nvSpPr>
          <p:cNvPr id="97" name="Google Shape;97;p2"/>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i="0" sz="24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98" name="Google Shape;98;p2"/>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99" name="Google Shape;99;p2"/>
          <p:cNvSpPr txBox="1"/>
          <p:nvPr/>
        </p:nvSpPr>
        <p:spPr>
          <a:xfrm>
            <a:off x="846161" y="2088111"/>
            <a:ext cx="4367284" cy="1200329"/>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Basics of Engineering Graphics</a:t>
            </a:r>
            <a:endParaRPr/>
          </a:p>
          <a:p>
            <a:pPr indent="-152400" lvl="0" marL="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Drawing, Sketching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b="1" sz="2800">
              <a:solidFill>
                <a:schemeClr val="lt1"/>
              </a:solidFill>
              <a:latin typeface="Calibri"/>
              <a:ea typeface="Calibri"/>
              <a:cs typeface="Calibri"/>
              <a:sym typeface="Calibri"/>
            </a:endParaRPr>
          </a:p>
        </p:txBody>
      </p:sp>
      <p:sp>
        <p:nvSpPr>
          <p:cNvPr id="255" name="Google Shape;255;p20"/>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56" name="Google Shape;256;p20"/>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57" name="Google Shape;257;p20"/>
          <p:cNvSpPr txBox="1"/>
          <p:nvPr/>
        </p:nvSpPr>
        <p:spPr>
          <a:xfrm>
            <a:off x="2251862" y="2797778"/>
            <a:ext cx="7820167"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600">
                <a:solidFill>
                  <a:srgbClr val="92D050"/>
                </a:solidFill>
                <a:latin typeface="Calibri"/>
                <a:ea typeface="Calibri"/>
                <a:cs typeface="Calibri"/>
                <a:sym typeface="Calibri"/>
              </a:rPr>
              <a:t>Thank You</a:t>
            </a:r>
            <a:endParaRPr b="1" sz="9600">
              <a:solidFill>
                <a:srgbClr val="92D05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Objectives</a:t>
            </a:r>
            <a:endParaRPr sz="3200">
              <a:solidFill>
                <a:schemeClr val="lt1"/>
              </a:solidFill>
              <a:latin typeface="Times New Roman"/>
              <a:ea typeface="Times New Roman"/>
              <a:cs typeface="Times New Roman"/>
              <a:sym typeface="Times New Roman"/>
            </a:endParaRPr>
          </a:p>
        </p:txBody>
      </p:sp>
      <p:sp>
        <p:nvSpPr>
          <p:cNvPr id="105" name="Google Shape;105;p3"/>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06" name="Google Shape;106;p3"/>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07" name="Google Shape;107;p3"/>
          <p:cNvSpPr txBox="1"/>
          <p:nvPr/>
        </p:nvSpPr>
        <p:spPr>
          <a:xfrm>
            <a:off x="272943" y="1173694"/>
            <a:ext cx="6591881" cy="4185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 acquire knowledge about:</a:t>
            </a:r>
            <a:endParaRPr/>
          </a:p>
          <a:p>
            <a:pPr indent="-139700" lvl="0" marL="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Introduction to Projection</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139700" lvl="0" marL="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Types of Projection</a:t>
            </a:r>
            <a:endParaRPr/>
          </a:p>
          <a:p>
            <a:pPr indent="0" lvl="0" marL="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139700" lvl="0" marL="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View comparison</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139700" lvl="0" marL="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Orthographic Projection</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139700" lvl="0" marL="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Projection Systems</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139700" lvl="0" marL="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Projection Symbols</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Introduction to Projection</a:t>
            </a:r>
            <a:endParaRPr/>
          </a:p>
        </p:txBody>
      </p:sp>
      <p:sp>
        <p:nvSpPr>
          <p:cNvPr id="113" name="Google Shape;113;p4"/>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14" name="Google Shape;114;p4"/>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15" name="Google Shape;115;p4"/>
          <p:cNvSpPr txBox="1"/>
          <p:nvPr/>
        </p:nvSpPr>
        <p:spPr>
          <a:xfrm>
            <a:off x="-2" y="1177464"/>
            <a:ext cx="6005017" cy="5018619"/>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Any kind of representation of an object on a paper, screen or similar surface by drawing or by photography is called the projection of that object.</a:t>
            </a:r>
            <a:endParaRPr/>
          </a:p>
          <a:p>
            <a:pPr indent="-228600" lvl="0" marL="228600" marR="0" rtl="0" algn="just">
              <a:lnSpc>
                <a:spcPct val="90000"/>
              </a:lnSpc>
              <a:spcBef>
                <a:spcPts val="10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Or, when ray of sights (projectors) are drawn from the eyes of the observer and are extended to fall on a plane of projection the object is said to be projected the image obtained is called projection. The size of image depends upon the position of the plane with respect to the object.</a:t>
            </a:r>
            <a:endParaRPr/>
          </a:p>
          <a:p>
            <a:pPr indent="-228600" lvl="0" marL="228600" marR="0" rtl="0" algn="just">
              <a:lnSpc>
                <a:spcPct val="90000"/>
              </a:lnSpc>
              <a:spcBef>
                <a:spcPts val="100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PROJECTORS: </a:t>
            </a:r>
            <a:r>
              <a:rPr lang="en-US" sz="2000">
                <a:solidFill>
                  <a:schemeClr val="dk1"/>
                </a:solidFill>
                <a:latin typeface="Calibri"/>
                <a:ea typeface="Calibri"/>
                <a:cs typeface="Calibri"/>
                <a:sym typeface="Calibri"/>
              </a:rPr>
              <a:t>The imaginary line from block (object) to the plane is called projectors.</a:t>
            </a:r>
            <a:endParaRPr/>
          </a:p>
          <a:p>
            <a:pPr indent="-228600" lvl="0" marL="228600" marR="0" rtl="0" algn="just">
              <a:lnSpc>
                <a:spcPct val="90000"/>
              </a:lnSpc>
              <a:spcBef>
                <a:spcPts val="100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PLANE: </a:t>
            </a:r>
            <a:r>
              <a:rPr lang="en-US" sz="2000">
                <a:solidFill>
                  <a:schemeClr val="dk1"/>
                </a:solidFill>
                <a:latin typeface="Calibri"/>
                <a:ea typeface="Calibri"/>
                <a:cs typeface="Calibri"/>
                <a:sym typeface="Calibri"/>
              </a:rPr>
              <a:t>The flat surface (such as a sheet of paper) is a plane.</a:t>
            </a:r>
            <a:endParaRPr/>
          </a:p>
          <a:p>
            <a:pPr indent="-228600" lvl="0" marL="228600" marR="0" rtl="0" algn="just">
              <a:lnSpc>
                <a:spcPct val="90000"/>
              </a:lnSpc>
              <a:spcBef>
                <a:spcPts val="100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PLANE OF PROJECTION</a:t>
            </a:r>
            <a:r>
              <a:rPr lang="en-US" sz="2000">
                <a:solidFill>
                  <a:schemeClr val="dk1"/>
                </a:solidFill>
                <a:latin typeface="Calibri"/>
                <a:ea typeface="Calibri"/>
                <a:cs typeface="Calibri"/>
                <a:sym typeface="Calibri"/>
              </a:rPr>
              <a:t>: The plane which is used for the purpose of projection is called plane of projection.</a:t>
            </a:r>
            <a:endParaRPr/>
          </a:p>
          <a:p>
            <a:pPr indent="-228600" lvl="0" marL="228600" marR="0" rtl="0" algn="just">
              <a:lnSpc>
                <a:spcPct val="90000"/>
              </a:lnSpc>
              <a:spcBef>
                <a:spcPts val="1000"/>
              </a:spcBef>
              <a:spcAft>
                <a:spcPts val="0"/>
              </a:spcAft>
              <a:buNone/>
            </a:pPr>
            <a:br>
              <a:rPr lang="en-US" sz="2000">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p:txBody>
      </p:sp>
      <p:pic>
        <p:nvPicPr>
          <p:cNvPr id="116" name="Google Shape;116;p4"/>
          <p:cNvPicPr preferRelativeResize="0"/>
          <p:nvPr/>
        </p:nvPicPr>
        <p:blipFill rotWithShape="1">
          <a:blip r:embed="rId4">
            <a:alphaModFix/>
          </a:blip>
          <a:srcRect b="0" l="0" r="0" t="0"/>
          <a:stretch/>
        </p:blipFill>
        <p:spPr>
          <a:xfrm>
            <a:off x="6238446" y="1053480"/>
            <a:ext cx="5830718" cy="31831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Types of Projection</a:t>
            </a:r>
            <a:endParaRPr/>
          </a:p>
          <a:p>
            <a:pPr indent="0" lvl="0" marL="0" marR="0" rtl="0" algn="ctr">
              <a:spcBef>
                <a:spcPts val="0"/>
              </a:spcBef>
              <a:spcAft>
                <a:spcPts val="0"/>
              </a:spcAft>
              <a:buNone/>
            </a:pPr>
            <a:br>
              <a:rPr b="1" lang="en-US" sz="2800">
                <a:solidFill>
                  <a:schemeClr val="lt1"/>
                </a:solidFill>
                <a:latin typeface="Times New Roman"/>
                <a:ea typeface="Times New Roman"/>
                <a:cs typeface="Times New Roman"/>
                <a:sym typeface="Times New Roman"/>
              </a:rPr>
            </a:br>
            <a:endParaRPr sz="3200">
              <a:solidFill>
                <a:schemeClr val="lt1"/>
              </a:solidFill>
              <a:latin typeface="Times New Roman"/>
              <a:ea typeface="Times New Roman"/>
              <a:cs typeface="Times New Roman"/>
              <a:sym typeface="Times New Roman"/>
            </a:endParaRPr>
          </a:p>
        </p:txBody>
      </p:sp>
      <p:sp>
        <p:nvSpPr>
          <p:cNvPr id="122" name="Google Shape;122;p5"/>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23" name="Google Shape;123;p5"/>
          <p:cNvPicPr preferRelativeResize="0"/>
          <p:nvPr/>
        </p:nvPicPr>
        <p:blipFill rotWithShape="1">
          <a:blip r:embed="rId3">
            <a:alphaModFix/>
          </a:blip>
          <a:srcRect b="0" l="0" r="0" t="0"/>
          <a:stretch/>
        </p:blipFill>
        <p:spPr>
          <a:xfrm>
            <a:off x="0" y="2597"/>
            <a:ext cx="1504949" cy="1023587"/>
          </a:xfrm>
          <a:prstGeom prst="rect">
            <a:avLst/>
          </a:prstGeom>
          <a:noFill/>
          <a:ln>
            <a:noFill/>
          </a:ln>
        </p:spPr>
      </p:pic>
      <p:pic>
        <p:nvPicPr>
          <p:cNvPr id="124" name="Google Shape;124;p5"/>
          <p:cNvPicPr preferRelativeResize="0"/>
          <p:nvPr/>
        </p:nvPicPr>
        <p:blipFill rotWithShape="1">
          <a:blip r:embed="rId4">
            <a:alphaModFix/>
          </a:blip>
          <a:srcRect b="0" l="0" r="0" t="0"/>
          <a:stretch/>
        </p:blipFill>
        <p:spPr>
          <a:xfrm>
            <a:off x="81856" y="1203608"/>
            <a:ext cx="8325133" cy="5034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View comparison</a:t>
            </a:r>
            <a:endParaRPr/>
          </a:p>
        </p:txBody>
      </p:sp>
      <p:sp>
        <p:nvSpPr>
          <p:cNvPr id="130" name="Google Shape;130;p6"/>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31" name="Google Shape;131;p6"/>
          <p:cNvPicPr preferRelativeResize="0"/>
          <p:nvPr/>
        </p:nvPicPr>
        <p:blipFill rotWithShape="1">
          <a:blip r:embed="rId3">
            <a:alphaModFix/>
          </a:blip>
          <a:srcRect b="0" l="0" r="0" t="0"/>
          <a:stretch/>
        </p:blipFill>
        <p:spPr>
          <a:xfrm>
            <a:off x="0" y="2597"/>
            <a:ext cx="1504949" cy="1023587"/>
          </a:xfrm>
          <a:prstGeom prst="rect">
            <a:avLst/>
          </a:prstGeom>
          <a:noFill/>
          <a:ln>
            <a:noFill/>
          </a:ln>
        </p:spPr>
      </p:pic>
      <p:pic>
        <p:nvPicPr>
          <p:cNvPr id="132" name="Google Shape;132;p6"/>
          <p:cNvPicPr preferRelativeResize="0"/>
          <p:nvPr/>
        </p:nvPicPr>
        <p:blipFill rotWithShape="1">
          <a:blip r:embed="rId4">
            <a:alphaModFix/>
          </a:blip>
          <a:srcRect b="0" l="0" r="0" t="0"/>
          <a:stretch/>
        </p:blipFill>
        <p:spPr>
          <a:xfrm>
            <a:off x="109162" y="1108072"/>
            <a:ext cx="8251635" cy="52747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Video for Visualization</a:t>
            </a:r>
            <a:endParaRPr/>
          </a:p>
        </p:txBody>
      </p:sp>
      <p:sp>
        <p:nvSpPr>
          <p:cNvPr id="138" name="Google Shape;138;p7"/>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39" name="Google Shape;139;p7"/>
          <p:cNvPicPr preferRelativeResize="0"/>
          <p:nvPr/>
        </p:nvPicPr>
        <p:blipFill rotWithShape="1">
          <a:blip r:embed="rId3">
            <a:alphaModFix/>
          </a:blip>
          <a:srcRect b="0" l="0" r="0" t="0"/>
          <a:stretch/>
        </p:blipFill>
        <p:spPr>
          <a:xfrm>
            <a:off x="0" y="2597"/>
            <a:ext cx="1504949" cy="1023587"/>
          </a:xfrm>
          <a:prstGeom prst="rect">
            <a:avLst/>
          </a:prstGeom>
          <a:noFill/>
          <a:ln>
            <a:noFill/>
          </a:ln>
        </p:spPr>
      </p:pic>
      <p:pic>
        <p:nvPicPr>
          <p:cNvPr id="140" name="Google Shape;140;p7"/>
          <p:cNvPicPr preferRelativeResize="0"/>
          <p:nvPr/>
        </p:nvPicPr>
        <p:blipFill rotWithShape="1">
          <a:blip r:embed="rId4">
            <a:alphaModFix/>
          </a:blip>
          <a:srcRect b="0" l="0" r="0" t="0"/>
          <a:stretch/>
        </p:blipFill>
        <p:spPr>
          <a:xfrm>
            <a:off x="999982" y="1296538"/>
            <a:ext cx="6864824" cy="4660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Orthographic Projection</a:t>
            </a:r>
            <a:endParaRPr/>
          </a:p>
        </p:txBody>
      </p:sp>
      <p:sp>
        <p:nvSpPr>
          <p:cNvPr id="146" name="Google Shape;146;p8"/>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47" name="Google Shape;147;p8"/>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48" name="Google Shape;148;p8"/>
          <p:cNvSpPr/>
          <p:nvPr/>
        </p:nvSpPr>
        <p:spPr>
          <a:xfrm>
            <a:off x="0" y="1255594"/>
            <a:ext cx="11627893" cy="2308324"/>
          </a:xfrm>
          <a:prstGeom prst="rect">
            <a:avLst/>
          </a:prstGeom>
          <a:noFill/>
          <a:ln>
            <a:noFill/>
          </a:ln>
        </p:spPr>
        <p:txBody>
          <a:bodyPr anchorCtr="0" anchor="ctr" bIns="45700" lIns="91425" spcFirstLastPara="1" rIns="91425" wrap="square" tIns="45700">
            <a:spAutoFit/>
          </a:bodyPr>
          <a:lstStyle/>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When projectors are parallel to each other and perpendicular to the plane is called orthographic projection</a:t>
            </a:r>
            <a:endParaRPr sz="2400">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Or, Ortho means perpendicular right angles graphics means right angle drawing</a:t>
            </a:r>
            <a:endParaRPr/>
          </a:p>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technical drawing in which different views of an object are projected on different reference planes observing perpendicular to respective reference plane    </a:t>
            </a:r>
            <a:br>
              <a:rPr lang="en-US" sz="2400">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pic>
        <p:nvPicPr>
          <p:cNvPr id="149" name="Google Shape;149;p8"/>
          <p:cNvPicPr preferRelativeResize="0"/>
          <p:nvPr/>
        </p:nvPicPr>
        <p:blipFill rotWithShape="1">
          <a:blip r:embed="rId4">
            <a:alphaModFix/>
          </a:blip>
          <a:srcRect b="0" l="0" r="0" t="0"/>
          <a:stretch/>
        </p:blipFill>
        <p:spPr>
          <a:xfrm>
            <a:off x="266120" y="3319552"/>
            <a:ext cx="5957248" cy="30530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Calibri"/>
                <a:ea typeface="Calibri"/>
                <a:cs typeface="Calibri"/>
                <a:sym typeface="Calibri"/>
              </a:rPr>
              <a:t>Orthographic Drawing</a:t>
            </a:r>
            <a:endParaRPr/>
          </a:p>
        </p:txBody>
      </p:sp>
      <p:sp>
        <p:nvSpPr>
          <p:cNvPr id="155" name="Google Shape;155;p9"/>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56" name="Google Shape;156;p9"/>
          <p:cNvPicPr preferRelativeResize="0"/>
          <p:nvPr/>
        </p:nvPicPr>
        <p:blipFill rotWithShape="1">
          <a:blip r:embed="rId3">
            <a:alphaModFix/>
          </a:blip>
          <a:srcRect b="0" l="0" r="0" t="0"/>
          <a:stretch/>
        </p:blipFill>
        <p:spPr>
          <a:xfrm>
            <a:off x="0" y="2597"/>
            <a:ext cx="1504949" cy="1023587"/>
          </a:xfrm>
          <a:prstGeom prst="rect">
            <a:avLst/>
          </a:prstGeom>
          <a:noFill/>
          <a:ln>
            <a:noFill/>
          </a:ln>
        </p:spPr>
      </p:pic>
      <p:pic>
        <p:nvPicPr>
          <p:cNvPr id="157" name="Google Shape;157;p9"/>
          <p:cNvPicPr preferRelativeResize="0"/>
          <p:nvPr/>
        </p:nvPicPr>
        <p:blipFill rotWithShape="1">
          <a:blip r:embed="rId4">
            <a:alphaModFix/>
          </a:blip>
          <a:srcRect b="0" l="0" r="0" t="0"/>
          <a:stretch/>
        </p:blipFill>
        <p:spPr>
          <a:xfrm>
            <a:off x="177403" y="1149016"/>
            <a:ext cx="8598107" cy="50766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2020-05-05T09:43:45Z</dcterms:created>
  <dc:creator>VIJAY RAMALINGAM</dc:creator>
</cp:coreProperties>
</file>