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77" r:id="rId5"/>
    <p:sldId id="278" r:id="rId6"/>
    <p:sldId id="279" r:id="rId7"/>
    <p:sldId id="274" r:id="rId8"/>
    <p:sldId id="280" r:id="rId9"/>
    <p:sldId id="281" r:id="rId10"/>
    <p:sldId id="284" r:id="rId11"/>
    <p:sldId id="282" r:id="rId12"/>
    <p:sldId id="283" r:id="rId13"/>
    <p:sldId id="266" r:id="rId14"/>
    <p:sldId id="267" r:id="rId15"/>
    <p:sldId id="268" r:id="rId16"/>
    <p:sldId id="269" r:id="rId17"/>
  </p:sldIdLst>
  <p:sldSz cx="12192000" cy="6858000"/>
  <p:notesSz cx="7010400" cy="9296400"/>
  <p:embeddedFontLst>
    <p:embeddedFont>
      <p:font typeface="Calibri" panose="020F0502020204030204" pitchFamily="34" charset="0"/>
      <p:regular r:id="rId19"/>
      <p:bold r:id="rId20"/>
      <p:italic r:id="rId21"/>
      <p:boldItalic r:id="rId22"/>
    </p:embeddedFont>
    <p:embeddedFont>
      <p:font typeface="Tinos" panose="020B060402020202020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9932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94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86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158d1331_0_21: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5" name="Google Shape;185;g9d158d1331_0_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98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03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41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75" y="0"/>
            <a:ext cx="10770900" cy="1156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dirty="0">
                <a:solidFill>
                  <a:schemeClr val="lt1"/>
                </a:solidFill>
                <a:latin typeface="Times New Roman"/>
                <a:ea typeface="Times New Roman"/>
                <a:cs typeface="Times New Roman"/>
                <a:sym typeface="Times New Roman"/>
              </a:rPr>
              <a:t>School of Computing Science and Engineering</a:t>
            </a:r>
            <a:endParaRPr sz="2400" dirty="0">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dirty="0">
              <a:solidFill>
                <a:schemeClr val="lt1"/>
              </a:solidFill>
              <a:latin typeface="Times New Roman"/>
              <a:ea typeface="Times New Roman"/>
              <a:cs typeface="Times New Roman"/>
              <a:sym typeface="Times New Roman"/>
            </a:endParaRPr>
          </a:p>
          <a:p>
            <a:pPr>
              <a:lnSpc>
                <a:spcPct val="90000"/>
              </a:lnSpc>
            </a:pPr>
            <a:r>
              <a:rPr lang="en-US" sz="2400" dirty="0">
                <a:solidFill>
                  <a:schemeClr val="lt1"/>
                </a:solidFill>
                <a:latin typeface="Times New Roman"/>
                <a:ea typeface="Times New Roman"/>
                <a:cs typeface="Times New Roman"/>
                <a:sym typeface="Times New Roman"/>
              </a:rPr>
              <a:t>  </a:t>
            </a:r>
            <a:r>
              <a:rPr lang="en-US" sz="2400" i="0" u="none" strike="noStrike" cap="none" dirty="0">
                <a:solidFill>
                  <a:schemeClr val="lt1"/>
                </a:solidFill>
                <a:latin typeface="Times New Roman"/>
                <a:ea typeface="Times New Roman"/>
                <a:cs typeface="Times New Roman"/>
                <a:sym typeface="Times New Roman"/>
              </a:rPr>
              <a:t>C</a:t>
            </a:r>
            <a:r>
              <a:rPr lang="en-US" sz="2300" i="0" u="none" strike="noStrike" cap="none" dirty="0">
                <a:solidFill>
                  <a:schemeClr val="lt1"/>
                </a:solidFill>
                <a:latin typeface="Times New Roman"/>
                <a:ea typeface="Times New Roman"/>
                <a:cs typeface="Times New Roman"/>
                <a:sym typeface="Times New Roman"/>
              </a:rPr>
              <a:t>ourse Code : BSCS1240             Name: </a:t>
            </a:r>
            <a:r>
              <a:rPr lang="en-US" sz="2400" dirty="0">
                <a:solidFill>
                  <a:schemeClr val="bg1"/>
                </a:solidFill>
                <a:latin typeface="Times New Roman"/>
                <a:ea typeface="Times New Roman"/>
              </a:rPr>
              <a:t>Object Oriented Programming with C++</a:t>
            </a:r>
            <a:endParaRPr sz="2300" i="0" u="none" strike="noStrike" cap="none" dirty="0">
              <a:solidFill>
                <a:schemeClr val="bg1"/>
              </a:solidFill>
              <a:latin typeface="Times New Roman"/>
              <a:ea typeface="Times New Roman"/>
              <a:cs typeface="Times New Roman"/>
              <a:sym typeface="Times New Roman"/>
            </a:endParaRPr>
          </a:p>
        </p:txBody>
      </p:sp>
      <p:sp>
        <p:nvSpPr>
          <p:cNvPr id="92" name="Google Shape;92;p13"/>
          <p:cNvSpPr txBox="1"/>
          <p:nvPr/>
        </p:nvSpPr>
        <p:spPr>
          <a:xfrm>
            <a:off x="1934284" y="2703513"/>
            <a:ext cx="8323432" cy="32338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50" b="0" i="0" u="none" strike="noStrike" cap="none" dirty="0">
                <a:solidFill>
                  <a:srgbClr val="FF0000"/>
                </a:solidFill>
                <a:latin typeface="Calibri"/>
                <a:ea typeface="Calibri"/>
                <a:cs typeface="Calibri"/>
                <a:sym typeface="Calibri"/>
              </a:rPr>
              <a:t>UNIT I</a:t>
            </a:r>
            <a:endParaRPr/>
          </a:p>
          <a:p>
            <a:pPr lvl="0" algn="ctr"/>
            <a:r>
              <a:rPr lang="en-US" sz="3200" b="1" dirty="0">
                <a:solidFill>
                  <a:srgbClr val="FF0000"/>
                </a:solidFill>
              </a:rPr>
              <a:t>Introduction: Basic Terminology</a:t>
            </a:r>
            <a:endParaRPr sz="3000">
              <a:solidFill>
                <a:srgbClr val="FF0000"/>
              </a:solidFill>
              <a:latin typeface="Calibri"/>
              <a:ea typeface="Calibri"/>
              <a:cs typeface="Calibri"/>
              <a:sym typeface="Calibri"/>
            </a:endParaRPr>
          </a:p>
          <a:p>
            <a:pPr algn="ctr"/>
            <a:endParaRPr lang="en-US" sz="3000" dirty="0">
              <a:solidFill>
                <a:srgbClr val="FF0000"/>
              </a:solidFill>
              <a:latin typeface="Calibri"/>
              <a:ea typeface="Calibri"/>
              <a:cs typeface="Calibri"/>
              <a:sym typeface="Calibri"/>
            </a:endParaRPr>
          </a:p>
          <a:p>
            <a:pPr algn="ctr"/>
            <a:r>
              <a:rPr lang="en-US" sz="3000" dirty="0">
                <a:solidFill>
                  <a:srgbClr val="FF0000"/>
                </a:solidFill>
                <a:latin typeface="Calibri"/>
                <a:ea typeface="Calibri"/>
                <a:cs typeface="Calibri"/>
                <a:sym typeface="Calibri"/>
              </a:rPr>
              <a:t>Object Oriented Paradigm </a:t>
            </a:r>
            <a:endParaRPr sz="3000">
              <a:solidFill>
                <a:srgbClr val="FF0000"/>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0" y="0"/>
            <a:ext cx="1567150" cy="1211000"/>
          </a:xfrm>
          <a:prstGeom prst="rect">
            <a:avLst/>
          </a:prstGeom>
          <a:noFill/>
          <a:ln>
            <a:noFill/>
          </a:ln>
        </p:spPr>
      </p:pic>
      <p:sp>
        <p:nvSpPr>
          <p:cNvPr id="6"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1800" b="0" i="0" u="none" strike="noStrike" cap="none" dirty="0">
                <a:solidFill>
                  <a:schemeClr val="lt1"/>
                </a:solidFill>
                <a:latin typeface="Tinos"/>
                <a:ea typeface="Tinos"/>
                <a:cs typeface="Tinos"/>
                <a:sym typeface="Tinos"/>
              </a:rPr>
              <a:t> 	</a:t>
            </a:r>
            <a:r>
              <a:rPr lang="en-US" sz="1800" dirty="0">
                <a:solidFill>
                  <a:schemeClr val="lt1"/>
                </a:solidFill>
                <a:latin typeface="Tinos"/>
                <a:ea typeface="Tinos"/>
                <a:cs typeface="Tinos"/>
                <a:sym typeface="Tinos"/>
              </a:rPr>
              <a:t>Name of the Faculty:  Lalit Sharma					Program Name : BSC</a:t>
            </a:r>
          </a:p>
          <a:p>
            <a:pPr marL="0" marR="0" lvl="0" indent="0" algn="ctr" rtl="0">
              <a:lnSpc>
                <a:spcPct val="90000"/>
              </a:lnSpc>
              <a:spcBef>
                <a:spcPts val="0"/>
              </a:spcBef>
              <a:spcAft>
                <a:spcPts val="0"/>
              </a:spcAft>
              <a:buNone/>
            </a:pPr>
            <a:endParaRPr sz="1800" b="0" i="0" u="none" strike="noStrike" cap="none" dirty="0">
              <a:solidFill>
                <a:schemeClr val="lt1"/>
              </a:solidFill>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b="1" dirty="0"/>
              <a:t>Inheritance</a:t>
            </a:r>
          </a:p>
        </p:txBody>
      </p:sp>
      <p:sp>
        <p:nvSpPr>
          <p:cNvPr id="7" name="Text Placeholder 6"/>
          <p:cNvSpPr>
            <a:spLocks noGrp="1"/>
          </p:cNvSpPr>
          <p:nvPr>
            <p:ph type="body" idx="1"/>
          </p:nvPr>
        </p:nvSpPr>
        <p:spPr/>
        <p:txBody>
          <a:bodyPr/>
          <a:lstStyle/>
          <a:p>
            <a:pPr algn="just"/>
            <a:r>
              <a:rPr lang="en-US" sz="2400" dirty="0"/>
              <a:t>Inheritance is the mechanism that permits new classes to be created out of existing classes by extending and refining its capabilities. </a:t>
            </a:r>
          </a:p>
          <a:p>
            <a:pPr algn="just"/>
            <a:r>
              <a:rPr lang="en-US" sz="2400" dirty="0"/>
              <a:t>The existing classes are called the base classes/parent classes/super-classes, and the new classes are called the derived classes/child classes/subclasses. </a:t>
            </a:r>
          </a:p>
          <a:p>
            <a:pPr algn="just"/>
            <a:r>
              <a:rPr lang="en-US" sz="2400" dirty="0"/>
              <a:t>The subclass can inherit or derive the attributes and methods of the super-class(</a:t>
            </a:r>
            <a:r>
              <a:rPr lang="en-US" sz="2400" dirty="0" err="1"/>
              <a:t>es</a:t>
            </a:r>
            <a:r>
              <a:rPr lang="en-US" sz="2400" dirty="0"/>
              <a:t>) provided that the super-class allows so. </a:t>
            </a:r>
          </a:p>
          <a:p>
            <a:pPr algn="just"/>
            <a:r>
              <a:rPr lang="en-US" sz="2400" dirty="0"/>
              <a:t>Besides, the subclass may add its own attributes and methods and may modify any of the super-class methods. Inheritance defines an “is – a” relationship.</a:t>
            </a:r>
          </a:p>
          <a:p>
            <a:pPr algn="just"/>
            <a:endParaRPr lang="en-US" sz="2400" dirty="0"/>
          </a:p>
          <a:p>
            <a:pPr algn="just"/>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b="1" dirty="0"/>
              <a:t>Types of Inheritance</a:t>
            </a:r>
          </a:p>
        </p:txBody>
      </p:sp>
      <p:sp>
        <p:nvSpPr>
          <p:cNvPr id="7" name="Text Placeholder 6"/>
          <p:cNvSpPr>
            <a:spLocks noGrp="1"/>
          </p:cNvSpPr>
          <p:nvPr>
            <p:ph type="body" idx="1"/>
          </p:nvPr>
        </p:nvSpPr>
        <p:spPr/>
        <p:txBody>
          <a:bodyPr/>
          <a:lstStyle/>
          <a:p>
            <a:pPr algn="just"/>
            <a:r>
              <a:rPr lang="en-US" sz="2400" b="1" dirty="0"/>
              <a:t>Single Inheritance</a:t>
            </a:r>
            <a:r>
              <a:rPr lang="en-US" sz="2400" dirty="0"/>
              <a:t> − A subclass derives from a single super-class.</a:t>
            </a:r>
          </a:p>
          <a:p>
            <a:pPr algn="just"/>
            <a:r>
              <a:rPr lang="en-US" sz="2400" b="1" dirty="0"/>
              <a:t>Multiple Inheritance</a:t>
            </a:r>
            <a:r>
              <a:rPr lang="en-US" sz="2400" dirty="0"/>
              <a:t> − A subclass derives from more than one super-classes.</a:t>
            </a:r>
          </a:p>
          <a:p>
            <a:pPr algn="just"/>
            <a:r>
              <a:rPr lang="en-US" sz="2400" b="1" dirty="0"/>
              <a:t>Multilevel Inheritance</a:t>
            </a:r>
            <a:r>
              <a:rPr lang="en-US" sz="2400" dirty="0"/>
              <a:t> − A subclass derives from a super-class which in turn is derived from another class and so on.</a:t>
            </a:r>
          </a:p>
          <a:p>
            <a:pPr algn="just"/>
            <a:r>
              <a:rPr lang="en-US" sz="2400" b="1" dirty="0"/>
              <a:t>Hierarchical Inheritance</a:t>
            </a:r>
            <a:r>
              <a:rPr lang="en-US" sz="2400" dirty="0"/>
              <a:t> − A class has a number of subclasses each of which may have subsequent subclasses, continuing for a number of levels, so as to form a tree structure.</a:t>
            </a:r>
          </a:p>
          <a:p>
            <a:pPr algn="just"/>
            <a:r>
              <a:rPr lang="en-US" sz="2400" b="1" dirty="0"/>
              <a:t>Hybrid Inheritance</a:t>
            </a:r>
            <a:r>
              <a:rPr lang="en-US" sz="2400" dirty="0"/>
              <a:t> − A combination of multiple and multilevel inheritance so as to form a lattice structure.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b="1" dirty="0"/>
              <a:t>Polymorphism</a:t>
            </a:r>
          </a:p>
        </p:txBody>
      </p:sp>
      <p:sp>
        <p:nvSpPr>
          <p:cNvPr id="7" name="Text Placeholder 6"/>
          <p:cNvSpPr>
            <a:spLocks noGrp="1"/>
          </p:cNvSpPr>
          <p:nvPr>
            <p:ph type="body" idx="1"/>
          </p:nvPr>
        </p:nvSpPr>
        <p:spPr/>
        <p:txBody>
          <a:bodyPr/>
          <a:lstStyle/>
          <a:p>
            <a:pPr algn="just"/>
            <a:r>
              <a:rPr lang="en-US" sz="2400" dirty="0"/>
              <a:t>Polymorphism is originally a Greek word that means the ability to take multiple forms. In object-oriented paradigm, polymorphism implies using operations in different ways, depending upon the instance they are operating upon.</a:t>
            </a:r>
          </a:p>
          <a:p>
            <a:pPr algn="just"/>
            <a:r>
              <a:rPr lang="en-US" sz="2400" dirty="0"/>
              <a:t>Polymorphism allows objects with different internal structures to have a common external interface. Polymorphism is particularly effective while implementing inheritance.</a:t>
            </a:r>
          </a:p>
          <a:p>
            <a:pPr algn="just"/>
            <a:r>
              <a:rPr lang="en-US" sz="2400" dirty="0"/>
              <a:t>An operation may exhibit different behavior is different instances. The behavior depends upon the types of data used in the operation. </a:t>
            </a:r>
          </a:p>
          <a:p>
            <a:pPr algn="just"/>
            <a:r>
              <a:rPr lang="en-US" sz="2400" dirty="0"/>
              <a:t>For example, consider the operation of addition. For two numbers, the operation will generate a sum. If the operands are strings, then the operation would produce a third string by concatenation.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23"/>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Summary</a:t>
            </a:r>
            <a:endParaRPr sz="4400">
              <a:solidFill>
                <a:schemeClr val="lt1"/>
              </a:solidFill>
              <a:latin typeface="Tinos"/>
              <a:ea typeface="Tinos"/>
              <a:cs typeface="Tinos"/>
              <a:sym typeface="Tinos"/>
            </a:endParaRPr>
          </a:p>
        </p:txBody>
      </p:sp>
      <p:sp>
        <p:nvSpPr>
          <p:cNvPr id="181" name="Google Shape;181;p23"/>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82" name="Google Shape;182;p23"/>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7" name="Text Placeholder 6"/>
          <p:cNvSpPr>
            <a:spLocks noGrp="1"/>
          </p:cNvSpPr>
          <p:nvPr>
            <p:ph type="body" idx="1"/>
          </p:nvPr>
        </p:nvSpPr>
        <p:spPr>
          <a:xfrm>
            <a:off x="838200" y="1449844"/>
            <a:ext cx="10515600" cy="4351338"/>
          </a:xfrm>
        </p:spPr>
        <p:txBody>
          <a:bodyPr/>
          <a:lstStyle/>
          <a:p>
            <a:r>
              <a:rPr lang="en-US" sz="2400" dirty="0"/>
              <a:t>OO Analysis &amp; Design is centered around the concept of an object </a:t>
            </a:r>
          </a:p>
          <a:p>
            <a:pPr lvl="1"/>
            <a:r>
              <a:rPr lang="en-US" dirty="0"/>
              <a:t>It produces systems that are networks of objects collaborating to fulfill the responsibilities (requirements) of the system </a:t>
            </a:r>
          </a:p>
          <a:p>
            <a:r>
              <a:rPr lang="en-US" sz="2400" dirty="0"/>
              <a:t>Objects are conceptual units that combine both data and behavior</a:t>
            </a:r>
          </a:p>
          <a:p>
            <a:pPr lvl="1"/>
            <a:r>
              <a:rPr lang="en-US" dirty="0"/>
              <a:t>The data of an object is referred to by many names </a:t>
            </a:r>
          </a:p>
          <a:p>
            <a:pPr lvl="1"/>
            <a:r>
              <a:rPr lang="en-US" dirty="0"/>
              <a:t>Attributes, properties, instance variables, etc. </a:t>
            </a:r>
          </a:p>
          <a:p>
            <a:pPr lvl="1"/>
            <a:r>
              <a:rPr lang="en-US" dirty="0"/>
              <a:t>The behavior of an object is defined by its set of methods </a:t>
            </a:r>
          </a:p>
          <a:p>
            <a:r>
              <a:rPr lang="en-US" sz="2400" dirty="0"/>
              <a:t>Objects inherently know what type they are. Its attributes allows it to keep track of its state. Its methods allow it to function properly.</a:t>
            </a:r>
          </a:p>
          <a:p>
            <a:r>
              <a:rPr lang="en-US" sz="2400" dirty="0"/>
              <a:t>Classes define the complete behavior of their associated objects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838200" y="1261250"/>
            <a:ext cx="10515600" cy="3927600"/>
          </a:xfrm>
          <a:prstGeom prst="rect">
            <a:avLst/>
          </a:prstGeom>
          <a:noFill/>
          <a:ln>
            <a:noFill/>
          </a:ln>
        </p:spPr>
        <p:txBody>
          <a:bodyPr spcFirstLastPara="1" wrap="square" lIns="91425" tIns="45700" rIns="91425" bIns="45700" anchor="t" anchorCtr="0">
            <a:noAutofit/>
          </a:bodyPr>
          <a:lstStyle/>
          <a:p>
            <a:pPr lvl="0" indent="-355600" algn="just">
              <a:lnSpc>
                <a:spcPct val="150000"/>
              </a:lnSpc>
              <a:spcBef>
                <a:spcPts val="0"/>
              </a:spcBef>
              <a:buSzPts val="2000"/>
              <a:buFont typeface="Verdana"/>
              <a:buChar char="•"/>
            </a:pPr>
            <a:r>
              <a:rPr lang="en-US" sz="2000" dirty="0">
                <a:latin typeface="Verdana"/>
                <a:ea typeface="Verdana"/>
                <a:cs typeface="Verdana"/>
                <a:sym typeface="Verdana"/>
              </a:rPr>
              <a:t>Object Oriented Programming with C++ - Rajiv </a:t>
            </a:r>
            <a:r>
              <a:rPr lang="en-US" sz="2000" dirty="0" err="1">
                <a:latin typeface="Verdana"/>
                <a:ea typeface="Verdana"/>
                <a:cs typeface="Verdana"/>
                <a:sym typeface="Verdana"/>
              </a:rPr>
              <a:t>Sahay</a:t>
            </a:r>
            <a:r>
              <a:rPr lang="en-US" sz="2000" dirty="0">
                <a:latin typeface="Verdana"/>
                <a:ea typeface="Verdana"/>
                <a:cs typeface="Verdana"/>
                <a:sym typeface="Verdana"/>
              </a:rPr>
              <a:t>, Oxford  Mastering C++ - </a:t>
            </a:r>
            <a:r>
              <a:rPr lang="en-US" sz="2000" dirty="0" err="1">
                <a:latin typeface="Verdana"/>
                <a:ea typeface="Verdana"/>
                <a:cs typeface="Verdana"/>
                <a:sym typeface="Verdana"/>
              </a:rPr>
              <a:t>Venugopal</a:t>
            </a:r>
            <a:r>
              <a:rPr lang="en-US" sz="2000" dirty="0">
                <a:latin typeface="Verdana"/>
                <a:ea typeface="Verdana"/>
                <a:cs typeface="Verdana"/>
                <a:sym typeface="Verdana"/>
              </a:rPr>
              <a:t>, McGraw-Hill Education (India)</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Herbert </a:t>
            </a:r>
            <a:r>
              <a:rPr lang="en-US" sz="2000" dirty="0" err="1">
                <a:latin typeface="Verdana"/>
                <a:ea typeface="Verdana"/>
                <a:cs typeface="Verdana"/>
                <a:sym typeface="Verdana"/>
              </a:rPr>
              <a:t>Schildt</a:t>
            </a:r>
            <a:r>
              <a:rPr lang="en-US" sz="2000" dirty="0">
                <a:latin typeface="Verdana"/>
                <a:ea typeface="Verdana"/>
                <a:cs typeface="Verdana"/>
                <a:sym typeface="Verdana"/>
              </a:rPr>
              <a:t>, C++ - The Complete Reference, Third Edition -Tata McGraw Hill - 1999.</a:t>
            </a:r>
          </a:p>
          <a:p>
            <a:pPr lvl="0" indent="-355600" algn="just">
              <a:lnSpc>
                <a:spcPct val="150000"/>
              </a:lnSpc>
              <a:spcBef>
                <a:spcPts val="0"/>
              </a:spcBef>
              <a:buSzPts val="2000"/>
              <a:buFont typeface="Verdana"/>
              <a:buChar char="•"/>
            </a:pPr>
            <a:r>
              <a:rPr lang="en-US" sz="2000" dirty="0">
                <a:latin typeface="Verdana"/>
                <a:ea typeface="Verdana"/>
                <a:cs typeface="Verdana"/>
                <a:sym typeface="Verdana"/>
              </a:rPr>
              <a:t>Bruce </a:t>
            </a:r>
            <a:r>
              <a:rPr lang="en-US" sz="2000" dirty="0" err="1">
                <a:latin typeface="Verdana"/>
                <a:ea typeface="Verdana"/>
                <a:cs typeface="Verdana"/>
                <a:sym typeface="Verdana"/>
              </a:rPr>
              <a:t>Eckel</a:t>
            </a:r>
            <a:r>
              <a:rPr lang="en-US" sz="2000" dirty="0">
                <a:latin typeface="Verdana"/>
                <a:ea typeface="Verdana"/>
                <a:cs typeface="Verdana"/>
                <a:sym typeface="Verdana"/>
              </a:rPr>
              <a:t>, Thinking in C++, Second Edition, Volume One, Pearson Education Asia, 2000.</a:t>
            </a:r>
          </a:p>
          <a:p>
            <a:pPr marL="457200" lvl="0" indent="0" algn="just" rtl="0">
              <a:lnSpc>
                <a:spcPct val="150000"/>
              </a:lnSpc>
              <a:spcBef>
                <a:spcPts val="1000"/>
              </a:spcBef>
              <a:spcAft>
                <a:spcPts val="0"/>
              </a:spcAft>
              <a:buNone/>
            </a:pPr>
            <a:endParaRPr sz="2000">
              <a:latin typeface="Verdana"/>
              <a:ea typeface="Verdana"/>
              <a:cs typeface="Verdana"/>
              <a:sym typeface="Verdana"/>
            </a:endParaRPr>
          </a:p>
          <a:p>
            <a:pPr marL="0" lvl="0" indent="0" algn="just" rtl="0">
              <a:lnSpc>
                <a:spcPct val="150000"/>
              </a:lnSpc>
              <a:spcBef>
                <a:spcPts val="1000"/>
              </a:spcBef>
              <a:spcAft>
                <a:spcPts val="1000"/>
              </a:spcAft>
              <a:buNone/>
            </a:pPr>
            <a:endParaRPr sz="2000">
              <a:latin typeface="Verdana"/>
              <a:ea typeface="Verdana"/>
              <a:cs typeface="Verdana"/>
              <a:sym typeface="Verdana"/>
            </a:endParaRPr>
          </a:p>
        </p:txBody>
      </p:sp>
      <p:sp>
        <p:nvSpPr>
          <p:cNvPr id="189" name="Google Shape;189;p24"/>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References</a:t>
            </a:r>
            <a:endParaRPr sz="4400">
              <a:solidFill>
                <a:schemeClr val="lt1"/>
              </a:solidFill>
              <a:latin typeface="Tinos"/>
              <a:ea typeface="Tinos"/>
              <a:cs typeface="Tinos"/>
              <a:sym typeface="Tinos"/>
            </a:endParaRPr>
          </a:p>
        </p:txBody>
      </p:sp>
      <p:sp>
        <p:nvSpPr>
          <p:cNvPr id="190" name="Google Shape;190;p24"/>
          <p:cNvSpPr txBox="1"/>
          <p:nvPr/>
        </p:nvSpPr>
        <p:spPr>
          <a:xfrm>
            <a:off x="0" y="6023516"/>
            <a:ext cx="12192000" cy="3864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 BSC</a:t>
            </a:r>
            <a:endParaRPr sz="1800" dirty="0">
              <a:solidFill>
                <a:schemeClr val="lt1"/>
              </a:solidFill>
              <a:latin typeface="Tinos"/>
              <a:ea typeface="Tinos"/>
              <a:cs typeface="Tinos"/>
              <a:sym typeface="Tinos"/>
            </a:endParaRPr>
          </a:p>
        </p:txBody>
      </p:sp>
      <p:pic>
        <p:nvPicPr>
          <p:cNvPr id="191" name="Google Shape;191;p24"/>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1524000" y="1981200"/>
            <a:ext cx="8915400" cy="4114800"/>
          </a:xfrm>
          <a:prstGeom prst="rect">
            <a:avLst/>
          </a:prstGeom>
          <a:noFill/>
          <a:ln>
            <a:noFill/>
          </a:ln>
        </p:spPr>
        <p:txBody>
          <a:bodyPr spcFirstLastPara="1" wrap="square" lIns="92075" tIns="46025" rIns="92075" bIns="46025" anchor="t" anchorCtr="0">
            <a:noAutofit/>
          </a:bodyPr>
          <a:lstStyle/>
          <a:p>
            <a:pPr marL="1143000" marR="0" lvl="2" indent="-228600" algn="ctr" rtl="0">
              <a:spcBef>
                <a:spcPts val="0"/>
              </a:spcBef>
              <a:spcAft>
                <a:spcPts val="0"/>
              </a:spcAft>
              <a:buClr>
                <a:schemeClr val="folHlink"/>
              </a:buClr>
              <a:buSzPts val="1600"/>
              <a:buFont typeface="Arial"/>
              <a:buNone/>
            </a:pPr>
            <a:endParaRPr dirty="0"/>
          </a:p>
          <a:p>
            <a:pPr marL="1143000" marR="0" lvl="2" indent="-228600" algn="ctr" rtl="0">
              <a:spcBef>
                <a:spcPts val="640"/>
              </a:spcBef>
              <a:spcAft>
                <a:spcPts val="0"/>
              </a:spcAft>
              <a:buClr>
                <a:schemeClr val="folHlink"/>
              </a:buClr>
              <a:buSzPts val="1600"/>
              <a:buFont typeface="Arial"/>
              <a:buNone/>
            </a:pPr>
            <a:r>
              <a:rPr lang="en-IN" sz="3200" dirty="0">
                <a:solidFill>
                  <a:schemeClr val="dk1"/>
                </a:solidFill>
                <a:latin typeface="Calibri"/>
                <a:ea typeface="Calibri"/>
                <a:cs typeface="Calibri"/>
                <a:sym typeface="Calibri"/>
              </a:rPr>
              <a:t>Lalit Sharma</a:t>
            </a:r>
            <a:endParaRPr sz="3200" b="0" i="0" u="none" strike="noStrike" cap="none" dirty="0">
              <a:solidFill>
                <a:schemeClr val="dk1"/>
              </a:solidFill>
              <a:latin typeface="Calibri"/>
              <a:ea typeface="Calibri"/>
              <a:cs typeface="Calibri"/>
              <a:sym typeface="Calibri"/>
            </a:endParaRPr>
          </a:p>
          <a:p>
            <a:pPr marL="1143000" marR="0" lvl="2" indent="-228600" algn="ctr" rtl="0">
              <a:spcBef>
                <a:spcPts val="640"/>
              </a:spcBef>
              <a:spcAft>
                <a:spcPts val="0"/>
              </a:spcAft>
              <a:buClr>
                <a:schemeClr val="folHlink"/>
              </a:buClr>
              <a:buSzPts val="1600"/>
              <a:buFont typeface="Arial"/>
              <a:buNone/>
            </a:pPr>
            <a:r>
              <a:rPr lang="en-US" sz="3200" dirty="0">
                <a:solidFill>
                  <a:schemeClr val="dk1"/>
                </a:solidFill>
                <a:latin typeface="Calibri"/>
                <a:ea typeface="Calibri"/>
                <a:cs typeface="Calibri"/>
                <a:sym typeface="Calibri"/>
              </a:rPr>
              <a:t>Lalit.sharma</a:t>
            </a:r>
            <a:r>
              <a:rPr lang="en-US" sz="3200" b="0" i="0" u="none" strike="noStrike" cap="none" dirty="0">
                <a:solidFill>
                  <a:schemeClr val="dk1"/>
                </a:solidFill>
                <a:latin typeface="Calibri"/>
                <a:ea typeface="Calibri"/>
                <a:cs typeface="Calibri"/>
                <a:sym typeface="Calibri"/>
              </a:rPr>
              <a:t>@galgotiasuniversity.edu.in</a:t>
            </a:r>
            <a:endParaRPr dirty="0"/>
          </a:p>
        </p:txBody>
      </p:sp>
      <p:sp>
        <p:nvSpPr>
          <p:cNvPr id="197" name="Google Shape;197;p25"/>
          <p:cNvSpPr txBox="1"/>
          <p:nvPr/>
        </p:nvSpPr>
        <p:spPr>
          <a:xfrm>
            <a:off x="0" y="56000"/>
            <a:ext cx="12192000" cy="10140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inos"/>
                <a:ea typeface="Tinos"/>
                <a:cs typeface="Tinos"/>
                <a:sym typeface="Tinos"/>
              </a:rPr>
              <a:t>Contact Information</a:t>
            </a:r>
            <a:endParaRPr>
              <a:latin typeface="Tinos"/>
              <a:ea typeface="Tinos"/>
              <a:cs typeface="Tinos"/>
              <a:sym typeface="Tinos"/>
            </a:endParaRPr>
          </a:p>
        </p:txBody>
      </p:sp>
      <p:sp>
        <p:nvSpPr>
          <p:cNvPr id="198" name="Google Shape;198;p25"/>
          <p:cNvSpPr txBox="1"/>
          <p:nvPr/>
        </p:nvSpPr>
        <p:spPr>
          <a:xfrm>
            <a:off x="0" y="6096000"/>
            <a:ext cx="12192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dirty="0">
                <a:solidFill>
                  <a:schemeClr val="lt1"/>
                </a:solidFill>
                <a:latin typeface="Tinos"/>
                <a:ea typeface="Tinos"/>
                <a:cs typeface="Tinos"/>
                <a:sym typeface="Tinos"/>
              </a:rPr>
              <a:t> 	Program Name</a:t>
            </a:r>
            <a:r>
              <a:rPr lang="en-US" sz="1800">
                <a:solidFill>
                  <a:schemeClr val="lt1"/>
                </a:solidFill>
                <a:latin typeface="Tinos"/>
                <a:ea typeface="Tinos"/>
                <a:cs typeface="Tinos"/>
                <a:sym typeface="Tinos"/>
              </a:rPr>
              <a:t>: BSC</a:t>
            </a:r>
            <a:endParaRPr sz="1800" dirty="0">
              <a:solidFill>
                <a:schemeClr val="lt1"/>
              </a:solidFill>
              <a:latin typeface="Tinos"/>
              <a:ea typeface="Tinos"/>
              <a:cs typeface="Tinos"/>
              <a:sym typeface="Tinos"/>
            </a:endParaRPr>
          </a:p>
        </p:txBody>
      </p:sp>
      <p:pic>
        <p:nvPicPr>
          <p:cNvPr id="199" name="Google Shape;199;p25"/>
          <p:cNvPicPr preferRelativeResize="0"/>
          <p:nvPr/>
        </p:nvPicPr>
        <p:blipFill rotWithShape="1">
          <a:blip r:embed="rId3">
            <a:alphaModFix/>
          </a:blip>
          <a:srcRect/>
          <a:stretch/>
        </p:blipFill>
        <p:spPr>
          <a:xfrm>
            <a:off x="0" y="21650"/>
            <a:ext cx="1616949" cy="109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5" name="Google Shape;205;p26"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0" y="0"/>
            <a:ext cx="12192000" cy="958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400" b="0" i="0" u="none" strike="noStrike" cap="none">
                <a:solidFill>
                  <a:schemeClr val="lt1"/>
                </a:solidFill>
                <a:latin typeface="Tinos"/>
                <a:ea typeface="Tinos"/>
                <a:cs typeface="Tinos"/>
                <a:sym typeface="Tinos"/>
              </a:rPr>
              <a:t>Objective</a:t>
            </a:r>
            <a:endParaRPr sz="4400" b="0" i="0" u="none" strike="noStrike" cap="none">
              <a:solidFill>
                <a:schemeClr val="lt1"/>
              </a:solidFill>
              <a:latin typeface="Tinos"/>
              <a:ea typeface="Tinos"/>
              <a:cs typeface="Tinos"/>
              <a:sym typeface="Tinos"/>
            </a:endParaRPr>
          </a:p>
        </p:txBody>
      </p:sp>
      <p:sp>
        <p:nvSpPr>
          <p:cNvPr id="99"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
        <p:nvSpPr>
          <p:cNvPr id="101" name="Google Shape;101;p14"/>
          <p:cNvSpPr txBox="1"/>
          <p:nvPr/>
        </p:nvSpPr>
        <p:spPr>
          <a:xfrm>
            <a:off x="743200" y="1500735"/>
            <a:ext cx="10412400" cy="36195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0"/>
              </a:spcBef>
              <a:spcAft>
                <a:spcPts val="0"/>
              </a:spcAft>
              <a:buNone/>
            </a:pPr>
            <a:endParaRPr sz="3550" b="0" i="0" u="none" strike="noStrike" cap="none">
              <a:solidFill>
                <a:schemeClr val="dk1"/>
              </a:solidFill>
              <a:latin typeface="Verdana"/>
              <a:ea typeface="Verdana"/>
              <a:cs typeface="Verdana"/>
              <a:sym typeface="Verdana"/>
            </a:endParaRPr>
          </a:p>
          <a:p>
            <a:pPr marL="805180" marR="0" lvl="0" indent="-329565" algn="l" rtl="0">
              <a:lnSpc>
                <a:spcPct val="100000"/>
              </a:lnSpc>
              <a:spcBef>
                <a:spcPts val="960"/>
              </a:spcBef>
              <a:spcAft>
                <a:spcPts val="0"/>
              </a:spcAft>
              <a:buClr>
                <a:srgbClr val="FF3300"/>
              </a:buClr>
              <a:buSzPts val="2000"/>
            </a:pPr>
            <a:r>
              <a:rPr lang="en-IN" sz="2400" dirty="0">
                <a:solidFill>
                  <a:srgbClr val="333333"/>
                </a:solidFill>
                <a:latin typeface="Calibri" pitchFamily="34" charset="0"/>
                <a:ea typeface="Verdana"/>
                <a:cs typeface="Calibri" pitchFamily="34" charset="0"/>
                <a:sym typeface="Verdana"/>
              </a:rPr>
              <a:t>Objective of this lecture - </a:t>
            </a:r>
            <a:endParaRPr sz="240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endParaRPr lang="en-IN" sz="2400" i="0" u="none" strike="noStrike" cap="none" dirty="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Object Oriented Paradigm</a:t>
            </a:r>
          </a:p>
          <a:p>
            <a:pPr marL="805180" indent="-329565">
              <a:spcBef>
                <a:spcPts val="960"/>
              </a:spcBef>
              <a:buClr>
                <a:srgbClr val="FF3300"/>
              </a:buClr>
              <a:buSzPts val="2000"/>
              <a:buFont typeface="Noto Sans Symbols"/>
              <a:buChar char="▪"/>
            </a:pPr>
            <a:r>
              <a:rPr lang="en-IN" sz="2400" i="0" u="none" strike="noStrike" cap="none" dirty="0">
                <a:solidFill>
                  <a:srgbClr val="333333"/>
                </a:solidFill>
                <a:latin typeface="Calibri" pitchFamily="34" charset="0"/>
                <a:ea typeface="Verdana"/>
                <a:cs typeface="Calibri" pitchFamily="34" charset="0"/>
                <a:sym typeface="Verdana"/>
              </a:rPr>
              <a:t>Object Model</a:t>
            </a:r>
          </a:p>
          <a:p>
            <a:pPr marL="805180" indent="-329565">
              <a:spcBef>
                <a:spcPts val="960"/>
              </a:spcBef>
              <a:buClr>
                <a:srgbClr val="FF3300"/>
              </a:buClr>
              <a:buSzPts val="2000"/>
              <a:buFont typeface="Noto Sans Symbols"/>
              <a:buChar char="▪"/>
            </a:pPr>
            <a:r>
              <a:rPr lang="en-IN" sz="2400" dirty="0">
                <a:solidFill>
                  <a:srgbClr val="333333"/>
                </a:solidFill>
                <a:latin typeface="Calibri" pitchFamily="34" charset="0"/>
                <a:ea typeface="Verdana"/>
                <a:cs typeface="Calibri" pitchFamily="34" charset="0"/>
                <a:sym typeface="Verdana"/>
              </a:rPr>
              <a:t>Data Hiding &amp; Abstraction</a:t>
            </a:r>
            <a:endParaRPr lang="en-IN" sz="2400" i="0" u="none" strike="noStrike" cap="none" dirty="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dirty="0">
                <a:latin typeface="Calibri" pitchFamily="34" charset="0"/>
                <a:cs typeface="Calibri" pitchFamily="34" charset="0"/>
              </a:rPr>
              <a:t>Inheritance</a:t>
            </a:r>
          </a:p>
          <a:p>
            <a:pPr marL="805180" indent="-329565">
              <a:spcBef>
                <a:spcPts val="960"/>
              </a:spcBef>
              <a:buClr>
                <a:srgbClr val="FF3300"/>
              </a:buClr>
              <a:buSzPts val="2000"/>
              <a:buFont typeface="Noto Sans Symbols"/>
              <a:buChar char="▪"/>
            </a:pPr>
            <a:r>
              <a:rPr lang="en-IN" sz="2400" dirty="0">
                <a:latin typeface="Calibri" pitchFamily="34" charset="0"/>
                <a:cs typeface="Calibri" pitchFamily="34" charset="0"/>
              </a:rPr>
              <a:t>Polymorphism</a:t>
            </a:r>
            <a:endParaRPr lang="en-US" sz="2400" dirty="0">
              <a:latin typeface="Calibri" pitchFamily="34" charset="0"/>
              <a:cs typeface="Calibri" pitchFamily="34" charset="0"/>
            </a:endParaRPr>
          </a:p>
          <a:p>
            <a:pPr marL="805180" lvl="0" indent="-329565">
              <a:spcBef>
                <a:spcPts val="960"/>
              </a:spcBef>
              <a:buClr>
                <a:srgbClr val="FF3300"/>
              </a:buClr>
              <a:buSzPts val="2000"/>
              <a:buFont typeface="Noto Sans Symbols"/>
              <a:buChar char="▪"/>
            </a:pPr>
            <a:endParaRPr sz="2400" i="0" u="none" strike="noStrike" cap="none">
              <a:solidFill>
                <a:srgbClr val="333333"/>
              </a:solidFill>
              <a:latin typeface="Calibri" pitchFamily="34" charset="0"/>
              <a:ea typeface="Verdana"/>
              <a:cs typeface="Calibri" pitchFamily="34" charset="0"/>
              <a:sym typeface="Verdana"/>
            </a:endParaRPr>
          </a:p>
        </p:txBody>
      </p:sp>
      <p:pic>
        <p:nvPicPr>
          <p:cNvPr id="102" name="Google Shape;102;p14"/>
          <p:cNvPicPr preferRelativeResize="0"/>
          <p:nvPr/>
        </p:nvPicPr>
        <p:blipFill rotWithShape="1">
          <a:blip r:embed="rId3">
            <a:alphaModFix/>
          </a:blip>
          <a:srcRect/>
          <a:stretch/>
        </p:blipFill>
        <p:spPr>
          <a:xfrm>
            <a:off x="0" y="0"/>
            <a:ext cx="1616949" cy="10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US" sz="3200" b="1" dirty="0"/>
              <a:t>Object-oriented Paradigm</a:t>
            </a:r>
          </a:p>
        </p:txBody>
      </p:sp>
      <p:sp>
        <p:nvSpPr>
          <p:cNvPr id="7" name="Text Placeholder 6"/>
          <p:cNvSpPr>
            <a:spLocks noGrp="1"/>
          </p:cNvSpPr>
          <p:nvPr>
            <p:ph type="body" idx="1"/>
          </p:nvPr>
        </p:nvSpPr>
        <p:spPr>
          <a:xfrm>
            <a:off x="838200" y="1725041"/>
            <a:ext cx="10515600" cy="4351338"/>
          </a:xfrm>
        </p:spPr>
        <p:txBody>
          <a:bodyPr/>
          <a:lstStyle/>
          <a:p>
            <a:pPr>
              <a:buNone/>
            </a:pPr>
            <a:r>
              <a:rPr lang="en-US" sz="2000" dirty="0"/>
              <a:t>The object-oriented paradigm took its shape from the initial concept of a new programming approach, while the interest in design and analysis methods came much later.</a:t>
            </a:r>
          </a:p>
          <a:p>
            <a:r>
              <a:rPr lang="en-US" sz="2000" dirty="0"/>
              <a:t>The first object–oriented language was </a:t>
            </a:r>
            <a:r>
              <a:rPr lang="en-US" sz="2000" dirty="0" err="1"/>
              <a:t>Simula</a:t>
            </a:r>
            <a:r>
              <a:rPr lang="en-US" sz="2000" dirty="0"/>
              <a:t> (Simulation of real systems) that was developed in 1960 by researchers at the Norwegian Computing Center.</a:t>
            </a:r>
          </a:p>
          <a:p>
            <a:r>
              <a:rPr lang="en-US" sz="2000" dirty="0"/>
              <a:t>In 1970, Alan Kay and his research group at Xerox PARK created a personal computer named </a:t>
            </a:r>
            <a:r>
              <a:rPr lang="en-US" sz="2000" dirty="0" err="1"/>
              <a:t>Dynabook</a:t>
            </a:r>
            <a:r>
              <a:rPr lang="en-US" sz="2000" dirty="0"/>
              <a:t> and the first pure object-oriented programming language (OOPL) - Smalltalk, for programming the </a:t>
            </a:r>
            <a:r>
              <a:rPr lang="en-US" sz="2000" dirty="0" err="1"/>
              <a:t>Dynabook</a:t>
            </a:r>
            <a:r>
              <a:rPr lang="en-US" sz="2000" dirty="0"/>
              <a:t>.</a:t>
            </a:r>
          </a:p>
          <a:p>
            <a:r>
              <a:rPr lang="en-US" sz="2000" dirty="0"/>
              <a:t>In the 1980s, Grady </a:t>
            </a:r>
            <a:r>
              <a:rPr lang="en-US" sz="2000" dirty="0" err="1"/>
              <a:t>Booch</a:t>
            </a:r>
            <a:r>
              <a:rPr lang="en-US" sz="2000" dirty="0"/>
              <a:t> published a paper titled Object Oriented Design that mainly presented a design for the programming language, </a:t>
            </a:r>
            <a:r>
              <a:rPr lang="en-US" sz="2000" dirty="0" err="1"/>
              <a:t>Ada</a:t>
            </a:r>
            <a:r>
              <a:rPr lang="en-US" sz="2000" dirty="0"/>
              <a:t>. In the ensuing editions, he extended his ideas to a complete object–oriented design method.</a:t>
            </a:r>
          </a:p>
          <a:p>
            <a:r>
              <a:rPr lang="en-US" sz="2000" dirty="0"/>
              <a:t>In the 1990s, </a:t>
            </a:r>
            <a:r>
              <a:rPr lang="en-US" sz="2000" dirty="0" err="1"/>
              <a:t>Coad</a:t>
            </a:r>
            <a:r>
              <a:rPr lang="en-US" sz="2000" dirty="0"/>
              <a:t> incorporated behavioral ideas to object-oriented methods.</a:t>
            </a:r>
          </a:p>
          <a:p>
            <a:pPr>
              <a:buNone/>
            </a:pPr>
            <a:r>
              <a:rPr lang="en-US" sz="2000" dirty="0"/>
              <a:t>The other significant innovations were Object </a:t>
            </a:r>
            <a:r>
              <a:rPr lang="en-US" sz="2000" dirty="0" err="1"/>
              <a:t>Modelling</a:t>
            </a:r>
            <a:r>
              <a:rPr lang="en-US" sz="2000" dirty="0"/>
              <a:t> Techniques (OMT) by James </a:t>
            </a:r>
            <a:r>
              <a:rPr lang="en-US" sz="2000" dirty="0" err="1"/>
              <a:t>Rumbaugh</a:t>
            </a:r>
            <a:r>
              <a:rPr lang="en-US" sz="2000" dirty="0"/>
              <a:t> and Object-Oriented Software Engineering (OOSE) by </a:t>
            </a:r>
            <a:r>
              <a:rPr lang="en-US" sz="2000" dirty="0" err="1"/>
              <a:t>Ivar</a:t>
            </a:r>
            <a:r>
              <a:rPr lang="en-US" sz="2000" dirty="0"/>
              <a:t> Jacobson.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39445"/>
            <a:ext cx="10515600" cy="1325563"/>
          </a:xfrm>
        </p:spPr>
        <p:txBody>
          <a:bodyPr/>
          <a:lstStyle/>
          <a:p>
            <a:r>
              <a:rPr lang="en-IN" sz="3200" b="1" dirty="0"/>
              <a:t>Object Model</a:t>
            </a:r>
            <a:endParaRPr lang="en-US" sz="3200" b="1" dirty="0"/>
          </a:p>
        </p:txBody>
      </p:sp>
      <p:sp>
        <p:nvSpPr>
          <p:cNvPr id="7" name="Text Placeholder 6"/>
          <p:cNvSpPr>
            <a:spLocks noGrp="1"/>
          </p:cNvSpPr>
          <p:nvPr>
            <p:ph type="body" idx="1"/>
          </p:nvPr>
        </p:nvSpPr>
        <p:spPr/>
        <p:txBody>
          <a:bodyPr/>
          <a:lstStyle/>
          <a:p>
            <a:pPr>
              <a:buNone/>
            </a:pPr>
            <a:r>
              <a:rPr lang="en-US" sz="2400" dirty="0"/>
              <a:t>It is necessary to understand some of the concepts used extensively in object-oriented programming. </a:t>
            </a:r>
          </a:p>
          <a:p>
            <a:pPr>
              <a:buNone/>
            </a:pPr>
            <a:r>
              <a:rPr lang="en-US" sz="2400" dirty="0"/>
              <a:t>These include: </a:t>
            </a:r>
          </a:p>
          <a:p>
            <a:pPr>
              <a:buNone/>
            </a:pPr>
            <a:r>
              <a:rPr lang="en-US" sz="2400" dirty="0"/>
              <a:t>• Objects </a:t>
            </a:r>
          </a:p>
          <a:p>
            <a:pPr>
              <a:buNone/>
            </a:pPr>
            <a:r>
              <a:rPr lang="en-US" sz="2400" dirty="0"/>
              <a:t>• Classes</a:t>
            </a:r>
          </a:p>
          <a:p>
            <a:pPr>
              <a:buNone/>
            </a:pPr>
            <a:r>
              <a:rPr lang="en-US" sz="2400" dirty="0"/>
              <a:t>• Data abstraction and encapsulation </a:t>
            </a:r>
          </a:p>
          <a:p>
            <a:pPr>
              <a:buNone/>
            </a:pPr>
            <a:r>
              <a:rPr lang="en-US" sz="2400" dirty="0"/>
              <a:t>• Inheritance </a:t>
            </a:r>
          </a:p>
          <a:p>
            <a:pPr>
              <a:buNone/>
            </a:pPr>
            <a:r>
              <a:rPr lang="en-US" sz="2400" dirty="0"/>
              <a:t>• Polymorphism </a:t>
            </a:r>
          </a:p>
          <a:p>
            <a:pPr>
              <a:buNone/>
            </a:pPr>
            <a:r>
              <a:rPr lang="en-US" sz="2400" dirty="0"/>
              <a:t>• Dynamic binding </a:t>
            </a:r>
          </a:p>
          <a:p>
            <a:pPr>
              <a:buNone/>
            </a:pPr>
            <a:r>
              <a:rPr lang="en-US" sz="2400" dirty="0"/>
              <a:t>• Message passing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48589"/>
            <a:ext cx="10515600" cy="1325563"/>
          </a:xfrm>
        </p:spPr>
        <p:txBody>
          <a:bodyPr/>
          <a:lstStyle/>
          <a:p>
            <a:r>
              <a:rPr lang="en-IN" sz="3200" b="1" dirty="0"/>
              <a:t>Object</a:t>
            </a:r>
            <a:endParaRPr lang="en-US" sz="3200" b="1" dirty="0"/>
          </a:p>
        </p:txBody>
      </p:sp>
      <p:sp>
        <p:nvSpPr>
          <p:cNvPr id="7" name="Text Placeholder 6"/>
          <p:cNvSpPr>
            <a:spLocks noGrp="1"/>
          </p:cNvSpPr>
          <p:nvPr>
            <p:ph type="body" idx="1"/>
          </p:nvPr>
        </p:nvSpPr>
        <p:spPr>
          <a:xfrm>
            <a:off x="710184" y="1800882"/>
            <a:ext cx="10515600" cy="4847343"/>
          </a:xfrm>
        </p:spPr>
        <p:txBody>
          <a:bodyPr/>
          <a:lstStyle/>
          <a:p>
            <a:pPr>
              <a:buNone/>
            </a:pPr>
            <a:r>
              <a:rPr lang="en-US" sz="2000" dirty="0"/>
              <a:t>An object is a real-world element in an object–oriented environment that may have a physical or a conceptual existence. Each object has −</a:t>
            </a:r>
          </a:p>
          <a:p>
            <a:r>
              <a:rPr lang="en-US" sz="2000" dirty="0"/>
              <a:t>Identity that distinguishes it from other objects in the system.</a:t>
            </a:r>
          </a:p>
          <a:p>
            <a:r>
              <a:rPr lang="en-US" sz="2000" dirty="0"/>
              <a:t>State that determines the characteristic properties of an object as well as the values of the properties that the object holds.</a:t>
            </a:r>
          </a:p>
          <a:p>
            <a:r>
              <a:rPr lang="en-US" sz="2000" dirty="0"/>
              <a:t>Behavior that represents externally visible activities performed by an object in terms of changes in its state.</a:t>
            </a:r>
          </a:p>
          <a:p>
            <a:r>
              <a:rPr lang="en-US" sz="2000" dirty="0"/>
              <a:t>Objects can be </a:t>
            </a:r>
            <a:r>
              <a:rPr lang="en-US" sz="2000" dirty="0" err="1"/>
              <a:t>modelled</a:t>
            </a:r>
            <a:r>
              <a:rPr lang="en-US" sz="2000" dirty="0"/>
              <a:t> according to the needs of the application. An object may have a physical existence, like a customer, a car, etc.; or an intangible conceptual existence, like a project, a process, etc.</a:t>
            </a:r>
          </a:p>
          <a:p>
            <a:pPr algn="just" fontAlgn="base"/>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a:p>
            <a:pPr marL="805180" lvl="0" indent="-329565" algn="ctr">
              <a:spcBef>
                <a:spcPts val="960"/>
              </a:spcBef>
              <a:buClr>
                <a:srgbClr val="FF3300"/>
              </a:buClr>
              <a:buSzPts val="2000"/>
            </a:pP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48589"/>
            <a:ext cx="10515600" cy="1325563"/>
          </a:xfrm>
        </p:spPr>
        <p:txBody>
          <a:bodyPr/>
          <a:lstStyle/>
          <a:p>
            <a:r>
              <a:rPr lang="en-IN" sz="3200" b="1" dirty="0"/>
              <a:t>Class</a:t>
            </a:r>
            <a:endParaRPr lang="en-US" sz="3200" b="1" dirty="0"/>
          </a:p>
        </p:txBody>
      </p:sp>
      <p:sp>
        <p:nvSpPr>
          <p:cNvPr id="7" name="Text Placeholder 6"/>
          <p:cNvSpPr>
            <a:spLocks noGrp="1"/>
          </p:cNvSpPr>
          <p:nvPr>
            <p:ph type="body" idx="1"/>
          </p:nvPr>
        </p:nvSpPr>
        <p:spPr>
          <a:xfrm>
            <a:off x="710184" y="1800882"/>
            <a:ext cx="10515600" cy="4847343"/>
          </a:xfrm>
        </p:spPr>
        <p:txBody>
          <a:bodyPr/>
          <a:lstStyle/>
          <a:p>
            <a:r>
              <a:rPr lang="en-US" sz="2000" dirty="0"/>
              <a:t>A class represents a collection of objects having same characteristic properties that exhibit common behavior. It gives the blueprint or description of the objects that can be created from it. Creation of an object as a member of a class is called instantiation. Thus, object is an instance of a class.</a:t>
            </a:r>
          </a:p>
          <a:p>
            <a:r>
              <a:rPr lang="en-US" sz="2000" dirty="0"/>
              <a:t>The constituents of a class are −</a:t>
            </a:r>
          </a:p>
          <a:p>
            <a:r>
              <a:rPr lang="en-US" sz="2000" dirty="0"/>
              <a:t>A set of attributes for the objects that are to be instantiated from the class. Generally, different objects of a class have some difference in the values of the attributes. Attributes are often referred as class data.</a:t>
            </a:r>
          </a:p>
          <a:p>
            <a:r>
              <a:rPr lang="en-US" sz="2000" dirty="0"/>
              <a:t>A set of operations that portray the behavior of the objects of the class. Operations are also referred as functions or methods.</a:t>
            </a:r>
          </a:p>
          <a:p>
            <a:pPr>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b="1" dirty="0"/>
              <a:t>Encapsulation and Data Hiding</a:t>
            </a:r>
          </a:p>
        </p:txBody>
      </p:sp>
      <p:sp>
        <p:nvSpPr>
          <p:cNvPr id="7" name="Text Placeholder 6"/>
          <p:cNvSpPr>
            <a:spLocks noGrp="1"/>
          </p:cNvSpPr>
          <p:nvPr>
            <p:ph type="body" idx="1"/>
          </p:nvPr>
        </p:nvSpPr>
        <p:spPr>
          <a:xfrm>
            <a:off x="816684" y="1535169"/>
            <a:ext cx="10515600" cy="4351338"/>
          </a:xfrm>
        </p:spPr>
        <p:txBody>
          <a:bodyPr/>
          <a:lstStyle/>
          <a:p>
            <a:r>
              <a:rPr lang="en-US" sz="2400" dirty="0"/>
              <a:t>Encapsulation</a:t>
            </a:r>
          </a:p>
          <a:p>
            <a:r>
              <a:rPr lang="en-US" sz="2400" dirty="0"/>
              <a:t>Encapsulation is the process of binding both attributes and methods together within a class. Through encapsulation, the internal details of a class can be hidden from outside. It permits the elements of the class to be accessed from outside only through the interface provided by the class.</a:t>
            </a:r>
          </a:p>
          <a:p>
            <a:r>
              <a:rPr lang="en-US" sz="2400" dirty="0"/>
              <a:t>Data Hiding</a:t>
            </a:r>
          </a:p>
          <a:p>
            <a:r>
              <a:rPr lang="en-US" sz="2400" dirty="0"/>
              <a:t>Typically, a class is designed such that its data (attributes) can be accessed only by its class methods and insulated from direct outside access. This process of insulating an object’s data is called data hiding or information hiding.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b="1" dirty="0"/>
              <a:t>Message Passing</a:t>
            </a:r>
          </a:p>
        </p:txBody>
      </p:sp>
      <p:sp>
        <p:nvSpPr>
          <p:cNvPr id="7" name="Text Placeholder 6"/>
          <p:cNvSpPr>
            <a:spLocks noGrp="1"/>
          </p:cNvSpPr>
          <p:nvPr>
            <p:ph type="body" idx="1"/>
          </p:nvPr>
        </p:nvSpPr>
        <p:spPr/>
        <p:txBody>
          <a:bodyPr/>
          <a:lstStyle/>
          <a:p>
            <a:r>
              <a:rPr lang="en-US" sz="2000" dirty="0"/>
              <a:t>Any application requires a number of objects interacting in a harmonious manner. Objects in a system may communicate with each other using message passing. Suppose a system has two objects: obj1 and obj2. The object obj1 sends a message to object obj2, if obj1 wants obj2 to execute one of its methods.</a:t>
            </a:r>
          </a:p>
          <a:p>
            <a:pPr>
              <a:buNone/>
            </a:pPr>
            <a:r>
              <a:rPr lang="en-US" sz="2000" dirty="0"/>
              <a:t>The features of message passing are −</a:t>
            </a:r>
          </a:p>
          <a:p>
            <a:r>
              <a:rPr lang="en-US" sz="2000" dirty="0"/>
              <a:t>Message passing between two objects is generally unidirectional.</a:t>
            </a:r>
          </a:p>
          <a:p>
            <a:r>
              <a:rPr lang="en-US" sz="2000" dirty="0"/>
              <a:t>Message passing enables all interactions between objects.</a:t>
            </a:r>
          </a:p>
          <a:p>
            <a:r>
              <a:rPr lang="en-US" sz="2000" dirty="0"/>
              <a:t>Message passing essentially involves invoking class methods.</a:t>
            </a:r>
          </a:p>
          <a:p>
            <a:r>
              <a:rPr lang="en-US" sz="2000" dirty="0"/>
              <a:t>Objects in different processes can be involved in message passing.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indent="-329565" algn="ctr">
              <a:spcBef>
                <a:spcPts val="960"/>
              </a:spcBef>
              <a:buClr>
                <a:srgbClr val="FF3300"/>
              </a:buClr>
              <a:buSzPts val="2000"/>
            </a:pPr>
            <a:r>
              <a:rPr lang="en-US" sz="2400" b="1" dirty="0">
                <a:solidFill>
                  <a:schemeClr val="bg1"/>
                </a:solidFill>
                <a:latin typeface="Verdana"/>
                <a:ea typeface="Verdana"/>
                <a:cs typeface="Verdana"/>
                <a:sym typeface="Verdana"/>
              </a:rPr>
              <a:t>Object-oriented Paradigm</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b="1" dirty="0"/>
              <a:t>Inheritance</a:t>
            </a:r>
          </a:p>
        </p:txBody>
      </p:sp>
      <p:sp>
        <p:nvSpPr>
          <p:cNvPr id="7" name="Text Placeholder 6"/>
          <p:cNvSpPr>
            <a:spLocks noGrp="1"/>
          </p:cNvSpPr>
          <p:nvPr>
            <p:ph type="body" idx="1"/>
          </p:nvPr>
        </p:nvSpPr>
        <p:spPr/>
        <p:txBody>
          <a:bodyPr/>
          <a:lstStyle/>
          <a:p>
            <a:pPr algn="just"/>
            <a:r>
              <a:rPr lang="en-US" sz="2400" dirty="0"/>
              <a:t>Inheritance is the mechanism that permits new classes to be created out of existing classes by extending and refining its capabilities. </a:t>
            </a:r>
          </a:p>
          <a:p>
            <a:pPr algn="just"/>
            <a:r>
              <a:rPr lang="en-US" sz="2400" dirty="0"/>
              <a:t>The existing classes are called the base classes/parent classes/super-classes, and the new classes are called the derived classes/child classes/subclasses. </a:t>
            </a:r>
          </a:p>
          <a:p>
            <a:pPr algn="just"/>
            <a:r>
              <a:rPr lang="en-US" sz="2400" dirty="0"/>
              <a:t>The subclass can inherit or derive the attributes and methods of the super-class(</a:t>
            </a:r>
            <a:r>
              <a:rPr lang="en-US" sz="2400" dirty="0" err="1"/>
              <a:t>es</a:t>
            </a:r>
            <a:r>
              <a:rPr lang="en-US" sz="2400" dirty="0"/>
              <a:t>) provided that the super-class allows so. </a:t>
            </a:r>
          </a:p>
          <a:p>
            <a:pPr algn="just"/>
            <a:r>
              <a:rPr lang="en-US" sz="2400" dirty="0"/>
              <a:t>Besides, the subclass may add its own attributes and methods and may modify any of the super-class methods. Inheritance defines an “is – a” relationship.</a:t>
            </a:r>
          </a:p>
          <a:p>
            <a:pPr algn="just"/>
            <a:endParaRPr lang="en-US" sz="2400" dirty="0"/>
          </a:p>
          <a:p>
            <a:pPr algn="just"/>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5270</TotalTime>
  <Words>1401</Words>
  <Application>Microsoft Office PowerPoint</Application>
  <PresentationFormat>Widescreen</PresentationFormat>
  <Paragraphs>120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Noto Sans Symbols</vt:lpstr>
      <vt:lpstr>Times New Roman</vt:lpstr>
      <vt:lpstr>Calibri</vt:lpstr>
      <vt:lpstr>Arial</vt:lpstr>
      <vt:lpstr>Tinos</vt:lpstr>
      <vt:lpstr>Verdana</vt:lpstr>
      <vt:lpstr>Office Theme</vt:lpstr>
      <vt:lpstr>PowerPoint Presentation</vt:lpstr>
      <vt:lpstr>PowerPoint Presentation</vt:lpstr>
      <vt:lpstr>Object-oriented Paradigm</vt:lpstr>
      <vt:lpstr>Object Model</vt:lpstr>
      <vt:lpstr>Object</vt:lpstr>
      <vt:lpstr>Class</vt:lpstr>
      <vt:lpstr>Encapsulation and Data Hiding</vt:lpstr>
      <vt:lpstr>Message Passing</vt:lpstr>
      <vt:lpstr>Inheritance</vt:lpstr>
      <vt:lpstr>Inheritance</vt:lpstr>
      <vt:lpstr>Types of Inheritance</vt:lpstr>
      <vt:lpstr>Polymorphism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Lalit Kumar-GU1213811773</cp:lastModifiedBy>
  <cp:revision>100</cp:revision>
  <dcterms:modified xsi:type="dcterms:W3CDTF">2021-05-06T05:15:59Z</dcterms:modified>
</cp:coreProperties>
</file>