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78" r:id="rId6"/>
    <p:sldId id="274" r:id="rId7"/>
    <p:sldId id="281" r:id="rId8"/>
    <p:sldId id="282" r:id="rId9"/>
    <p:sldId id="280" r:id="rId10"/>
    <p:sldId id="266" r:id="rId11"/>
    <p:sldId id="267" r:id="rId12"/>
    <p:sldId id="268" r:id="rId13"/>
    <p:sldId id="269" r:id="rId14"/>
  </p:sldIdLst>
  <p:sldSz cx="12192000" cy="6858000"/>
  <p:notesSz cx="7010400" cy="9296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inos" panose="020B060402020202020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8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</a:t>
            </a:r>
            <a:r>
              <a:rPr lang="en-US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BSCS1240   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Name: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</a:rPr>
              <a:t>Object Oriented Programming with C++</a:t>
            </a:r>
            <a:endParaRPr sz="23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323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I</a:t>
            </a:r>
            <a:endParaRPr/>
          </a:p>
          <a:p>
            <a:pPr lvl="0" algn="ctr"/>
            <a:r>
              <a:rPr lang="en-US" sz="3200" b="1" dirty="0">
                <a:solidFill>
                  <a:srgbClr val="FF0000"/>
                </a:solidFill>
              </a:rPr>
              <a:t>Introduction: Basic Terminology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C++ 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67150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 Lalit Sharma					Program Name :BSC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Summary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BSC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449844"/>
            <a:ext cx="10515600" cy="4351338"/>
          </a:xfrm>
        </p:spPr>
        <p:txBody>
          <a:bodyPr/>
          <a:lstStyle/>
          <a:p>
            <a:pPr fontAlgn="base"/>
            <a:r>
              <a:rPr lang="en-US" sz="2400" dirty="0"/>
              <a:t>The name of C++ signifies the evolutionary nature of the changes from C. “++” is the C increment operator.</a:t>
            </a:r>
          </a:p>
          <a:p>
            <a:pPr fontAlgn="base"/>
            <a:r>
              <a:rPr lang="en-US" sz="2400" dirty="0"/>
              <a:t>C++ is one of the predominant languages for the development of all kind of technical and commercial software.</a:t>
            </a:r>
          </a:p>
          <a:p>
            <a:pPr fontAlgn="base"/>
            <a:r>
              <a:rPr lang="en-US" sz="2400" dirty="0"/>
              <a:t>C++ introduces Object-Oriented Programming, not present in C. Like other things, C++ supports the four primary features of OOP: encapsulation, polymorphism, abstraction, and inheritance.</a:t>
            </a:r>
          </a:p>
          <a:p>
            <a:pPr fontAlgn="base"/>
            <a:r>
              <a:rPr lang="en-US" sz="2400" dirty="0"/>
              <a:t>C++ got the OOP features from Simula67 Programming language.</a:t>
            </a:r>
          </a:p>
          <a:p>
            <a:pPr fontAlgn="base"/>
            <a:r>
              <a:rPr lang="en-US" sz="2400" dirty="0"/>
              <a:t>A function is a minimum requirement for a C++ program to run.(at least main() function)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Object Oriented Programming with C++ - Rajiv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Sahay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Oxford  Mastering C++ -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Venugopal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McGraw-Hill Education (India)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Herbert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Schildt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C++ - The Complete Reference, Third Edition -Tata McGraw Hill - 1999.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Bruce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Eckel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, Thinking in C++, Second Edition, Volume One, Pearson Education Asia, 2000.</a:t>
            </a: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023516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BSC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endParaRPr dirty="0"/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Lalit Sharma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Lalit.sharma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@galgotiasuniversity.edu.in</a:t>
            </a:r>
            <a:endParaRPr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56000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Contact Information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</a:t>
            </a: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: BSC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43200" y="1500735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Objective of this lecture - </a:t>
            </a:r>
            <a:endParaRPr sz="240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</a:pPr>
            <a:endParaRPr lang="en-IN" sz="2400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Introduction to C++ 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IN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Features &amp; Applications</a:t>
            </a:r>
            <a:endParaRPr lang="en-IN" sz="2400" i="0" u="none" strike="noStrike" cap="none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Setting up C++ Development Environment</a:t>
            </a:r>
          </a:p>
          <a:p>
            <a:pPr marL="805180" lvl="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endParaRPr sz="2400" i="0" u="none" strike="noStrike" cap="none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US" sz="3200" b="1" dirty="0"/>
              <a:t>Introduction to C++ 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C++</a:t>
            </a:r>
            <a:r>
              <a:rPr lang="en-US" sz="2000" dirty="0"/>
              <a:t> is a general-purpose programming language that was developed as an enhancement of the C language to include object-oriented paradigm. It is an imperative and a </a:t>
            </a:r>
            <a:r>
              <a:rPr lang="en-US" sz="2000" b="1" dirty="0"/>
              <a:t>compiled</a:t>
            </a:r>
            <a:r>
              <a:rPr lang="en-US" sz="2000" dirty="0"/>
              <a:t> language. </a:t>
            </a:r>
          </a:p>
          <a:p>
            <a:pPr>
              <a:buNone/>
            </a:pPr>
            <a:r>
              <a:rPr lang="en-US" sz="2000" dirty="0"/>
              <a:t>C++ is a middle-level language rendering it the advantage of programming low-level (drivers, kernels) and even higher-level applications (games, GUI, desktop apps etc.). The basic syntax and code structure of both C and C++ are the same. 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8" name="Picture 7" descr="cpp-program-compilation3-1024x37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79" y="3813460"/>
            <a:ext cx="6095771" cy="2232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/>
          <a:lstStyle/>
          <a:p>
            <a:r>
              <a:rPr lang="en-IN" sz="3200" b="1" dirty="0"/>
              <a:t>Features of C++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sz="2000" dirty="0"/>
              <a:t>Some of the </a:t>
            </a:r>
            <a:r>
              <a:rPr lang="en-US" sz="2000" b="1" i="1" dirty="0"/>
              <a:t>features &amp; key-points</a:t>
            </a:r>
            <a:r>
              <a:rPr lang="en-US" sz="2000" dirty="0"/>
              <a:t> to note about the programming language are as follows:</a:t>
            </a:r>
          </a:p>
          <a:p>
            <a:pPr fontAlgn="base"/>
            <a:r>
              <a:rPr lang="en-US" sz="2000" b="1" dirty="0"/>
              <a:t>Simple</a:t>
            </a:r>
            <a:endParaRPr lang="en-US" sz="2000" dirty="0"/>
          </a:p>
          <a:p>
            <a:pPr fontAlgn="base"/>
            <a:r>
              <a:rPr lang="en-US" sz="2000" b="1" dirty="0"/>
              <a:t>Machine Independent but Platform Dependent</a:t>
            </a:r>
            <a:endParaRPr lang="en-US" sz="2000" dirty="0"/>
          </a:p>
          <a:p>
            <a:pPr fontAlgn="base"/>
            <a:r>
              <a:rPr lang="en-US" sz="2000" b="1" dirty="0"/>
              <a:t>Mid-level language</a:t>
            </a:r>
            <a:endParaRPr lang="en-US" sz="2000" dirty="0"/>
          </a:p>
          <a:p>
            <a:pPr fontAlgn="base"/>
            <a:r>
              <a:rPr lang="en-US" sz="2000" b="1" dirty="0"/>
              <a:t>Rich library support</a:t>
            </a:r>
            <a:endParaRPr lang="en-US" sz="2000" dirty="0"/>
          </a:p>
          <a:p>
            <a:pPr fontAlgn="base"/>
            <a:r>
              <a:rPr lang="en-US" sz="2000" b="1" dirty="0"/>
              <a:t>Speed of execution</a:t>
            </a:r>
            <a:endParaRPr lang="en-US" sz="2000" dirty="0"/>
          </a:p>
          <a:p>
            <a:pPr fontAlgn="base"/>
            <a:r>
              <a:rPr lang="en-US" sz="2000" b="1" dirty="0"/>
              <a:t>Pointer and direct Memory-Access</a:t>
            </a:r>
            <a:endParaRPr lang="en-US" sz="2000" dirty="0"/>
          </a:p>
          <a:p>
            <a:pPr fontAlgn="base"/>
            <a:r>
              <a:rPr lang="en-US" sz="2000" b="1" dirty="0"/>
              <a:t>Object-Oriented</a:t>
            </a:r>
            <a:endParaRPr lang="en-US" sz="2000" dirty="0"/>
          </a:p>
          <a:p>
            <a:pPr fontAlgn="base"/>
            <a:r>
              <a:rPr lang="en-US" sz="2000" b="1" dirty="0"/>
              <a:t>Compiled Language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48589"/>
            <a:ext cx="10515600" cy="1325563"/>
          </a:xfrm>
        </p:spPr>
        <p:txBody>
          <a:bodyPr/>
          <a:lstStyle/>
          <a:p>
            <a:r>
              <a:rPr lang="en-US" sz="3200" b="1" dirty="0"/>
              <a:t>Applications of C++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0184" y="1800882"/>
            <a:ext cx="10515600" cy="4191127"/>
          </a:xfrm>
        </p:spPr>
        <p:txBody>
          <a:bodyPr/>
          <a:lstStyle/>
          <a:p>
            <a:pPr fontAlgn="base">
              <a:buNone/>
            </a:pPr>
            <a:r>
              <a:rPr lang="en-US" sz="2000" dirty="0"/>
              <a:t>C</a:t>
            </a:r>
            <a:r>
              <a:rPr lang="en-US" sz="2400" dirty="0"/>
              <a:t>++ finds varied usage in applications such as:</a:t>
            </a:r>
          </a:p>
          <a:p>
            <a:pPr fontAlgn="base"/>
            <a:r>
              <a:rPr lang="en-US" sz="2400" dirty="0"/>
              <a:t>Operating Systems &amp; Systems Programming. e.g. </a:t>
            </a:r>
            <a:r>
              <a:rPr lang="en-US" sz="2400" i="1" dirty="0"/>
              <a:t>Linux-based OS (</a:t>
            </a:r>
            <a:r>
              <a:rPr lang="en-US" sz="2400" i="1" dirty="0" err="1"/>
              <a:t>Ubuntu</a:t>
            </a:r>
            <a:r>
              <a:rPr lang="en-US" sz="2400" i="1" dirty="0"/>
              <a:t> etc.)</a:t>
            </a:r>
            <a:endParaRPr lang="en-US" sz="2400" dirty="0"/>
          </a:p>
          <a:p>
            <a:pPr fontAlgn="base"/>
            <a:r>
              <a:rPr lang="en-US" sz="2400" dirty="0"/>
              <a:t>Browsers </a:t>
            </a:r>
            <a:r>
              <a:rPr lang="en-US" sz="2400" i="1" dirty="0"/>
              <a:t>(Chrome &amp; Firefox)</a:t>
            </a:r>
            <a:endParaRPr lang="en-US" sz="2400" dirty="0"/>
          </a:p>
          <a:p>
            <a:pPr fontAlgn="base"/>
            <a:r>
              <a:rPr lang="en-US" sz="2400" dirty="0"/>
              <a:t>Graphics &amp; Game engines </a:t>
            </a:r>
            <a:r>
              <a:rPr lang="en-US" sz="2400" i="1" dirty="0"/>
              <a:t>(Photoshop, Blender, Unreal-Engine)</a:t>
            </a:r>
            <a:endParaRPr lang="en-US" sz="2400" dirty="0"/>
          </a:p>
          <a:p>
            <a:pPr fontAlgn="base"/>
            <a:r>
              <a:rPr lang="en-US" sz="2400" dirty="0"/>
              <a:t>Database Engines </a:t>
            </a:r>
            <a:r>
              <a:rPr lang="en-US" sz="2400" i="1" dirty="0"/>
              <a:t>(</a:t>
            </a:r>
            <a:r>
              <a:rPr lang="en-US" sz="2400" i="1" dirty="0" err="1"/>
              <a:t>MySQL</a:t>
            </a:r>
            <a:r>
              <a:rPr lang="en-US" sz="2400" i="1" dirty="0"/>
              <a:t>, </a:t>
            </a:r>
            <a:r>
              <a:rPr lang="en-US" sz="2400" i="1" dirty="0" err="1"/>
              <a:t>MongoDB</a:t>
            </a:r>
            <a:r>
              <a:rPr lang="en-US" sz="2400" i="1" dirty="0"/>
              <a:t>, </a:t>
            </a:r>
            <a:r>
              <a:rPr lang="en-US" sz="2400" i="1" dirty="0" err="1"/>
              <a:t>Redis</a:t>
            </a:r>
            <a:r>
              <a:rPr lang="en-US" sz="2400" i="1" dirty="0"/>
              <a:t> etc.)</a:t>
            </a:r>
            <a:endParaRPr lang="en-US" sz="2400" dirty="0"/>
          </a:p>
          <a:p>
            <a:pPr fontAlgn="base"/>
            <a:r>
              <a:rPr lang="en-US" sz="2400" dirty="0"/>
              <a:t>Cloud/Distributed Systems</a:t>
            </a:r>
          </a:p>
          <a:p>
            <a:pPr algn="just" fontAlgn="base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Setting up C++ Development Environment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16684" y="1535169"/>
            <a:ext cx="10515600" cy="4351338"/>
          </a:xfrm>
        </p:spPr>
        <p:txBody>
          <a:bodyPr/>
          <a:lstStyle/>
          <a:p>
            <a:pPr fontAlgn="base"/>
            <a:r>
              <a:rPr lang="en-US" sz="2400" b="1" dirty="0"/>
              <a:t>Using online IDE</a:t>
            </a:r>
            <a:r>
              <a:rPr lang="en-US" sz="2400" dirty="0"/>
              <a:t>: IDE stands for integrated development environment. IDE is a software application that provides facilities to a computer programmer for developing software. </a:t>
            </a:r>
          </a:p>
          <a:p>
            <a:pPr fontAlgn="base"/>
            <a:r>
              <a:rPr lang="en-US" sz="2000" dirty="0"/>
              <a:t>There are many online IDEs available which you can use to compile and run your programs easily without setting up a local development environment.</a:t>
            </a:r>
          </a:p>
          <a:p>
            <a:pPr lvl="1" fontAlgn="base"/>
            <a:r>
              <a:rPr lang="en-US" sz="2000" dirty="0" err="1"/>
              <a:t>Codechef</a:t>
            </a:r>
            <a:endParaRPr lang="en-US" sz="2000" dirty="0"/>
          </a:p>
          <a:p>
            <a:pPr lvl="1" fontAlgn="base"/>
            <a:r>
              <a:rPr lang="en-IN" sz="2000" dirty="0" err="1"/>
              <a:t>Ideone</a:t>
            </a:r>
            <a:endParaRPr lang="en-IN" sz="2000" dirty="0"/>
          </a:p>
          <a:p>
            <a:pPr lvl="1" fontAlgn="base"/>
            <a:r>
              <a:rPr lang="en-IN" sz="2000" dirty="0" err="1"/>
              <a:t>Codingblocks</a:t>
            </a:r>
            <a:endParaRPr lang="en-IN" sz="2000" dirty="0"/>
          </a:p>
          <a:p>
            <a:pPr fontAlgn="base"/>
            <a:r>
              <a:rPr lang="en-US" sz="2400" b="1" dirty="0"/>
              <a:t>Setting up local environment: </a:t>
            </a:r>
            <a:r>
              <a:rPr lang="en-US" sz="2400" dirty="0"/>
              <a:t>For setting up your own personal development environment on your local machine you need to install two important software: </a:t>
            </a:r>
            <a:endParaRPr lang="en-US" dirty="0"/>
          </a:p>
          <a:p>
            <a:pPr lvl="1" fontAlgn="base"/>
            <a:r>
              <a:rPr lang="en-US" b="1" dirty="0"/>
              <a:t>Text Editor</a:t>
            </a:r>
            <a:endParaRPr lang="en-US" dirty="0"/>
          </a:p>
          <a:p>
            <a:pPr lvl="1" fontAlgn="base"/>
            <a:r>
              <a:rPr lang="en-US" b="1" dirty="0"/>
              <a:t>C++ Compiler	</a:t>
            </a:r>
            <a:r>
              <a:rPr lang="en-US" dirty="0"/>
              <a:t> </a:t>
            </a:r>
          </a:p>
          <a:p>
            <a:pPr lvl="1" fontAlgn="base">
              <a:buNone/>
            </a:pPr>
            <a:endParaRPr lang="en-US" sz="2000" dirty="0"/>
          </a:p>
          <a:p>
            <a:pPr lvl="1" fontAlgn="base">
              <a:buNone/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b="1" dirty="0"/>
              <a:t>Comments in C++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55362" cy="4351338"/>
          </a:xfrm>
        </p:spPr>
        <p:txBody>
          <a:bodyPr/>
          <a:lstStyle/>
          <a:p>
            <a:pPr algn="just" fontAlgn="base"/>
            <a:r>
              <a:rPr lang="en-US" sz="2000" dirty="0"/>
              <a:t>A well-documented program is a good practice as a programmer. It makes a program more readable and error finding become easier. One important part of good documentation is Comments.  In computer programming, a comment is a programmer-readable explanation or annotation in the source code of a computer program</a:t>
            </a:r>
          </a:p>
          <a:p>
            <a:pPr algn="just" fontAlgn="base"/>
            <a:r>
              <a:rPr lang="en-US" sz="2000" dirty="0"/>
              <a:t>Comments are statements that are not executed by the compiler and interpreter.</a:t>
            </a:r>
          </a:p>
          <a:p>
            <a:pPr algn="just" fontAlgn="base"/>
            <a:r>
              <a:rPr lang="en-US" sz="2000" b="1" dirty="0"/>
              <a:t>In C++ there are two types of comments :</a:t>
            </a:r>
            <a:r>
              <a:rPr lang="en-US" sz="2000" dirty="0"/>
              <a:t> </a:t>
            </a:r>
          </a:p>
          <a:p>
            <a:pPr lvl="1" algn="just" fontAlgn="base"/>
            <a:r>
              <a:rPr lang="en-US" sz="1600" dirty="0"/>
              <a:t>Single line comment</a:t>
            </a:r>
          </a:p>
          <a:p>
            <a:pPr lvl="1" algn="just" fontAlgn="base"/>
            <a:r>
              <a:rPr lang="en-US" sz="1600" dirty="0"/>
              <a:t>Multi-line comment</a:t>
            </a:r>
          </a:p>
          <a:p>
            <a:pPr lvl="1" algn="just" fontAlgn="base">
              <a:buNone/>
            </a:pPr>
            <a:endParaRPr lang="en-US" sz="1600" dirty="0"/>
          </a:p>
          <a:p>
            <a:pPr fontAlgn="base"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 descr="Comments.png"/>
          <p:cNvPicPr>
            <a:picLocks noChangeAspect="1"/>
          </p:cNvPicPr>
          <p:nvPr/>
        </p:nvPicPr>
        <p:blipFill>
          <a:blip r:embed="rId4"/>
          <a:srcRect l="6706" t="7877" r="7529" b="14213"/>
          <a:stretch>
            <a:fillRect/>
          </a:stretch>
        </p:blipFill>
        <p:spPr>
          <a:xfrm>
            <a:off x="4109421" y="3980329"/>
            <a:ext cx="3334871" cy="2278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b="1" dirty="0"/>
              <a:t>Basic Input / Output in C++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55362" cy="4351338"/>
          </a:xfrm>
        </p:spPr>
        <p:txBody>
          <a:bodyPr/>
          <a:lstStyle/>
          <a:p>
            <a:pPr fontAlgn="base"/>
            <a:r>
              <a:rPr lang="en-US" sz="2000" dirty="0"/>
              <a:t>C++ comes with libraries that provide us with many ways for performing input and output. In C++ input and output are performed in the form of a sequence of bytes or more commonly known as </a:t>
            </a:r>
            <a:r>
              <a:rPr lang="en-US" sz="2000" b="1" dirty="0"/>
              <a:t>streams</a:t>
            </a:r>
            <a:r>
              <a:rPr lang="en-US" sz="2000" dirty="0"/>
              <a:t>.</a:t>
            </a:r>
          </a:p>
          <a:p>
            <a:pPr fontAlgn="base"/>
            <a:r>
              <a:rPr lang="en-US" sz="2000" b="1" dirty="0"/>
              <a:t>Input Stream:</a:t>
            </a:r>
            <a:r>
              <a:rPr lang="en-US" sz="2000" dirty="0"/>
              <a:t> If the direction of flow of bytes is from the device(for example, Keyboard) to the main memory then this process is called input.</a:t>
            </a:r>
          </a:p>
          <a:p>
            <a:pPr fontAlgn="base"/>
            <a:r>
              <a:rPr lang="en-US" sz="2000" b="1" dirty="0"/>
              <a:t>Output Stream:</a:t>
            </a:r>
            <a:r>
              <a:rPr lang="en-US" sz="2000" dirty="0"/>
              <a:t> If the direction of flow of bytes is opposite, i.e. from main memory to device( display screen ) then this process is called output.</a:t>
            </a:r>
          </a:p>
          <a:p>
            <a:pPr fontAlgn="base"/>
            <a:r>
              <a:rPr lang="en-US" sz="2000" dirty="0"/>
              <a:t> The two keywords </a:t>
            </a:r>
            <a:r>
              <a:rPr lang="en-US" sz="2000" b="1" dirty="0" err="1"/>
              <a:t>cout</a:t>
            </a:r>
            <a:r>
              <a:rPr lang="en-US" sz="2000" b="1" dirty="0"/>
              <a:t> in C++</a:t>
            </a:r>
            <a:r>
              <a:rPr lang="en-US" sz="2000" dirty="0"/>
              <a:t> and </a:t>
            </a:r>
            <a:r>
              <a:rPr lang="en-US" sz="2000" b="1" dirty="0" err="1"/>
              <a:t>cin</a:t>
            </a:r>
            <a:r>
              <a:rPr lang="en-US" sz="2000" b="1" dirty="0"/>
              <a:t> in C++</a:t>
            </a:r>
            <a:r>
              <a:rPr lang="en-US" sz="2000" dirty="0"/>
              <a:t> are used very often for printing outputs and taking inputs respectively. These two are the most basic methods of taking input and printing output in C++. To use </a:t>
            </a:r>
            <a:r>
              <a:rPr lang="en-US" sz="2000" dirty="0" err="1"/>
              <a:t>cin</a:t>
            </a:r>
            <a:r>
              <a:rPr lang="en-US" sz="2000" dirty="0"/>
              <a:t> and </a:t>
            </a:r>
            <a:r>
              <a:rPr lang="en-US" sz="2000" dirty="0" err="1"/>
              <a:t>cout</a:t>
            </a:r>
            <a:r>
              <a:rPr lang="en-US" sz="2000" dirty="0"/>
              <a:t> in C++ one must include the header file </a:t>
            </a:r>
            <a:r>
              <a:rPr lang="en-US" sz="2000" i="1" dirty="0" err="1"/>
              <a:t>iostream</a:t>
            </a:r>
            <a:r>
              <a:rPr lang="en-US" sz="2000" dirty="0"/>
              <a:t> in the program.</a:t>
            </a:r>
          </a:p>
          <a:p>
            <a:pPr lvl="1" algn="just" fontAlgn="base">
              <a:buNone/>
            </a:pPr>
            <a:endParaRPr lang="en-US" sz="16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Introduction to C++ 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b="1" dirty="0"/>
              <a:t>Writing first C++ program : Hello World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574741" cy="4351338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// Simple C++ program to display "Hello World"</a:t>
            </a:r>
          </a:p>
          <a:p>
            <a:pPr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 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cout</a:t>
            </a:r>
            <a:r>
              <a:rPr lang="en-US" sz="2000" dirty="0"/>
              <a:t>&lt;&lt;"Hello World";</a:t>
            </a:r>
          </a:p>
          <a:p>
            <a:pPr>
              <a:buNone/>
            </a:pPr>
            <a:r>
              <a:rPr lang="en-US" sz="2000" dirty="0"/>
              <a:t>      </a:t>
            </a:r>
          </a:p>
          <a:p>
            <a:pPr>
              <a:buNone/>
            </a:pPr>
            <a:r>
              <a:rPr lang="en-US" sz="2000" dirty="0"/>
              <a:t>    return 0;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905</Words>
  <Application>Microsoft Office PowerPoint</Application>
  <PresentationFormat>Widescreen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Calibri</vt:lpstr>
      <vt:lpstr>Arial</vt:lpstr>
      <vt:lpstr>Verdana</vt:lpstr>
      <vt:lpstr>Tinos</vt:lpstr>
      <vt:lpstr>Noto Sans Symbols</vt:lpstr>
      <vt:lpstr>Office Theme</vt:lpstr>
      <vt:lpstr>PowerPoint Presentation</vt:lpstr>
      <vt:lpstr>PowerPoint Presentation</vt:lpstr>
      <vt:lpstr>Introduction to C++ </vt:lpstr>
      <vt:lpstr>Features of C++</vt:lpstr>
      <vt:lpstr>Applications of C++</vt:lpstr>
      <vt:lpstr>Setting up C++ Development Environment</vt:lpstr>
      <vt:lpstr>Comments in C++</vt:lpstr>
      <vt:lpstr>Basic Input / Output in C++</vt:lpstr>
      <vt:lpstr>Writing first C++ program : Hello World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Lalit Kumar-GU1213811773</cp:lastModifiedBy>
  <cp:revision>131</cp:revision>
  <dcterms:modified xsi:type="dcterms:W3CDTF">2021-05-08T02:05:36Z</dcterms:modified>
</cp:coreProperties>
</file>