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77" r:id="rId5"/>
    <p:sldId id="278" r:id="rId6"/>
    <p:sldId id="279" r:id="rId7"/>
    <p:sldId id="274" r:id="rId8"/>
    <p:sldId id="280" r:id="rId9"/>
    <p:sldId id="267" r:id="rId10"/>
    <p:sldId id="268" r:id="rId11"/>
    <p:sldId id="269" r:id="rId12"/>
  </p:sldIdLst>
  <p:sldSz cx="12192000" cy="6858000"/>
  <p:notesSz cx="7010400" cy="9296400"/>
  <p:embeddedFontLst>
    <p:embeddedFont>
      <p:font typeface="Calibri" panose="020F0502020204030204" pitchFamily="34" charset="0"/>
      <p:regular r:id="rId14"/>
      <p:bold r:id="rId15"/>
      <p:italic r:id="rId16"/>
      <p:boldItalic r:id="rId17"/>
    </p:embeddedFont>
    <p:embeddedFont>
      <p:font typeface="Tinos" panose="020B0604020202020204" charset="0"/>
      <p:regular r:id="rId18"/>
      <p:bold r:id="rId19"/>
      <p:italic r:id="rId20"/>
      <p:boldItalic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4663"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99320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15-10-2020</a:t>
            </a:r>
            <a:endParaRPr sz="1200" b="0" i="0" u="none" strike="noStrike" cap="none">
              <a:solidFill>
                <a:schemeClr val="dk1"/>
              </a:solidFill>
              <a:latin typeface="Times New Roman"/>
              <a:ea typeface="Times New Roman"/>
              <a:cs typeface="Times New Roman"/>
              <a:sym typeface="Times New Roman"/>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9409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6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03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49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d158d1331_0_21: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5" name="Google Shape;185;g9d158d1331_0_2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98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p:nvPr/>
        </p:nvSpPr>
        <p:spPr>
          <a:xfrm>
            <a:off x="1421175" y="0"/>
            <a:ext cx="10770900" cy="1156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400" i="0" u="none" strike="noStrike" cap="none" dirty="0">
                <a:solidFill>
                  <a:schemeClr val="lt1"/>
                </a:solidFill>
                <a:latin typeface="Times New Roman"/>
                <a:ea typeface="Times New Roman"/>
                <a:cs typeface="Times New Roman"/>
                <a:sym typeface="Times New Roman"/>
              </a:rPr>
              <a:t>School of Computing Science and Engineering</a:t>
            </a:r>
            <a:endParaRPr sz="2400" dirty="0">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400" dirty="0">
              <a:solidFill>
                <a:schemeClr val="lt1"/>
              </a:solidFill>
              <a:latin typeface="Times New Roman"/>
              <a:ea typeface="Times New Roman"/>
              <a:cs typeface="Times New Roman"/>
              <a:sym typeface="Times New Roman"/>
            </a:endParaRPr>
          </a:p>
          <a:p>
            <a:pPr>
              <a:lnSpc>
                <a:spcPct val="90000"/>
              </a:lnSpc>
            </a:pPr>
            <a:r>
              <a:rPr lang="en-US" sz="2400" dirty="0">
                <a:solidFill>
                  <a:schemeClr val="lt1"/>
                </a:solidFill>
                <a:latin typeface="Times New Roman"/>
                <a:ea typeface="Times New Roman"/>
                <a:cs typeface="Times New Roman"/>
                <a:sym typeface="Times New Roman"/>
              </a:rPr>
              <a:t>  </a:t>
            </a:r>
            <a:r>
              <a:rPr lang="en-US" sz="2400" i="0" u="none" strike="noStrike" cap="none" dirty="0">
                <a:solidFill>
                  <a:schemeClr val="lt1"/>
                </a:solidFill>
                <a:latin typeface="Times New Roman"/>
                <a:ea typeface="Times New Roman"/>
                <a:cs typeface="Times New Roman"/>
                <a:sym typeface="Times New Roman"/>
              </a:rPr>
              <a:t>C</a:t>
            </a:r>
            <a:r>
              <a:rPr lang="en-US" sz="2300" i="0" u="none" strike="noStrike" cap="none" dirty="0">
                <a:solidFill>
                  <a:schemeClr val="lt1"/>
                </a:solidFill>
                <a:latin typeface="Times New Roman"/>
                <a:ea typeface="Times New Roman"/>
                <a:cs typeface="Times New Roman"/>
                <a:sym typeface="Times New Roman"/>
              </a:rPr>
              <a:t>ourse Code : BSCS1240              Name: </a:t>
            </a:r>
            <a:r>
              <a:rPr lang="en-US" sz="2400" dirty="0">
                <a:solidFill>
                  <a:schemeClr val="bg1"/>
                </a:solidFill>
                <a:latin typeface="Times New Roman"/>
                <a:ea typeface="Times New Roman"/>
              </a:rPr>
              <a:t>Object Oriented Programming with C++</a:t>
            </a:r>
            <a:endParaRPr sz="2300" i="0" u="none" strike="noStrike" cap="none" dirty="0">
              <a:solidFill>
                <a:schemeClr val="bg1"/>
              </a:solidFill>
              <a:latin typeface="Times New Roman"/>
              <a:ea typeface="Times New Roman"/>
              <a:cs typeface="Times New Roman"/>
              <a:sym typeface="Times New Roman"/>
            </a:endParaRPr>
          </a:p>
        </p:txBody>
      </p:sp>
      <p:sp>
        <p:nvSpPr>
          <p:cNvPr id="92" name="Google Shape;92;p13"/>
          <p:cNvSpPr txBox="1"/>
          <p:nvPr/>
        </p:nvSpPr>
        <p:spPr>
          <a:xfrm>
            <a:off x="1934284" y="2703513"/>
            <a:ext cx="8323432" cy="32338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50" b="0" i="0" u="none" strike="noStrike" cap="none" dirty="0">
                <a:solidFill>
                  <a:srgbClr val="FF0000"/>
                </a:solidFill>
                <a:latin typeface="Calibri"/>
                <a:ea typeface="Calibri"/>
                <a:cs typeface="Calibri"/>
                <a:sym typeface="Calibri"/>
              </a:rPr>
              <a:t>UNIT I</a:t>
            </a:r>
            <a:endParaRPr/>
          </a:p>
          <a:p>
            <a:pPr lvl="0" algn="ctr"/>
            <a:r>
              <a:rPr lang="en-US" sz="3200" b="1" dirty="0">
                <a:solidFill>
                  <a:srgbClr val="FF0000"/>
                </a:solidFill>
              </a:rPr>
              <a:t>Introduction: Basic Terminology</a:t>
            </a:r>
            <a:endParaRPr sz="3000">
              <a:solidFill>
                <a:srgbClr val="FF0000"/>
              </a:solidFill>
              <a:latin typeface="Calibri"/>
              <a:ea typeface="Calibri"/>
              <a:cs typeface="Calibri"/>
              <a:sym typeface="Calibri"/>
            </a:endParaRPr>
          </a:p>
          <a:p>
            <a:pPr algn="ctr"/>
            <a:endParaRPr lang="en-US" sz="3000" dirty="0">
              <a:solidFill>
                <a:srgbClr val="FF0000"/>
              </a:solidFill>
              <a:latin typeface="Calibri"/>
              <a:ea typeface="Calibri"/>
              <a:cs typeface="Calibri"/>
              <a:sym typeface="Calibri"/>
            </a:endParaRPr>
          </a:p>
          <a:p>
            <a:pPr algn="ctr"/>
            <a:r>
              <a:rPr lang="en-US" sz="3000" dirty="0">
                <a:solidFill>
                  <a:srgbClr val="FF0000"/>
                </a:solidFill>
                <a:latin typeface="Calibri"/>
                <a:ea typeface="Calibri"/>
                <a:cs typeface="Calibri"/>
                <a:sym typeface="Calibri"/>
              </a:rPr>
              <a:t>Object oriented programming concepts </a:t>
            </a:r>
            <a:endParaRPr sz="3000">
              <a:solidFill>
                <a:srgbClr val="FF0000"/>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a:stretch/>
        </p:blipFill>
        <p:spPr>
          <a:xfrm>
            <a:off x="0" y="0"/>
            <a:ext cx="1567150" cy="1211000"/>
          </a:xfrm>
          <a:prstGeom prst="rect">
            <a:avLst/>
          </a:prstGeom>
          <a:noFill/>
          <a:ln>
            <a:noFill/>
          </a:ln>
        </p:spPr>
      </p:pic>
      <p:sp>
        <p:nvSpPr>
          <p:cNvPr id="6"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US" sz="1800" b="0" i="0" u="none" strike="noStrike" cap="none" dirty="0">
                <a:solidFill>
                  <a:schemeClr val="lt1"/>
                </a:solidFill>
                <a:latin typeface="Tinos"/>
                <a:ea typeface="Tinos"/>
                <a:cs typeface="Tinos"/>
                <a:sym typeface="Tinos"/>
              </a:rPr>
              <a:t> 	</a:t>
            </a:r>
            <a:r>
              <a:rPr lang="en-US" sz="1800" dirty="0">
                <a:solidFill>
                  <a:schemeClr val="lt1"/>
                </a:solidFill>
                <a:latin typeface="Tinos"/>
                <a:ea typeface="Tinos"/>
                <a:cs typeface="Tinos"/>
                <a:sym typeface="Tinos"/>
              </a:rPr>
              <a:t>Name of the Faculty:  Lalit Sharma				Program Name :BSC</a:t>
            </a:r>
          </a:p>
          <a:p>
            <a:pPr marL="0" marR="0" lvl="0" indent="0" algn="ctr" rtl="0">
              <a:lnSpc>
                <a:spcPct val="90000"/>
              </a:lnSpc>
              <a:spcBef>
                <a:spcPts val="0"/>
              </a:spcBef>
              <a:spcAft>
                <a:spcPts val="0"/>
              </a:spcAft>
              <a:buNone/>
            </a:pPr>
            <a:endParaRPr sz="1800" b="0" i="0" u="none" strike="noStrike" cap="none" dirty="0">
              <a:solidFill>
                <a:schemeClr val="lt1"/>
              </a:solidFill>
              <a:latin typeface="Tinos"/>
              <a:ea typeface="Tinos"/>
              <a:cs typeface="Tinos"/>
              <a:sym typeface="Tino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p:nvPr/>
        </p:nvSpPr>
        <p:spPr>
          <a:xfrm>
            <a:off x="1524000" y="1981200"/>
            <a:ext cx="8915400" cy="4114800"/>
          </a:xfrm>
          <a:prstGeom prst="rect">
            <a:avLst/>
          </a:prstGeom>
          <a:noFill/>
          <a:ln>
            <a:noFill/>
          </a:ln>
        </p:spPr>
        <p:txBody>
          <a:bodyPr spcFirstLastPara="1" wrap="square" lIns="92075" tIns="46025" rIns="92075" bIns="46025" anchor="t" anchorCtr="0">
            <a:noAutofit/>
          </a:bodyPr>
          <a:lstStyle/>
          <a:p>
            <a:pPr marL="1143000" marR="0" lvl="2" indent="-228600" algn="ctr" rtl="0">
              <a:spcBef>
                <a:spcPts val="640"/>
              </a:spcBef>
              <a:spcAft>
                <a:spcPts val="0"/>
              </a:spcAft>
              <a:buClr>
                <a:schemeClr val="folHlink"/>
              </a:buClr>
              <a:buSzPts val="1600"/>
              <a:buFont typeface="Arial"/>
              <a:buNone/>
            </a:pPr>
            <a:r>
              <a:rPr lang="en-US" sz="3200" b="0" i="0" u="none" strike="noStrike" cap="none" dirty="0">
                <a:solidFill>
                  <a:schemeClr val="dk1"/>
                </a:solidFill>
                <a:latin typeface="Calibri"/>
                <a:ea typeface="Calibri"/>
                <a:cs typeface="Calibri"/>
                <a:sym typeface="Calibri"/>
              </a:rPr>
              <a:t>Lalit Sharma</a:t>
            </a:r>
            <a:endParaRPr sz="3200" b="0" i="0" u="none" strike="noStrike" cap="none" dirty="0">
              <a:solidFill>
                <a:schemeClr val="dk1"/>
              </a:solidFill>
              <a:latin typeface="Calibri"/>
              <a:ea typeface="Calibri"/>
              <a:cs typeface="Calibri"/>
              <a:sym typeface="Calibri"/>
            </a:endParaRPr>
          </a:p>
          <a:p>
            <a:pPr marL="1143000" marR="0" lvl="2" indent="-228600" algn="ctr" rtl="0">
              <a:spcBef>
                <a:spcPts val="640"/>
              </a:spcBef>
              <a:spcAft>
                <a:spcPts val="0"/>
              </a:spcAft>
              <a:buClr>
                <a:schemeClr val="folHlink"/>
              </a:buClr>
              <a:buSzPts val="1600"/>
              <a:buFont typeface="Arial"/>
              <a:buNone/>
            </a:pPr>
            <a:r>
              <a:rPr lang="en-US" sz="3200" b="0" i="0" u="none" strike="noStrike" cap="none">
                <a:solidFill>
                  <a:schemeClr val="dk1"/>
                </a:solidFill>
                <a:latin typeface="Calibri"/>
                <a:ea typeface="Calibri"/>
                <a:cs typeface="Calibri"/>
                <a:sym typeface="Calibri"/>
              </a:rPr>
              <a:t>Lalit.sharma@</a:t>
            </a:r>
            <a:r>
              <a:rPr lang="en-US" sz="3200" b="0" i="0" u="none" strike="noStrike" cap="none" dirty="0">
                <a:solidFill>
                  <a:schemeClr val="dk1"/>
                </a:solidFill>
                <a:latin typeface="Calibri"/>
                <a:ea typeface="Calibri"/>
                <a:cs typeface="Calibri"/>
                <a:sym typeface="Calibri"/>
              </a:rPr>
              <a:t>galgotiasuniversity.edu.in</a:t>
            </a:r>
            <a:endParaRPr dirty="0"/>
          </a:p>
        </p:txBody>
      </p:sp>
      <p:sp>
        <p:nvSpPr>
          <p:cNvPr id="197" name="Google Shape;197;p25"/>
          <p:cNvSpPr txBox="1"/>
          <p:nvPr/>
        </p:nvSpPr>
        <p:spPr>
          <a:xfrm>
            <a:off x="0" y="56000"/>
            <a:ext cx="12192000" cy="10140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1">
                <a:solidFill>
                  <a:schemeClr val="lt1"/>
                </a:solidFill>
                <a:latin typeface="Tinos"/>
                <a:ea typeface="Tinos"/>
                <a:cs typeface="Tinos"/>
                <a:sym typeface="Tinos"/>
              </a:rPr>
              <a:t>Contact Information</a:t>
            </a:r>
            <a:endParaRPr>
              <a:latin typeface="Tinos"/>
              <a:ea typeface="Tinos"/>
              <a:cs typeface="Tinos"/>
              <a:sym typeface="Tinos"/>
            </a:endParaRPr>
          </a:p>
        </p:txBody>
      </p:sp>
      <p:sp>
        <p:nvSpPr>
          <p:cNvPr id="198" name="Google Shape;198;p25"/>
          <p:cNvSpPr txBox="1"/>
          <p:nvPr/>
        </p:nvSpPr>
        <p:spPr>
          <a:xfrm>
            <a:off x="0" y="6096000"/>
            <a:ext cx="12192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 BSC</a:t>
            </a:r>
            <a:endParaRPr sz="1800" dirty="0">
              <a:solidFill>
                <a:schemeClr val="lt1"/>
              </a:solidFill>
              <a:latin typeface="Tinos"/>
              <a:ea typeface="Tinos"/>
              <a:cs typeface="Tinos"/>
              <a:sym typeface="Tinos"/>
            </a:endParaRPr>
          </a:p>
        </p:txBody>
      </p:sp>
      <p:pic>
        <p:nvPicPr>
          <p:cNvPr id="199" name="Google Shape;199;p25"/>
          <p:cNvPicPr preferRelativeResize="0"/>
          <p:nvPr/>
        </p:nvPicPr>
        <p:blipFill rotWithShape="1">
          <a:blip r:embed="rId3">
            <a:alphaModFix/>
          </a:blip>
          <a:srcRect/>
          <a:stretch/>
        </p:blipFill>
        <p:spPr>
          <a:xfrm>
            <a:off x="0" y="21650"/>
            <a:ext cx="1616949" cy="109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05" name="Google Shape;205;p26" descr="Screenshot (785).png"/>
          <p:cNvPicPr preferRelativeResize="0">
            <a:picLocks noGrp="1"/>
          </p:cNvPicPr>
          <p:nvPr>
            <p:ph type="body" idx="1"/>
          </p:nvPr>
        </p:nvPicPr>
        <p:blipFill rotWithShape="1">
          <a:blip r:embed="rId3">
            <a:alphaModFix/>
          </a:blip>
          <a:srcRect/>
          <a:stretch/>
        </p:blipFill>
        <p:spPr>
          <a:xfrm>
            <a:off x="0" y="0"/>
            <a:ext cx="12191999"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p:nvPr/>
        </p:nvSpPr>
        <p:spPr>
          <a:xfrm>
            <a:off x="0" y="0"/>
            <a:ext cx="12192000" cy="958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4400" b="0" i="0" u="none" strike="noStrike" cap="none">
                <a:solidFill>
                  <a:schemeClr val="lt1"/>
                </a:solidFill>
                <a:latin typeface="Tinos"/>
                <a:ea typeface="Tinos"/>
                <a:cs typeface="Tinos"/>
                <a:sym typeface="Tinos"/>
              </a:rPr>
              <a:t>Objective</a:t>
            </a:r>
            <a:endParaRPr sz="4400" b="0" i="0" u="none" strike="noStrike" cap="none">
              <a:solidFill>
                <a:schemeClr val="lt1"/>
              </a:solidFill>
              <a:latin typeface="Tinos"/>
              <a:ea typeface="Tinos"/>
              <a:cs typeface="Tinos"/>
              <a:sym typeface="Tinos"/>
            </a:endParaRPr>
          </a:p>
        </p:txBody>
      </p:sp>
      <p:sp>
        <p:nvSpPr>
          <p:cNvPr id="99"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Tinos"/>
              <a:ea typeface="Tinos"/>
              <a:cs typeface="Tinos"/>
              <a:sym typeface="Tinos"/>
            </a:endParaRPr>
          </a:p>
        </p:txBody>
      </p:sp>
      <p:sp>
        <p:nvSpPr>
          <p:cNvPr id="101" name="Google Shape;101;p14"/>
          <p:cNvSpPr txBox="1"/>
          <p:nvPr/>
        </p:nvSpPr>
        <p:spPr>
          <a:xfrm>
            <a:off x="996418" y="1402261"/>
            <a:ext cx="10412400" cy="3619500"/>
          </a:xfrm>
          <a:prstGeom prst="rect">
            <a:avLst/>
          </a:prstGeom>
          <a:noFill/>
          <a:ln>
            <a:noFill/>
          </a:ln>
        </p:spPr>
        <p:txBody>
          <a:bodyPr spcFirstLastPara="1" wrap="square" lIns="0" tIns="13325" rIns="0" bIns="0" anchor="t" anchorCtr="0">
            <a:noAutofit/>
          </a:bodyPr>
          <a:lstStyle/>
          <a:p>
            <a:pPr marL="0" marR="0" lvl="0" indent="0" algn="l" rtl="0">
              <a:lnSpc>
                <a:spcPct val="100000"/>
              </a:lnSpc>
              <a:spcBef>
                <a:spcPts val="0"/>
              </a:spcBef>
              <a:spcAft>
                <a:spcPts val="0"/>
              </a:spcAft>
              <a:buNone/>
            </a:pPr>
            <a:endParaRPr sz="3550" b="0" i="0" u="none" strike="noStrike" cap="none" dirty="0">
              <a:solidFill>
                <a:schemeClr val="dk1"/>
              </a:solidFill>
              <a:latin typeface="Verdana"/>
              <a:ea typeface="Verdana"/>
              <a:cs typeface="Verdana"/>
              <a:sym typeface="Verdana"/>
            </a:endParaRPr>
          </a:p>
          <a:p>
            <a:pPr marL="805180" marR="0" lvl="0" indent="-329565" algn="l" rtl="0">
              <a:lnSpc>
                <a:spcPct val="100000"/>
              </a:lnSpc>
              <a:spcBef>
                <a:spcPts val="960"/>
              </a:spcBef>
              <a:spcAft>
                <a:spcPts val="0"/>
              </a:spcAft>
              <a:buClr>
                <a:srgbClr val="FF3300"/>
              </a:buClr>
              <a:buSzPts val="2000"/>
            </a:pPr>
            <a:r>
              <a:rPr lang="en-IN" sz="2400" dirty="0">
                <a:solidFill>
                  <a:srgbClr val="333333"/>
                </a:solidFill>
                <a:latin typeface="Calibri" pitchFamily="34" charset="0"/>
                <a:ea typeface="Verdana"/>
                <a:cs typeface="Calibri" pitchFamily="34" charset="0"/>
                <a:sym typeface="Verdana"/>
              </a:rPr>
              <a:t>Objective of this lecture - </a:t>
            </a:r>
            <a:endParaRPr sz="2400" dirty="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r>
              <a:rPr lang="en-IN" sz="2400" dirty="0">
                <a:solidFill>
                  <a:srgbClr val="333333"/>
                </a:solidFill>
                <a:latin typeface="Calibri" pitchFamily="34" charset="0"/>
                <a:ea typeface="Verdana"/>
                <a:cs typeface="Calibri" pitchFamily="34" charset="0"/>
                <a:sym typeface="Verdana"/>
              </a:rPr>
              <a:t>Friend Function </a:t>
            </a:r>
          </a:p>
          <a:p>
            <a:pPr marL="475615" lvl="0">
              <a:spcBef>
                <a:spcPts val="960"/>
              </a:spcBef>
              <a:buClr>
                <a:srgbClr val="FF3300"/>
              </a:buClr>
              <a:buSzPts val="2000"/>
            </a:pPr>
            <a:endParaRPr sz="2400" i="0" u="none" strike="noStrike" cap="none" dirty="0">
              <a:solidFill>
                <a:srgbClr val="333333"/>
              </a:solidFill>
              <a:latin typeface="Calibri" pitchFamily="34" charset="0"/>
              <a:ea typeface="Verdana"/>
              <a:cs typeface="Calibri" pitchFamily="34" charset="0"/>
              <a:sym typeface="Verdana"/>
            </a:endParaRPr>
          </a:p>
        </p:txBody>
      </p:sp>
      <p:pic>
        <p:nvPicPr>
          <p:cNvPr id="102" name="Google Shape;102;p14"/>
          <p:cNvPicPr preferRelativeResize="0"/>
          <p:nvPr/>
        </p:nvPicPr>
        <p:blipFill rotWithShape="1">
          <a:blip r:embed="rId3">
            <a:alphaModFix/>
          </a:blip>
          <a:srcRect/>
          <a:stretch/>
        </p:blipFill>
        <p:spPr>
          <a:xfrm>
            <a:off x="0" y="0"/>
            <a:ext cx="1616949" cy="109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Friend Function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838200" y="1725041"/>
            <a:ext cx="10515600" cy="4351338"/>
          </a:xfrm>
        </p:spPr>
        <p:txBody>
          <a:bodyPr/>
          <a:lstStyle/>
          <a:p>
            <a:pPr marL="114300" indent="0">
              <a:buNone/>
            </a:pPr>
            <a:r>
              <a:rPr lang="en-US" sz="3200" dirty="0">
                <a:latin typeface="Times New Roman" panose="02020603050405020304" pitchFamily="18" charset="0"/>
                <a:cs typeface="Times New Roman" panose="02020603050405020304" pitchFamily="18" charset="0"/>
              </a:rPr>
              <a:t>A friend function of a class is defined outside that class' scope but it has the right to access all private and protected members of the class. Even though the prototypes for friend functions appear in the class definition, friends are not member functions.</a:t>
            </a:r>
          </a:p>
          <a:p>
            <a:pPr marL="114300" indent="0">
              <a:buNone/>
            </a:pPr>
            <a:r>
              <a:rPr lang="en-US" sz="3200" dirty="0">
                <a:latin typeface="Times New Roman" panose="02020603050405020304" pitchFamily="18" charset="0"/>
                <a:cs typeface="Times New Roman" panose="02020603050405020304" pitchFamily="18" charset="0"/>
              </a:rPr>
              <a:t>A friend can be a function, function template, or member function, or a class or class template, in which case the entire class and all of its members are friends.+.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838200" y="1099750"/>
            <a:ext cx="10515600" cy="5077213"/>
          </a:xfrm>
        </p:spPr>
        <p:txBody>
          <a:bodyPr/>
          <a:lstStyle/>
          <a:p>
            <a:pPr>
              <a:buNone/>
            </a:pPr>
            <a:r>
              <a:rPr lang="en-US" sz="3200" dirty="0"/>
              <a:t> </a:t>
            </a:r>
            <a:r>
              <a:rPr lang="en-US" dirty="0"/>
              <a:t> To declare a function as a friend of a class, precede the function prototype in the class definition with keyword </a:t>
            </a:r>
            <a:r>
              <a:rPr lang="en-US" b="1" dirty="0"/>
              <a:t>friend</a:t>
            </a:r>
            <a:r>
              <a:rPr lang="en-US" dirty="0"/>
              <a:t> as follows −</a:t>
            </a:r>
          </a:p>
          <a:p>
            <a:pPr>
              <a:buNone/>
            </a:pPr>
            <a:r>
              <a:rPr lang="en-US" sz="3200" dirty="0"/>
              <a:t>class Box {</a:t>
            </a:r>
          </a:p>
          <a:p>
            <a:pPr>
              <a:buNone/>
            </a:pPr>
            <a:r>
              <a:rPr lang="en-US" sz="3200" dirty="0"/>
              <a:t>   double width;</a:t>
            </a:r>
          </a:p>
          <a:p>
            <a:pPr>
              <a:buNone/>
            </a:pPr>
            <a:r>
              <a:rPr lang="en-US" sz="3200" dirty="0"/>
              <a:t>    public:</a:t>
            </a:r>
          </a:p>
          <a:p>
            <a:pPr>
              <a:buNone/>
            </a:pPr>
            <a:r>
              <a:rPr lang="en-US" sz="3200" dirty="0"/>
              <a:t>      double length;</a:t>
            </a:r>
          </a:p>
          <a:p>
            <a:pPr>
              <a:buNone/>
            </a:pPr>
            <a:r>
              <a:rPr lang="en-US" sz="3200" dirty="0"/>
              <a:t>      friend void </a:t>
            </a:r>
            <a:r>
              <a:rPr lang="en-US" sz="3200" dirty="0" err="1"/>
              <a:t>printWidth</a:t>
            </a:r>
            <a:r>
              <a:rPr lang="en-US" sz="3200" dirty="0"/>
              <a:t>( Box </a:t>
            </a:r>
            <a:r>
              <a:rPr lang="en-US" sz="3200" dirty="0" err="1"/>
              <a:t>box</a:t>
            </a:r>
            <a:r>
              <a:rPr lang="en-US" sz="3200" dirty="0"/>
              <a:t> );</a:t>
            </a:r>
          </a:p>
          <a:p>
            <a:pPr>
              <a:buNone/>
            </a:pPr>
            <a:r>
              <a:rPr lang="en-US" sz="3200" dirty="0"/>
              <a:t>      void </a:t>
            </a:r>
            <a:r>
              <a:rPr lang="en-US" sz="3200" dirty="0" err="1"/>
              <a:t>setWidth</a:t>
            </a:r>
            <a:r>
              <a:rPr lang="en-US" sz="3200" dirty="0"/>
              <a:t>( double </a:t>
            </a:r>
            <a:r>
              <a:rPr lang="en-US" sz="3200" dirty="0" err="1"/>
              <a:t>wid</a:t>
            </a:r>
            <a:r>
              <a:rPr lang="en-US" sz="3200" dirty="0"/>
              <a:t> );</a:t>
            </a:r>
          </a:p>
          <a:p>
            <a:pPr>
              <a:buNone/>
            </a:pPr>
            <a:r>
              <a:rPr lang="en-US" sz="32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710184" y="800100"/>
            <a:ext cx="10515600" cy="5052061"/>
          </a:xfrm>
        </p:spPr>
        <p:txBody>
          <a:bodyPr/>
          <a:lstStyle/>
          <a:p>
            <a:pPr marL="114300" indent="0" algn="just" fontAlgn="base">
              <a:buNone/>
            </a:pPr>
            <a:endParaRPr lang="en-US" sz="2000" dirty="0"/>
          </a:p>
          <a:p>
            <a:pPr marL="114300" indent="0" algn="just" fontAlgn="base">
              <a:buNone/>
            </a:pPr>
            <a:endParaRPr lang="en-US" sz="2000" dirty="0"/>
          </a:p>
          <a:p>
            <a:pPr marL="114300" indent="0" algn="just" fontAlgn="base">
              <a:buNone/>
            </a:pPr>
            <a:r>
              <a:rPr lang="en-US" sz="3200" dirty="0"/>
              <a:t>To declare all member functions of class </a:t>
            </a:r>
            <a:r>
              <a:rPr lang="en-US" sz="3200" dirty="0" err="1"/>
              <a:t>ClassTwo</a:t>
            </a:r>
            <a:r>
              <a:rPr lang="en-US" sz="3200" dirty="0"/>
              <a:t> as friends of class </a:t>
            </a:r>
            <a:r>
              <a:rPr lang="en-US" sz="3200" dirty="0" err="1"/>
              <a:t>ClassOne</a:t>
            </a:r>
            <a:r>
              <a:rPr lang="en-US" sz="3200" dirty="0"/>
              <a:t>, place a following declaration in the definition of class </a:t>
            </a:r>
            <a:r>
              <a:rPr lang="en-US" sz="3200" dirty="0" err="1"/>
              <a:t>ClassOne</a:t>
            </a:r>
            <a:r>
              <a:rPr lang="en-US" sz="3200" dirty="0"/>
              <a:t> −</a:t>
            </a:r>
          </a:p>
          <a:p>
            <a:pPr marL="114300" indent="0" algn="just" fontAlgn="base">
              <a:buNone/>
            </a:pPr>
            <a:endParaRPr lang="en-US" sz="3200" dirty="0"/>
          </a:p>
          <a:p>
            <a:pPr marL="114300" indent="0" algn="just" fontAlgn="base">
              <a:buNone/>
            </a:pPr>
            <a:r>
              <a:rPr lang="en-US" sz="3200" dirty="0"/>
              <a:t>friend class </a:t>
            </a:r>
            <a:r>
              <a:rPr lang="en-US" sz="3200" dirty="0" err="1"/>
              <a:t>ClassTwo</a:t>
            </a:r>
            <a:r>
              <a:rPr lang="en-US" sz="32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 oriented programming concepts </a:t>
            </a:r>
          </a:p>
          <a:p>
            <a:pPr marL="805180" lvl="0" indent="-329565" algn="ctr">
              <a:spcBef>
                <a:spcPts val="960"/>
              </a:spcBef>
              <a:buClr>
                <a:srgbClr val="FF3300"/>
              </a:buClr>
              <a:buSzPts val="2000"/>
            </a:pP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710184" y="1099750"/>
            <a:ext cx="10515600" cy="5548475"/>
          </a:xfrm>
        </p:spPr>
        <p:txBody>
          <a:bodyPr/>
          <a:lstStyle/>
          <a:p>
            <a:pPr algn="just" fontAlgn="base"/>
            <a:endParaRPr lang="en-US" b="1" dirty="0"/>
          </a:p>
          <a:p>
            <a:pPr algn="just" fontAlgn="base"/>
            <a:endParaRPr lang="en-US" b="1" dirty="0"/>
          </a:p>
          <a:p>
            <a:pPr algn="just" fontAlgn="base"/>
            <a:r>
              <a:rPr lang="en-US" b="1" dirty="0"/>
              <a:t>Friend Class</a:t>
            </a:r>
            <a:r>
              <a:rPr lang="en-US" dirty="0"/>
              <a:t> </a:t>
            </a:r>
          </a:p>
          <a:p>
            <a:pPr algn="just" fontAlgn="base"/>
            <a:r>
              <a:rPr lang="en-US" dirty="0"/>
              <a:t>A friend class can access private and protected members of other class in which it is declared as friend. It is sometimes useful to allow a particular class to access private members of other class. For example, a LinkedList class may be allowed to access private members of Node.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Constant and volatile member functions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838200" y="1336432"/>
            <a:ext cx="10331548" cy="4838010"/>
          </a:xfrm>
        </p:spPr>
        <p:txBody>
          <a:bodyPr/>
          <a:lstStyle/>
          <a:p>
            <a:pPr marL="114300" indent="0" fontAlgn="base">
              <a:buNone/>
            </a:pPr>
            <a:endParaRPr lang="en-US" sz="3200" dirty="0">
              <a:latin typeface="Times New Roman" panose="02020603050405020304" pitchFamily="18" charset="0"/>
              <a:cs typeface="Times New Roman" panose="02020603050405020304" pitchFamily="18" charset="0"/>
            </a:endParaRPr>
          </a:p>
          <a:p>
            <a:pPr marL="114300" indent="0" fontAlgn="base">
              <a:buNone/>
            </a:pPr>
            <a:endParaRPr lang="en-US" sz="3200" dirty="0">
              <a:latin typeface="Times New Roman" panose="02020603050405020304" pitchFamily="18" charset="0"/>
              <a:cs typeface="Times New Roman" panose="02020603050405020304" pitchFamily="18" charset="0"/>
            </a:endParaRPr>
          </a:p>
          <a:p>
            <a:pPr marL="114300" indent="0" fontAlgn="base">
              <a:buNone/>
            </a:pPr>
            <a:r>
              <a:rPr lang="en-US" b="1" dirty="0">
                <a:latin typeface="Times New Roman" panose="02020603050405020304" pitchFamily="18" charset="0"/>
                <a:cs typeface="Times New Roman" panose="02020603050405020304" pitchFamily="18" charset="0"/>
              </a:rPr>
              <a:t>Friend Function</a:t>
            </a:r>
            <a:r>
              <a:rPr lang="en-US" dirty="0">
                <a:latin typeface="Times New Roman" panose="02020603050405020304" pitchFamily="18" charset="0"/>
                <a:cs typeface="Times New Roman" panose="02020603050405020304" pitchFamily="18" charset="0"/>
              </a:rPr>
              <a:t> Like friend class, a friend function can be given a special grant to access private and protected members. A friend function can be: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A member of another class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A global function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a:solidFill>
                  <a:schemeClr val="bg1"/>
                </a:solidFill>
                <a:latin typeface="Verdana"/>
                <a:ea typeface="Verdana"/>
                <a:cs typeface="Verdana"/>
                <a:sym typeface="Verdana"/>
              </a:rPr>
              <a:t>Constant and volatile member functions</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7" name="Text Placeholder 6"/>
          <p:cNvSpPr>
            <a:spLocks noGrp="1"/>
          </p:cNvSpPr>
          <p:nvPr>
            <p:ph type="body" idx="1"/>
          </p:nvPr>
        </p:nvSpPr>
        <p:spPr>
          <a:xfrm>
            <a:off x="838200" y="1099750"/>
            <a:ext cx="10515600" cy="5077213"/>
          </a:xfrm>
        </p:spPr>
        <p:txBody>
          <a:bodyPr/>
          <a:lstStyle/>
          <a:p>
            <a:pPr fontAlgn="base"/>
            <a:r>
              <a:rPr lang="en-US" dirty="0">
                <a:latin typeface="Times New Roman" panose="02020603050405020304" pitchFamily="18" charset="0"/>
                <a:cs typeface="Times New Roman" panose="02020603050405020304" pitchFamily="18" charset="0"/>
              </a:rPr>
              <a:t>Following are some important points about friend functions and classes: </a:t>
            </a:r>
          </a:p>
          <a:p>
            <a:pPr fontAlgn="base"/>
            <a:r>
              <a:rPr lang="en-US" dirty="0">
                <a:latin typeface="Times New Roman" panose="02020603050405020304" pitchFamily="18" charset="0"/>
                <a:cs typeface="Times New Roman" panose="02020603050405020304" pitchFamily="18" charset="0"/>
              </a:rPr>
              <a:t>1) Friends should be used only for limited purpose. too many functions or external classes are declared as friends of a class with protected or private data, it lessens the value of encapsulation of separate classes in object-oriented programming.</a:t>
            </a:r>
          </a:p>
          <a:p>
            <a:pPr fontAlgn="base"/>
            <a:r>
              <a:rPr lang="en-US" dirty="0">
                <a:latin typeface="Times New Roman" panose="02020603050405020304" pitchFamily="18" charset="0"/>
                <a:cs typeface="Times New Roman" panose="02020603050405020304" pitchFamily="18" charset="0"/>
              </a:rPr>
              <a:t>2) Friendship is not mutual. If class A is a friend of B, then B doesn’t become a friend of A automatically.</a:t>
            </a:r>
          </a:p>
          <a:p>
            <a:pPr fontAlgn="base"/>
            <a:r>
              <a:rPr lang="en-US" dirty="0">
                <a:latin typeface="Times New Roman" panose="02020603050405020304" pitchFamily="18" charset="0"/>
                <a:cs typeface="Times New Roman" panose="02020603050405020304" pitchFamily="18" charset="0"/>
              </a:rPr>
              <a:t>3) Friendship is not inherited (See this for more details)</a:t>
            </a:r>
          </a:p>
          <a:p>
            <a:pPr fontAlgn="base"/>
            <a:r>
              <a:rPr lang="en-US" dirty="0">
                <a:latin typeface="Times New Roman" panose="02020603050405020304" pitchFamily="18" charset="0"/>
                <a:cs typeface="Times New Roman" panose="02020603050405020304" pitchFamily="18" charset="0"/>
              </a:rPr>
              <a:t>4) The concept of friends is not there in Java.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body" idx="1"/>
          </p:nvPr>
        </p:nvSpPr>
        <p:spPr>
          <a:xfrm>
            <a:off x="838200" y="1261250"/>
            <a:ext cx="10515600" cy="3927600"/>
          </a:xfrm>
          <a:prstGeom prst="rect">
            <a:avLst/>
          </a:prstGeom>
          <a:noFill/>
          <a:ln>
            <a:noFill/>
          </a:ln>
        </p:spPr>
        <p:txBody>
          <a:bodyPr spcFirstLastPara="1" wrap="square" lIns="91425" tIns="45700" rIns="91425" bIns="45700" anchor="t" anchorCtr="0">
            <a:noAutofit/>
          </a:bodyPr>
          <a:lstStyle/>
          <a:p>
            <a:pPr lvl="0" indent="-355600" algn="just">
              <a:lnSpc>
                <a:spcPct val="150000"/>
              </a:lnSpc>
              <a:spcBef>
                <a:spcPts val="0"/>
              </a:spcBef>
              <a:buSzPts val="2000"/>
              <a:buFont typeface="Verdana"/>
              <a:buChar char="•"/>
            </a:pPr>
            <a:r>
              <a:rPr lang="en-US" sz="2000" dirty="0">
                <a:latin typeface="Verdana"/>
                <a:ea typeface="Verdana"/>
                <a:cs typeface="Verdana"/>
                <a:sym typeface="Verdana"/>
              </a:rPr>
              <a:t>Object Oriented Programming with C++ - Rajiv </a:t>
            </a:r>
            <a:r>
              <a:rPr lang="en-US" sz="2000" dirty="0" err="1">
                <a:latin typeface="Verdana"/>
                <a:ea typeface="Verdana"/>
                <a:cs typeface="Verdana"/>
                <a:sym typeface="Verdana"/>
              </a:rPr>
              <a:t>Sahay</a:t>
            </a:r>
            <a:r>
              <a:rPr lang="en-US" sz="2000" dirty="0">
                <a:latin typeface="Verdana"/>
                <a:ea typeface="Verdana"/>
                <a:cs typeface="Verdana"/>
                <a:sym typeface="Verdana"/>
              </a:rPr>
              <a:t>, Oxford  Mastering C++ - </a:t>
            </a:r>
            <a:r>
              <a:rPr lang="en-US" sz="2000" dirty="0" err="1">
                <a:latin typeface="Verdana"/>
                <a:ea typeface="Verdana"/>
                <a:cs typeface="Verdana"/>
                <a:sym typeface="Verdana"/>
              </a:rPr>
              <a:t>Venugopal</a:t>
            </a:r>
            <a:r>
              <a:rPr lang="en-US" sz="2000" dirty="0">
                <a:latin typeface="Verdana"/>
                <a:ea typeface="Verdana"/>
                <a:cs typeface="Verdana"/>
                <a:sym typeface="Verdana"/>
              </a:rPr>
              <a:t>, McGraw-Hill Education (India)</a:t>
            </a:r>
          </a:p>
          <a:p>
            <a:pPr lvl="0" indent="-355600" algn="just">
              <a:lnSpc>
                <a:spcPct val="150000"/>
              </a:lnSpc>
              <a:spcBef>
                <a:spcPts val="0"/>
              </a:spcBef>
              <a:buSzPts val="2000"/>
              <a:buFont typeface="Verdana"/>
              <a:buChar char="•"/>
            </a:pPr>
            <a:r>
              <a:rPr lang="en-US" sz="2000" dirty="0">
                <a:latin typeface="Verdana"/>
                <a:ea typeface="Verdana"/>
                <a:cs typeface="Verdana"/>
                <a:sym typeface="Verdana"/>
              </a:rPr>
              <a:t>Herbert </a:t>
            </a:r>
            <a:r>
              <a:rPr lang="en-US" sz="2000" dirty="0" err="1">
                <a:latin typeface="Verdana"/>
                <a:ea typeface="Verdana"/>
                <a:cs typeface="Verdana"/>
                <a:sym typeface="Verdana"/>
              </a:rPr>
              <a:t>Schildt</a:t>
            </a:r>
            <a:r>
              <a:rPr lang="en-US" sz="2000" dirty="0">
                <a:latin typeface="Verdana"/>
                <a:ea typeface="Verdana"/>
                <a:cs typeface="Verdana"/>
                <a:sym typeface="Verdana"/>
              </a:rPr>
              <a:t>, C++ - The Complete Reference, Third Edition -Tata McGraw Hill - 1999.</a:t>
            </a:r>
          </a:p>
          <a:p>
            <a:pPr lvl="0" indent="-355600" algn="just">
              <a:lnSpc>
                <a:spcPct val="150000"/>
              </a:lnSpc>
              <a:spcBef>
                <a:spcPts val="0"/>
              </a:spcBef>
              <a:buSzPts val="2000"/>
              <a:buFont typeface="Verdana"/>
              <a:buChar char="•"/>
            </a:pPr>
            <a:r>
              <a:rPr lang="en-US" sz="2000" dirty="0">
                <a:latin typeface="Verdana"/>
                <a:ea typeface="Verdana"/>
                <a:cs typeface="Verdana"/>
                <a:sym typeface="Verdana"/>
              </a:rPr>
              <a:t>Bruce </a:t>
            </a:r>
            <a:r>
              <a:rPr lang="en-US" sz="2000" dirty="0" err="1">
                <a:latin typeface="Verdana"/>
                <a:ea typeface="Verdana"/>
                <a:cs typeface="Verdana"/>
                <a:sym typeface="Verdana"/>
              </a:rPr>
              <a:t>Eckel</a:t>
            </a:r>
            <a:r>
              <a:rPr lang="en-US" sz="2000" dirty="0">
                <a:latin typeface="Verdana"/>
                <a:ea typeface="Verdana"/>
                <a:cs typeface="Verdana"/>
                <a:sym typeface="Verdana"/>
              </a:rPr>
              <a:t>, Thinking in C++, Second Edition, Volume One, Pearson Education Asia, 2000.</a:t>
            </a:r>
          </a:p>
          <a:p>
            <a:pPr marL="457200" lvl="0" indent="0" algn="just" rtl="0">
              <a:lnSpc>
                <a:spcPct val="150000"/>
              </a:lnSpc>
              <a:spcBef>
                <a:spcPts val="1000"/>
              </a:spcBef>
              <a:spcAft>
                <a:spcPts val="0"/>
              </a:spcAft>
              <a:buNone/>
            </a:pPr>
            <a:endParaRPr sz="2000" dirty="0">
              <a:latin typeface="Verdana"/>
              <a:ea typeface="Verdana"/>
              <a:cs typeface="Verdana"/>
              <a:sym typeface="Verdana"/>
            </a:endParaRPr>
          </a:p>
          <a:p>
            <a:pPr marL="0" lvl="0" indent="0" algn="just" rtl="0">
              <a:lnSpc>
                <a:spcPct val="150000"/>
              </a:lnSpc>
              <a:spcBef>
                <a:spcPts val="1000"/>
              </a:spcBef>
              <a:spcAft>
                <a:spcPts val="1000"/>
              </a:spcAft>
              <a:buNone/>
            </a:pPr>
            <a:endParaRPr sz="2000" dirty="0">
              <a:latin typeface="Verdana"/>
              <a:ea typeface="Verdana"/>
              <a:cs typeface="Verdana"/>
              <a:sym typeface="Verdana"/>
            </a:endParaRPr>
          </a:p>
        </p:txBody>
      </p:sp>
      <p:sp>
        <p:nvSpPr>
          <p:cNvPr id="189" name="Google Shape;189;p24"/>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References</a:t>
            </a:r>
            <a:endParaRPr sz="4400">
              <a:solidFill>
                <a:schemeClr val="lt1"/>
              </a:solidFill>
              <a:latin typeface="Tinos"/>
              <a:ea typeface="Tinos"/>
              <a:cs typeface="Tinos"/>
              <a:sym typeface="Tinos"/>
            </a:endParaRPr>
          </a:p>
        </p:txBody>
      </p:sp>
      <p:sp>
        <p:nvSpPr>
          <p:cNvPr id="190" name="Google Shape;190;p24"/>
          <p:cNvSpPr txBox="1"/>
          <p:nvPr/>
        </p:nvSpPr>
        <p:spPr>
          <a:xfrm>
            <a:off x="0" y="6023516"/>
            <a:ext cx="12192000" cy="3864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a:t>
            </a:r>
            <a:r>
              <a:rPr lang="en-US" sz="1800" dirty="0" err="1">
                <a:solidFill>
                  <a:schemeClr val="lt1"/>
                </a:solidFill>
                <a:latin typeface="Tinos"/>
                <a:ea typeface="Tinos"/>
                <a:cs typeface="Tinos"/>
                <a:sym typeface="Tinos"/>
              </a:rPr>
              <a:t>Name:BSC</a:t>
            </a:r>
            <a:endParaRPr sz="1800" dirty="0">
              <a:solidFill>
                <a:schemeClr val="lt1"/>
              </a:solidFill>
              <a:latin typeface="Tinos"/>
              <a:ea typeface="Tinos"/>
              <a:cs typeface="Tinos"/>
              <a:sym typeface="Tinos"/>
            </a:endParaRPr>
          </a:p>
        </p:txBody>
      </p:sp>
      <p:pic>
        <p:nvPicPr>
          <p:cNvPr id="191" name="Google Shape;191;p24"/>
          <p:cNvPicPr preferRelativeResize="0"/>
          <p:nvPr/>
        </p:nvPicPr>
        <p:blipFill rotWithShape="1">
          <a:blip r:embed="rId3">
            <a:alphaModFix/>
          </a:blip>
          <a:srcRect/>
          <a:stretch/>
        </p:blipFill>
        <p:spPr>
          <a:xfrm>
            <a:off x="0" y="-54550"/>
            <a:ext cx="1616949" cy="10997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2569</TotalTime>
  <Words>550</Words>
  <Application>Microsoft Office PowerPoint</Application>
  <PresentationFormat>Widescreen</PresentationFormat>
  <Paragraphs>62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Calibri</vt:lpstr>
      <vt:lpstr>Arial</vt:lpstr>
      <vt:lpstr>Verdana</vt:lpstr>
      <vt:lpstr>Tinos</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dc:creator>
  <cp:lastModifiedBy>Lalit Kumar-GU1213811773</cp:lastModifiedBy>
  <cp:revision>89</cp:revision>
  <dcterms:modified xsi:type="dcterms:W3CDTF">2021-05-06T05:20:08Z</dcterms:modified>
</cp:coreProperties>
</file>