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7" r:id="rId5"/>
    <p:sldId id="278" r:id="rId6"/>
    <p:sldId id="279" r:id="rId7"/>
    <p:sldId id="274" r:id="rId8"/>
    <p:sldId id="280" r:id="rId9"/>
    <p:sldId id="266" r:id="rId10"/>
    <p:sldId id="281" r:id="rId11"/>
    <p:sldId id="282" r:id="rId12"/>
    <p:sldId id="267" r:id="rId13"/>
    <p:sldId id="268" r:id="rId14"/>
    <p:sldId id="269" r:id="rId15"/>
  </p:sldIdLst>
  <p:sldSz cx="12192000" cy="6858000"/>
  <p:notesSz cx="7010400" cy="9296400"/>
  <p:embeddedFontLst>
    <p:embeddedFont>
      <p:font typeface="Calibri" panose="020F0502020204030204" pitchFamily="34" charset="0"/>
      <p:regular r:id="rId17"/>
      <p:bold r:id="rId18"/>
      <p:italic r:id="rId19"/>
      <p:boldItalic r:id="rId20"/>
    </p:embeddedFont>
    <p:embeddedFont>
      <p:font typeface="Tinos" panose="020B0604020202020204" charset="0"/>
      <p:regular r:id="rId21"/>
      <p:bold r:id="rId22"/>
      <p:italic r:id="rId23"/>
      <p:boldItalic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autoAdjust="0"/>
    <p:restoredTop sz="94663"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829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615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8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endParaRPr sz="2400" dirty="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dirty="0">
              <a:solidFill>
                <a:schemeClr val="lt1"/>
              </a:solidFill>
              <a:latin typeface="Times New Roman"/>
              <a:ea typeface="Times New Roman"/>
              <a:cs typeface="Times New Roman"/>
              <a:sym typeface="Times New Roman"/>
            </a:endParaRPr>
          </a:p>
          <a:p>
            <a:pPr>
              <a:lnSpc>
                <a:spcPct val="90000"/>
              </a:lnSpc>
            </a:pPr>
            <a:r>
              <a:rPr lang="en-US" sz="2400" dirty="0">
                <a:solidFill>
                  <a:schemeClr val="lt1"/>
                </a:solidFill>
                <a:latin typeface="Times New Roman"/>
                <a:ea typeface="Times New Roman"/>
                <a:cs typeface="Times New Roman"/>
                <a:sym typeface="Times New Roman"/>
              </a:rPr>
              <a:t>  </a:t>
            </a:r>
            <a:r>
              <a:rPr lang="en-US" sz="2400" i="0" u="none" strike="noStrike" cap="none" dirty="0">
                <a:solidFill>
                  <a:schemeClr val="lt1"/>
                </a:solidFill>
                <a:latin typeface="Times New Roman"/>
                <a:ea typeface="Times New Roman"/>
                <a:cs typeface="Times New Roman"/>
                <a:sym typeface="Times New Roman"/>
              </a:rPr>
              <a:t>C</a:t>
            </a:r>
            <a:r>
              <a:rPr lang="en-US" sz="2300" i="0" u="none" strike="noStrike" cap="none" dirty="0">
                <a:solidFill>
                  <a:schemeClr val="lt1"/>
                </a:solidFill>
                <a:latin typeface="Times New Roman"/>
                <a:ea typeface="Times New Roman"/>
                <a:cs typeface="Times New Roman"/>
                <a:sym typeface="Times New Roman"/>
              </a:rPr>
              <a:t>ourse Code : BSCS1240</a:t>
            </a:r>
            <a:r>
              <a:rPr lang="en-US" sz="2300" dirty="0">
                <a:solidFill>
                  <a:schemeClr val="lt1"/>
                </a:solidFill>
                <a:latin typeface="Times New Roman"/>
                <a:ea typeface="Times New Roman"/>
                <a:cs typeface="Times New Roman"/>
                <a:sym typeface="Times New Roman"/>
              </a:rPr>
              <a:t>   </a:t>
            </a:r>
            <a:r>
              <a:rPr lang="en-US" sz="2300" i="0" u="none" strike="noStrike" cap="none" dirty="0">
                <a:solidFill>
                  <a:schemeClr val="lt1"/>
                </a:solidFill>
                <a:latin typeface="Times New Roman"/>
                <a:ea typeface="Times New Roman"/>
                <a:cs typeface="Times New Roman"/>
                <a:sym typeface="Times New Roman"/>
              </a:rPr>
              <a:t>              Name: </a:t>
            </a:r>
            <a:r>
              <a:rPr lang="en-US" sz="2400" dirty="0">
                <a:solidFill>
                  <a:schemeClr val="bg1"/>
                </a:solidFill>
                <a:latin typeface="Times New Roman"/>
                <a:ea typeface="Times New Roman"/>
              </a:rPr>
              <a:t>Object Oriented Programming with C++</a:t>
            </a:r>
            <a:endParaRPr sz="2300" i="0" u="none" strike="noStrike" cap="none" dirty="0">
              <a:solidFill>
                <a:schemeClr val="bg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dirty="0">
                <a:solidFill>
                  <a:srgbClr val="FF0000"/>
                </a:solidFill>
                <a:latin typeface="Calibri"/>
                <a:ea typeface="Calibri"/>
                <a:cs typeface="Calibri"/>
                <a:sym typeface="Calibri"/>
              </a:rPr>
              <a:t>UNIT I</a:t>
            </a:r>
            <a:endParaRPr/>
          </a:p>
          <a:p>
            <a:pPr lvl="0" algn="ctr"/>
            <a:r>
              <a:rPr lang="en-US" sz="3200" b="1" dirty="0">
                <a:solidFill>
                  <a:srgbClr val="FF0000"/>
                </a:solidFill>
              </a:rPr>
              <a:t>Introduction: Basic Terminology</a:t>
            </a:r>
            <a:endParaRPr sz="3000">
              <a:solidFill>
                <a:srgbClr val="FF0000"/>
              </a:solidFill>
              <a:latin typeface="Calibri"/>
              <a:ea typeface="Calibri"/>
              <a:cs typeface="Calibri"/>
              <a:sym typeface="Calibri"/>
            </a:endParaRPr>
          </a:p>
          <a:p>
            <a:pPr algn="ctr"/>
            <a:endParaRPr lang="en-US" sz="3000" dirty="0">
              <a:solidFill>
                <a:srgbClr val="FF0000"/>
              </a:solidFill>
              <a:latin typeface="Calibri"/>
              <a:ea typeface="Calibri"/>
              <a:cs typeface="Calibri"/>
              <a:sym typeface="Calibri"/>
            </a:endParaRPr>
          </a:p>
          <a:p>
            <a:pPr algn="ctr"/>
            <a:r>
              <a:rPr lang="en-US" sz="3000" dirty="0">
                <a:solidFill>
                  <a:srgbClr val="FF0000"/>
                </a:solidFill>
                <a:latin typeface="Calibri"/>
                <a:ea typeface="Calibri"/>
                <a:cs typeface="Calibri"/>
                <a:sym typeface="Calibri"/>
              </a:rPr>
              <a:t>Object oriented programming concepts </a:t>
            </a:r>
            <a:endParaRPr sz="3000">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a:solidFill>
                  <a:schemeClr val="lt1"/>
                </a:solidFill>
                <a:latin typeface="Tinos"/>
                <a:ea typeface="Tinos"/>
                <a:cs typeface="Tinos"/>
                <a:sym typeface="Tinos"/>
              </a:rPr>
              <a:t>Name of the Faculty:  Lalit Sharma					Program Name : BSC</a:t>
            </a:r>
          </a:p>
          <a:p>
            <a:pPr marL="0" marR="0" lvl="0" indent="0" algn="ctr" rtl="0">
              <a:lnSpc>
                <a:spcPct val="90000"/>
              </a:lnSpc>
              <a:spcBef>
                <a:spcPts val="0"/>
              </a:spcBef>
              <a:spcAft>
                <a:spcPts val="0"/>
              </a:spcAft>
              <a:buNone/>
            </a:pPr>
            <a:endParaRPr sz="1800" b="0" i="0" u="none" strike="noStrike" cap="none" dirty="0">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endParaRPr sz="4400" dirty="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r>
              <a:rPr lang="en-US" sz="2400" dirty="0"/>
              <a:t>#include&lt;iostream.h&gt;                                        </a:t>
            </a:r>
          </a:p>
          <a:p>
            <a:r>
              <a:rPr lang="en-US" sz="2400" dirty="0"/>
              <a:t>Class Employee</a:t>
            </a:r>
          </a:p>
          <a:p>
            <a:r>
              <a:rPr lang="en-US" sz="2400" dirty="0"/>
              <a:t>{</a:t>
            </a:r>
          </a:p>
          <a:p>
            <a:r>
              <a:rPr lang="en-US" sz="2400" dirty="0"/>
              <a:t>Private:</a:t>
            </a:r>
          </a:p>
          <a:p>
            <a:r>
              <a:rPr lang="en-US" sz="2400" dirty="0"/>
              <a:t>Char name[20];</a:t>
            </a:r>
          </a:p>
          <a:p>
            <a:r>
              <a:rPr lang="en-US" sz="2400" dirty="0"/>
              <a:t>Int roll;</a:t>
            </a:r>
          </a:p>
          <a:p>
            <a:r>
              <a:rPr lang="en-US" sz="2400" dirty="0"/>
              <a:t>Char dept[10];</a:t>
            </a:r>
          </a:p>
          <a:p>
            <a:r>
              <a:rPr lang="en-US" sz="2400" dirty="0"/>
              <a:t>Public:</a:t>
            </a:r>
          </a:p>
          <a:p>
            <a:r>
              <a:rPr lang="en-US" sz="2400" dirty="0"/>
              <a:t>Void </a:t>
            </a:r>
            <a:r>
              <a:rPr lang="en-US" sz="2400" dirty="0" err="1"/>
              <a:t>getdata</a:t>
            </a:r>
            <a:r>
              <a:rPr lang="en-US" sz="2400" dirty="0"/>
              <a:t>()</a:t>
            </a:r>
          </a:p>
          <a:p>
            <a:r>
              <a:rPr lang="en-US" sz="2400" dirty="0"/>
              <a:t>{</a:t>
            </a:r>
          </a:p>
          <a:p>
            <a:r>
              <a:rPr lang="en-US" sz="2400" dirty="0" err="1"/>
              <a:t>Cout</a:t>
            </a:r>
            <a:r>
              <a:rPr lang="en-US" sz="2400" dirty="0"/>
              <a:t>&lt;&lt;“enter </a:t>
            </a:r>
            <a:r>
              <a:rPr lang="en-US" sz="2400" dirty="0" err="1"/>
              <a:t>roll,name,dept</a:t>
            </a:r>
            <a:r>
              <a:rPr lang="en-US" sz="2400" dirty="0"/>
              <a:t>”;</a:t>
            </a:r>
          </a:p>
          <a:p>
            <a:r>
              <a:rPr lang="en-US" sz="2400" dirty="0" err="1"/>
              <a:t>Cin</a:t>
            </a:r>
            <a:r>
              <a:rPr lang="en-US" sz="2400" dirty="0"/>
              <a:t>&gt;&gt;roll&gt;&gt;name&gt;&gt;dept;</a:t>
            </a:r>
          </a:p>
          <a:p>
            <a:r>
              <a:rPr lang="en-US" sz="2400" dirty="0"/>
              <a:t>}</a:t>
            </a:r>
          </a:p>
          <a:p>
            <a:endParaRPr lang="en-US" sz="2400" dirty="0"/>
          </a:p>
        </p:txBody>
      </p:sp>
    </p:spTree>
    <p:extLst>
      <p:ext uri="{BB962C8B-B14F-4D97-AF65-F5344CB8AC3E}">
        <p14:creationId xmlns:p14="http://schemas.microsoft.com/office/powerpoint/2010/main" val="27220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endParaRPr sz="4400" dirty="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r>
              <a:rPr lang="en-US" sz="2400" dirty="0"/>
              <a:t>Void </a:t>
            </a:r>
            <a:r>
              <a:rPr lang="en-US" sz="2400" dirty="0" err="1"/>
              <a:t>displaydata</a:t>
            </a:r>
            <a:r>
              <a:rPr lang="en-US" sz="2400" dirty="0"/>
              <a:t>()</a:t>
            </a:r>
          </a:p>
          <a:p>
            <a:r>
              <a:rPr lang="en-US" sz="2400" dirty="0"/>
              <a:t>{</a:t>
            </a:r>
          </a:p>
          <a:p>
            <a:r>
              <a:rPr lang="en-US" sz="2400" dirty="0" err="1"/>
              <a:t>cout</a:t>
            </a:r>
            <a:r>
              <a:rPr lang="en-US" sz="2400" dirty="0"/>
              <a:t>&lt;&lt;roll&lt;&lt;name&lt;&lt;dept;</a:t>
            </a:r>
          </a:p>
          <a:p>
            <a:r>
              <a:rPr lang="en-US" sz="2400" dirty="0"/>
              <a:t>}</a:t>
            </a:r>
          </a:p>
          <a:p>
            <a:r>
              <a:rPr lang="en-US" sz="2400" dirty="0"/>
              <a:t>};</a:t>
            </a:r>
          </a:p>
          <a:p>
            <a:r>
              <a:rPr lang="en-US" sz="2400" dirty="0"/>
              <a:t>Void main()</a:t>
            </a:r>
          </a:p>
          <a:p>
            <a:r>
              <a:rPr lang="en-US" sz="2400" dirty="0"/>
              <a:t>{</a:t>
            </a:r>
          </a:p>
          <a:p>
            <a:r>
              <a:rPr lang="en-US" sz="2400" dirty="0"/>
              <a:t>Employee emp;      //dot operator is used to access members of a class</a:t>
            </a:r>
          </a:p>
          <a:p>
            <a:r>
              <a:rPr lang="en-US" sz="2400" dirty="0" err="1"/>
              <a:t>emp.getdata</a:t>
            </a:r>
            <a:r>
              <a:rPr lang="en-US" sz="2400" dirty="0"/>
              <a:t>();        // </a:t>
            </a:r>
            <a:r>
              <a:rPr lang="en-US" sz="2400" dirty="0" err="1"/>
              <a:t>emp.roll</a:t>
            </a:r>
            <a:r>
              <a:rPr lang="en-US" sz="2400" dirty="0"/>
              <a:t>=101;</a:t>
            </a:r>
          </a:p>
          <a:p>
            <a:r>
              <a:rPr lang="en-US" sz="2400" dirty="0" err="1"/>
              <a:t>emp.displaydata</a:t>
            </a:r>
            <a:r>
              <a:rPr lang="en-US" sz="2400" dirty="0"/>
              <a:t>();</a:t>
            </a:r>
          </a:p>
          <a:p>
            <a:r>
              <a:rPr lang="en-US" sz="2400" dirty="0"/>
              <a:t>}</a:t>
            </a:r>
          </a:p>
          <a:p>
            <a:endParaRPr lang="en-US" sz="2400" dirty="0"/>
          </a:p>
        </p:txBody>
      </p:sp>
    </p:spTree>
    <p:extLst>
      <p:ext uri="{BB962C8B-B14F-4D97-AF65-F5344CB8AC3E}">
        <p14:creationId xmlns:p14="http://schemas.microsoft.com/office/powerpoint/2010/main" val="62821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lvl="0" indent="-355600" algn="just">
              <a:lnSpc>
                <a:spcPct val="150000"/>
              </a:lnSpc>
              <a:spcBef>
                <a:spcPts val="0"/>
              </a:spcBef>
              <a:buSzPts val="2000"/>
              <a:buFont typeface="Verdana"/>
              <a:buChar char="•"/>
            </a:pPr>
            <a:r>
              <a:rPr lang="en-US" sz="2000" dirty="0">
                <a:latin typeface="Verdana"/>
                <a:ea typeface="Verdana"/>
                <a:cs typeface="Verdana"/>
                <a:sym typeface="Verdana"/>
              </a:rPr>
              <a:t>Object Oriented Programming with C++ - Rajiv </a:t>
            </a:r>
            <a:r>
              <a:rPr lang="en-US" sz="2000" dirty="0" err="1">
                <a:latin typeface="Verdana"/>
                <a:ea typeface="Verdana"/>
                <a:cs typeface="Verdana"/>
                <a:sym typeface="Verdana"/>
              </a:rPr>
              <a:t>Sahay</a:t>
            </a:r>
            <a:r>
              <a:rPr lang="en-US" sz="2000" dirty="0">
                <a:latin typeface="Verdana"/>
                <a:ea typeface="Verdana"/>
                <a:cs typeface="Verdana"/>
                <a:sym typeface="Verdana"/>
              </a:rPr>
              <a:t>, Oxford  Mastering C++ - </a:t>
            </a:r>
            <a:r>
              <a:rPr lang="en-US" sz="2000" dirty="0" err="1">
                <a:latin typeface="Verdana"/>
                <a:ea typeface="Verdana"/>
                <a:cs typeface="Verdana"/>
                <a:sym typeface="Verdana"/>
              </a:rPr>
              <a:t>Venugopal</a:t>
            </a:r>
            <a:r>
              <a:rPr lang="en-US" sz="2000" dirty="0">
                <a:latin typeface="Verdana"/>
                <a:ea typeface="Verdana"/>
                <a:cs typeface="Verdana"/>
                <a:sym typeface="Verdana"/>
              </a:rPr>
              <a:t>, McGraw-Hill Education (India)</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Herbert </a:t>
            </a:r>
            <a:r>
              <a:rPr lang="en-US" sz="2000" dirty="0" err="1">
                <a:latin typeface="Verdana"/>
                <a:ea typeface="Verdana"/>
                <a:cs typeface="Verdana"/>
                <a:sym typeface="Verdana"/>
              </a:rPr>
              <a:t>Schildt</a:t>
            </a:r>
            <a:r>
              <a:rPr lang="en-US" sz="2000" dirty="0">
                <a:latin typeface="Verdana"/>
                <a:ea typeface="Verdana"/>
                <a:cs typeface="Verdana"/>
                <a:sym typeface="Verdana"/>
              </a:rPr>
              <a:t>, C++ - The Complete Reference, Third Edition -Tata McGraw Hill - 1999.</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Bruce </a:t>
            </a:r>
            <a:r>
              <a:rPr lang="en-US" sz="2000" dirty="0" err="1">
                <a:latin typeface="Verdana"/>
                <a:ea typeface="Verdana"/>
                <a:cs typeface="Verdana"/>
                <a:sym typeface="Verdana"/>
              </a:rPr>
              <a:t>Eckel</a:t>
            </a:r>
            <a:r>
              <a:rPr lang="en-US" sz="2000" dirty="0">
                <a:latin typeface="Verdana"/>
                <a:ea typeface="Verdana"/>
                <a:cs typeface="Verdana"/>
                <a:sym typeface="Verdana"/>
              </a:rPr>
              <a:t>, Thinking in C++, Second Edition, Volume One, Pearson Education Asia, 2000.</a:t>
            </a:r>
          </a:p>
          <a:p>
            <a:pPr marL="457200" lvl="0" indent="0" algn="just" rtl="0">
              <a:lnSpc>
                <a:spcPct val="150000"/>
              </a:lnSpc>
              <a:spcBef>
                <a:spcPts val="1000"/>
              </a:spcBef>
              <a:spcAft>
                <a:spcPts val="0"/>
              </a:spcAft>
              <a:buNone/>
            </a:pPr>
            <a:endParaRPr sz="2000">
              <a:latin typeface="Verdana"/>
              <a:ea typeface="Verdana"/>
              <a:cs typeface="Verdana"/>
              <a:sym typeface="Verdana"/>
            </a:endParaRPr>
          </a:p>
          <a:p>
            <a:pPr marL="0" lvl="0" indent="0" algn="just" rtl="0">
              <a:lnSpc>
                <a:spcPct val="150000"/>
              </a:lnSpc>
              <a:spcBef>
                <a:spcPts val="1000"/>
              </a:spcBef>
              <a:spcAft>
                <a:spcPts val="1000"/>
              </a:spcAft>
              <a:buNone/>
            </a:pPr>
            <a:endParaRPr sz="200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640"/>
              </a:spcBef>
              <a:spcAft>
                <a:spcPts val="0"/>
              </a:spcAft>
              <a:buClr>
                <a:schemeClr val="folHlink"/>
              </a:buClr>
              <a:buSzPts val="1600"/>
              <a:buFont typeface="Arial"/>
              <a:buNone/>
            </a:pPr>
            <a:r>
              <a:rPr lang="en-US" sz="3200" b="0" i="0" u="none" strike="noStrike" cap="none" dirty="0">
                <a:solidFill>
                  <a:schemeClr val="dk1"/>
                </a:solidFill>
                <a:latin typeface="Calibri"/>
                <a:ea typeface="Calibri"/>
                <a:cs typeface="Calibri"/>
                <a:sym typeface="Calibri"/>
              </a:rPr>
              <a:t>Lalit Sharma</a:t>
            </a:r>
            <a:endParaRPr sz="3200" b="0" i="0" u="none" strike="noStrike" cap="none" dirty="0">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dirty="0">
                <a:solidFill>
                  <a:schemeClr val="dk1"/>
                </a:solidFill>
                <a:latin typeface="Calibri"/>
                <a:ea typeface="Calibri"/>
                <a:cs typeface="Calibri"/>
                <a:sym typeface="Calibri"/>
              </a:rPr>
              <a:t>Lalit.sharma</a:t>
            </a:r>
            <a:r>
              <a:rPr lang="en-US" sz="3200" b="0" i="0" u="none" strike="noStrike" cap="none" dirty="0">
                <a:solidFill>
                  <a:schemeClr val="dk1"/>
                </a:solidFill>
                <a:latin typeface="Calibri"/>
                <a:ea typeface="Calibri"/>
                <a:cs typeface="Calibri"/>
                <a:sym typeface="Calibri"/>
              </a:rPr>
              <a:t>@galgotiasuniversity.edu.in</a:t>
            </a:r>
            <a:endParaRPr dirty="0"/>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a:t>
            </a:r>
            <a:r>
              <a:rPr lang="en-US" sz="1800">
                <a:solidFill>
                  <a:schemeClr val="lt1"/>
                </a:solidFill>
                <a:latin typeface="Tinos"/>
                <a:ea typeface="Tinos"/>
                <a:cs typeface="Tinos"/>
                <a:sym typeface="Tinos"/>
              </a:rPr>
              <a:t>: BSC</a:t>
            </a:r>
            <a:endParaRPr sz="1800" dirty="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996418" y="1402261"/>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dirty="0">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a:solidFill>
                  <a:srgbClr val="333333"/>
                </a:solidFill>
                <a:latin typeface="Calibri" pitchFamily="34" charset="0"/>
                <a:ea typeface="Verdana"/>
                <a:cs typeface="Calibri" pitchFamily="34" charset="0"/>
                <a:sym typeface="Verdana"/>
              </a:rPr>
              <a:t>Objective of this lecture - </a:t>
            </a:r>
            <a:endParaRPr sz="2400" dirty="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i="0" u="none" strike="noStrike" cap="none" dirty="0">
                <a:solidFill>
                  <a:srgbClr val="333333"/>
                </a:solidFill>
                <a:latin typeface="Calibri" pitchFamily="34" charset="0"/>
                <a:ea typeface="Verdana"/>
                <a:cs typeface="Calibri" pitchFamily="34" charset="0"/>
                <a:sym typeface="Verdana"/>
              </a:rPr>
              <a:t>Access Specifier</a:t>
            </a: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Data Member</a:t>
            </a:r>
          </a:p>
          <a:p>
            <a:pPr marL="475615" lvl="0">
              <a:spcBef>
                <a:spcPts val="960"/>
              </a:spcBef>
              <a:buClr>
                <a:srgbClr val="FF3300"/>
              </a:buClr>
              <a:buSzPts val="2000"/>
            </a:pPr>
            <a:endParaRPr sz="2400" i="0" u="none" strike="noStrike" cap="none" dirty="0">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Access Specifier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US" sz="3200" b="1" dirty="0"/>
              <a:t>Access specifier</a:t>
            </a:r>
          </a:p>
        </p:txBody>
      </p:sp>
      <p:sp>
        <p:nvSpPr>
          <p:cNvPr id="7" name="Text Placeholder 6"/>
          <p:cNvSpPr>
            <a:spLocks noGrp="1"/>
          </p:cNvSpPr>
          <p:nvPr>
            <p:ph type="body" idx="1"/>
          </p:nvPr>
        </p:nvSpPr>
        <p:spPr>
          <a:xfrm>
            <a:off x="838200" y="1725041"/>
            <a:ext cx="10515600" cy="4351338"/>
          </a:xfrm>
        </p:spPr>
        <p:txBody>
          <a:bodyPr/>
          <a:lstStyle/>
          <a:p>
            <a:pPr algn="just"/>
            <a:r>
              <a:rPr lang="en-US" sz="3200" dirty="0"/>
              <a:t>The public keyword is an access specifier. Access specifiers define how the members (attributes and methods) of a class can be accessed. In the example above, the members are public - which means that they can be accessed and modified from outside the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266092"/>
            <a:ext cx="10515600" cy="4910871"/>
          </a:xfrm>
        </p:spPr>
        <p:txBody>
          <a:bodyPr/>
          <a:lstStyle/>
          <a:p>
            <a:pPr>
              <a:buNone/>
            </a:pPr>
            <a:endParaRPr lang="en-US" sz="2400" b="1" dirty="0"/>
          </a:p>
          <a:p>
            <a:pPr>
              <a:buNone/>
            </a:pPr>
            <a:r>
              <a:rPr lang="en-US" sz="2400" dirty="0"/>
              <a:t>In C++, there are three access specifiers:</a:t>
            </a:r>
          </a:p>
          <a:p>
            <a:pPr>
              <a:buNone/>
            </a:pPr>
            <a:endParaRPr lang="en-US" sz="2400" dirty="0"/>
          </a:p>
          <a:p>
            <a:pPr>
              <a:buNone/>
            </a:pPr>
            <a:r>
              <a:rPr lang="en-US" sz="2400" dirty="0"/>
              <a:t>1)public - members are accessible from outside the class</a:t>
            </a:r>
          </a:p>
          <a:p>
            <a:pPr>
              <a:buNone/>
            </a:pPr>
            <a:r>
              <a:rPr lang="en-US" sz="2400" dirty="0"/>
              <a:t>2)private - members cannot be accessed (or viewed) from outside the class</a:t>
            </a:r>
          </a:p>
          <a:p>
            <a:pPr>
              <a:buNone/>
            </a:pPr>
            <a:r>
              <a:rPr lang="en-US" sz="2400" dirty="0"/>
              <a:t>3)protected - members cannot be accessed from </a:t>
            </a:r>
            <a:r>
              <a:rPr lang="en-US" sz="2400" dirty="0">
                <a:latin typeface="Times New Roman" panose="02020603050405020304" pitchFamily="18" charset="0"/>
                <a:cs typeface="Times New Roman" panose="02020603050405020304" pitchFamily="18" charset="0"/>
              </a:rPr>
              <a:t>outside</a:t>
            </a:r>
            <a:r>
              <a:rPr lang="en-US" sz="2400" dirty="0"/>
              <a:t> the class, however, they can be accessed in inherited classes. You will learn more about Inheritance later.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710184" y="800100"/>
            <a:ext cx="10515600" cy="5052061"/>
          </a:xfrm>
        </p:spPr>
        <p:txBody>
          <a:bodyPr/>
          <a:lstStyle/>
          <a:p>
            <a:pPr marL="114300" indent="0" algn="just" fontAlgn="base">
              <a:buNone/>
            </a:pPr>
            <a:r>
              <a:rPr lang="en-US" sz="2400" dirty="0"/>
              <a:t>In the following example, we demonstrate the differences between public and private members:</a:t>
            </a:r>
          </a:p>
          <a:p>
            <a:pPr algn="just" fontAlgn="base"/>
            <a:r>
              <a:rPr lang="en-US" sz="2000" dirty="0"/>
              <a:t>class </a:t>
            </a:r>
            <a:r>
              <a:rPr lang="en-US" sz="2000" dirty="0" err="1"/>
              <a:t>MyClass</a:t>
            </a:r>
            <a:r>
              <a:rPr lang="en-US" sz="2000" dirty="0"/>
              <a:t> {</a:t>
            </a:r>
          </a:p>
          <a:p>
            <a:pPr algn="just" fontAlgn="base"/>
            <a:r>
              <a:rPr lang="en-US" sz="2000" dirty="0"/>
              <a:t>  public:    // Public access specifier</a:t>
            </a:r>
          </a:p>
          <a:p>
            <a:pPr algn="just" fontAlgn="base"/>
            <a:r>
              <a:rPr lang="en-US" sz="2000" dirty="0"/>
              <a:t>    int x;   // Public attribute</a:t>
            </a:r>
          </a:p>
          <a:p>
            <a:pPr algn="just" fontAlgn="base"/>
            <a:r>
              <a:rPr lang="en-US" sz="2000" dirty="0"/>
              <a:t>  private:   // Private access specifier</a:t>
            </a:r>
          </a:p>
          <a:p>
            <a:pPr algn="just" fontAlgn="base"/>
            <a:r>
              <a:rPr lang="en-US" sz="2000" dirty="0"/>
              <a:t>    int y;   // Private attribute</a:t>
            </a:r>
          </a:p>
          <a:p>
            <a:pPr algn="just" fontAlgn="base"/>
            <a:r>
              <a:rPr lang="en-US" sz="2000" dirty="0"/>
              <a:t>};</a:t>
            </a:r>
          </a:p>
          <a:p>
            <a:pPr algn="just" fontAlgn="base"/>
            <a:r>
              <a:rPr lang="en-US" sz="2000" dirty="0"/>
              <a:t>int main() {</a:t>
            </a:r>
          </a:p>
          <a:p>
            <a:pPr algn="just" fontAlgn="base"/>
            <a:r>
              <a:rPr lang="en-US" sz="2000" dirty="0"/>
              <a:t>  </a:t>
            </a:r>
            <a:r>
              <a:rPr lang="en-US" sz="2000" dirty="0" err="1"/>
              <a:t>MyClass</a:t>
            </a:r>
            <a:r>
              <a:rPr lang="en-US" sz="2000" dirty="0"/>
              <a:t> </a:t>
            </a:r>
            <a:r>
              <a:rPr lang="en-US" sz="2000" dirty="0" err="1"/>
              <a:t>myObj</a:t>
            </a:r>
            <a:r>
              <a:rPr lang="en-US" sz="2000" dirty="0"/>
              <a:t>;</a:t>
            </a:r>
          </a:p>
          <a:p>
            <a:pPr algn="just" fontAlgn="base"/>
            <a:r>
              <a:rPr lang="en-US" sz="2000" dirty="0"/>
              <a:t>  </a:t>
            </a:r>
            <a:r>
              <a:rPr lang="en-US" sz="2000" dirty="0" err="1"/>
              <a:t>myObj.x</a:t>
            </a:r>
            <a:r>
              <a:rPr lang="en-US" sz="2000" dirty="0"/>
              <a:t> = 25;  // Allowed (public)</a:t>
            </a:r>
          </a:p>
          <a:p>
            <a:pPr algn="just" fontAlgn="base"/>
            <a:r>
              <a:rPr lang="en-US" sz="2000" dirty="0"/>
              <a:t>  </a:t>
            </a:r>
            <a:r>
              <a:rPr lang="en-US" sz="2000" dirty="0" err="1"/>
              <a:t>myObj.y</a:t>
            </a:r>
            <a:r>
              <a:rPr lang="en-US" sz="2000" dirty="0"/>
              <a:t> = 50;  // Not allowed (private)</a:t>
            </a:r>
          </a:p>
          <a:p>
            <a:pPr algn="just" fontAlgn="base"/>
            <a:r>
              <a:rPr lang="en-US" sz="2000" dirty="0"/>
              <a:t>  return 0;</a:t>
            </a:r>
          </a:p>
          <a:p>
            <a:pPr algn="just" fontAlgn="base"/>
            <a:r>
              <a:rPr lang="en-US" sz="20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a:p>
            <a:pPr marL="805180" lvl="0" indent="-329565" algn="ctr">
              <a:spcBef>
                <a:spcPts val="960"/>
              </a:spcBef>
              <a:buClr>
                <a:srgbClr val="FF3300"/>
              </a:buClr>
              <a:buSzPts val="2000"/>
            </a:pP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710184" y="1800882"/>
            <a:ext cx="10515600" cy="4847343"/>
          </a:xfrm>
        </p:spPr>
        <p:txBody>
          <a:bodyPr/>
          <a:lstStyle/>
          <a:p>
            <a:pPr algn="just" fontAlgn="base"/>
            <a:r>
              <a:rPr lang="en-US" sz="2400" dirty="0"/>
              <a:t>If you try to access a private member, an error occurs:</a:t>
            </a:r>
          </a:p>
          <a:p>
            <a:pPr algn="just" fontAlgn="base"/>
            <a:r>
              <a:rPr lang="en-US" sz="2400" dirty="0"/>
              <a:t>error: y is private</a:t>
            </a:r>
            <a:r>
              <a:rPr lang="en-US" sz="2000" dirty="0"/>
              <a:t>.</a:t>
            </a:r>
          </a:p>
          <a:p>
            <a:pPr algn="just" fontAlgn="base"/>
            <a:r>
              <a:rPr lang="en-US" sz="2000" dirty="0"/>
              <a:t>Note: By default, all members of a class are private if you don't specify an access specifier:</a:t>
            </a:r>
          </a:p>
          <a:p>
            <a:pPr algn="just" fontAlgn="base"/>
            <a:endParaRPr lang="en-US" sz="2000" dirty="0"/>
          </a:p>
          <a:p>
            <a:pPr algn="just" fontAlgn="base"/>
            <a:r>
              <a:rPr lang="en-US" sz="2000" dirty="0"/>
              <a:t>Example</a:t>
            </a:r>
          </a:p>
          <a:p>
            <a:pPr algn="just" fontAlgn="base"/>
            <a:r>
              <a:rPr lang="en-US" sz="2000" dirty="0"/>
              <a:t>class </a:t>
            </a:r>
            <a:r>
              <a:rPr lang="en-US" sz="2000" dirty="0" err="1"/>
              <a:t>MyClass</a:t>
            </a:r>
            <a:r>
              <a:rPr lang="en-US" sz="2000" dirty="0"/>
              <a:t> {</a:t>
            </a:r>
          </a:p>
          <a:p>
            <a:pPr algn="just" fontAlgn="base"/>
            <a:r>
              <a:rPr lang="en-US" sz="2000" dirty="0"/>
              <a:t>  int x;   // Private attribute</a:t>
            </a:r>
          </a:p>
          <a:p>
            <a:pPr algn="just" fontAlgn="base"/>
            <a:r>
              <a:rPr lang="en-US" sz="2000" dirty="0"/>
              <a:t>  int y;   // Private attribute</a:t>
            </a:r>
          </a:p>
          <a:p>
            <a:pPr algn="just" fontAlgn="base"/>
            <a:r>
              <a:rPr 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336432"/>
            <a:ext cx="10331548" cy="4838010"/>
          </a:xfrm>
        </p:spPr>
        <p:txBody>
          <a:bodyPr/>
          <a:lstStyle/>
          <a:p>
            <a:pPr marL="114300" indent="0" fontAlgn="base">
              <a:buNone/>
            </a:pPr>
            <a:r>
              <a:rPr lang="en-US" dirty="0"/>
              <a:t>"Data Member" and "Member Functions" are the new names/terms for the members of a class, which are introduced in C++ programming language.</a:t>
            </a:r>
          </a:p>
          <a:p>
            <a:pPr fontAlgn="base"/>
            <a:endParaRPr lang="en-US" dirty="0"/>
          </a:p>
          <a:p>
            <a:pPr fontAlgn="base"/>
            <a:r>
              <a:rPr lang="en-US" dirty="0"/>
              <a:t>The variables which are declared in any class by using any fundamental data types (like int, char, float </a:t>
            </a:r>
            <a:r>
              <a:rPr lang="en-US" dirty="0" err="1"/>
              <a:t>etc</a:t>
            </a:r>
            <a:r>
              <a:rPr lang="en-US" dirty="0"/>
              <a:t>) or derived data type (like class, structure, pointer etc.) are known as Data Members. And the functions which are declared either in private section of public section are known as Member functions.</a:t>
            </a:r>
          </a:p>
          <a:p>
            <a:pPr fontAlgn="base"/>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266092"/>
            <a:ext cx="10515600" cy="4910871"/>
          </a:xfrm>
        </p:spPr>
        <p:txBody>
          <a:bodyPr/>
          <a:lstStyle/>
          <a:p>
            <a:pPr fontAlgn="base"/>
            <a:r>
              <a:rPr lang="en-US" sz="2000" dirty="0"/>
              <a:t>There are two types of data members/member functions in C++:</a:t>
            </a:r>
          </a:p>
          <a:p>
            <a:pPr fontAlgn="base"/>
            <a:endParaRPr lang="en-US" sz="2000" dirty="0"/>
          </a:p>
          <a:p>
            <a:pPr fontAlgn="base"/>
            <a:r>
              <a:rPr lang="en-US" sz="2000" dirty="0"/>
              <a:t>Private members</a:t>
            </a:r>
          </a:p>
          <a:p>
            <a:pPr fontAlgn="base"/>
            <a:r>
              <a:rPr lang="en-US" sz="2000" dirty="0"/>
              <a:t>Public members</a:t>
            </a:r>
          </a:p>
          <a:p>
            <a:r>
              <a:rPr lang="en-US" dirty="0"/>
              <a:t>1) Private members</a:t>
            </a:r>
          </a:p>
          <a:p>
            <a:r>
              <a:rPr lang="en-US" dirty="0"/>
              <a:t>The members which are declared in private section of the class (using private access modifier) are known as private members. Private members can also be accessible within the same class in which they are declared.</a:t>
            </a:r>
          </a:p>
          <a:p>
            <a:pPr fontAlgn="base"/>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endParaRPr sz="4400" dirty="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r>
              <a:rPr lang="en-US" sz="2400" dirty="0"/>
              <a:t>2) Public members</a:t>
            </a:r>
          </a:p>
          <a:p>
            <a:r>
              <a:rPr lang="en-US" sz="2400" dirty="0"/>
              <a:t>The members which are declared in public section of the class (using public access modifier) are known as public members. Public members can access within the class and outside of the class by using the object name of the class in which they are declared.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2635</TotalTime>
  <Words>761</Words>
  <Application>Microsoft Office PowerPoint</Application>
  <PresentationFormat>Widescreen</PresentationFormat>
  <Paragraphs>104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Noto Sans Symbols</vt:lpstr>
      <vt:lpstr>Tinos</vt:lpstr>
      <vt:lpstr>Times New Roman</vt:lpstr>
      <vt:lpstr>Calibri</vt:lpstr>
      <vt:lpstr>Arial</vt:lpstr>
      <vt:lpstr>Verdana</vt:lpstr>
      <vt:lpstr>Office Theme</vt:lpstr>
      <vt:lpstr>PowerPoint Presentation</vt:lpstr>
      <vt:lpstr>PowerPoint Presentation</vt:lpstr>
      <vt:lpstr>Access specifier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Lalit Kumar-GU1213811773</cp:lastModifiedBy>
  <cp:revision>92</cp:revision>
  <dcterms:modified xsi:type="dcterms:W3CDTF">2021-05-15T03:51:01Z</dcterms:modified>
</cp:coreProperties>
</file>