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66" r:id="rId13"/>
    <p:sldId id="267" r:id="rId14"/>
    <p:sldId id="268" r:id="rId15"/>
    <p:sldId id="269" r:id="rId16"/>
  </p:sldIdLst>
  <p:sldSz cx="12192000" cy="6858000"/>
  <p:notesSz cx="7010400" cy="9296400"/>
  <p:embeddedFontLst>
    <p:embeddedFont>
      <p:font typeface="Tinos" panose="020B0604020202020204" charset="0"/>
      <p:regular r:id="rId18"/>
      <p:bold r:id="rId19"/>
      <p:italic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Verdana" panose="020B060403050404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73" autoAdjust="0"/>
  </p:normalViewPr>
  <p:slideViewPr>
    <p:cSldViewPr snapToGrid="0">
      <p:cViewPr varScale="1">
        <p:scale>
          <a:sx n="53" d="100"/>
          <a:sy n="53" d="100"/>
        </p:scale>
        <p:origin x="682" y="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99320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15-10-2020</a:t>
            </a: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940983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70034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8678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486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9d158d1331_0_21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9d158d133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2986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560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1030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0492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1416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0897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4756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7877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4406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5301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2440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 amt="6000"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/>
        </p:nvSpPr>
        <p:spPr>
          <a:xfrm>
            <a:off x="1421175" y="0"/>
            <a:ext cx="10770900" cy="11565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School of Computing Science and Engineering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30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ourse Code : </a:t>
            </a:r>
            <a:r>
              <a:rPr lang="en-US" sz="230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BCS0</a:t>
            </a:r>
            <a:r>
              <a:rPr lang="en-US" sz="23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30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T1006 </a:t>
            </a:r>
            <a:r>
              <a:rPr lang="en-US" sz="23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230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Name</a:t>
            </a:r>
            <a:r>
              <a:rPr lang="en-US" sz="230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400" dirty="0" smtClean="0">
                <a:solidFill>
                  <a:schemeClr val="bg1"/>
                </a:solidFill>
                <a:latin typeface="Times New Roman"/>
                <a:ea typeface="Times New Roman"/>
              </a:rPr>
              <a:t>Object Oriented Programming</a:t>
            </a:r>
            <a:endParaRPr sz="2300" i="0" u="none" strike="noStrike" cap="none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1934284" y="2703513"/>
            <a:ext cx="8323432" cy="3233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5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UNIT </a:t>
            </a:r>
            <a:r>
              <a:rPr lang="en-US" sz="4050" b="0" i="0" u="none" strike="noStrike" cap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50" dirty="0" smtClean="0">
                <a:solidFill>
                  <a:srgbClr val="FF0000"/>
                </a:solidFill>
                <a:latin typeface="Calibri"/>
                <a:cs typeface="Calibri"/>
                <a:sym typeface="Calibri"/>
              </a:rPr>
              <a:t>Operator Overloading Function</a:t>
            </a:r>
            <a:endParaRPr dirty="0"/>
          </a:p>
        </p:txBody>
      </p:sp>
      <p:pic>
        <p:nvPicPr>
          <p:cNvPr id="93" name="Google Shape;93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567150" cy="1211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99;p14"/>
          <p:cNvSpPr txBox="1"/>
          <p:nvPr/>
        </p:nvSpPr>
        <p:spPr>
          <a:xfrm>
            <a:off x="0" y="6471572"/>
            <a:ext cx="12192000" cy="3864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	</a:t>
            </a:r>
            <a:r>
              <a:rPr lang="en-US" sz="1800" dirty="0" smtClean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Name of the Faculty:  </a:t>
            </a:r>
            <a:r>
              <a:rPr lang="en-US" sz="1800" dirty="0" err="1" smtClean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Swati</a:t>
            </a:r>
            <a:r>
              <a:rPr lang="en-US" sz="1800" dirty="0" smtClean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Sharma					Program Name : </a:t>
            </a:r>
            <a:r>
              <a:rPr lang="en-US" sz="1800" dirty="0" err="1" smtClean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B.Tech</a:t>
            </a:r>
            <a:r>
              <a:rPr lang="en-US" sz="1800" dirty="0" smtClean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(CSE)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5180" indent="-329565" algn="ctr">
              <a:spcBef>
                <a:spcPts val="960"/>
              </a:spcBef>
              <a:buClr>
                <a:srgbClr val="FF3300"/>
              </a:buClr>
              <a:buSzPts val="2000"/>
            </a:pPr>
            <a:r>
              <a:rPr lang="en-US" sz="2400" b="1" dirty="0" smtClean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Operator Overloading Function</a:t>
            </a:r>
            <a:endParaRPr lang="en-US" sz="2400" b="1" dirty="0" smtClean="0">
              <a:solidFill>
                <a:schemeClr val="bg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0" y="6471572"/>
            <a:ext cx="12192000" cy="3864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	</a:t>
            </a:r>
            <a:endParaRPr sz="1800" b="0" i="0" u="none" strike="noStrike" cap="non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561300" y="1468314"/>
            <a:ext cx="11069400" cy="42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noAutofit/>
          </a:bodyPr>
          <a:lstStyle/>
          <a:p>
            <a:pPr lvl="1"/>
            <a:endParaRPr sz="2000" smtClean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1" name="Google Shape;11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616949" cy="10997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200" y="765958"/>
            <a:ext cx="10515600" cy="1325563"/>
          </a:xfrm>
        </p:spPr>
        <p:txBody>
          <a:bodyPr/>
          <a:lstStyle/>
          <a:p>
            <a:r>
              <a:rPr lang="en-US" sz="3200" b="1" dirty="0" smtClean="0"/>
              <a:t>Unary Operators</a:t>
            </a:r>
            <a:endParaRPr lang="en-US" sz="3200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38200" y="1725041"/>
            <a:ext cx="10515600" cy="4351338"/>
          </a:xfrm>
        </p:spPr>
        <p:txBody>
          <a:bodyPr/>
          <a:lstStyle/>
          <a:p>
            <a:r>
              <a:rPr lang="en-US" dirty="0"/>
              <a:t>Can overload as </a:t>
            </a:r>
          </a:p>
          <a:p>
            <a:pPr lvl="1"/>
            <a:r>
              <a:rPr lang="en-US" dirty="0"/>
              <a:t>Non-</a:t>
            </a:r>
            <a:r>
              <a:rPr lang="en-US" b="1" dirty="0">
                <a:latin typeface="Courier New" panose="02070309020205020404" pitchFamily="49" charset="0"/>
              </a:rPr>
              <a:t>static</a:t>
            </a:r>
            <a:r>
              <a:rPr lang="en-US" dirty="0"/>
              <a:t> member function with no arguments.</a:t>
            </a:r>
          </a:p>
          <a:p>
            <a:pPr lvl="1"/>
            <a:r>
              <a:rPr lang="en-US" dirty="0"/>
              <a:t>As a global function with one argument.</a:t>
            </a:r>
          </a:p>
          <a:p>
            <a:pPr lvl="2"/>
            <a:r>
              <a:rPr lang="en-US" dirty="0"/>
              <a:t>Argument must be class object or reference to class object.</a:t>
            </a:r>
          </a:p>
          <a:p>
            <a:r>
              <a:rPr lang="en-US" dirty="0"/>
              <a:t>Why non-</a:t>
            </a:r>
            <a:r>
              <a:rPr lang="en-US" b="1" dirty="0">
                <a:latin typeface="Courier New" panose="02070309020205020404" pitchFamily="49" charset="0"/>
              </a:rPr>
              <a:t>static</a:t>
            </a:r>
            <a:r>
              <a:rPr lang="en-US" dirty="0"/>
              <a:t>?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</a:rPr>
              <a:t>static</a:t>
            </a:r>
            <a:r>
              <a:rPr lang="en-US" dirty="0"/>
              <a:t> functions only access static data</a:t>
            </a:r>
          </a:p>
          <a:p>
            <a:pPr lvl="1"/>
            <a:r>
              <a:rPr lang="en-US" dirty="0"/>
              <a:t>Not what is needed for operator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698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5180" indent="-329565" algn="ctr">
              <a:spcBef>
                <a:spcPts val="960"/>
              </a:spcBef>
              <a:buClr>
                <a:srgbClr val="FF3300"/>
              </a:buClr>
              <a:buSzPts val="2000"/>
            </a:pPr>
            <a:r>
              <a:rPr lang="en-US" sz="2400" b="1" dirty="0" smtClean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Operator Overloading Function</a:t>
            </a:r>
            <a:endParaRPr lang="en-US" sz="2400" b="1" dirty="0" smtClean="0">
              <a:solidFill>
                <a:schemeClr val="bg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0" y="6471572"/>
            <a:ext cx="12192000" cy="3864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	</a:t>
            </a:r>
            <a:endParaRPr sz="1800" b="0" i="0" u="none" strike="noStrike" cap="non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561300" y="1468314"/>
            <a:ext cx="11069400" cy="42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noAutofit/>
          </a:bodyPr>
          <a:lstStyle/>
          <a:p>
            <a:pPr lvl="1"/>
            <a:endParaRPr sz="2000" smtClean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1" name="Google Shape;11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616949" cy="10997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200" y="765958"/>
            <a:ext cx="10515600" cy="1325563"/>
          </a:xfrm>
        </p:spPr>
        <p:txBody>
          <a:bodyPr/>
          <a:lstStyle/>
          <a:p>
            <a:r>
              <a:rPr lang="en-US" sz="3200" b="1" dirty="0" smtClean="0"/>
              <a:t>Bi</a:t>
            </a:r>
            <a:r>
              <a:rPr lang="en-US" sz="3200" b="1" dirty="0" smtClean="0"/>
              <a:t>nary Operators</a:t>
            </a:r>
            <a:endParaRPr lang="en-US" sz="3200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38200" y="1725041"/>
            <a:ext cx="10515600" cy="4351338"/>
          </a:xfrm>
        </p:spPr>
        <p:txBody>
          <a:bodyPr/>
          <a:lstStyle/>
          <a:p>
            <a:pPr>
              <a:defRPr/>
            </a:pPr>
            <a:r>
              <a:rPr lang="en-US" dirty="0"/>
              <a:t>Non-</a:t>
            </a:r>
            <a:r>
              <a:rPr 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static</a:t>
            </a:r>
            <a:r>
              <a:rPr lang="en-US" dirty="0"/>
              <a:t> member function with one argument.</a:t>
            </a:r>
          </a:p>
          <a:p>
            <a:pPr algn="ctr">
              <a:defRPr/>
            </a:pPr>
            <a:r>
              <a:rPr lang="en-US" dirty="0"/>
              <a:t>or</a:t>
            </a:r>
          </a:p>
          <a:p>
            <a:pPr>
              <a:defRPr/>
            </a:pPr>
            <a:r>
              <a:rPr lang="en-US" dirty="0"/>
              <a:t>Global function with two arguments:</a:t>
            </a:r>
          </a:p>
          <a:p>
            <a:pPr lvl="1">
              <a:defRPr/>
            </a:pPr>
            <a:r>
              <a:rPr lang="en-US" dirty="0"/>
              <a:t>One argument must be class object or reference to a class object.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300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/>
        </p:nvSpPr>
        <p:spPr>
          <a:xfrm>
            <a:off x="0" y="15277"/>
            <a:ext cx="12192000" cy="800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Summary</a:t>
            </a:r>
            <a:endParaRPr sz="440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81" name="Google Shape;181;p23"/>
          <p:cNvSpPr txBox="1"/>
          <p:nvPr/>
        </p:nvSpPr>
        <p:spPr>
          <a:xfrm>
            <a:off x="0" y="6471572"/>
            <a:ext cx="12192000" cy="3864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	Program Name: B.Tech (CSE)</a:t>
            </a:r>
            <a:endParaRPr sz="180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182" name="Google Shape;18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54550"/>
            <a:ext cx="1616949" cy="10997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38200" y="1449844"/>
            <a:ext cx="10515600" cy="4351338"/>
          </a:xfrm>
        </p:spPr>
        <p:txBody>
          <a:bodyPr/>
          <a:lstStyle/>
          <a:p>
            <a:pPr eaLnBrk="1" hangingPunct="1"/>
            <a:r>
              <a:rPr lang="en-US" i="1" dirty="0"/>
              <a:t>All</a:t>
            </a:r>
            <a:r>
              <a:rPr lang="en-US" dirty="0"/>
              <a:t> operators have context</a:t>
            </a:r>
          </a:p>
          <a:p>
            <a:pPr lvl="2" eaLnBrk="1" hangingPunct="1"/>
            <a:r>
              <a:rPr lang="en-US" dirty="0"/>
              <a:t>Even the simple “built-in” operators of basic types</a:t>
            </a:r>
          </a:p>
          <a:p>
            <a:pPr lvl="2" eaLnBrk="1" hangingPunct="1"/>
            <a:r>
              <a:rPr lang="en-US" dirty="0"/>
              <a:t>E.g.,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</a:rPr>
              <a:t>+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</a:rPr>
              <a:t>,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</a:rPr>
              <a:t>-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</a:rPr>
              <a:t>,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</a:rPr>
              <a:t>*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</a:rPr>
              <a:t>,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</a:rPr>
              <a:t>/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/>
              <a:t> for numerical types</a:t>
            </a:r>
          </a:p>
          <a:p>
            <a:pPr lvl="2" eaLnBrk="1" hangingPunct="1"/>
            <a:r>
              <a:rPr lang="en-US" dirty="0"/>
              <a:t>Compiler generators different code depending upon type of operands</a:t>
            </a:r>
          </a:p>
          <a:p>
            <a:pPr lvl="2" eaLnBrk="1" hangingPunct="1">
              <a:buFontTx/>
              <a:buNone/>
            </a:pPr>
            <a:endParaRPr lang="en-US" dirty="0"/>
          </a:p>
          <a:p>
            <a:pPr eaLnBrk="1" hangingPunct="1"/>
            <a:r>
              <a:rPr lang="en-US" dirty="0"/>
              <a:t>Operator overloading is a generalization of this feature to non-built-in types</a:t>
            </a:r>
          </a:p>
          <a:p>
            <a:pPr lvl="2" eaLnBrk="1" hangingPunct="1"/>
            <a:r>
              <a:rPr lang="en-US"/>
              <a:t>E.g., </a:t>
            </a:r>
            <a:r>
              <a:rPr lang="en-US" sz="2200" b="1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sz="2200" b="1">
                <a:latin typeface="Courier New" panose="02070309020205020404" pitchFamily="49" charset="0"/>
              </a:rPr>
              <a:t>&lt;</a:t>
            </a:r>
            <a:r>
              <a:rPr lang="en-US" sz="2200" b="1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>
                <a:latin typeface="Courier New" panose="02070309020205020404" pitchFamily="49" charset="0"/>
              </a:rPr>
              <a:t>, </a:t>
            </a:r>
            <a:r>
              <a:rPr lang="en-US" sz="2200" b="1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>
                <a:latin typeface="Courier New" panose="02070309020205020404" pitchFamily="49" charset="0"/>
              </a:rPr>
              <a:t>&gt;&gt;</a:t>
            </a:r>
            <a:r>
              <a:rPr lang="en-US" sz="2200" b="1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/>
              <a:t> for bit-shift operations and also for stream operations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>
            <a:spLocks noGrp="1"/>
          </p:cNvSpPr>
          <p:nvPr>
            <p:ph type="body" idx="1"/>
          </p:nvPr>
        </p:nvSpPr>
        <p:spPr>
          <a:xfrm>
            <a:off x="838200" y="1261250"/>
            <a:ext cx="10515600" cy="3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355600" algn="just">
              <a:lnSpc>
                <a:spcPct val="150000"/>
              </a:lnSpc>
              <a:spcBef>
                <a:spcPts val="0"/>
              </a:spcBef>
              <a:buSzPts val="2000"/>
              <a:buFont typeface="Verdana"/>
              <a:buChar char="•"/>
            </a:pPr>
            <a:r>
              <a:rPr lang="en-US" sz="2000" dirty="0" smtClean="0">
                <a:latin typeface="Verdana"/>
                <a:ea typeface="Verdana"/>
                <a:cs typeface="Verdana"/>
                <a:sym typeface="Verdana"/>
              </a:rPr>
              <a:t>Object Oriented Programming with C++ - Rajiv </a:t>
            </a:r>
            <a:r>
              <a:rPr lang="en-US" sz="2000" dirty="0" err="1" smtClean="0">
                <a:latin typeface="Verdana"/>
                <a:ea typeface="Verdana"/>
                <a:cs typeface="Verdana"/>
                <a:sym typeface="Verdana"/>
              </a:rPr>
              <a:t>Sahay</a:t>
            </a:r>
            <a:r>
              <a:rPr lang="en-US" sz="2000" dirty="0" smtClean="0">
                <a:latin typeface="Verdana"/>
                <a:ea typeface="Verdana"/>
                <a:cs typeface="Verdana"/>
                <a:sym typeface="Verdana"/>
              </a:rPr>
              <a:t>, Oxford  Mastering C++ - </a:t>
            </a:r>
            <a:r>
              <a:rPr lang="en-US" sz="2000" dirty="0" err="1" smtClean="0">
                <a:latin typeface="Verdana"/>
                <a:ea typeface="Verdana"/>
                <a:cs typeface="Verdana"/>
                <a:sym typeface="Verdana"/>
              </a:rPr>
              <a:t>Venugopal</a:t>
            </a:r>
            <a:r>
              <a:rPr lang="en-US" sz="2000" dirty="0" smtClean="0">
                <a:latin typeface="Verdana"/>
                <a:ea typeface="Verdana"/>
                <a:cs typeface="Verdana"/>
                <a:sym typeface="Verdana"/>
              </a:rPr>
              <a:t>, McGraw-Hill Education (India)</a:t>
            </a:r>
          </a:p>
          <a:p>
            <a:pPr lvl="0" indent="-355600" algn="just">
              <a:lnSpc>
                <a:spcPct val="150000"/>
              </a:lnSpc>
              <a:spcBef>
                <a:spcPts val="0"/>
              </a:spcBef>
              <a:buSzPts val="2000"/>
              <a:buFont typeface="Verdana"/>
              <a:buChar char="•"/>
            </a:pPr>
            <a:r>
              <a:rPr lang="en-US" sz="2000" dirty="0" smtClean="0">
                <a:latin typeface="Verdana"/>
                <a:ea typeface="Verdana"/>
                <a:cs typeface="Verdana"/>
                <a:sym typeface="Verdana"/>
              </a:rPr>
              <a:t>Herbert </a:t>
            </a:r>
            <a:r>
              <a:rPr lang="en-US" sz="2000" dirty="0" err="1" smtClean="0">
                <a:latin typeface="Verdana"/>
                <a:ea typeface="Verdana"/>
                <a:cs typeface="Verdana"/>
                <a:sym typeface="Verdana"/>
              </a:rPr>
              <a:t>Schildt</a:t>
            </a:r>
            <a:r>
              <a:rPr lang="en-US" sz="2000" dirty="0" smtClean="0">
                <a:latin typeface="Verdana"/>
                <a:ea typeface="Verdana"/>
                <a:cs typeface="Verdana"/>
                <a:sym typeface="Verdana"/>
              </a:rPr>
              <a:t>, C++ - The Complete Reference, Third Edition -Tata McGraw Hill - 1999.</a:t>
            </a:r>
          </a:p>
          <a:p>
            <a:pPr lvl="0" indent="-355600" algn="just">
              <a:lnSpc>
                <a:spcPct val="150000"/>
              </a:lnSpc>
              <a:spcBef>
                <a:spcPts val="0"/>
              </a:spcBef>
              <a:buSzPts val="2000"/>
              <a:buFont typeface="Verdana"/>
              <a:buChar char="•"/>
            </a:pPr>
            <a:r>
              <a:rPr lang="en-US" sz="2000" dirty="0" smtClean="0">
                <a:latin typeface="Verdana"/>
                <a:ea typeface="Verdana"/>
                <a:cs typeface="Verdana"/>
                <a:sym typeface="Verdana"/>
              </a:rPr>
              <a:t>Bruce </a:t>
            </a:r>
            <a:r>
              <a:rPr lang="en-US" sz="2000" dirty="0" err="1" smtClean="0">
                <a:latin typeface="Verdana"/>
                <a:ea typeface="Verdana"/>
                <a:cs typeface="Verdana"/>
                <a:sym typeface="Verdana"/>
              </a:rPr>
              <a:t>Eckel</a:t>
            </a:r>
            <a:r>
              <a:rPr lang="en-US" sz="2000" dirty="0" smtClean="0">
                <a:latin typeface="Verdana"/>
                <a:ea typeface="Verdana"/>
                <a:cs typeface="Verdana"/>
                <a:sym typeface="Verdana"/>
              </a:rPr>
              <a:t>, Thinking in C++, Second Edition, Volume One, Pearson Education Asia, 2000.</a:t>
            </a:r>
          </a:p>
          <a:p>
            <a:pPr marL="45720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9" name="Google Shape;189;p24"/>
          <p:cNvSpPr txBox="1"/>
          <p:nvPr/>
        </p:nvSpPr>
        <p:spPr>
          <a:xfrm>
            <a:off x="0" y="15277"/>
            <a:ext cx="12192000" cy="800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References</a:t>
            </a:r>
            <a:endParaRPr sz="440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90" name="Google Shape;190;p24"/>
          <p:cNvSpPr txBox="1"/>
          <p:nvPr/>
        </p:nvSpPr>
        <p:spPr>
          <a:xfrm>
            <a:off x="0" y="6023516"/>
            <a:ext cx="12192000" cy="386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	Program Name: B.Tech (CSE)</a:t>
            </a:r>
            <a:endParaRPr sz="180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191" name="Google Shape;19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54550"/>
            <a:ext cx="1616949" cy="109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/>
        </p:nvSpPr>
        <p:spPr>
          <a:xfrm>
            <a:off x="1524000" y="1981200"/>
            <a:ext cx="8915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1143000" marR="0" lvl="2" indent="-228600" algn="ctr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endParaRPr dirty="0"/>
          </a:p>
          <a:p>
            <a:pPr marL="1143000" marR="0" lvl="2" indent="-228600" algn="ctr" rtl="0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lang="en-US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Nikita</a:t>
            </a:r>
          </a:p>
          <a:p>
            <a:pPr marL="1143000" marR="0" lvl="2" indent="-228600" algn="ctr" rtl="0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nikita@galgotiasuniversity.edu.in</a:t>
            </a:r>
            <a:endParaRPr dirty="0"/>
          </a:p>
        </p:txBody>
      </p:sp>
      <p:sp>
        <p:nvSpPr>
          <p:cNvPr id="197" name="Google Shape;197;p25"/>
          <p:cNvSpPr txBox="1"/>
          <p:nvPr/>
        </p:nvSpPr>
        <p:spPr>
          <a:xfrm>
            <a:off x="0" y="56000"/>
            <a:ext cx="12192000" cy="1014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Contact Information</a:t>
            </a:r>
            <a:endParaRPr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98" name="Google Shape;198;p25"/>
          <p:cNvSpPr txBox="1"/>
          <p:nvPr/>
        </p:nvSpPr>
        <p:spPr>
          <a:xfrm>
            <a:off x="0" y="6096000"/>
            <a:ext cx="12192000" cy="4413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	Program Name: B.Tech (CSE)</a:t>
            </a:r>
            <a:endParaRPr sz="180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199" name="Google Shape;19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1650"/>
            <a:ext cx="1616949" cy="109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pic>
        <p:nvPicPr>
          <p:cNvPr id="205" name="Google Shape;205;p26" descr="Screenshot (785)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/>
        </p:nvSpPr>
        <p:spPr>
          <a:xfrm>
            <a:off x="0" y="0"/>
            <a:ext cx="12192000" cy="9585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Objective</a:t>
            </a:r>
            <a:endParaRPr sz="4400" b="0" i="0" u="none" strike="noStrike" cap="non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0" y="6471572"/>
            <a:ext cx="12192000" cy="3864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743200" y="1500735"/>
            <a:ext cx="10412400" cy="3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55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805180" marR="0" lvl="0" indent="-329565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FF3300"/>
              </a:buClr>
              <a:buSzPts val="2000"/>
            </a:pPr>
            <a:r>
              <a:rPr lang="en-IN" sz="2400" dirty="0" smtClean="0">
                <a:solidFill>
                  <a:srgbClr val="333333"/>
                </a:solidFill>
                <a:latin typeface="Calibri" pitchFamily="34" charset="0"/>
                <a:ea typeface="Verdana"/>
                <a:cs typeface="Calibri" pitchFamily="34" charset="0"/>
                <a:sym typeface="Verdana"/>
              </a:rPr>
              <a:t>Objective of this lecture - </a:t>
            </a:r>
            <a:endParaRPr sz="2400" dirty="0">
              <a:solidFill>
                <a:srgbClr val="333333"/>
              </a:solidFill>
              <a:latin typeface="Calibri" pitchFamily="34" charset="0"/>
              <a:ea typeface="Verdana"/>
              <a:cs typeface="Calibri" pitchFamily="34" charset="0"/>
              <a:sym typeface="Verdana"/>
            </a:endParaRPr>
          </a:p>
          <a:p>
            <a:pPr marL="805180" indent="-329565">
              <a:spcBef>
                <a:spcPts val="960"/>
              </a:spcBef>
              <a:buClr>
                <a:srgbClr val="FF3300"/>
              </a:buClr>
              <a:buSzPts val="2000"/>
              <a:buFont typeface="Noto Sans Symbols"/>
              <a:buChar char="▪"/>
            </a:pPr>
            <a:endParaRPr lang="en-IN" sz="2400" i="0" u="none" strike="noStrike" cap="none" dirty="0" smtClean="0">
              <a:solidFill>
                <a:srgbClr val="333333"/>
              </a:solidFill>
              <a:latin typeface="Calibri" pitchFamily="34" charset="0"/>
              <a:ea typeface="Verdana"/>
              <a:cs typeface="Calibri" pitchFamily="34" charset="0"/>
              <a:sym typeface="Verdana"/>
            </a:endParaRPr>
          </a:p>
          <a:p>
            <a:pPr eaLnBrk="1" hangingPunct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Fundamentals of Operator Overloading</a:t>
            </a:r>
          </a:p>
          <a:p>
            <a:pPr eaLnBrk="1" hangingPunct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Restrictions on Operator Overloading</a:t>
            </a:r>
          </a:p>
          <a:p>
            <a:pPr eaLnBrk="1" hangingPunct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Operator Functions as Class Members vs. Global Functions</a:t>
            </a:r>
          </a:p>
          <a:p>
            <a:pPr eaLnBrk="1" hangingPunct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Overloading Stream Insertion and Stream Extraction Operators</a:t>
            </a:r>
          </a:p>
          <a:p>
            <a:pPr marL="805180" lvl="0" indent="-329565">
              <a:spcBef>
                <a:spcPts val="960"/>
              </a:spcBef>
              <a:buClr>
                <a:srgbClr val="FF3300"/>
              </a:buClr>
              <a:buSzPts val="2000"/>
              <a:buFont typeface="Noto Sans Symbols"/>
              <a:buChar char="▪"/>
            </a:pPr>
            <a:endParaRPr sz="2400" i="0" u="none" strike="noStrike" cap="none" dirty="0">
              <a:solidFill>
                <a:srgbClr val="333333"/>
              </a:solidFill>
              <a:latin typeface="Calibri" pitchFamily="34" charset="0"/>
              <a:ea typeface="Verdana"/>
              <a:cs typeface="Calibri" pitchFamily="34" charset="0"/>
              <a:sym typeface="Verdana"/>
            </a:endParaRPr>
          </a:p>
        </p:txBody>
      </p:sp>
      <p:pic>
        <p:nvPicPr>
          <p:cNvPr id="102" name="Google Shape;10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616949" cy="109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5180" indent="-329565" algn="ctr">
              <a:spcBef>
                <a:spcPts val="960"/>
              </a:spcBef>
              <a:buClr>
                <a:srgbClr val="FF3300"/>
              </a:buClr>
              <a:buSzPts val="2000"/>
            </a:pPr>
            <a:r>
              <a:rPr lang="en-US" sz="2400" b="1" dirty="0" smtClean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Operator Overloading Function</a:t>
            </a:r>
            <a:endParaRPr lang="en-US" sz="2400" b="1" dirty="0" smtClean="0">
              <a:solidFill>
                <a:schemeClr val="bg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0" y="6471572"/>
            <a:ext cx="12192000" cy="3864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	</a:t>
            </a:r>
            <a:endParaRPr sz="1800" b="0" i="0" u="none" strike="noStrike" cap="non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561300" y="1468314"/>
            <a:ext cx="11069400" cy="42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noAutofit/>
          </a:bodyPr>
          <a:lstStyle/>
          <a:p>
            <a:pPr lvl="1"/>
            <a:endParaRPr sz="2000" smtClean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1" name="Google Shape;11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616949" cy="10997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200" y="765958"/>
            <a:ext cx="10515600" cy="1325563"/>
          </a:xfrm>
        </p:spPr>
        <p:txBody>
          <a:bodyPr/>
          <a:lstStyle/>
          <a:p>
            <a:r>
              <a:rPr lang="en-US" sz="3200" b="1" dirty="0" smtClean="0"/>
              <a:t>Operator Overload Function</a:t>
            </a:r>
            <a:endParaRPr lang="en-US" sz="3200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38200" y="1725041"/>
            <a:ext cx="10515600" cy="4351338"/>
          </a:xfrm>
        </p:spPr>
        <p:txBody>
          <a:bodyPr/>
          <a:lstStyle/>
          <a:p>
            <a:pPr>
              <a:defRPr/>
            </a:pPr>
            <a:r>
              <a:rPr lang="en-US" dirty="0"/>
              <a:t>Either</a:t>
            </a:r>
          </a:p>
          <a:p>
            <a:pPr lvl="1">
              <a:defRPr/>
            </a:pPr>
            <a:r>
              <a:rPr lang="en-US" dirty="0"/>
              <a:t> a non-</a:t>
            </a:r>
            <a:r>
              <a:rPr 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static 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member function definition</a:t>
            </a:r>
          </a:p>
          <a:p>
            <a:pPr lvl="1" algn="ctr">
              <a:buNone/>
              <a:defRPr/>
            </a:pPr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or</a:t>
            </a: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 global function definition</a:t>
            </a:r>
          </a:p>
          <a:p>
            <a:pPr lvl="3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Usually a </a:t>
            </a:r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friend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of the class</a:t>
            </a:r>
          </a:p>
          <a:p>
            <a:pPr lvl="2">
              <a:defRPr/>
            </a:pP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Function “name” is keyword </a:t>
            </a:r>
            <a:r>
              <a:rPr 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operator 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followed by the symbol for the operation being overloaded</a:t>
            </a:r>
          </a:p>
          <a:p>
            <a:pPr lvl="1">
              <a:defRPr/>
            </a:pPr>
            <a:r>
              <a:rPr lang="en-US" dirty="0"/>
              <a:t>E.g. </a:t>
            </a:r>
            <a:r>
              <a:rPr lang="en-US" b="1" dirty="0">
                <a:latin typeface="Courier New" panose="02070309020205020404" pitchFamily="49" charset="0"/>
              </a:rPr>
              <a:t>operator+, operator=</a:t>
            </a:r>
          </a:p>
          <a:p>
            <a:pPr>
              <a:buNone/>
            </a:pPr>
            <a:r>
              <a:rPr lang="en-US" sz="2000" dirty="0" smtClean="0"/>
              <a:t>.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5180" indent="-329565" algn="ctr">
              <a:spcBef>
                <a:spcPts val="960"/>
              </a:spcBef>
              <a:buClr>
                <a:srgbClr val="FF3300"/>
              </a:buClr>
              <a:buSzPts val="2000"/>
            </a:pPr>
            <a:r>
              <a:rPr lang="en-US" sz="2400" b="1" dirty="0" smtClean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Operator Overloading Function</a:t>
            </a:r>
            <a:endParaRPr lang="en-US" sz="2400" b="1" dirty="0" smtClean="0">
              <a:solidFill>
                <a:schemeClr val="bg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0" y="6471572"/>
            <a:ext cx="12192000" cy="3864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	</a:t>
            </a:r>
            <a:endParaRPr sz="1800" b="0" i="0" u="none" strike="noStrike" cap="non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561300" y="1468314"/>
            <a:ext cx="11069400" cy="42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noAutofit/>
          </a:bodyPr>
          <a:lstStyle/>
          <a:p>
            <a:pPr lvl="1"/>
            <a:endParaRPr sz="2000" smtClean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1" name="Google Shape;11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616949" cy="10997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200" y="765958"/>
            <a:ext cx="10515600" cy="1325563"/>
          </a:xfrm>
        </p:spPr>
        <p:txBody>
          <a:bodyPr/>
          <a:lstStyle/>
          <a:p>
            <a:r>
              <a:rPr lang="en-US" sz="3200" b="1" dirty="0" smtClean="0"/>
              <a:t>Operator Overload Function</a:t>
            </a:r>
            <a:endParaRPr lang="en-US" sz="3200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38200" y="1725041"/>
            <a:ext cx="10515600" cy="4351338"/>
          </a:xfrm>
        </p:spPr>
        <p:txBody>
          <a:bodyPr/>
          <a:lstStyle/>
          <a:p>
            <a:pPr eaLnBrk="1" hangingPunct="1"/>
            <a:r>
              <a:rPr lang="en-US" dirty="0"/>
              <a:t>Operator overload function is a function just like any other</a:t>
            </a:r>
          </a:p>
          <a:p>
            <a:pPr lvl="2" eaLnBrk="1" hangingPunct="1"/>
            <a:endParaRPr lang="en-US" dirty="0"/>
          </a:p>
          <a:p>
            <a:pPr eaLnBrk="1" hangingPunct="1"/>
            <a:r>
              <a:rPr lang="en-US" dirty="0"/>
              <a:t>Can be called like any other – e.g.,</a:t>
            </a:r>
          </a:p>
          <a:p>
            <a:pPr lvl="1" algn="ctr" eaLnBrk="1" hangingPunct="1">
              <a:buFontTx/>
              <a:buNone/>
            </a:pPr>
            <a:r>
              <a:rPr lang="en-US" b="1" dirty="0" err="1">
                <a:latin typeface="Courier New" panose="02070309020205020404" pitchFamily="49" charset="0"/>
              </a:rPr>
              <a:t>a.operator</a:t>
            </a:r>
            <a:r>
              <a:rPr lang="en-US" b="1" dirty="0">
                <a:latin typeface="Courier New" panose="02070309020205020404" pitchFamily="49" charset="0"/>
              </a:rPr>
              <a:t>+(b)</a:t>
            </a:r>
          </a:p>
          <a:p>
            <a:pPr lvl="2" eaLnBrk="1" hangingPunct="1"/>
            <a:endParaRPr lang="en-US" dirty="0"/>
          </a:p>
          <a:p>
            <a:pPr eaLnBrk="1" hangingPunct="1"/>
            <a:r>
              <a:rPr lang="en-US" i="1" dirty="0"/>
              <a:t>C</a:t>
            </a:r>
            <a:r>
              <a:rPr lang="en-US" dirty="0"/>
              <a:t>++ provides the following short-hand</a:t>
            </a:r>
          </a:p>
          <a:p>
            <a:pPr algn="ctr" eaLnBrk="1" hangingPunct="1">
              <a:buFontTx/>
              <a:buNone/>
            </a:pPr>
            <a:r>
              <a:rPr lang="en-US" b="1" dirty="0" err="1">
                <a:latin typeface="Courier New" panose="02070309020205020404" pitchFamily="49" charset="0"/>
              </a:rPr>
              <a:t>a+b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85433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5180" indent="-329565" algn="ctr">
              <a:spcBef>
                <a:spcPts val="960"/>
              </a:spcBef>
              <a:buClr>
                <a:srgbClr val="FF3300"/>
              </a:buClr>
              <a:buSzPts val="2000"/>
            </a:pPr>
            <a:r>
              <a:rPr lang="en-US" sz="2400" b="1" dirty="0" smtClean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Operator Overloading Function</a:t>
            </a:r>
            <a:endParaRPr lang="en-US" sz="2400" b="1" dirty="0" smtClean="0">
              <a:solidFill>
                <a:schemeClr val="bg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0" y="6471572"/>
            <a:ext cx="12192000" cy="3864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	</a:t>
            </a:r>
            <a:endParaRPr sz="1800" b="0" i="0" u="none" strike="noStrike" cap="non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561300" y="1468314"/>
            <a:ext cx="11069400" cy="42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noAutofit/>
          </a:bodyPr>
          <a:lstStyle/>
          <a:p>
            <a:pPr lvl="1"/>
            <a:endParaRPr sz="2000" smtClean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1" name="Google Shape;11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616949" cy="10997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200" y="765958"/>
            <a:ext cx="10515600" cy="1325563"/>
          </a:xfrm>
        </p:spPr>
        <p:txBody>
          <a:bodyPr/>
          <a:lstStyle/>
          <a:p>
            <a:r>
              <a:rPr lang="en-US" sz="3200" b="1" dirty="0" smtClean="0"/>
              <a:t>Operator Overload Function</a:t>
            </a:r>
            <a:endParaRPr lang="en-US" sz="3200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38200" y="1725041"/>
            <a:ext cx="10515600" cy="4351338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To use any operators on a class object, </a:t>
            </a:r>
            <a:r>
              <a:rPr lang="en-US" sz="2400" b="1" dirty="0"/>
              <a:t>…</a:t>
            </a:r>
            <a:endParaRPr lang="en-US" sz="2400" dirty="0"/>
          </a:p>
          <a:p>
            <a:pPr lvl="1">
              <a:defRPr/>
            </a:pPr>
            <a:r>
              <a:rPr lang="en-US" dirty="0"/>
              <a:t>The operator must be overloaded for that class.</a:t>
            </a:r>
          </a:p>
          <a:p>
            <a:pPr>
              <a:defRPr/>
            </a:pPr>
            <a:r>
              <a:rPr lang="en-US" sz="2400" dirty="0"/>
              <a:t>Three Exceptions: </a:t>
            </a:r>
            <a:r>
              <a:rPr lang="en-US" sz="2400" dirty="0">
                <a:solidFill>
                  <a:srgbClr val="008000"/>
                </a:solidFill>
              </a:rPr>
              <a:t>{overloading not required}</a:t>
            </a:r>
            <a:endParaRPr lang="en-US" sz="2400" dirty="0"/>
          </a:p>
          <a:p>
            <a:pPr lvl="1">
              <a:defRPr/>
            </a:pPr>
            <a:r>
              <a:rPr lang="en-US" dirty="0"/>
              <a:t>Assignment operator (</a:t>
            </a:r>
            <a:r>
              <a:rPr 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  <a:r>
              <a:rPr lang="en-US" dirty="0"/>
              <a:t>)</a:t>
            </a:r>
          </a:p>
          <a:p>
            <a:pPr lvl="2">
              <a:defRPr/>
            </a:pPr>
            <a:r>
              <a:rPr lang="en-US" dirty="0" err="1"/>
              <a:t>Memberwise</a:t>
            </a:r>
            <a:r>
              <a:rPr lang="en-US" dirty="0"/>
              <a:t> assignment between objects</a:t>
            </a:r>
            <a:endParaRPr lang="en-US" dirty="0">
              <a:solidFill>
                <a:srgbClr val="990033"/>
              </a:solidFill>
            </a:endParaRPr>
          </a:p>
          <a:p>
            <a:pPr lvl="2">
              <a:defRPr/>
            </a:pPr>
            <a:r>
              <a:rPr lang="en-US" dirty="0">
                <a:solidFill>
                  <a:srgbClr val="990033"/>
                </a:solidFill>
              </a:rPr>
              <a:t>Dangerous for classes with pointer members!!</a:t>
            </a:r>
            <a:endParaRPr lang="en-US" dirty="0"/>
          </a:p>
          <a:p>
            <a:pPr lvl="1">
              <a:defRPr/>
            </a:pPr>
            <a:r>
              <a:rPr lang="en-US" dirty="0"/>
              <a:t>Address operator (</a:t>
            </a:r>
            <a:r>
              <a:rPr 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&amp;</a:t>
            </a:r>
            <a:r>
              <a:rPr lang="en-US" dirty="0"/>
              <a:t>)</a:t>
            </a:r>
          </a:p>
          <a:p>
            <a:pPr lvl="2">
              <a:defRPr/>
            </a:pPr>
            <a:r>
              <a:rPr lang="en-US" dirty="0"/>
              <a:t>Returns address of the object in memory.</a:t>
            </a:r>
          </a:p>
          <a:p>
            <a:pPr lvl="1">
              <a:defRPr/>
            </a:pPr>
            <a:r>
              <a:rPr lang="en-US" dirty="0"/>
              <a:t>Comma operator (</a:t>
            </a:r>
            <a:r>
              <a:rPr 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</a:t>
            </a:r>
            <a:r>
              <a:rPr lang="en-US" dirty="0"/>
              <a:t>)</a:t>
            </a:r>
          </a:p>
          <a:p>
            <a:pPr lvl="2">
              <a:defRPr/>
            </a:pPr>
            <a:r>
              <a:rPr lang="en-US" dirty="0"/>
              <a:t>Evaluates expression to its left then the expression to its right.</a:t>
            </a:r>
          </a:p>
          <a:p>
            <a:pPr lvl="2">
              <a:defRPr/>
            </a:pPr>
            <a:r>
              <a:rPr lang="en-US" dirty="0"/>
              <a:t>Returns the value of the expression to its right.</a:t>
            </a:r>
          </a:p>
          <a:p>
            <a:pPr>
              <a:buNone/>
            </a:pP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67271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5180" indent="-329565" algn="ctr">
              <a:spcBef>
                <a:spcPts val="960"/>
              </a:spcBef>
              <a:buClr>
                <a:srgbClr val="FF3300"/>
              </a:buClr>
              <a:buSzPts val="2000"/>
            </a:pPr>
            <a:r>
              <a:rPr lang="en-US" sz="2400" b="1" dirty="0" smtClean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Operator Overloading Function</a:t>
            </a:r>
            <a:endParaRPr lang="en-US" sz="2400" b="1" dirty="0" smtClean="0">
              <a:solidFill>
                <a:schemeClr val="bg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0" y="6471572"/>
            <a:ext cx="12192000" cy="3864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	</a:t>
            </a:r>
            <a:endParaRPr sz="1800" b="0" i="0" u="none" strike="noStrike" cap="non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561300" y="1468314"/>
            <a:ext cx="11069400" cy="42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noAutofit/>
          </a:bodyPr>
          <a:lstStyle/>
          <a:p>
            <a:pPr lvl="1"/>
            <a:endParaRPr sz="2000" smtClean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1" name="Google Shape;11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616949" cy="10997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200" y="765958"/>
            <a:ext cx="10515600" cy="1325563"/>
          </a:xfrm>
        </p:spPr>
        <p:txBody>
          <a:bodyPr/>
          <a:lstStyle/>
          <a:p>
            <a:r>
              <a:rPr lang="en-US" sz="3200" b="1" dirty="0" smtClean="0"/>
              <a:t>Operator Function as Class Member</a:t>
            </a:r>
            <a:endParaRPr lang="en-US" sz="3200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38200" y="1725041"/>
            <a:ext cx="10515600" cy="4351338"/>
          </a:xfrm>
        </p:spPr>
        <p:txBody>
          <a:bodyPr/>
          <a:lstStyle/>
          <a:p>
            <a:pPr eaLnBrk="1" hangingPunct="1"/>
            <a:r>
              <a:rPr lang="en-US" dirty="0"/>
              <a:t>Leftmost operand must be of </a:t>
            </a:r>
            <a:r>
              <a:rPr lang="en-US" i="1" dirty="0"/>
              <a:t>same class</a:t>
            </a:r>
            <a:r>
              <a:rPr lang="en-US" dirty="0"/>
              <a:t> as operator function.</a:t>
            </a:r>
          </a:p>
          <a:p>
            <a:pPr eaLnBrk="1" hangingPunct="1"/>
            <a:r>
              <a:rPr lang="en-US" dirty="0"/>
              <a:t>Use </a:t>
            </a:r>
            <a:r>
              <a:rPr lang="en-US" sz="2400" b="1" dirty="0">
                <a:latin typeface="Courier New" panose="02070309020205020404" pitchFamily="49" charset="0"/>
              </a:rPr>
              <a:t>this</a:t>
            </a:r>
            <a:r>
              <a:rPr lang="en-US" dirty="0"/>
              <a:t> keyword to implicitly get left operand argument.</a:t>
            </a:r>
          </a:p>
          <a:p>
            <a:pPr eaLnBrk="1" hangingPunct="1"/>
            <a:r>
              <a:rPr lang="en-US" dirty="0"/>
              <a:t>Operators </a:t>
            </a:r>
            <a:r>
              <a:rPr lang="en-US" sz="2400" b="1" dirty="0">
                <a:latin typeface="Courier New" panose="02070309020205020404" pitchFamily="49" charset="0"/>
              </a:rPr>
              <a:t>()</a:t>
            </a:r>
            <a:r>
              <a:rPr lang="en-US" dirty="0"/>
              <a:t>, </a:t>
            </a:r>
            <a:r>
              <a:rPr lang="en-US" sz="2400" b="1" dirty="0">
                <a:latin typeface="Courier New" panose="02070309020205020404" pitchFamily="49" charset="0"/>
              </a:rPr>
              <a:t>[]</a:t>
            </a:r>
            <a:r>
              <a:rPr lang="en-US" dirty="0"/>
              <a:t>, </a:t>
            </a:r>
            <a:r>
              <a:rPr lang="en-US" sz="2400" b="1" dirty="0">
                <a:latin typeface="Courier New" panose="02070309020205020404" pitchFamily="49" charset="0"/>
              </a:rPr>
              <a:t>-&gt;</a:t>
            </a:r>
            <a:r>
              <a:rPr lang="en-US" dirty="0"/>
              <a:t> or any assignment operator must be overloaded as a class member function.</a:t>
            </a:r>
          </a:p>
          <a:p>
            <a:pPr eaLnBrk="1" hangingPunct="1"/>
            <a:r>
              <a:rPr lang="en-US" dirty="0"/>
              <a:t>Called when</a:t>
            </a:r>
          </a:p>
          <a:p>
            <a:pPr lvl="1" eaLnBrk="1" hangingPunct="1"/>
            <a:r>
              <a:rPr lang="en-US" dirty="0"/>
              <a:t>Left operand of binary operator is of this class.</a:t>
            </a:r>
          </a:p>
          <a:p>
            <a:pPr lvl="1" eaLnBrk="1" hangingPunct="1"/>
            <a:r>
              <a:rPr lang="en-US" dirty="0"/>
              <a:t>Single operand of unary operator is of this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066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5180" indent="-329565" algn="ctr">
              <a:spcBef>
                <a:spcPts val="960"/>
              </a:spcBef>
              <a:buClr>
                <a:srgbClr val="FF3300"/>
              </a:buClr>
              <a:buSzPts val="2000"/>
            </a:pPr>
            <a:r>
              <a:rPr lang="en-US" sz="2400" b="1" dirty="0" smtClean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Operator Overloading Function</a:t>
            </a:r>
            <a:endParaRPr lang="en-US" sz="2400" b="1" dirty="0" smtClean="0">
              <a:solidFill>
                <a:schemeClr val="bg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0" y="6471572"/>
            <a:ext cx="12192000" cy="3864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	</a:t>
            </a:r>
            <a:endParaRPr sz="1800" b="0" i="0" u="none" strike="noStrike" cap="non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561300" y="1468314"/>
            <a:ext cx="11069400" cy="42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noAutofit/>
          </a:bodyPr>
          <a:lstStyle/>
          <a:p>
            <a:pPr lvl="1"/>
            <a:endParaRPr sz="2000" smtClean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1" name="Google Shape;11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616949" cy="10997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200" y="765958"/>
            <a:ext cx="10515600" cy="1325563"/>
          </a:xfrm>
        </p:spPr>
        <p:txBody>
          <a:bodyPr/>
          <a:lstStyle/>
          <a:p>
            <a:r>
              <a:rPr lang="en-US" sz="3200" b="1" dirty="0" smtClean="0"/>
              <a:t>Operator Function as Global Member</a:t>
            </a:r>
            <a:endParaRPr lang="en-US" sz="3200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38200" y="1725041"/>
            <a:ext cx="10515600" cy="4351338"/>
          </a:xfrm>
        </p:spPr>
        <p:txBody>
          <a:bodyPr/>
          <a:lstStyle/>
          <a:p>
            <a:pPr eaLnBrk="1" hangingPunct="1"/>
            <a:r>
              <a:rPr lang="en-US" dirty="0"/>
              <a:t>Need parameters for both operands.</a:t>
            </a:r>
          </a:p>
          <a:p>
            <a:pPr eaLnBrk="1" hangingPunct="1"/>
            <a:r>
              <a:rPr lang="en-US" dirty="0"/>
              <a:t>Can have object of different class than operator.</a:t>
            </a:r>
          </a:p>
          <a:p>
            <a:pPr eaLnBrk="1" hangingPunct="1"/>
            <a:r>
              <a:rPr lang="en-US" dirty="0"/>
              <a:t>Can be made a </a:t>
            </a:r>
            <a:r>
              <a:rPr lang="en-US" sz="2000" b="1" dirty="0">
                <a:latin typeface="Courier New" panose="02070309020205020404" pitchFamily="49" charset="0"/>
              </a:rPr>
              <a:t>friend</a:t>
            </a:r>
            <a:r>
              <a:rPr lang="en-US" dirty="0"/>
              <a:t> to access </a:t>
            </a:r>
            <a:r>
              <a:rPr lang="en-US" sz="2000" b="1" dirty="0">
                <a:latin typeface="Courier New" panose="02070309020205020404" pitchFamily="49" charset="0"/>
              </a:rPr>
              <a:t>private</a:t>
            </a:r>
            <a:r>
              <a:rPr lang="en-US" dirty="0"/>
              <a:t> or </a:t>
            </a:r>
            <a:r>
              <a:rPr lang="en-US" sz="2000" b="1" dirty="0">
                <a:latin typeface="Courier New" panose="02070309020205020404" pitchFamily="49" charset="0"/>
              </a:rPr>
              <a:t>protected</a:t>
            </a:r>
            <a:r>
              <a:rPr lang="en-US" dirty="0"/>
              <a:t>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978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5180" indent="-329565" algn="ctr">
              <a:spcBef>
                <a:spcPts val="960"/>
              </a:spcBef>
              <a:buClr>
                <a:srgbClr val="FF3300"/>
              </a:buClr>
              <a:buSzPts val="2000"/>
            </a:pPr>
            <a:r>
              <a:rPr lang="en-US" sz="2400" b="1" dirty="0" smtClean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Operator Overloading Function</a:t>
            </a:r>
            <a:endParaRPr lang="en-US" sz="2400" b="1" dirty="0" smtClean="0">
              <a:solidFill>
                <a:schemeClr val="bg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0" y="6471572"/>
            <a:ext cx="12192000" cy="3864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	</a:t>
            </a:r>
            <a:endParaRPr sz="1800" b="0" i="0" u="none" strike="noStrike" cap="non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561300" y="1468314"/>
            <a:ext cx="11069400" cy="42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noAutofit/>
          </a:bodyPr>
          <a:lstStyle/>
          <a:p>
            <a:pPr lvl="1"/>
            <a:endParaRPr sz="2000" smtClean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1" name="Google Shape;11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616949" cy="10997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200" y="765958"/>
            <a:ext cx="10515600" cy="1325563"/>
          </a:xfrm>
        </p:spPr>
        <p:txBody>
          <a:bodyPr/>
          <a:lstStyle/>
          <a:p>
            <a:r>
              <a:rPr lang="en-US" sz="3200" b="1" dirty="0" smtClean="0"/>
              <a:t>Stream Insertion &amp; Extraction Operations </a:t>
            </a:r>
            <a:r>
              <a:rPr lang="en-US" sz="3200" b="1" dirty="0" smtClean="0"/>
              <a:t>as</a:t>
            </a:r>
            <a:r>
              <a:rPr lang="en-US" sz="3200" b="1" dirty="0" smtClean="0"/>
              <a:t> Global Functions</a:t>
            </a:r>
            <a:endParaRPr lang="en-US" sz="3200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38200" y="1725041"/>
            <a:ext cx="10515600" cy="4351338"/>
          </a:xfrm>
        </p:spPr>
        <p:txBody>
          <a:bodyPr/>
          <a:lstStyle/>
          <a:p>
            <a:r>
              <a:rPr lang="en-US" dirty="0"/>
              <a:t>Overload </a:t>
            </a:r>
            <a:r>
              <a:rPr lang="en-US" sz="2400" b="1" dirty="0">
                <a:latin typeface="Courier New" panose="02070309020205020404" pitchFamily="49" charset="0"/>
              </a:rPr>
              <a:t>&lt;&lt;</a:t>
            </a:r>
            <a:r>
              <a:rPr lang="en-US" dirty="0"/>
              <a:t> operator used where</a:t>
            </a:r>
          </a:p>
          <a:p>
            <a:pPr lvl="1"/>
            <a:r>
              <a:rPr lang="en-US" dirty="0"/>
              <a:t>Left operand of type </a:t>
            </a:r>
            <a:r>
              <a:rPr lang="en-US" b="1" dirty="0" err="1">
                <a:latin typeface="Courier New" panose="02070309020205020404" pitchFamily="49" charset="0"/>
              </a:rPr>
              <a:t>ostream</a:t>
            </a:r>
            <a:r>
              <a:rPr lang="en-US" b="1" dirty="0">
                <a:latin typeface="Courier New" panose="02070309020205020404" pitchFamily="49" charset="0"/>
              </a:rPr>
              <a:t> &amp;</a:t>
            </a:r>
          </a:p>
          <a:p>
            <a:pPr lvl="2"/>
            <a:r>
              <a:rPr lang="en-US" dirty="0"/>
              <a:t>Such as </a:t>
            </a:r>
            <a:r>
              <a:rPr lang="en-US" b="1" dirty="0" err="1">
                <a:latin typeface="Courier New" panose="02070309020205020404" pitchFamily="49" charset="0"/>
              </a:rPr>
              <a:t>cout</a:t>
            </a:r>
            <a:r>
              <a:rPr lang="en-US" dirty="0"/>
              <a:t> object in </a:t>
            </a:r>
            <a:r>
              <a:rPr lang="en-US" b="1" dirty="0" err="1">
                <a:latin typeface="Courier New" panose="02070309020205020404" pitchFamily="49" charset="0"/>
              </a:rPr>
              <a:t>cout</a:t>
            </a:r>
            <a:r>
              <a:rPr lang="en-US" b="1" dirty="0">
                <a:latin typeface="Courier New" panose="02070309020205020404" pitchFamily="49" charset="0"/>
              </a:rPr>
              <a:t> &lt;&lt; </a:t>
            </a:r>
            <a:r>
              <a:rPr lang="en-US" b="1" dirty="0" err="1">
                <a:latin typeface="Courier New" panose="02070309020205020404" pitchFamily="49" charset="0"/>
              </a:rPr>
              <a:t>classObject</a:t>
            </a:r>
            <a:endParaRPr lang="en-US" b="1" dirty="0">
              <a:latin typeface="Courier New" panose="02070309020205020404" pitchFamily="49" charset="0"/>
            </a:endParaRPr>
          </a:p>
          <a:p>
            <a:r>
              <a:rPr lang="en-US" dirty="0"/>
              <a:t>Overload </a:t>
            </a:r>
            <a:r>
              <a:rPr lang="en-US" sz="2400" b="1" dirty="0">
                <a:latin typeface="Courier New" panose="02070309020205020404" pitchFamily="49" charset="0"/>
              </a:rPr>
              <a:t>&gt;&gt;</a:t>
            </a:r>
            <a:r>
              <a:rPr lang="en-US" dirty="0"/>
              <a:t> has left operand of </a:t>
            </a:r>
            <a:r>
              <a:rPr lang="en-US" sz="2400" b="1" dirty="0" err="1">
                <a:latin typeface="Courier New" panose="02070309020205020404" pitchFamily="49" charset="0"/>
              </a:rPr>
              <a:t>istream</a:t>
            </a:r>
            <a:r>
              <a:rPr lang="en-US" sz="2400" b="1" dirty="0">
                <a:latin typeface="Courier New" panose="02070309020205020404" pitchFamily="49" charset="0"/>
              </a:rPr>
              <a:t> &amp;</a:t>
            </a:r>
          </a:p>
          <a:p>
            <a:pPr lvl="1"/>
            <a:r>
              <a:rPr lang="en-US" dirty="0"/>
              <a:t>Left operand of type </a:t>
            </a:r>
            <a:r>
              <a:rPr lang="en-US" b="1" dirty="0" err="1">
                <a:latin typeface="Courier New" panose="02070309020205020404" pitchFamily="49" charset="0"/>
              </a:rPr>
              <a:t>istream</a:t>
            </a:r>
            <a:r>
              <a:rPr lang="en-US" b="1" dirty="0">
                <a:latin typeface="Courier New" panose="02070309020205020404" pitchFamily="49" charset="0"/>
              </a:rPr>
              <a:t> &amp;</a:t>
            </a:r>
          </a:p>
          <a:p>
            <a:pPr lvl="2"/>
            <a:r>
              <a:rPr lang="en-US" dirty="0"/>
              <a:t>Such as </a:t>
            </a:r>
            <a:r>
              <a:rPr lang="en-US" b="1" dirty="0" err="1">
                <a:latin typeface="Courier New" panose="02070309020205020404" pitchFamily="49" charset="0"/>
              </a:rPr>
              <a:t>cin</a:t>
            </a:r>
            <a:r>
              <a:rPr lang="en-US" dirty="0"/>
              <a:t> object in </a:t>
            </a:r>
            <a:r>
              <a:rPr lang="en-US" b="1" dirty="0" err="1">
                <a:latin typeface="Courier New" panose="02070309020205020404" pitchFamily="49" charset="0"/>
              </a:rPr>
              <a:t>cout</a:t>
            </a:r>
            <a:r>
              <a:rPr lang="en-US" b="1" dirty="0">
                <a:latin typeface="Courier New" panose="02070309020205020404" pitchFamily="49" charset="0"/>
              </a:rPr>
              <a:t> &gt;&gt; </a:t>
            </a:r>
            <a:r>
              <a:rPr lang="en-US" b="1" dirty="0" err="1">
                <a:latin typeface="Courier New" panose="02070309020205020404" pitchFamily="49" charset="0"/>
              </a:rPr>
              <a:t>classObject</a:t>
            </a:r>
            <a:endParaRPr lang="en-US" b="1" dirty="0">
              <a:latin typeface="Courier New" panose="02070309020205020404" pitchFamily="49" charset="0"/>
            </a:endParaRPr>
          </a:p>
          <a:p>
            <a:pPr lvl="3"/>
            <a:endParaRPr lang="en-US" b="1" dirty="0">
              <a:latin typeface="Courier New" panose="02070309020205020404" pitchFamily="49" charset="0"/>
            </a:endParaRPr>
          </a:p>
          <a:p>
            <a:r>
              <a:rPr lang="en-US" dirty="0"/>
              <a:t>Reason:– </a:t>
            </a:r>
          </a:p>
          <a:p>
            <a:pPr lvl="1"/>
            <a:r>
              <a:rPr lang="en-US" dirty="0"/>
              <a:t>These operators are associated with class of </a:t>
            </a:r>
            <a:r>
              <a:rPr lang="en-US" i="1" dirty="0"/>
              <a:t>right</a:t>
            </a:r>
            <a:r>
              <a:rPr lang="en-US" dirty="0"/>
              <a:t> operand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329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5180" indent="-329565" algn="ctr">
              <a:spcBef>
                <a:spcPts val="960"/>
              </a:spcBef>
              <a:buClr>
                <a:srgbClr val="FF3300"/>
              </a:buClr>
              <a:buSzPts val="2000"/>
            </a:pPr>
            <a:r>
              <a:rPr lang="en-US" sz="2400" b="1" dirty="0" smtClean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Operator Overloading Function</a:t>
            </a:r>
            <a:endParaRPr lang="en-US" sz="2400" b="1" dirty="0" smtClean="0">
              <a:solidFill>
                <a:schemeClr val="bg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0" y="6471572"/>
            <a:ext cx="12192000" cy="3864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	</a:t>
            </a:r>
            <a:endParaRPr sz="1800" b="0" i="0" u="none" strike="noStrike" cap="non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561300" y="1468314"/>
            <a:ext cx="11069400" cy="42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noAutofit/>
          </a:bodyPr>
          <a:lstStyle/>
          <a:p>
            <a:pPr lvl="1"/>
            <a:endParaRPr sz="2000" smtClean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1" name="Google Shape;11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616949" cy="10997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200" y="765958"/>
            <a:ext cx="10515600" cy="1325563"/>
          </a:xfrm>
        </p:spPr>
        <p:txBody>
          <a:bodyPr/>
          <a:lstStyle/>
          <a:p>
            <a:r>
              <a:rPr lang="en-US" sz="3200" b="1" dirty="0" smtClean="0"/>
              <a:t>Commutative Operators</a:t>
            </a:r>
            <a:endParaRPr lang="en-US" sz="3200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38200" y="1725041"/>
            <a:ext cx="10515600" cy="4351338"/>
          </a:xfrm>
        </p:spPr>
        <p:txBody>
          <a:bodyPr/>
          <a:lstStyle/>
          <a:p>
            <a:pPr eaLnBrk="1" hangingPunct="1"/>
            <a:r>
              <a:rPr lang="en-US" dirty="0"/>
              <a:t>May need </a:t>
            </a:r>
            <a:r>
              <a:rPr lang="en-US" sz="2400" b="1" dirty="0">
                <a:latin typeface="Courier New" panose="02070309020205020404" pitchFamily="49" charset="0"/>
              </a:rPr>
              <a:t>+</a:t>
            </a:r>
            <a:r>
              <a:rPr lang="en-US" dirty="0"/>
              <a:t> to be commutative</a:t>
            </a:r>
          </a:p>
          <a:p>
            <a:pPr lvl="2" eaLnBrk="1" hangingPunct="1"/>
            <a:r>
              <a:rPr lang="en-US" dirty="0"/>
              <a:t>So both “</a:t>
            </a:r>
            <a:r>
              <a:rPr lang="en-US" b="1" dirty="0">
                <a:latin typeface="Courier New" panose="02070309020205020404" pitchFamily="49" charset="0"/>
              </a:rPr>
              <a:t>a + b</a:t>
            </a:r>
            <a:r>
              <a:rPr lang="en-US" dirty="0"/>
              <a:t>” and “</a:t>
            </a:r>
            <a:r>
              <a:rPr lang="en-US" b="1" dirty="0">
                <a:latin typeface="Courier New" panose="02070309020205020404" pitchFamily="49" charset="0"/>
              </a:rPr>
              <a:t>b + a</a:t>
            </a:r>
            <a:r>
              <a:rPr lang="en-US" dirty="0"/>
              <a:t>” work as expected.</a:t>
            </a:r>
          </a:p>
          <a:p>
            <a:pPr eaLnBrk="1" hangingPunct="1"/>
            <a:r>
              <a:rPr lang="en-US" dirty="0"/>
              <a:t>Suppose we have two different classes</a:t>
            </a:r>
          </a:p>
          <a:p>
            <a:pPr lvl="1" eaLnBrk="1" hangingPunct="1"/>
            <a:r>
              <a:rPr lang="en-US" dirty="0"/>
              <a:t>Overloaded operator can only be member function when its class is on left.</a:t>
            </a:r>
          </a:p>
          <a:p>
            <a:pPr lvl="3" eaLnBrk="1" hangingPunct="1"/>
            <a:r>
              <a:rPr lang="en-US" b="1" dirty="0" err="1">
                <a:latin typeface="Courier New" panose="02070309020205020404" pitchFamily="49" charset="0"/>
              </a:rPr>
              <a:t>HugeIntClass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</a:rPr>
              <a:t>+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</a:rPr>
              <a:t>long </a:t>
            </a:r>
            <a:r>
              <a:rPr lang="en-US" b="1" dirty="0" err="1">
                <a:latin typeface="Courier New" panose="02070309020205020404" pitchFamily="49" charset="0"/>
              </a:rPr>
              <a:t>int</a:t>
            </a:r>
            <a:endParaRPr lang="en-US" b="1" dirty="0">
              <a:latin typeface="Courier New" panose="02070309020205020404" pitchFamily="49" charset="0"/>
            </a:endParaRPr>
          </a:p>
          <a:p>
            <a:pPr lvl="2" eaLnBrk="1" hangingPunct="1"/>
            <a:r>
              <a:rPr lang="en-US" dirty="0"/>
              <a:t>Can be member function</a:t>
            </a:r>
          </a:p>
          <a:p>
            <a:pPr lvl="1" eaLnBrk="1" hangingPunct="1"/>
            <a:r>
              <a:rPr lang="en-US" dirty="0"/>
              <a:t>For the other way, you need a global overloaded function.</a:t>
            </a:r>
          </a:p>
          <a:p>
            <a:pPr lvl="3" eaLnBrk="1" hangingPunct="1"/>
            <a:r>
              <a:rPr lang="en-US" b="1" dirty="0">
                <a:latin typeface="Courier New" panose="02070309020205020404" pitchFamily="49" charset="0"/>
              </a:rPr>
              <a:t>long </a:t>
            </a:r>
            <a:r>
              <a:rPr lang="en-US" b="1" dirty="0" err="1">
                <a:latin typeface="Courier New" panose="02070309020205020404" pitchFamily="49" charset="0"/>
              </a:rPr>
              <a:t>int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</a:rPr>
              <a:t>+</a:t>
            </a:r>
            <a:r>
              <a:rPr lang="en-US" dirty="0"/>
              <a:t> </a:t>
            </a:r>
            <a:r>
              <a:rPr lang="en-US" b="1" dirty="0" err="1">
                <a:latin typeface="Courier New" panose="02070309020205020404" pitchFamily="49" charset="0"/>
              </a:rPr>
              <a:t>HugeIntClass</a:t>
            </a:r>
            <a:endParaRPr lang="en-US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172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5291</TotalTime>
  <Words>675</Words>
  <Application>Microsoft Office PowerPoint</Application>
  <PresentationFormat>Widescreen</PresentationFormat>
  <Paragraphs>128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Tinos</vt:lpstr>
      <vt:lpstr>Noto Sans Symbols</vt:lpstr>
      <vt:lpstr>Calibri</vt:lpstr>
      <vt:lpstr>Courier New</vt:lpstr>
      <vt:lpstr>Verdana</vt:lpstr>
      <vt:lpstr>Times New Roman</vt:lpstr>
      <vt:lpstr>Arial</vt:lpstr>
      <vt:lpstr>Office Theme</vt:lpstr>
      <vt:lpstr>PowerPoint Presentation</vt:lpstr>
      <vt:lpstr>PowerPoint Presentation</vt:lpstr>
      <vt:lpstr>Operator Overload Function</vt:lpstr>
      <vt:lpstr>Operator Overload Function</vt:lpstr>
      <vt:lpstr>Operator Overload Function</vt:lpstr>
      <vt:lpstr>Operator Function as Class Member</vt:lpstr>
      <vt:lpstr>Operator Function as Global Member</vt:lpstr>
      <vt:lpstr>Stream Insertion &amp; Extraction Operations as Global Functions</vt:lpstr>
      <vt:lpstr>Commutative Operators</vt:lpstr>
      <vt:lpstr>Unary Operators</vt:lpstr>
      <vt:lpstr>Binary Operators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Swati</dc:creator>
  <cp:lastModifiedBy>Nikita</cp:lastModifiedBy>
  <cp:revision>102</cp:revision>
  <dcterms:modified xsi:type="dcterms:W3CDTF">2021-04-26T09:52:13Z</dcterms:modified>
</cp:coreProperties>
</file>