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77" r:id="rId5"/>
    <p:sldId id="278" r:id="rId6"/>
    <p:sldId id="279" r:id="rId7"/>
    <p:sldId id="274" r:id="rId8"/>
    <p:sldId id="280" r:id="rId9"/>
    <p:sldId id="266" r:id="rId10"/>
    <p:sldId id="267" r:id="rId11"/>
    <p:sldId id="268" r:id="rId12"/>
    <p:sldId id="269" r:id="rId13"/>
  </p:sldIdLst>
  <p:sldSz cx="12192000" cy="6858000"/>
  <p:notesSz cx="7010400" cy="9296400"/>
  <p:embeddedFontLst>
    <p:embeddedFont>
      <p:font typeface="Calibri" pitchFamily="34" charset="0"/>
      <p:regular r:id="rId15"/>
      <p:bold r:id="rId16"/>
      <p:italic r:id="rId17"/>
      <p:boldItalic r:id="rId18"/>
    </p:embeddedFont>
    <p:embeddedFont>
      <p:font typeface="Tinos" charset="0"/>
      <p:regular r:id="rId19"/>
      <p:bold r:id="rId20"/>
      <p:italic r:id="rId21"/>
      <p:boldItalic r:id="rId22"/>
    </p:embeddedFont>
    <p:embeddedFont>
      <p:font typeface="Verdana"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snapToGrid="0">
      <p:cViewPr varScale="1">
        <p:scale>
          <a:sx n="71" d="100"/>
          <a:sy n="71" d="100"/>
        </p:scale>
        <p:origin x="-274"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2399320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15-10-2020</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 xmlns:p14="http://schemas.microsoft.com/office/powerpoint/2010/main" val="594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158d1331_0_21: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5" name="Google Shape;185;g9d158d1331_0_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729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035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5103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0049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014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34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p:nvPr/>
        </p:nvSpPr>
        <p:spPr>
          <a:xfrm>
            <a:off x="1421175" y="0"/>
            <a:ext cx="10770900" cy="1156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400" i="0" u="none" strike="noStrike" cap="none" dirty="0">
                <a:solidFill>
                  <a:schemeClr val="lt1"/>
                </a:solidFill>
                <a:latin typeface="Times New Roman"/>
                <a:ea typeface="Times New Roman"/>
                <a:cs typeface="Times New Roman"/>
                <a:sym typeface="Times New Roman"/>
              </a:rPr>
              <a:t>School of Computing Science and Engineering</a:t>
            </a:r>
            <a:endParaRPr sz="2400">
              <a:latin typeface="Times New Roman"/>
              <a:ea typeface="Times New Roman"/>
              <a:cs typeface="Times New Roman"/>
              <a:sym typeface="Times New Roman"/>
            </a:endParaRPr>
          </a:p>
          <a:p>
            <a:pPr marL="0" marR="0" lvl="0" indent="0" algn="l" rtl="0">
              <a:lnSpc>
                <a:spcPct val="90000"/>
              </a:lnSpc>
              <a:spcBef>
                <a:spcPts val="0"/>
              </a:spcBef>
              <a:spcAft>
                <a:spcPts val="0"/>
              </a:spcAft>
              <a:buNone/>
            </a:pPr>
            <a:endParaRPr sz="2400">
              <a:solidFill>
                <a:schemeClr val="lt1"/>
              </a:solidFill>
              <a:latin typeface="Times New Roman"/>
              <a:ea typeface="Times New Roman"/>
              <a:cs typeface="Times New Roman"/>
              <a:sym typeface="Times New Roman"/>
            </a:endParaRPr>
          </a:p>
          <a:p>
            <a:pPr>
              <a:lnSpc>
                <a:spcPct val="90000"/>
              </a:lnSpc>
            </a:pPr>
            <a:r>
              <a:rPr lang="en-US" sz="2400" dirty="0">
                <a:solidFill>
                  <a:schemeClr val="lt1"/>
                </a:solidFill>
                <a:latin typeface="Times New Roman"/>
                <a:ea typeface="Times New Roman"/>
                <a:cs typeface="Times New Roman"/>
                <a:sym typeface="Times New Roman"/>
              </a:rPr>
              <a:t>  </a:t>
            </a:r>
            <a:r>
              <a:rPr lang="en-US" sz="2400" i="0" u="none" strike="noStrike" cap="none" dirty="0">
                <a:solidFill>
                  <a:schemeClr val="lt1"/>
                </a:solidFill>
                <a:latin typeface="Times New Roman"/>
                <a:ea typeface="Times New Roman"/>
                <a:cs typeface="Times New Roman"/>
                <a:sym typeface="Times New Roman"/>
              </a:rPr>
              <a:t>C</a:t>
            </a:r>
            <a:r>
              <a:rPr lang="en-US" sz="2300" i="0" u="none" strike="noStrike" cap="none" dirty="0">
                <a:solidFill>
                  <a:schemeClr val="lt1"/>
                </a:solidFill>
                <a:latin typeface="Times New Roman"/>
                <a:ea typeface="Times New Roman"/>
                <a:cs typeface="Times New Roman"/>
                <a:sym typeface="Times New Roman"/>
              </a:rPr>
              <a:t>ourse Code : </a:t>
            </a:r>
            <a:r>
              <a:rPr lang="en-US" sz="2300" i="0" u="none" strike="noStrike" cap="none" dirty="0" smtClean="0">
                <a:solidFill>
                  <a:schemeClr val="lt1"/>
                </a:solidFill>
                <a:latin typeface="Times New Roman"/>
                <a:ea typeface="Times New Roman"/>
                <a:cs typeface="Times New Roman"/>
                <a:sym typeface="Times New Roman"/>
              </a:rPr>
              <a:t>BCS0</a:t>
            </a:r>
            <a:r>
              <a:rPr lang="en-US" sz="2300" dirty="0" smtClean="0">
                <a:solidFill>
                  <a:schemeClr val="lt1"/>
                </a:solidFill>
                <a:latin typeface="Times New Roman"/>
                <a:ea typeface="Times New Roman"/>
                <a:cs typeface="Times New Roman"/>
                <a:sym typeface="Times New Roman"/>
              </a:rPr>
              <a:t>1</a:t>
            </a:r>
            <a:r>
              <a:rPr lang="en-US" sz="2300" i="0" u="none" strike="noStrike" cap="none" dirty="0" smtClean="0">
                <a:solidFill>
                  <a:schemeClr val="lt1"/>
                </a:solidFill>
                <a:latin typeface="Times New Roman"/>
                <a:ea typeface="Times New Roman"/>
                <a:cs typeface="Times New Roman"/>
                <a:sym typeface="Times New Roman"/>
              </a:rPr>
              <a:t>T1006 </a:t>
            </a:r>
            <a:r>
              <a:rPr lang="en-US" sz="2300" dirty="0" smtClean="0">
                <a:solidFill>
                  <a:schemeClr val="lt1"/>
                </a:solidFill>
                <a:latin typeface="Times New Roman"/>
                <a:ea typeface="Times New Roman"/>
                <a:cs typeface="Times New Roman"/>
                <a:sym typeface="Times New Roman"/>
              </a:rPr>
              <a:t>   </a:t>
            </a:r>
            <a:r>
              <a:rPr lang="en-US" sz="2300" i="0" u="none" strike="noStrike" cap="none" dirty="0" smtClean="0">
                <a:solidFill>
                  <a:schemeClr val="lt1"/>
                </a:solidFill>
                <a:latin typeface="Times New Roman"/>
                <a:ea typeface="Times New Roman"/>
                <a:cs typeface="Times New Roman"/>
                <a:sym typeface="Times New Roman"/>
              </a:rPr>
              <a:t>                      Name</a:t>
            </a:r>
            <a:r>
              <a:rPr lang="en-US" sz="2300" i="0" u="none" strike="noStrike" cap="none" dirty="0">
                <a:solidFill>
                  <a:schemeClr val="lt1"/>
                </a:solidFill>
                <a:latin typeface="Times New Roman"/>
                <a:ea typeface="Times New Roman"/>
                <a:cs typeface="Times New Roman"/>
                <a:sym typeface="Times New Roman"/>
              </a:rPr>
              <a:t>: </a:t>
            </a:r>
            <a:r>
              <a:rPr lang="en-US" sz="2400" dirty="0" smtClean="0">
                <a:solidFill>
                  <a:schemeClr val="bg1"/>
                </a:solidFill>
                <a:latin typeface="Times New Roman"/>
                <a:ea typeface="Times New Roman"/>
              </a:rPr>
              <a:t>Object Oriented Programming</a:t>
            </a:r>
            <a:endParaRPr sz="2300" i="0" u="none" strike="noStrike" cap="none">
              <a:solidFill>
                <a:schemeClr val="bg1"/>
              </a:solidFill>
              <a:latin typeface="Times New Roman"/>
              <a:ea typeface="Times New Roman"/>
              <a:cs typeface="Times New Roman"/>
              <a:sym typeface="Times New Roman"/>
            </a:endParaRPr>
          </a:p>
        </p:txBody>
      </p:sp>
      <p:sp>
        <p:nvSpPr>
          <p:cNvPr id="92" name="Google Shape;92;p13"/>
          <p:cNvSpPr txBox="1"/>
          <p:nvPr/>
        </p:nvSpPr>
        <p:spPr>
          <a:xfrm>
            <a:off x="1934284" y="2703513"/>
            <a:ext cx="8323432" cy="32338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50" b="0" i="0" u="none" strike="noStrike" cap="none" dirty="0">
                <a:solidFill>
                  <a:srgbClr val="FF0000"/>
                </a:solidFill>
                <a:latin typeface="Calibri"/>
                <a:ea typeface="Calibri"/>
                <a:cs typeface="Calibri"/>
                <a:sym typeface="Calibri"/>
              </a:rPr>
              <a:t>UNIT </a:t>
            </a:r>
            <a:r>
              <a:rPr lang="en-US" sz="4050" b="0" i="0" u="none" strike="noStrike" cap="none" dirty="0" smtClean="0">
                <a:solidFill>
                  <a:srgbClr val="FF0000"/>
                </a:solidFill>
                <a:latin typeface="Calibri"/>
                <a:ea typeface="Calibri"/>
                <a:cs typeface="Calibri"/>
                <a:sym typeface="Calibri"/>
              </a:rPr>
              <a:t>I</a:t>
            </a:r>
            <a:endParaRPr/>
          </a:p>
          <a:p>
            <a:pPr lvl="0" algn="ctr"/>
            <a:r>
              <a:rPr lang="en-US" sz="3200" b="1" dirty="0" smtClean="0">
                <a:solidFill>
                  <a:srgbClr val="FF0000"/>
                </a:solidFill>
              </a:rPr>
              <a:t>Introduction: Basic Terminology</a:t>
            </a:r>
            <a:endParaRPr sz="3000">
              <a:solidFill>
                <a:srgbClr val="FF0000"/>
              </a:solidFill>
              <a:latin typeface="Calibri"/>
              <a:ea typeface="Calibri"/>
              <a:cs typeface="Calibri"/>
              <a:sym typeface="Calibri"/>
            </a:endParaRPr>
          </a:p>
          <a:p>
            <a:pPr algn="ctr"/>
            <a:endParaRPr lang="en-US" sz="3000" dirty="0" smtClean="0">
              <a:solidFill>
                <a:srgbClr val="FF0000"/>
              </a:solidFill>
              <a:latin typeface="Calibri"/>
              <a:ea typeface="Calibri"/>
              <a:cs typeface="Calibri"/>
              <a:sym typeface="Calibri"/>
            </a:endParaRPr>
          </a:p>
          <a:p>
            <a:pPr algn="ctr"/>
            <a:r>
              <a:rPr lang="en-US" sz="3000" dirty="0" smtClean="0">
                <a:solidFill>
                  <a:srgbClr val="FF0000"/>
                </a:solidFill>
                <a:latin typeface="Calibri"/>
                <a:ea typeface="Calibri"/>
                <a:cs typeface="Calibri"/>
                <a:sym typeface="Calibri"/>
              </a:rPr>
              <a:t>Object oriented programming concepts </a:t>
            </a:r>
            <a:endParaRPr sz="3000">
              <a:solidFill>
                <a:srgbClr val="FF0000"/>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0" y="0"/>
            <a:ext cx="1567150" cy="1211000"/>
          </a:xfrm>
          <a:prstGeom prst="rect">
            <a:avLst/>
          </a:prstGeom>
          <a:noFill/>
          <a:ln>
            <a:noFill/>
          </a:ln>
        </p:spPr>
      </p:pic>
      <p:sp>
        <p:nvSpPr>
          <p:cNvPr id="6"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algn="ctr">
              <a:lnSpc>
                <a:spcPct val="90000"/>
              </a:lnSpc>
            </a:pPr>
            <a:r>
              <a:rPr lang="en-US" sz="1800" b="0" i="0" u="none" strike="noStrike" cap="none" dirty="0">
                <a:solidFill>
                  <a:schemeClr val="lt1"/>
                </a:solidFill>
                <a:latin typeface="Tinos"/>
                <a:ea typeface="Tinos"/>
                <a:cs typeface="Tinos"/>
                <a:sym typeface="Tinos"/>
              </a:rPr>
              <a:t> 	</a:t>
            </a:r>
            <a:r>
              <a:rPr lang="en-US" sz="1800" dirty="0" smtClean="0">
                <a:solidFill>
                  <a:schemeClr val="lt1"/>
                </a:solidFill>
                <a:latin typeface="Tinos"/>
                <a:ea typeface="Tinos"/>
                <a:cs typeface="Tinos"/>
                <a:sym typeface="Tinos"/>
              </a:rPr>
              <a:t>Name of the Faculty:  </a:t>
            </a:r>
            <a:r>
              <a:rPr lang="en-US" sz="1800" dirty="0" err="1" smtClean="0">
                <a:solidFill>
                  <a:schemeClr val="lt1"/>
                </a:solidFill>
                <a:latin typeface="Tinos"/>
                <a:ea typeface="Tinos"/>
                <a:cs typeface="Tinos"/>
                <a:sym typeface="Tinos"/>
              </a:rPr>
              <a:t>Swati</a:t>
            </a:r>
            <a:r>
              <a:rPr lang="en-US" sz="1800" dirty="0" smtClean="0">
                <a:solidFill>
                  <a:schemeClr val="lt1"/>
                </a:solidFill>
                <a:latin typeface="Tinos"/>
                <a:ea typeface="Tinos"/>
                <a:cs typeface="Tinos"/>
                <a:sym typeface="Tinos"/>
              </a:rPr>
              <a:t> Sharma</a:t>
            </a:r>
            <a:r>
              <a:rPr lang="en-US" sz="1800" dirty="0" smtClean="0">
                <a:solidFill>
                  <a:schemeClr val="lt1"/>
                </a:solidFill>
                <a:latin typeface="Tinos"/>
                <a:ea typeface="Tinos"/>
                <a:cs typeface="Tinos"/>
                <a:sym typeface="Tinos"/>
              </a:rPr>
              <a:t>					Program Name : </a:t>
            </a:r>
            <a:r>
              <a:rPr lang="en-US" sz="1800" dirty="0" err="1" smtClean="0">
                <a:solidFill>
                  <a:schemeClr val="lt1"/>
                </a:solidFill>
                <a:latin typeface="Tinos"/>
                <a:ea typeface="Tinos"/>
                <a:cs typeface="Tinos"/>
                <a:sym typeface="Tinos"/>
              </a:rPr>
              <a:t>B.Tech</a:t>
            </a:r>
            <a:r>
              <a:rPr lang="en-US" sz="1800" dirty="0" smtClean="0">
                <a:solidFill>
                  <a:schemeClr val="lt1"/>
                </a:solidFill>
                <a:latin typeface="Tinos"/>
                <a:ea typeface="Tinos"/>
                <a:cs typeface="Tinos"/>
                <a:sym typeface="Tinos"/>
              </a:rPr>
              <a:t>(CSE)</a:t>
            </a:r>
          </a:p>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838200" y="1261250"/>
            <a:ext cx="10515600" cy="3927600"/>
          </a:xfrm>
          <a:prstGeom prst="rect">
            <a:avLst/>
          </a:prstGeom>
          <a:noFill/>
          <a:ln>
            <a:noFill/>
          </a:ln>
        </p:spPr>
        <p:txBody>
          <a:bodyPr spcFirstLastPara="1" wrap="square" lIns="91425" tIns="45700" rIns="91425" bIns="45700" anchor="t" anchorCtr="0">
            <a:noAutofit/>
          </a:bodyPr>
          <a:lstStyle/>
          <a:p>
            <a:pPr lvl="0" indent="-355600" algn="just">
              <a:lnSpc>
                <a:spcPct val="150000"/>
              </a:lnSpc>
              <a:spcBef>
                <a:spcPts val="0"/>
              </a:spcBef>
              <a:buSzPts val="2000"/>
              <a:buFont typeface="Verdana"/>
              <a:buChar char="•"/>
            </a:pPr>
            <a:r>
              <a:rPr lang="en-US" sz="2000" dirty="0" smtClean="0">
                <a:latin typeface="Verdana"/>
                <a:ea typeface="Verdana"/>
                <a:cs typeface="Verdana"/>
                <a:sym typeface="Verdana"/>
              </a:rPr>
              <a:t>Object Oriented Programming with C++ - Rajiv </a:t>
            </a:r>
            <a:r>
              <a:rPr lang="en-US" sz="2000" dirty="0" err="1" smtClean="0">
                <a:latin typeface="Verdana"/>
                <a:ea typeface="Verdana"/>
                <a:cs typeface="Verdana"/>
                <a:sym typeface="Verdana"/>
              </a:rPr>
              <a:t>Sahay</a:t>
            </a:r>
            <a:r>
              <a:rPr lang="en-US" sz="2000" dirty="0" smtClean="0">
                <a:latin typeface="Verdana"/>
                <a:ea typeface="Verdana"/>
                <a:cs typeface="Verdana"/>
                <a:sym typeface="Verdana"/>
              </a:rPr>
              <a:t>, Oxford  Mastering C++ - </a:t>
            </a:r>
            <a:r>
              <a:rPr lang="en-US" sz="2000" dirty="0" err="1" smtClean="0">
                <a:latin typeface="Verdana"/>
                <a:ea typeface="Verdana"/>
                <a:cs typeface="Verdana"/>
                <a:sym typeface="Verdana"/>
              </a:rPr>
              <a:t>Venugopal</a:t>
            </a:r>
            <a:r>
              <a:rPr lang="en-US" sz="2000" dirty="0" smtClean="0">
                <a:latin typeface="Verdana"/>
                <a:ea typeface="Verdana"/>
                <a:cs typeface="Verdana"/>
                <a:sym typeface="Verdana"/>
              </a:rPr>
              <a:t>, McGraw-Hill Education (India)</a:t>
            </a:r>
          </a:p>
          <a:p>
            <a:pPr lvl="0" indent="-355600" algn="just">
              <a:lnSpc>
                <a:spcPct val="150000"/>
              </a:lnSpc>
              <a:spcBef>
                <a:spcPts val="0"/>
              </a:spcBef>
              <a:buSzPts val="2000"/>
              <a:buFont typeface="Verdana"/>
              <a:buChar char="•"/>
            </a:pPr>
            <a:r>
              <a:rPr lang="en-US" sz="2000" dirty="0" smtClean="0">
                <a:latin typeface="Verdana"/>
                <a:ea typeface="Verdana"/>
                <a:cs typeface="Verdana"/>
                <a:sym typeface="Verdana"/>
              </a:rPr>
              <a:t>Herbert </a:t>
            </a:r>
            <a:r>
              <a:rPr lang="en-US" sz="2000" dirty="0" err="1" smtClean="0">
                <a:latin typeface="Verdana"/>
                <a:ea typeface="Verdana"/>
                <a:cs typeface="Verdana"/>
                <a:sym typeface="Verdana"/>
              </a:rPr>
              <a:t>Schildt</a:t>
            </a:r>
            <a:r>
              <a:rPr lang="en-US" sz="2000" dirty="0" smtClean="0">
                <a:latin typeface="Verdana"/>
                <a:ea typeface="Verdana"/>
                <a:cs typeface="Verdana"/>
                <a:sym typeface="Verdana"/>
              </a:rPr>
              <a:t>, C++ - The Complete Reference, Third Edition -Tata McGraw Hill - 1999.</a:t>
            </a:r>
          </a:p>
          <a:p>
            <a:pPr lvl="0" indent="-355600" algn="just">
              <a:lnSpc>
                <a:spcPct val="150000"/>
              </a:lnSpc>
              <a:spcBef>
                <a:spcPts val="0"/>
              </a:spcBef>
              <a:buSzPts val="2000"/>
              <a:buFont typeface="Verdana"/>
              <a:buChar char="•"/>
            </a:pPr>
            <a:r>
              <a:rPr lang="en-US" sz="2000" dirty="0" smtClean="0">
                <a:latin typeface="Verdana"/>
                <a:ea typeface="Verdana"/>
                <a:cs typeface="Verdana"/>
                <a:sym typeface="Verdana"/>
              </a:rPr>
              <a:t>Bruce </a:t>
            </a:r>
            <a:r>
              <a:rPr lang="en-US" sz="2000" dirty="0" err="1" smtClean="0">
                <a:latin typeface="Verdana"/>
                <a:ea typeface="Verdana"/>
                <a:cs typeface="Verdana"/>
                <a:sym typeface="Verdana"/>
              </a:rPr>
              <a:t>Eckel</a:t>
            </a:r>
            <a:r>
              <a:rPr lang="en-US" sz="2000" dirty="0" smtClean="0">
                <a:latin typeface="Verdana"/>
                <a:ea typeface="Verdana"/>
                <a:cs typeface="Verdana"/>
                <a:sym typeface="Verdana"/>
              </a:rPr>
              <a:t>, Thinking in C++, Second Edition, Volume One, Pearson Education Asia, 2000.</a:t>
            </a:r>
          </a:p>
          <a:p>
            <a:pPr marL="457200" lvl="0" indent="0" algn="just" rtl="0">
              <a:lnSpc>
                <a:spcPct val="150000"/>
              </a:lnSpc>
              <a:spcBef>
                <a:spcPts val="1000"/>
              </a:spcBef>
              <a:spcAft>
                <a:spcPts val="0"/>
              </a:spcAft>
              <a:buNone/>
            </a:pPr>
            <a:endParaRPr sz="2000">
              <a:latin typeface="Verdana"/>
              <a:ea typeface="Verdana"/>
              <a:cs typeface="Verdana"/>
              <a:sym typeface="Verdana"/>
            </a:endParaRPr>
          </a:p>
          <a:p>
            <a:pPr marL="0" lvl="0" indent="0" algn="just" rtl="0">
              <a:lnSpc>
                <a:spcPct val="150000"/>
              </a:lnSpc>
              <a:spcBef>
                <a:spcPts val="1000"/>
              </a:spcBef>
              <a:spcAft>
                <a:spcPts val="1000"/>
              </a:spcAft>
              <a:buNone/>
            </a:pPr>
            <a:endParaRPr sz="2000">
              <a:latin typeface="Verdana"/>
              <a:ea typeface="Verdana"/>
              <a:cs typeface="Verdana"/>
              <a:sym typeface="Verdana"/>
            </a:endParaRPr>
          </a:p>
        </p:txBody>
      </p:sp>
      <p:sp>
        <p:nvSpPr>
          <p:cNvPr id="189" name="Google Shape;189;p24"/>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References</a:t>
            </a:r>
            <a:endParaRPr sz="4400">
              <a:solidFill>
                <a:schemeClr val="lt1"/>
              </a:solidFill>
              <a:latin typeface="Tinos"/>
              <a:ea typeface="Tinos"/>
              <a:cs typeface="Tinos"/>
              <a:sym typeface="Tinos"/>
            </a:endParaRPr>
          </a:p>
        </p:txBody>
      </p:sp>
      <p:sp>
        <p:nvSpPr>
          <p:cNvPr id="190" name="Google Shape;190;p24"/>
          <p:cNvSpPr txBox="1"/>
          <p:nvPr/>
        </p:nvSpPr>
        <p:spPr>
          <a:xfrm>
            <a:off x="0" y="6023516"/>
            <a:ext cx="12192000" cy="3864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1" name="Google Shape;191;p24"/>
          <p:cNvPicPr preferRelativeResize="0"/>
          <p:nvPr/>
        </p:nvPicPr>
        <p:blipFill rotWithShape="1">
          <a:blip r:embed="rId3">
            <a:alphaModFix/>
          </a:blip>
          <a:srcRect/>
          <a:stretch/>
        </p:blipFill>
        <p:spPr>
          <a:xfrm>
            <a:off x="0" y="-54550"/>
            <a:ext cx="1616949" cy="10997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1524000" y="1981200"/>
            <a:ext cx="8915400" cy="4114800"/>
          </a:xfrm>
          <a:prstGeom prst="rect">
            <a:avLst/>
          </a:prstGeom>
          <a:noFill/>
          <a:ln>
            <a:noFill/>
          </a:ln>
        </p:spPr>
        <p:txBody>
          <a:bodyPr spcFirstLastPara="1" wrap="square" lIns="92075" tIns="46025" rIns="92075" bIns="46025" anchor="t" anchorCtr="0">
            <a:noAutofit/>
          </a:bodyPr>
          <a:lstStyle/>
          <a:p>
            <a:pPr marL="1143000" marR="0" lvl="2" indent="-228600" algn="ctr" rtl="0">
              <a:spcBef>
                <a:spcPts val="0"/>
              </a:spcBef>
              <a:spcAft>
                <a:spcPts val="0"/>
              </a:spcAft>
              <a:buClr>
                <a:schemeClr val="folHlink"/>
              </a:buClr>
              <a:buSzPts val="1600"/>
              <a:buFont typeface="Arial"/>
              <a:buNone/>
            </a:pPr>
            <a:endParaRPr/>
          </a:p>
          <a:p>
            <a:pPr marL="1143000" marR="0" lvl="2" indent="-228600" algn="ctr" rtl="0">
              <a:spcBef>
                <a:spcPts val="640"/>
              </a:spcBef>
              <a:spcAft>
                <a:spcPts val="0"/>
              </a:spcAft>
              <a:buClr>
                <a:schemeClr val="folHlink"/>
              </a:buClr>
              <a:buSzPts val="1600"/>
              <a:buFont typeface="Arial"/>
              <a:buNone/>
            </a:pPr>
            <a:r>
              <a:rPr lang="en-IN" sz="3200" dirty="0" err="1" smtClean="0">
                <a:solidFill>
                  <a:schemeClr val="dk1"/>
                </a:solidFill>
                <a:latin typeface="Calibri"/>
                <a:ea typeface="Calibri"/>
                <a:cs typeface="Calibri"/>
                <a:sym typeface="Calibri"/>
              </a:rPr>
              <a:t>Swati</a:t>
            </a:r>
            <a:r>
              <a:rPr lang="en-IN" sz="3200" dirty="0" smtClean="0">
                <a:solidFill>
                  <a:schemeClr val="dk1"/>
                </a:solidFill>
                <a:latin typeface="Calibri"/>
                <a:ea typeface="Calibri"/>
                <a:cs typeface="Calibri"/>
                <a:sym typeface="Calibri"/>
              </a:rPr>
              <a:t> Sharma</a:t>
            </a:r>
            <a:endParaRPr sz="3200" b="0" i="0" u="none" strike="noStrike" cap="none">
              <a:solidFill>
                <a:schemeClr val="dk1"/>
              </a:solidFill>
              <a:latin typeface="Calibri"/>
              <a:ea typeface="Calibri"/>
              <a:cs typeface="Calibri"/>
              <a:sym typeface="Calibri"/>
            </a:endParaRPr>
          </a:p>
          <a:p>
            <a:pPr marL="1143000" marR="0" lvl="2" indent="-228600" algn="ctr" rtl="0">
              <a:spcBef>
                <a:spcPts val="640"/>
              </a:spcBef>
              <a:spcAft>
                <a:spcPts val="0"/>
              </a:spcAft>
              <a:buClr>
                <a:schemeClr val="folHlink"/>
              </a:buClr>
              <a:buSzPts val="1600"/>
              <a:buFont typeface="Arial"/>
              <a:buNone/>
            </a:pPr>
            <a:r>
              <a:rPr lang="en-US" sz="3200" dirty="0" smtClean="0">
                <a:solidFill>
                  <a:schemeClr val="dk1"/>
                </a:solidFill>
                <a:latin typeface="Calibri"/>
                <a:ea typeface="Calibri"/>
                <a:cs typeface="Calibri"/>
                <a:sym typeface="Calibri"/>
              </a:rPr>
              <a:t>swatisharma</a:t>
            </a:r>
            <a:r>
              <a:rPr lang="en-US" sz="3200" b="0" i="0" u="none" strike="noStrike" cap="none" dirty="0" smtClean="0">
                <a:solidFill>
                  <a:schemeClr val="dk1"/>
                </a:solidFill>
                <a:latin typeface="Calibri"/>
                <a:ea typeface="Calibri"/>
                <a:cs typeface="Calibri"/>
                <a:sym typeface="Calibri"/>
              </a:rPr>
              <a:t>@galgotiasuniversity.edu.in</a:t>
            </a:r>
            <a:endParaRPr/>
          </a:p>
        </p:txBody>
      </p:sp>
      <p:sp>
        <p:nvSpPr>
          <p:cNvPr id="197" name="Google Shape;197;p25"/>
          <p:cNvSpPr txBox="1"/>
          <p:nvPr/>
        </p:nvSpPr>
        <p:spPr>
          <a:xfrm>
            <a:off x="0" y="56000"/>
            <a:ext cx="12192000" cy="10140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inos"/>
                <a:ea typeface="Tinos"/>
                <a:cs typeface="Tinos"/>
                <a:sym typeface="Tinos"/>
              </a:rPr>
              <a:t>Contact Information</a:t>
            </a:r>
            <a:endParaRPr>
              <a:latin typeface="Tinos"/>
              <a:ea typeface="Tinos"/>
              <a:cs typeface="Tinos"/>
              <a:sym typeface="Tinos"/>
            </a:endParaRPr>
          </a:p>
        </p:txBody>
      </p:sp>
      <p:sp>
        <p:nvSpPr>
          <p:cNvPr id="198" name="Google Shape;198;p25"/>
          <p:cNvSpPr txBox="1"/>
          <p:nvPr/>
        </p:nvSpPr>
        <p:spPr>
          <a:xfrm>
            <a:off x="0" y="6096000"/>
            <a:ext cx="12192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9" name="Google Shape;199;p25"/>
          <p:cNvPicPr preferRelativeResize="0"/>
          <p:nvPr/>
        </p:nvPicPr>
        <p:blipFill rotWithShape="1">
          <a:blip r:embed="rId3">
            <a:alphaModFix/>
          </a:blip>
          <a:srcRect/>
          <a:stretch/>
        </p:blipFill>
        <p:spPr>
          <a:xfrm>
            <a:off x="0" y="21650"/>
            <a:ext cx="1616949" cy="1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5" name="Google Shape;205;p26" descr="Screenshot (785).png"/>
          <p:cNvPicPr preferRelativeResize="0">
            <a:picLocks noGrp="1"/>
          </p:cNvPicPr>
          <p:nvPr>
            <p:ph type="body" idx="1"/>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p:nvPr/>
        </p:nvSpPr>
        <p:spPr>
          <a:xfrm>
            <a:off x="0" y="0"/>
            <a:ext cx="12192000" cy="9585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400" b="0" i="0" u="none" strike="noStrike" cap="none">
                <a:solidFill>
                  <a:schemeClr val="lt1"/>
                </a:solidFill>
                <a:latin typeface="Tinos"/>
                <a:ea typeface="Tinos"/>
                <a:cs typeface="Tinos"/>
                <a:sym typeface="Tinos"/>
              </a:rPr>
              <a:t>Objective</a:t>
            </a:r>
            <a:endParaRPr sz="4400" b="0" i="0" u="none" strike="noStrike" cap="none">
              <a:solidFill>
                <a:schemeClr val="lt1"/>
              </a:solidFill>
              <a:latin typeface="Tinos"/>
              <a:ea typeface="Tinos"/>
              <a:cs typeface="Tinos"/>
              <a:sym typeface="Tinos"/>
            </a:endParaRPr>
          </a:p>
        </p:txBody>
      </p:sp>
      <p:sp>
        <p:nvSpPr>
          <p:cNvPr id="99" name="Google Shape;99;p14"/>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Tinos"/>
              <a:ea typeface="Tinos"/>
              <a:cs typeface="Tinos"/>
              <a:sym typeface="Tinos"/>
            </a:endParaRPr>
          </a:p>
        </p:txBody>
      </p:sp>
      <p:sp>
        <p:nvSpPr>
          <p:cNvPr id="101" name="Google Shape;101;p14"/>
          <p:cNvSpPr txBox="1"/>
          <p:nvPr/>
        </p:nvSpPr>
        <p:spPr>
          <a:xfrm>
            <a:off x="743200" y="1500735"/>
            <a:ext cx="10412400" cy="3619500"/>
          </a:xfrm>
          <a:prstGeom prst="rect">
            <a:avLst/>
          </a:prstGeom>
          <a:noFill/>
          <a:ln>
            <a:noFill/>
          </a:ln>
        </p:spPr>
        <p:txBody>
          <a:bodyPr spcFirstLastPara="1" wrap="square" lIns="0" tIns="13325" rIns="0" bIns="0" anchor="t" anchorCtr="0">
            <a:noAutofit/>
          </a:bodyPr>
          <a:lstStyle/>
          <a:p>
            <a:pPr marL="0" marR="0" lvl="0" indent="0" algn="l" rtl="0">
              <a:lnSpc>
                <a:spcPct val="100000"/>
              </a:lnSpc>
              <a:spcBef>
                <a:spcPts val="0"/>
              </a:spcBef>
              <a:spcAft>
                <a:spcPts val="0"/>
              </a:spcAft>
              <a:buNone/>
            </a:pPr>
            <a:endParaRPr sz="3550" b="0" i="0" u="none" strike="noStrike" cap="none">
              <a:solidFill>
                <a:schemeClr val="dk1"/>
              </a:solidFill>
              <a:latin typeface="Verdana"/>
              <a:ea typeface="Verdana"/>
              <a:cs typeface="Verdana"/>
              <a:sym typeface="Verdana"/>
            </a:endParaRPr>
          </a:p>
          <a:p>
            <a:pPr marL="805180" marR="0" lvl="0" indent="-329565" algn="l" rtl="0">
              <a:lnSpc>
                <a:spcPct val="100000"/>
              </a:lnSpc>
              <a:spcBef>
                <a:spcPts val="960"/>
              </a:spcBef>
              <a:spcAft>
                <a:spcPts val="0"/>
              </a:spcAft>
              <a:buClr>
                <a:srgbClr val="FF3300"/>
              </a:buClr>
              <a:buSzPts val="2000"/>
            </a:pPr>
            <a:r>
              <a:rPr lang="en-IN" sz="2400" dirty="0" smtClean="0">
                <a:solidFill>
                  <a:srgbClr val="333333"/>
                </a:solidFill>
                <a:latin typeface="Calibri" pitchFamily="34" charset="0"/>
                <a:ea typeface="Verdana"/>
                <a:cs typeface="Calibri" pitchFamily="34" charset="0"/>
                <a:sym typeface="Verdana"/>
              </a:rPr>
              <a:t>Objective of this lecture - </a:t>
            </a:r>
            <a:endParaRPr sz="240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IN" sz="2400" i="0" u="none" strike="noStrike" cap="none" dirty="0" smtClean="0">
                <a:solidFill>
                  <a:srgbClr val="333333"/>
                </a:solidFill>
                <a:latin typeface="Calibri" pitchFamily="34" charset="0"/>
                <a:ea typeface="Verdana"/>
                <a:cs typeface="Calibri" pitchFamily="34" charset="0"/>
                <a:sym typeface="Verdana"/>
              </a:rPr>
              <a:t>Introduction to Programming</a:t>
            </a:r>
          </a:p>
          <a:p>
            <a:pPr marL="805180" indent="-329565">
              <a:spcBef>
                <a:spcPts val="960"/>
              </a:spcBef>
              <a:buClr>
                <a:srgbClr val="FF3300"/>
              </a:buClr>
              <a:buSzPts val="2000"/>
              <a:buFont typeface="Noto Sans Symbols"/>
              <a:buChar char="▪"/>
            </a:pPr>
            <a:r>
              <a:rPr lang="en-IN" sz="2400" dirty="0" smtClean="0">
                <a:solidFill>
                  <a:srgbClr val="333333"/>
                </a:solidFill>
                <a:latin typeface="Calibri" pitchFamily="34" charset="0"/>
                <a:ea typeface="Verdana"/>
                <a:cs typeface="Calibri" pitchFamily="34" charset="0"/>
                <a:sym typeface="Verdana"/>
              </a:rPr>
              <a:t>Object Oriented Paradigm</a:t>
            </a:r>
            <a:endParaRPr lang="en-IN" sz="2400" i="0" u="none" strike="noStrike" cap="none" dirty="0" smtClean="0">
              <a:solidFill>
                <a:srgbClr val="333333"/>
              </a:solidFill>
              <a:latin typeface="Calibri" pitchFamily="34" charset="0"/>
              <a:ea typeface="Verdana"/>
              <a:cs typeface="Calibri" pitchFamily="34" charset="0"/>
              <a:sym typeface="Verdana"/>
            </a:endParaRPr>
          </a:p>
          <a:p>
            <a:pPr marL="805180" indent="-329565">
              <a:spcBef>
                <a:spcPts val="960"/>
              </a:spcBef>
              <a:buClr>
                <a:srgbClr val="FF3300"/>
              </a:buClr>
              <a:buSzPts val="2000"/>
              <a:buFont typeface="Noto Sans Symbols"/>
              <a:buChar char="▪"/>
            </a:pPr>
            <a:r>
              <a:rPr lang="en-US" sz="2400" dirty="0" smtClean="0">
                <a:latin typeface="Calibri" pitchFamily="34" charset="0"/>
                <a:cs typeface="Calibri" pitchFamily="34" charset="0"/>
              </a:rPr>
              <a:t>Basic of concepts of Object </a:t>
            </a:r>
            <a:r>
              <a:rPr lang="en-US" sz="2400" dirty="0" smtClean="0">
                <a:latin typeface="Calibri" pitchFamily="34" charset="0"/>
                <a:cs typeface="Calibri" pitchFamily="34" charset="0"/>
              </a:rPr>
              <a:t>oriented </a:t>
            </a:r>
            <a:r>
              <a:rPr lang="en-US" sz="2400" dirty="0" smtClean="0">
                <a:latin typeface="Calibri" pitchFamily="34" charset="0"/>
                <a:cs typeface="Calibri" pitchFamily="34" charset="0"/>
              </a:rPr>
              <a:t>programming </a:t>
            </a:r>
          </a:p>
          <a:p>
            <a:pPr marL="805180" indent="-329565">
              <a:spcBef>
                <a:spcPts val="960"/>
              </a:spcBef>
              <a:buClr>
                <a:srgbClr val="FF3300"/>
              </a:buClr>
              <a:buSzPts val="2000"/>
              <a:buFont typeface="Noto Sans Symbols"/>
              <a:buChar char="▪"/>
            </a:pPr>
            <a:r>
              <a:rPr lang="en-IN" sz="2400" dirty="0" smtClean="0">
                <a:latin typeface="Calibri" pitchFamily="34" charset="0"/>
                <a:cs typeface="Calibri" pitchFamily="34" charset="0"/>
              </a:rPr>
              <a:t>Real life examples of OOP</a:t>
            </a:r>
            <a:endParaRPr lang="en-US" sz="2400" dirty="0" smtClean="0">
              <a:latin typeface="Calibri" pitchFamily="34" charset="0"/>
              <a:cs typeface="Calibri" pitchFamily="34" charset="0"/>
            </a:endParaRPr>
          </a:p>
          <a:p>
            <a:pPr marL="805180" lvl="0" indent="-329565">
              <a:spcBef>
                <a:spcPts val="960"/>
              </a:spcBef>
              <a:buClr>
                <a:srgbClr val="FF3300"/>
              </a:buClr>
              <a:buSzPts val="2000"/>
              <a:buFont typeface="Noto Sans Symbols"/>
              <a:buChar char="▪"/>
            </a:pPr>
            <a:endParaRPr sz="2400" i="0" u="none" strike="noStrike" cap="none">
              <a:solidFill>
                <a:srgbClr val="333333"/>
              </a:solidFill>
              <a:latin typeface="Calibri" pitchFamily="34" charset="0"/>
              <a:ea typeface="Verdana"/>
              <a:cs typeface="Calibri" pitchFamily="34" charset="0"/>
              <a:sym typeface="Verdana"/>
            </a:endParaRPr>
          </a:p>
        </p:txBody>
      </p:sp>
      <p:pic>
        <p:nvPicPr>
          <p:cNvPr id="102" name="Google Shape;102;p14"/>
          <p:cNvPicPr preferRelativeResize="0"/>
          <p:nvPr/>
        </p:nvPicPr>
        <p:blipFill rotWithShape="1">
          <a:blip r:embed="rId3">
            <a:alphaModFix/>
          </a:blip>
          <a:srcRect/>
          <a:stretch/>
        </p:blipFill>
        <p:spPr>
          <a:xfrm>
            <a:off x="0" y="0"/>
            <a:ext cx="1616949" cy="109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9" name="Title 8"/>
          <p:cNvSpPr>
            <a:spLocks noGrp="1"/>
          </p:cNvSpPr>
          <p:nvPr>
            <p:ph type="title"/>
          </p:nvPr>
        </p:nvSpPr>
        <p:spPr>
          <a:xfrm>
            <a:off x="838200" y="765958"/>
            <a:ext cx="10515600" cy="1325563"/>
          </a:xfrm>
        </p:spPr>
        <p:txBody>
          <a:bodyPr/>
          <a:lstStyle/>
          <a:p>
            <a:r>
              <a:rPr lang="en-IN" sz="3200" b="1" dirty="0" smtClean="0"/>
              <a:t>What is </a:t>
            </a:r>
            <a:r>
              <a:rPr lang="en-US" sz="3200" b="1" dirty="0" smtClean="0"/>
              <a:t>Programming?</a:t>
            </a:r>
            <a:endParaRPr lang="en-US" sz="3200" b="1" dirty="0"/>
          </a:p>
        </p:txBody>
      </p:sp>
      <p:sp>
        <p:nvSpPr>
          <p:cNvPr id="7" name="Text Placeholder 6"/>
          <p:cNvSpPr>
            <a:spLocks noGrp="1"/>
          </p:cNvSpPr>
          <p:nvPr>
            <p:ph type="body" idx="1"/>
          </p:nvPr>
        </p:nvSpPr>
        <p:spPr>
          <a:xfrm>
            <a:off x="838200" y="1725041"/>
            <a:ext cx="10515600" cy="4351338"/>
          </a:xfrm>
        </p:spPr>
        <p:txBody>
          <a:bodyPr/>
          <a:lstStyle/>
          <a:p>
            <a:pPr algn="just"/>
            <a:r>
              <a:rPr lang="en-US" sz="3200" b="1" dirty="0" smtClean="0"/>
              <a:t>COMPUTER PROGRAMMING</a:t>
            </a:r>
            <a:r>
              <a:rPr lang="en-US" sz="3200" dirty="0" smtClean="0"/>
              <a:t> is a step by step </a:t>
            </a:r>
            <a:r>
              <a:rPr lang="en-US" sz="3200" b="1" dirty="0" smtClean="0"/>
              <a:t>process</a:t>
            </a:r>
            <a:r>
              <a:rPr lang="en-US" sz="3200" dirty="0" smtClean="0"/>
              <a:t> of designing and developing various sets of computer programs to accomplish a specific computing outcome. </a:t>
            </a:r>
            <a:endParaRPr lang="en-US" sz="3200" dirty="0" smtClean="0"/>
          </a:p>
          <a:p>
            <a:pPr algn="just"/>
            <a:r>
              <a:rPr lang="en-US" sz="3200" dirty="0" smtClean="0"/>
              <a:t>The </a:t>
            </a:r>
            <a:r>
              <a:rPr lang="en-US" sz="3200" dirty="0" smtClean="0"/>
              <a:t>process comprises several tasks like analysis, coding, algorithm generation, checking accuracy and resource consumption of algorithms, etc. </a:t>
            </a:r>
            <a:endParaRPr lang="en-US" sz="3200" dirty="0" smtClean="0"/>
          </a:p>
          <a:p>
            <a:pPr algn="just"/>
            <a:r>
              <a:rPr lang="en-US" sz="3200" dirty="0" smtClean="0"/>
              <a:t>The </a:t>
            </a:r>
            <a:r>
              <a:rPr lang="en-US" sz="3200" dirty="0" smtClean="0"/>
              <a:t>purpose of computer programming is to find a sequence of instructions that solve a specific problem on a computer.</a:t>
            </a:r>
            <a:endParaRPr lang="en-US" sz="32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39445"/>
            <a:ext cx="10515600" cy="1325563"/>
          </a:xfrm>
        </p:spPr>
        <p:txBody>
          <a:bodyPr/>
          <a:lstStyle/>
          <a:p>
            <a:r>
              <a:rPr lang="en-IN" sz="3200" b="1" dirty="0" smtClean="0"/>
              <a:t>Types of Programming</a:t>
            </a:r>
            <a:endParaRPr lang="en-US" sz="3200" b="1" dirty="0"/>
          </a:p>
        </p:txBody>
      </p:sp>
      <p:sp>
        <p:nvSpPr>
          <p:cNvPr id="7" name="Text Placeholder 6"/>
          <p:cNvSpPr>
            <a:spLocks noGrp="1"/>
          </p:cNvSpPr>
          <p:nvPr>
            <p:ph type="body" idx="1"/>
          </p:nvPr>
        </p:nvSpPr>
        <p:spPr/>
        <p:txBody>
          <a:bodyPr/>
          <a:lstStyle/>
          <a:p>
            <a:pPr>
              <a:buNone/>
            </a:pPr>
            <a:r>
              <a:rPr lang="en-IN" sz="2400" b="1" dirty="0" smtClean="0"/>
              <a:t>There are two types of programming </a:t>
            </a:r>
            <a:r>
              <a:rPr lang="en-IN" sz="2400" b="1" smtClean="0"/>
              <a:t>– </a:t>
            </a:r>
          </a:p>
          <a:p>
            <a:pPr>
              <a:buNone/>
            </a:pPr>
            <a:endParaRPr lang="en-IN" sz="2400" b="1" dirty="0" smtClean="0"/>
          </a:p>
          <a:p>
            <a:r>
              <a:rPr lang="en-US" sz="2400" dirty="0" smtClean="0"/>
              <a:t>Procedure-Oriented </a:t>
            </a:r>
            <a:r>
              <a:rPr lang="en-US" sz="2400" dirty="0" smtClean="0"/>
              <a:t>Programming</a:t>
            </a:r>
          </a:p>
          <a:p>
            <a:pPr lvl="1">
              <a:buNone/>
            </a:pPr>
            <a:endParaRPr lang="en-US" sz="2000" dirty="0" smtClean="0"/>
          </a:p>
          <a:p>
            <a:r>
              <a:rPr lang="en-IN" sz="2400" dirty="0" smtClean="0"/>
              <a:t>Object Oriented Programming</a:t>
            </a:r>
            <a:endParaRPr lang="en-US" sz="2400"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smtClean="0"/>
              <a:t>Procedure-Oriented </a:t>
            </a:r>
            <a:r>
              <a:rPr lang="en-IN" sz="3200" b="1" dirty="0" smtClean="0"/>
              <a:t>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smtClean="0"/>
              <a:t>In the procedure oriented approach, the problem is viewed as the sequence of things to be done such as reading, calculating and printing such as </a:t>
            </a:r>
            <a:r>
              <a:rPr lang="en-US" sz="2400" dirty="0" err="1" smtClean="0"/>
              <a:t>cobol</a:t>
            </a:r>
            <a:r>
              <a:rPr lang="en-US" sz="2400" dirty="0" smtClean="0"/>
              <a:t>, </a:t>
            </a:r>
            <a:r>
              <a:rPr lang="en-US" sz="2400" dirty="0" err="1" smtClean="0"/>
              <a:t>fortran</a:t>
            </a:r>
            <a:r>
              <a:rPr lang="en-US" sz="2400" dirty="0" smtClean="0"/>
              <a:t> and c. The primary focus is on functions. </a:t>
            </a:r>
            <a:endParaRPr lang="en-US" sz="2400" dirty="0" smtClean="0"/>
          </a:p>
          <a:p>
            <a:pPr fontAlgn="base"/>
            <a:r>
              <a:rPr lang="en-US" sz="2400" b="1" dirty="0" smtClean="0"/>
              <a:t>Languages used in Procedural Programming:</a:t>
            </a:r>
            <a:endParaRPr lang="en-US" sz="2400" dirty="0" smtClean="0"/>
          </a:p>
          <a:p>
            <a:pPr lvl="1"/>
            <a:r>
              <a:rPr lang="en-US" sz="2000" dirty="0" smtClean="0"/>
              <a:t>FORTRAN, ALGOL, COBOL, BASIC, Pascal and C. </a:t>
            </a:r>
            <a:endParaRPr lang="en-US" sz="2000" dirty="0" smtClean="0"/>
          </a:p>
          <a:p>
            <a:pPr algn="just" fontAlgn="base"/>
            <a:r>
              <a:rPr lang="en-US" sz="2400" dirty="0" smtClean="0"/>
              <a:t>Some Characteristics exhibited by procedure-oriented programming are: </a:t>
            </a:r>
            <a:endParaRPr lang="en-US" sz="2400" dirty="0" smtClean="0"/>
          </a:p>
          <a:p>
            <a:pPr lvl="1" algn="just" fontAlgn="base"/>
            <a:r>
              <a:rPr lang="en-US" sz="2000" dirty="0" smtClean="0"/>
              <a:t>Emphasis </a:t>
            </a:r>
            <a:r>
              <a:rPr lang="en-US" sz="2000" dirty="0" smtClean="0"/>
              <a:t>is on doing things (algorithms). </a:t>
            </a:r>
            <a:endParaRPr lang="en-US" sz="2000" dirty="0" smtClean="0"/>
          </a:p>
          <a:p>
            <a:pPr lvl="1" algn="just" fontAlgn="base"/>
            <a:r>
              <a:rPr lang="en-US" sz="2000" dirty="0" smtClean="0"/>
              <a:t>Large </a:t>
            </a:r>
            <a:r>
              <a:rPr lang="en-US" sz="2000" dirty="0" smtClean="0"/>
              <a:t>programs are divided into smaller programs known as functions. </a:t>
            </a:r>
            <a:endParaRPr lang="en-US" sz="2000" dirty="0" smtClean="0"/>
          </a:p>
          <a:p>
            <a:pPr lvl="1" algn="just" fontAlgn="base"/>
            <a:r>
              <a:rPr lang="en-US" sz="2000" dirty="0" smtClean="0"/>
              <a:t>Most </a:t>
            </a:r>
            <a:r>
              <a:rPr lang="en-US" sz="2000" dirty="0" smtClean="0"/>
              <a:t>of the functions share global data. </a:t>
            </a:r>
            <a:endParaRPr lang="en-US" sz="2000" dirty="0" smtClean="0"/>
          </a:p>
          <a:p>
            <a:pPr lvl="1" algn="just" fontAlgn="base"/>
            <a:r>
              <a:rPr lang="en-US" sz="2000" dirty="0" smtClean="0"/>
              <a:t>Data </a:t>
            </a:r>
            <a:r>
              <a:rPr lang="en-US" sz="2000" dirty="0" smtClean="0"/>
              <a:t>move openly around the system from function to function. </a:t>
            </a:r>
            <a:endParaRPr lang="en-US" sz="2000" dirty="0" smtClean="0"/>
          </a:p>
          <a:p>
            <a:pPr lvl="1" algn="just" fontAlgn="base"/>
            <a:r>
              <a:rPr lang="en-US" sz="2000" dirty="0" smtClean="0"/>
              <a:t>Functions </a:t>
            </a:r>
            <a:r>
              <a:rPr lang="en-US" sz="2000" dirty="0" smtClean="0"/>
              <a:t>transform data from one form to another. </a:t>
            </a:r>
            <a:endParaRPr lang="en-US" sz="2000" dirty="0" smtClean="0"/>
          </a:p>
          <a:p>
            <a:pPr lvl="1" algn="just" fontAlgn="base"/>
            <a:r>
              <a:rPr lang="en-US" sz="2000" dirty="0" smtClean="0"/>
              <a:t>Employs </a:t>
            </a:r>
            <a:r>
              <a:rPr lang="en-US" sz="2000" dirty="0" smtClean="0"/>
              <a:t>top-down approach in program design. </a:t>
            </a:r>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a:p>
            <a:pPr marL="805180" lvl="0" indent="-329565" algn="ctr">
              <a:spcBef>
                <a:spcPts val="960"/>
              </a:spcBef>
              <a:buClr>
                <a:srgbClr val="FF3300"/>
              </a:buClr>
              <a:buSzPts val="2000"/>
            </a:pPr>
            <a:endParaRPr lang="en-US" sz="2400" b="1" dirty="0">
              <a:solidFill>
                <a:schemeClr val="bg1"/>
              </a:solidFill>
              <a:latin typeface="Verdana"/>
              <a:ea typeface="Verdana"/>
              <a:cs typeface="Verdana"/>
              <a:sym typeface="Verdana"/>
            </a:endParaRP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48589"/>
            <a:ext cx="10515600" cy="1325563"/>
          </a:xfrm>
        </p:spPr>
        <p:txBody>
          <a:bodyPr/>
          <a:lstStyle/>
          <a:p>
            <a:r>
              <a:rPr lang="en-IN" sz="3200" b="1" dirty="0" smtClean="0"/>
              <a:t>Object-Oriented Programming</a:t>
            </a:r>
            <a:endParaRPr lang="en-US" sz="3200" b="1" dirty="0"/>
          </a:p>
        </p:txBody>
      </p:sp>
      <p:sp>
        <p:nvSpPr>
          <p:cNvPr id="7" name="Text Placeholder 6"/>
          <p:cNvSpPr>
            <a:spLocks noGrp="1"/>
          </p:cNvSpPr>
          <p:nvPr>
            <p:ph type="body" idx="1"/>
          </p:nvPr>
        </p:nvSpPr>
        <p:spPr>
          <a:xfrm>
            <a:off x="710184" y="1800882"/>
            <a:ext cx="10515600" cy="4847343"/>
          </a:xfrm>
        </p:spPr>
        <p:txBody>
          <a:bodyPr/>
          <a:lstStyle/>
          <a:p>
            <a:pPr algn="just" fontAlgn="base"/>
            <a:r>
              <a:rPr lang="en-US" sz="2400" dirty="0" smtClean="0"/>
              <a:t>Object oriented programming can be defined as a programming model which is based upon the concept of objects. Objects contain data in the form of attributes and code in the form of methods. </a:t>
            </a:r>
            <a:endParaRPr lang="en-US" sz="2400" dirty="0" smtClean="0"/>
          </a:p>
          <a:p>
            <a:pPr algn="just" fontAlgn="base"/>
            <a:r>
              <a:rPr lang="en-US" sz="2400" dirty="0" smtClean="0"/>
              <a:t>In </a:t>
            </a:r>
            <a:r>
              <a:rPr lang="en-US" sz="2400" dirty="0" smtClean="0"/>
              <a:t>object oriented programming, computer programs are designed using the concept of objects that interact with real world. </a:t>
            </a:r>
            <a:endParaRPr lang="en-US" sz="2400" dirty="0" smtClean="0"/>
          </a:p>
          <a:p>
            <a:pPr algn="just" fontAlgn="base"/>
            <a:r>
              <a:rPr lang="en-US" sz="2400" dirty="0" smtClean="0"/>
              <a:t>Object </a:t>
            </a:r>
            <a:r>
              <a:rPr lang="en-US" sz="2400" dirty="0" smtClean="0"/>
              <a:t>oriented programming languages are various but the most popular ones are class-based, meaning that objects are instances of classes, which also determine their types</a:t>
            </a:r>
            <a:r>
              <a:rPr lang="en-US" sz="2400" dirty="0" smtClean="0"/>
              <a:t>.</a:t>
            </a:r>
            <a:endParaRPr lang="en-US" sz="2000" dirty="0" smtClean="0"/>
          </a:p>
          <a:p>
            <a:pPr fontAlgn="base"/>
            <a:r>
              <a:rPr lang="en-US" sz="2400" b="1" dirty="0" smtClean="0"/>
              <a:t>Languages used in Object Oriented Programming:</a:t>
            </a:r>
            <a:endParaRPr lang="en-US" sz="2400" dirty="0" smtClean="0"/>
          </a:p>
          <a:p>
            <a:pPr lvl="1"/>
            <a:r>
              <a:rPr lang="en-US" sz="2000" dirty="0" smtClean="0"/>
              <a:t>Java, C++, C#, Python, PHP, JavaScript, Ruby, Perl, Objective-C, Dart, Swift, </a:t>
            </a:r>
            <a:r>
              <a:rPr lang="en-US" sz="2000" dirty="0" err="1" smtClean="0"/>
              <a:t>Scala</a:t>
            </a:r>
            <a:r>
              <a:rPr lang="en-US" sz="2000" dirty="0" smtClean="0"/>
              <a:t>.</a:t>
            </a: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smtClean="0"/>
              <a:t>Features </a:t>
            </a:r>
            <a:r>
              <a:rPr lang="en-US" sz="3200" dirty="0" smtClean="0"/>
              <a:t>of object oriented programming</a:t>
            </a:r>
            <a:endParaRPr lang="en-US" sz="3200" dirty="0"/>
          </a:p>
        </p:txBody>
      </p:sp>
      <p:sp>
        <p:nvSpPr>
          <p:cNvPr id="7" name="Text Placeholder 6"/>
          <p:cNvSpPr>
            <a:spLocks noGrp="1"/>
          </p:cNvSpPr>
          <p:nvPr>
            <p:ph type="body" idx="1"/>
          </p:nvPr>
        </p:nvSpPr>
        <p:spPr/>
        <p:txBody>
          <a:bodyPr/>
          <a:lstStyle/>
          <a:p>
            <a:pPr fontAlgn="base"/>
            <a:r>
              <a:rPr lang="en-US" dirty="0" smtClean="0"/>
              <a:t>Some of the features of object oriented programming are: </a:t>
            </a:r>
            <a:r>
              <a:rPr lang="en-US" dirty="0" smtClean="0"/>
              <a:t> </a:t>
            </a:r>
          </a:p>
          <a:p>
            <a:pPr lvl="1" fontAlgn="base"/>
            <a:r>
              <a:rPr lang="en-US" dirty="0" smtClean="0"/>
              <a:t>Emphasis </a:t>
            </a:r>
            <a:r>
              <a:rPr lang="en-US" dirty="0" smtClean="0"/>
              <a:t>is on data rather than procedure. </a:t>
            </a:r>
            <a:endParaRPr lang="en-US" dirty="0" smtClean="0"/>
          </a:p>
          <a:p>
            <a:pPr lvl="1" fontAlgn="base"/>
            <a:r>
              <a:rPr lang="en-US" dirty="0" smtClean="0"/>
              <a:t>Programs </a:t>
            </a:r>
            <a:r>
              <a:rPr lang="en-US" dirty="0" smtClean="0"/>
              <a:t>are divided into what are known as objects</a:t>
            </a:r>
            <a:r>
              <a:rPr lang="en-US" dirty="0" smtClean="0"/>
              <a:t>.</a:t>
            </a:r>
          </a:p>
          <a:p>
            <a:pPr lvl="1" fontAlgn="base"/>
            <a:r>
              <a:rPr lang="en-US" dirty="0" smtClean="0"/>
              <a:t>Data </a:t>
            </a:r>
            <a:r>
              <a:rPr lang="en-US" dirty="0" smtClean="0"/>
              <a:t>structures are designed such that they characterize the objects. </a:t>
            </a:r>
            <a:endParaRPr lang="en-US" dirty="0" smtClean="0"/>
          </a:p>
          <a:p>
            <a:pPr lvl="1" fontAlgn="base"/>
            <a:r>
              <a:rPr lang="en-US" dirty="0" smtClean="0"/>
              <a:t>Functions </a:t>
            </a:r>
            <a:r>
              <a:rPr lang="en-US" dirty="0" smtClean="0"/>
              <a:t>that operate on the data of an object are ties together in the data structure. </a:t>
            </a:r>
            <a:endParaRPr lang="en-US" dirty="0" smtClean="0"/>
          </a:p>
          <a:p>
            <a:pPr lvl="1" fontAlgn="base"/>
            <a:r>
              <a:rPr lang="en-US" dirty="0" smtClean="0"/>
              <a:t>Data </a:t>
            </a:r>
            <a:r>
              <a:rPr lang="en-US" dirty="0" smtClean="0"/>
              <a:t>is hidden and cannot be accessed by external function. </a:t>
            </a:r>
            <a:endParaRPr lang="en-US" dirty="0" smtClean="0"/>
          </a:p>
          <a:p>
            <a:pPr lvl="1" fontAlgn="base"/>
            <a:r>
              <a:rPr lang="en-US" dirty="0" smtClean="0"/>
              <a:t>Objects </a:t>
            </a:r>
            <a:r>
              <a:rPr lang="en-US" dirty="0" smtClean="0"/>
              <a:t>may communicate with each other through function. </a:t>
            </a:r>
            <a:endParaRPr lang="en-US" dirty="0" smtClean="0"/>
          </a:p>
          <a:p>
            <a:pPr lvl="1" fontAlgn="base"/>
            <a:r>
              <a:rPr lang="en-US" dirty="0" smtClean="0"/>
              <a:t>New </a:t>
            </a:r>
            <a:r>
              <a:rPr lang="en-US" dirty="0" smtClean="0"/>
              <a:t>data and functions can be easily added whenever necessary. </a:t>
            </a:r>
            <a:endParaRPr lang="en-US" dirty="0" smtClean="0"/>
          </a:p>
          <a:p>
            <a:pPr lvl="1" fontAlgn="base"/>
            <a:r>
              <a:rPr lang="en-US" dirty="0" smtClean="0"/>
              <a:t>Follows </a:t>
            </a:r>
            <a:r>
              <a:rPr lang="en-US" dirty="0" smtClean="0"/>
              <a:t>bottom up approach in program design.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0" y="0"/>
            <a:ext cx="12192000" cy="800100"/>
          </a:xfrm>
          <a:prstGeom prst="rect">
            <a:avLst/>
          </a:prstGeom>
          <a:solidFill>
            <a:srgbClr val="C00000"/>
          </a:solidFill>
          <a:ln>
            <a:noFill/>
          </a:ln>
        </p:spPr>
        <p:txBody>
          <a:bodyPr spcFirstLastPara="1" wrap="square" lIns="91425" tIns="45700" rIns="91425" bIns="45700" anchor="t" anchorCtr="0">
            <a:noAutofit/>
          </a:bodyPr>
          <a:lstStyle/>
          <a:p>
            <a:pPr marL="805180" lvl="0" indent="-329565" algn="ctr">
              <a:spcBef>
                <a:spcPts val="960"/>
              </a:spcBef>
              <a:buClr>
                <a:srgbClr val="FF3300"/>
              </a:buClr>
              <a:buSzPts val="2000"/>
            </a:pPr>
            <a:r>
              <a:rPr lang="en-US" sz="2400" b="1" dirty="0" smtClean="0">
                <a:solidFill>
                  <a:schemeClr val="bg1"/>
                </a:solidFill>
                <a:latin typeface="Verdana"/>
                <a:ea typeface="Verdana"/>
                <a:cs typeface="Verdana"/>
                <a:sym typeface="Verdana"/>
              </a:rPr>
              <a:t>Object oriented programming concepts </a:t>
            </a:r>
          </a:p>
        </p:txBody>
      </p:sp>
      <p:sp>
        <p:nvSpPr>
          <p:cNvPr id="108" name="Google Shape;108;p15"/>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a:t>
            </a:r>
            <a:endParaRPr sz="1800" b="0" i="0" u="none" strike="noStrike" cap="none">
              <a:solidFill>
                <a:schemeClr val="lt1"/>
              </a:solidFill>
              <a:latin typeface="Tinos"/>
              <a:ea typeface="Tinos"/>
              <a:cs typeface="Tinos"/>
              <a:sym typeface="Tinos"/>
            </a:endParaRPr>
          </a:p>
        </p:txBody>
      </p:sp>
      <p:sp>
        <p:nvSpPr>
          <p:cNvPr id="110" name="Google Shape;110;p15"/>
          <p:cNvSpPr txBox="1"/>
          <p:nvPr/>
        </p:nvSpPr>
        <p:spPr>
          <a:xfrm>
            <a:off x="561300" y="1468314"/>
            <a:ext cx="11069400" cy="4224300"/>
          </a:xfrm>
          <a:prstGeom prst="rect">
            <a:avLst/>
          </a:prstGeom>
          <a:noFill/>
          <a:ln>
            <a:noFill/>
          </a:ln>
        </p:spPr>
        <p:txBody>
          <a:bodyPr spcFirstLastPara="1" wrap="square" lIns="0" tIns="11425" rIns="0" bIns="0" anchor="t" anchorCtr="0">
            <a:noAutofit/>
          </a:bodyPr>
          <a:lstStyle/>
          <a:p>
            <a:pPr lvl="1"/>
            <a:endParaRPr sz="2000" smtClean="0">
              <a:solidFill>
                <a:schemeClr val="dk1"/>
              </a:solidFill>
              <a:latin typeface="Verdana"/>
              <a:ea typeface="Verdana"/>
              <a:cs typeface="Verdana"/>
              <a:sym typeface="Verdana"/>
            </a:endParaRPr>
          </a:p>
        </p:txBody>
      </p:sp>
      <p:pic>
        <p:nvPicPr>
          <p:cNvPr id="111" name="Google Shape;111;p15"/>
          <p:cNvPicPr preferRelativeResize="0"/>
          <p:nvPr/>
        </p:nvPicPr>
        <p:blipFill rotWithShape="1">
          <a:blip r:embed="rId3">
            <a:alphaModFix/>
          </a:blip>
          <a:srcRect/>
          <a:stretch/>
        </p:blipFill>
        <p:spPr>
          <a:xfrm>
            <a:off x="0" y="0"/>
            <a:ext cx="1616949" cy="1099750"/>
          </a:xfrm>
          <a:prstGeom prst="rect">
            <a:avLst/>
          </a:prstGeom>
          <a:noFill/>
          <a:ln>
            <a:noFill/>
          </a:ln>
        </p:spPr>
      </p:pic>
      <p:sp>
        <p:nvSpPr>
          <p:cNvPr id="8" name="Title 7"/>
          <p:cNvSpPr>
            <a:spLocks noGrp="1"/>
          </p:cNvSpPr>
          <p:nvPr>
            <p:ph type="title"/>
          </p:nvPr>
        </p:nvSpPr>
        <p:spPr>
          <a:xfrm>
            <a:off x="838200" y="603119"/>
            <a:ext cx="10515600" cy="1325563"/>
          </a:xfrm>
        </p:spPr>
        <p:txBody>
          <a:bodyPr/>
          <a:lstStyle/>
          <a:p>
            <a:r>
              <a:rPr lang="en-US" sz="3200" dirty="0" smtClean="0"/>
              <a:t>Why we use </a:t>
            </a:r>
            <a:r>
              <a:rPr lang="en-US" sz="3200" dirty="0" smtClean="0"/>
              <a:t>object oriented </a:t>
            </a:r>
            <a:r>
              <a:rPr lang="en-US" sz="3200" dirty="0" smtClean="0"/>
              <a:t>programming?</a:t>
            </a:r>
            <a:endParaRPr lang="en-US" sz="3200" dirty="0"/>
          </a:p>
        </p:txBody>
      </p:sp>
      <p:sp>
        <p:nvSpPr>
          <p:cNvPr id="7" name="Text Placeholder 6"/>
          <p:cNvSpPr>
            <a:spLocks noGrp="1"/>
          </p:cNvSpPr>
          <p:nvPr>
            <p:ph type="body" idx="1"/>
          </p:nvPr>
        </p:nvSpPr>
        <p:spPr/>
        <p:txBody>
          <a:bodyPr/>
          <a:lstStyle/>
          <a:p>
            <a:pPr fontAlgn="base"/>
            <a:r>
              <a:rPr lang="en-US" sz="2000" dirty="0" smtClean="0"/>
              <a:t>OOP language allows to break the program into the bit-sized problems that can be solved easily (one object at a time).</a:t>
            </a:r>
          </a:p>
          <a:p>
            <a:pPr fontAlgn="base"/>
            <a:r>
              <a:rPr lang="en-US" sz="2000" dirty="0" smtClean="0"/>
              <a:t>The new technology promises greater programmer productivity, better quality of software and lesser maintenance cost.</a:t>
            </a:r>
          </a:p>
          <a:p>
            <a:pPr fontAlgn="base"/>
            <a:r>
              <a:rPr lang="en-US" sz="2000" dirty="0" smtClean="0"/>
              <a:t>It </a:t>
            </a:r>
            <a:r>
              <a:rPr lang="en-US" sz="2000" dirty="0" smtClean="0"/>
              <a:t>is possible that multiple instances of objects co-exist without any interference</a:t>
            </a:r>
            <a:r>
              <a:rPr lang="en-US" sz="2000" dirty="0" smtClean="0"/>
              <a:t>,</a:t>
            </a:r>
            <a:endParaRPr lang="en-US" sz="2000" dirty="0" smtClean="0"/>
          </a:p>
          <a:p>
            <a:pPr fontAlgn="base"/>
            <a:r>
              <a:rPr lang="en-US" sz="2000" dirty="0" smtClean="0"/>
              <a:t>The principle of data hiding helps the programmer to build secure programs which cannot be invaded by the code in other parts of the program.</a:t>
            </a:r>
          </a:p>
          <a:p>
            <a:pPr fontAlgn="base"/>
            <a:r>
              <a:rPr lang="en-US" sz="2000" dirty="0" smtClean="0"/>
              <a:t>By using inheritance, we can eliminate redundant code and extend the use of existing classes.</a:t>
            </a:r>
          </a:p>
          <a:p>
            <a:pPr fontAlgn="base"/>
            <a:r>
              <a:rPr lang="en-US" sz="2000" dirty="0" smtClean="0"/>
              <a:t>Message passing techniques is used for communication between objects which makes the interface descriptions with external systems much simpler.</a:t>
            </a:r>
          </a:p>
          <a:p>
            <a:pPr fontAlgn="base"/>
            <a:r>
              <a:rPr lang="en-US" sz="2000" dirty="0" smtClean="0"/>
              <a:t>The data-centered design approach enables us to capture more details of model in an implementable form.</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23"/>
          <p:cNvSpPr txBox="1"/>
          <p:nvPr/>
        </p:nvSpPr>
        <p:spPr>
          <a:xfrm>
            <a:off x="0" y="15277"/>
            <a:ext cx="12192000" cy="80010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1000"/>
              </a:spcAft>
              <a:buNone/>
            </a:pPr>
            <a:r>
              <a:rPr lang="en-US" sz="4400">
                <a:solidFill>
                  <a:schemeClr val="lt1"/>
                </a:solidFill>
                <a:latin typeface="Tinos"/>
                <a:ea typeface="Tinos"/>
                <a:cs typeface="Tinos"/>
                <a:sym typeface="Tinos"/>
              </a:rPr>
              <a:t>Summary</a:t>
            </a:r>
            <a:endParaRPr sz="4400">
              <a:solidFill>
                <a:schemeClr val="lt1"/>
              </a:solidFill>
              <a:latin typeface="Tinos"/>
              <a:ea typeface="Tinos"/>
              <a:cs typeface="Tinos"/>
              <a:sym typeface="Tinos"/>
            </a:endParaRPr>
          </a:p>
        </p:txBody>
      </p:sp>
      <p:sp>
        <p:nvSpPr>
          <p:cNvPr id="181" name="Google Shape;181;p23"/>
          <p:cNvSpPr txBox="1"/>
          <p:nvPr/>
        </p:nvSpPr>
        <p:spPr>
          <a:xfrm>
            <a:off x="0" y="6471572"/>
            <a:ext cx="12192000" cy="38642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82" name="Google Shape;182;p23"/>
          <p:cNvPicPr preferRelativeResize="0"/>
          <p:nvPr/>
        </p:nvPicPr>
        <p:blipFill rotWithShape="1">
          <a:blip r:embed="rId3">
            <a:alphaModFix/>
          </a:blip>
          <a:srcRect/>
          <a:stretch/>
        </p:blipFill>
        <p:spPr>
          <a:xfrm>
            <a:off x="0" y="-54550"/>
            <a:ext cx="1616949" cy="1099750"/>
          </a:xfrm>
          <a:prstGeom prst="rect">
            <a:avLst/>
          </a:prstGeom>
          <a:noFill/>
          <a:ln>
            <a:noFill/>
          </a:ln>
        </p:spPr>
      </p:pic>
      <p:sp>
        <p:nvSpPr>
          <p:cNvPr id="7" name="Text Placeholder 6"/>
          <p:cNvSpPr>
            <a:spLocks noGrp="1"/>
          </p:cNvSpPr>
          <p:nvPr>
            <p:ph type="body" idx="1"/>
          </p:nvPr>
        </p:nvSpPr>
        <p:spPr>
          <a:xfrm>
            <a:off x="838200" y="1449844"/>
            <a:ext cx="10515600" cy="4351338"/>
          </a:xfrm>
        </p:spPr>
        <p:txBody>
          <a:bodyPr/>
          <a:lstStyle/>
          <a:p>
            <a:r>
              <a:rPr lang="en-US" sz="2400" dirty="0" smtClean="0"/>
              <a:t>Programming </a:t>
            </a:r>
            <a:r>
              <a:rPr lang="en-US" sz="2400" dirty="0" smtClean="0"/>
              <a:t>is giving a set of instructions to a computer to execute. If you’ve ever cooked using a recipe before, you can think of yourself as the computer and the recipe’s author as a programmer. The recipe author provides you with a set of instructions which you read and then </a:t>
            </a:r>
            <a:r>
              <a:rPr lang="en-US" sz="2400" dirty="0" smtClean="0"/>
              <a:t>follow.</a:t>
            </a:r>
          </a:p>
          <a:p>
            <a:r>
              <a:rPr lang="en-US" sz="2400" dirty="0" smtClean="0"/>
              <a:t>Procedural Programming can be defined as a programming model which is derived from structured programming, based upon the concept of calling procedure</a:t>
            </a:r>
            <a:r>
              <a:rPr lang="en-US" sz="2400" dirty="0" smtClean="0"/>
              <a:t>.</a:t>
            </a:r>
          </a:p>
          <a:p>
            <a:r>
              <a:rPr lang="en-US" sz="2400" dirty="0" smtClean="0"/>
              <a:t>Object-oriented Programming is a programming language that uses classes and objects to create models based on the real world environment. In OOPs it makes it easy to maintain and modify existing code as new objects are created inheriting characteristics from existing ones.</a:t>
            </a: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598</Words>
  <Application>Microsoft Office PowerPoint</Application>
  <PresentationFormat>Custom</PresentationFormat>
  <Paragraphs>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Times New Roman</vt:lpstr>
      <vt:lpstr>Calibri</vt:lpstr>
      <vt:lpstr>Tinos</vt:lpstr>
      <vt:lpstr>Verdana</vt:lpstr>
      <vt:lpstr>Noto Sans Symbols</vt:lpstr>
      <vt:lpstr>Office Theme</vt:lpstr>
      <vt:lpstr>Slide 1</vt:lpstr>
      <vt:lpstr>Slide 2</vt:lpstr>
      <vt:lpstr>What is Programming?</vt:lpstr>
      <vt:lpstr>Types of Programming</vt:lpstr>
      <vt:lpstr>Procedure-Oriented Programming</vt:lpstr>
      <vt:lpstr>Object-Oriented Programming</vt:lpstr>
      <vt:lpstr>Features of object oriented programming</vt:lpstr>
      <vt:lpstr>Why we use object oriented programming?</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dc:creator>
  <cp:lastModifiedBy>swatisharma2311@outlook.com</cp:lastModifiedBy>
  <cp:revision>77</cp:revision>
  <dcterms:modified xsi:type="dcterms:W3CDTF">2021-04-10T11:27:22Z</dcterms:modified>
</cp:coreProperties>
</file>