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7" r:id="rId5"/>
    <p:sldId id="318" r:id="rId6"/>
    <p:sldId id="321" r:id="rId7"/>
    <p:sldId id="322" r:id="rId8"/>
    <p:sldId id="319" r:id="rId9"/>
    <p:sldId id="320" r:id="rId10"/>
    <p:sldId id="342" r:id="rId11"/>
    <p:sldId id="343" r:id="rId12"/>
    <p:sldId id="344" r:id="rId13"/>
    <p:sldId id="335" r:id="rId14"/>
    <p:sldId id="340" r:id="rId15"/>
    <p:sldId id="336" r:id="rId16"/>
    <p:sldId id="337" r:id="rId17"/>
    <p:sldId id="341" r:id="rId18"/>
    <p:sldId id="338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560261936" initials="9" lastIdx="1" clrIdx="0">
    <p:extLst>
      <p:ext uri="{19B8F6BF-5375-455C-9EA6-DF929625EA0E}">
        <p15:presenceInfo xmlns:p15="http://schemas.microsoft.com/office/powerpoint/2012/main" userId="91956026193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71" d="100"/>
          <a:sy n="71" d="100"/>
        </p:scale>
        <p:origin x="54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12-11-2021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12-11-2021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91407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Basic and Applied Sciences</a:t>
            </a:r>
          </a:p>
          <a:p>
            <a:pPr fontAlgn="base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 BBS01T1002                     Course Name: Semiconductor Physics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Name:  Dr  </a:t>
            </a:r>
            <a:r>
              <a:rPr lang="en-IN" altLang="zh-CN" sz="24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Aakash </a:t>
            </a:r>
            <a:r>
              <a:rPr lang="en-IN" altLang="zh-CN" sz="2400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Mathur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 B. Tech.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8"/>
            <a:ext cx="1504949" cy="875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24D2BA-01C4-4C43-AE4E-8E563F1CD595}"/>
              </a:ext>
            </a:extLst>
          </p:cNvPr>
          <p:cNvSpPr txBox="1"/>
          <p:nvPr/>
        </p:nvSpPr>
        <p:spPr>
          <a:xfrm>
            <a:off x="3048828" y="3279121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Outlines: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Classical free electron theory and its draw back</a:t>
            </a:r>
          </a:p>
          <a:p>
            <a:pPr marL="342900" indent="-342900">
              <a:buFontTx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Quantum Free Electron Theory</a:t>
            </a:r>
            <a:endParaRPr lang="en-IN" sz="1800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Wavefunction and its characteristics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93154A-4C80-4C46-9C9C-89A3BF3BB43A}"/>
              </a:ext>
            </a:extLst>
          </p:cNvPr>
          <p:cNvSpPr txBox="1"/>
          <p:nvPr/>
        </p:nvSpPr>
        <p:spPr>
          <a:xfrm>
            <a:off x="2859985" y="1648025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Quantum Free Electron Theory and Fermi Dirac Distribution function-I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wave function for quantum particle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492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C8C22DA-49DE-4672-9444-805ED1112246}"/>
              </a:ext>
            </a:extLst>
          </p:cNvPr>
          <p:cNvSpPr txBox="1"/>
          <p:nvPr/>
        </p:nvSpPr>
        <p:spPr>
          <a:xfrm>
            <a:off x="772661" y="2026642"/>
            <a:ext cx="108321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wavefunction attempts to describe a quantum mechanical entity (photon, electron, x-ray, etc.) through its spatial location and time dependence, i.e. the wavefunction is in the most general sense dependent on time and space: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42FC5BD-AD76-4CDB-A5BA-30C0D9F6DD71}"/>
              </a:ext>
            </a:extLst>
          </p:cNvPr>
          <p:cNvSpPr txBox="1"/>
          <p:nvPr/>
        </p:nvSpPr>
        <p:spPr>
          <a:xfrm>
            <a:off x="858771" y="3126970"/>
            <a:ext cx="6122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 = Ψ(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x; 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1A12AA7-4540-445E-B92C-E9DD0D9A1313}"/>
              </a:ext>
            </a:extLst>
          </p:cNvPr>
          <p:cNvSpPr txBox="1"/>
          <p:nvPr/>
        </p:nvSpPr>
        <p:spPr>
          <a:xfrm>
            <a:off x="858771" y="4110930"/>
            <a:ext cx="10746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a quantum mechanical system is completely specified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wavefunction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Ψ(x; t).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75731C9-A3C7-4095-825B-04FE341DB331}"/>
              </a:ext>
            </a:extLst>
          </p:cNvPr>
          <p:cNvSpPr txBox="1"/>
          <p:nvPr/>
        </p:nvSpPr>
        <p:spPr>
          <a:xfrm>
            <a:off x="772660" y="950349"/>
            <a:ext cx="108321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two sets of physical principles in physics, one for the macroworld and one for the microworld, there is only the single set included in quantum mechanics.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9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wave function for quantum particle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492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9951DCC-E1AC-44D3-906D-16661F8BFF19}"/>
              </a:ext>
            </a:extLst>
          </p:cNvPr>
          <p:cNvSpPr txBox="1"/>
          <p:nvPr/>
        </p:nvSpPr>
        <p:spPr>
          <a:xfrm>
            <a:off x="548804" y="970985"/>
            <a:ext cx="1109438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a particle will be found at time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spatial interval of width dx centered about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determined by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wavefunction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dx = Ψ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)Ψ(x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)dx = |Ψ(x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MR10"/>
              </a:rPr>
              <a:t>Since the postulate of the probability is defined through the use </a:t>
            </a:r>
            <a:r>
              <a:rPr lang="en-US" sz="2000" dirty="0" smtClean="0">
                <a:solidFill>
                  <a:srgbClr val="000000"/>
                </a:solidFill>
                <a:latin typeface="CMR10"/>
              </a:rPr>
              <a:t>of a </a:t>
            </a:r>
            <a:r>
              <a:rPr lang="en-US" sz="2000" dirty="0">
                <a:solidFill>
                  <a:srgbClr val="000000"/>
                </a:solidFill>
                <a:latin typeface="CMTI10"/>
              </a:rPr>
              <a:t>complex conjugate</a:t>
            </a:r>
            <a:r>
              <a:rPr lang="en-US" sz="2000" dirty="0">
                <a:solidFill>
                  <a:srgbClr val="000000"/>
                </a:solidFill>
                <a:latin typeface="CMR10"/>
              </a:rPr>
              <a:t>, Ψ *, it is accepted that the </a:t>
            </a:r>
            <a:r>
              <a:rPr lang="en-US" sz="2000" dirty="0" err="1">
                <a:solidFill>
                  <a:srgbClr val="000000"/>
                </a:solidFill>
                <a:latin typeface="CMR10"/>
              </a:rPr>
              <a:t>wavefunction</a:t>
            </a:r>
            <a:r>
              <a:rPr lang="en-US" sz="2000" dirty="0">
                <a:solidFill>
                  <a:srgbClr val="000000"/>
                </a:solidFill>
                <a:latin typeface="CMR10"/>
              </a:rPr>
              <a:t> is a complex valued entity</a:t>
            </a:r>
            <a:r>
              <a:rPr lang="en-US" sz="2000" dirty="0"/>
              <a:t> :</a:t>
            </a:r>
            <a:r>
              <a:rPr lang="el-GR" sz="2000" dirty="0"/>
              <a:t>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</a:t>
            </a:r>
            <a:r>
              <a:rPr lang="el-GR" sz="2000" dirty="0" smtClean="0"/>
              <a:t>Ψ </a:t>
            </a:r>
            <a:r>
              <a:rPr lang="en-IN" sz="2000" dirty="0"/>
              <a:t>=</a:t>
            </a:r>
            <a:r>
              <a:rPr lang="en-US" sz="2000" dirty="0"/>
              <a:t>A + </a:t>
            </a:r>
            <a:r>
              <a:rPr lang="en-US" sz="2000" dirty="0" err="1"/>
              <a:t>iB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are real functions.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conjugate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of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Complex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=A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</a:p>
          <a:p>
            <a:pPr lvl="4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Hence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always a positive real quantity, as required.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F076AE18-CD2E-4C7C-AF81-2BC386FD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381" y="5466959"/>
            <a:ext cx="2315251" cy="7197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9ECDD3-8DFB-43B4-A991-AFCC228B7357}"/>
              </a:ext>
            </a:extLst>
          </p:cNvPr>
          <p:cNvSpPr txBox="1"/>
          <p:nvPr/>
        </p:nvSpPr>
        <p:spPr>
          <a:xfrm>
            <a:off x="548804" y="5597601"/>
            <a:ext cx="7328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 smtClean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finding the particle between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 and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5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0089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Characteristics for a suitable wavefunction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528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0AC696-33F4-4E45-B598-C86BDBDCA1AB}"/>
              </a:ext>
            </a:extLst>
          </p:cNvPr>
          <p:cNvSpPr txBox="1"/>
          <p:nvPr/>
        </p:nvSpPr>
        <p:spPr>
          <a:xfrm>
            <a:off x="419100" y="1715395"/>
            <a:ext cx="7776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Since the probability of a particle being somewhere in space is unity, the</a:t>
            </a:r>
          </a:p>
          <a:p>
            <a:r>
              <a:rPr lang="en-US" dirty="0"/>
              <a:t>integration of the wavefunction over all space leads to a probability of 1.</a:t>
            </a:r>
          </a:p>
          <a:p>
            <a:r>
              <a:rPr lang="en-US" dirty="0"/>
              <a:t>That is, the wavefunction is normalized: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9C9A362-DA94-4DFD-9AB7-11EF148C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12" y="1663696"/>
            <a:ext cx="4433863" cy="923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A24693A-B7F9-44FF-9F65-DD6246B566A1}"/>
              </a:ext>
            </a:extLst>
          </p:cNvPr>
          <p:cNvSpPr txBox="1"/>
          <p:nvPr/>
        </p:nvSpPr>
        <p:spPr>
          <a:xfrm>
            <a:off x="419100" y="2738969"/>
            <a:ext cx="6692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order for Ψ(x; t) to represent a viable physical state, certain conditions are required: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730535-6DDD-4F80-8C65-78D48E3DBB54}"/>
              </a:ext>
            </a:extLst>
          </p:cNvPr>
          <p:cNvSpPr txBox="1"/>
          <p:nvPr/>
        </p:nvSpPr>
        <p:spPr>
          <a:xfrm>
            <a:off x="419100" y="3488697"/>
            <a:ext cx="8801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The wavefunction must be a single-valued function of the spatial</a:t>
            </a:r>
          </a:p>
          <a:p>
            <a:r>
              <a:rPr lang="en-US" dirty="0"/>
              <a:t>coordinates. (single probability for being in a given spatial interval)</a:t>
            </a:r>
          </a:p>
          <a:p>
            <a:r>
              <a:rPr lang="en-US" dirty="0"/>
              <a:t>2. The first derivative of the wavefunction must be continuous so that</a:t>
            </a:r>
          </a:p>
          <a:p>
            <a:r>
              <a:rPr lang="en-US" dirty="0"/>
              <a:t>the second derivative exists in order to satisfy the Schrodinger equation.</a:t>
            </a:r>
          </a:p>
          <a:p>
            <a:r>
              <a:rPr lang="en-US" dirty="0"/>
              <a:t>3. The wavefunction cannot have an infinite amplitude over a finite interval. This would preclude normalization over the interval.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E87B0D-2B5A-4DFF-ACE9-D7E6CCDE5618}"/>
              </a:ext>
            </a:extLst>
          </p:cNvPr>
          <p:cNvSpPr txBox="1"/>
          <p:nvPr/>
        </p:nvSpPr>
        <p:spPr>
          <a:xfrm>
            <a:off x="1911158" y="790489"/>
            <a:ext cx="49373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Characteristics for a suitable wavefunction-</a:t>
            </a:r>
            <a:r>
              <a:rPr lang="en-US" b="1" dirty="0">
                <a:solidFill>
                  <a:srgbClr val="EC028D"/>
                </a:solidFill>
                <a:latin typeface="Berkeley-Bold"/>
              </a:rPr>
              <a:t>(</a:t>
            </a:r>
            <a:r>
              <a:rPr lang="en-IN" b="1" dirty="0">
                <a:solidFill>
                  <a:srgbClr val="EC028D"/>
                </a:solidFill>
                <a:latin typeface="Berkeley-Bold"/>
              </a:rPr>
              <a:t>Well-Behaved </a:t>
            </a:r>
            <a:r>
              <a:rPr lang="en-IN" sz="1800" b="1" i="0" dirty="0">
                <a:solidFill>
                  <a:srgbClr val="EC028D"/>
                </a:solidFill>
                <a:effectLst/>
                <a:latin typeface="Berkeley-Bold"/>
              </a:rPr>
              <a:t>Wave Functions)</a:t>
            </a:r>
            <a:r>
              <a:rPr lang="en-IN" sz="2000" dirty="0"/>
              <a:t> </a:t>
            </a:r>
            <a:br>
              <a:rPr lang="en-IN" sz="2000" dirty="0"/>
            </a:b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9887A5-3B06-4BBC-9357-9B5E55DF5533}"/>
              </a:ext>
            </a:extLst>
          </p:cNvPr>
          <p:cNvSpPr txBox="1"/>
          <p:nvPr/>
        </p:nvSpPr>
        <p:spPr>
          <a:xfrm>
            <a:off x="8036594" y="2518901"/>
            <a:ext cx="39185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Every acceptable wave function can be normalized by multiplying it by an appropriate constant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98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5114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697FD7-2733-47CC-A1B6-C6D819F6D019}"/>
              </a:ext>
            </a:extLst>
          </p:cNvPr>
          <p:cNvSpPr/>
          <p:nvPr/>
        </p:nvSpPr>
        <p:spPr>
          <a:xfrm>
            <a:off x="1524031" y="1524438"/>
            <a:ext cx="2974742" cy="2400336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0D7187F-3505-4BD1-93AB-721C1DA37BA4}"/>
              </a:ext>
            </a:extLst>
          </p:cNvPr>
          <p:cNvSpPr/>
          <p:nvPr/>
        </p:nvSpPr>
        <p:spPr>
          <a:xfrm>
            <a:off x="7884813" y="1320003"/>
            <a:ext cx="2783156" cy="2357145"/>
          </a:xfrm>
          <a:prstGeom prst="rect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2E41546-8C7D-454E-B3A9-704D436D622F}"/>
              </a:ext>
            </a:extLst>
          </p:cNvPr>
          <p:cNvSpPr/>
          <p:nvPr/>
        </p:nvSpPr>
        <p:spPr>
          <a:xfrm>
            <a:off x="1524031" y="4147173"/>
            <a:ext cx="2711847" cy="1995152"/>
          </a:xfrm>
          <a:prstGeom prst="rect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EBD062F-4469-42E8-9808-3E8E702B9EE9}"/>
              </a:ext>
            </a:extLst>
          </p:cNvPr>
          <p:cNvSpPr/>
          <p:nvPr/>
        </p:nvSpPr>
        <p:spPr>
          <a:xfrm>
            <a:off x="4727011" y="4438873"/>
            <a:ext cx="3077691" cy="1703452"/>
          </a:xfrm>
          <a:prstGeom prst="rect">
            <a:avLst/>
          </a:prstGeom>
          <a:blipFill dpi="0" rotWithShape="1">
            <a:blip r:embed="rId6">
              <a:alphaModFix amt="6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99AF0F8-11E2-454F-9EBA-88823D4889AF}"/>
              </a:ext>
            </a:extLst>
          </p:cNvPr>
          <p:cNvSpPr txBox="1"/>
          <p:nvPr/>
        </p:nvSpPr>
        <p:spPr>
          <a:xfrm>
            <a:off x="1707046" y="61211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R10"/>
              </a:rPr>
              <a:t>Problem 1:</a:t>
            </a:r>
            <a:r>
              <a:rPr lang="en-US" altLang="en-US" sz="4000" dirty="0"/>
              <a:t> </a:t>
            </a:r>
            <a:r>
              <a:rPr lang="en-US" altLang="en-US" sz="1800" dirty="0"/>
              <a:t>Acceptable or not acceptable wave function? </a:t>
            </a:r>
            <a:r>
              <a:rPr lang="en-US" altLang="en-US" dirty="0"/>
              <a:t>Why? 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205234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511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99AF0F8-11E2-454F-9EBA-88823D4889AF}"/>
              </a:ext>
            </a:extLst>
          </p:cNvPr>
          <p:cNvSpPr txBox="1"/>
          <p:nvPr/>
        </p:nvSpPr>
        <p:spPr>
          <a:xfrm>
            <a:off x="1707046" y="61211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R10"/>
              </a:rPr>
              <a:t>Problem 2:</a:t>
            </a:r>
            <a:r>
              <a:rPr lang="en-US" altLang="en-US" sz="4000" dirty="0"/>
              <a:t> </a:t>
            </a:r>
            <a:r>
              <a:rPr lang="en-US" altLang="en-US" sz="1800" dirty="0"/>
              <a:t>Acceptable or not acceptable wave function? Why? </a:t>
            </a:r>
            <a:endParaRPr lang="en-IN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25017EF-8D4D-4814-B2AF-FE8072A4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46" y="1422310"/>
            <a:ext cx="2205659" cy="1995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94E847F-83CD-46A8-94C5-1D9550005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026" y="1053446"/>
            <a:ext cx="2549388" cy="2311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D915D91-E897-4B1E-AF35-C6B007DF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37" y="3976402"/>
            <a:ext cx="2364685" cy="2047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4D0781D-942B-4CDF-92E1-A82272401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026" y="3631871"/>
            <a:ext cx="2205659" cy="22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2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598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511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AFCD47-0C19-48D4-8487-979B008A193F}"/>
              </a:ext>
            </a:extLst>
          </p:cNvPr>
          <p:cNvSpPr txBox="1"/>
          <p:nvPr/>
        </p:nvSpPr>
        <p:spPr>
          <a:xfrm>
            <a:off x="1398932" y="1026184"/>
            <a:ext cx="934526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R10"/>
              </a:rPr>
              <a:t>Problem 3:</a:t>
            </a:r>
            <a:r>
              <a:rPr lang="en-US" altLang="en-US" sz="4000" dirty="0"/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A particle limited to the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axis has the wave function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𝞧 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ax 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between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0 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1;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                              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0 elsewhere. (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) Find the probability that the particle can be found between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0.45 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</a:t>
            </a:r>
            <a:r>
              <a:rPr lang="en-US" i="1" dirty="0">
                <a:solidFill>
                  <a:srgbClr val="242021"/>
                </a:solidFill>
                <a:latin typeface="Berkeley-BookItalic"/>
              </a:rPr>
              <a:t>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0.55.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9CE6C07-38AA-48F5-AE71-1B60E7B8C188}"/>
              </a:ext>
            </a:extLst>
          </p:cNvPr>
          <p:cNvSpPr txBox="1"/>
          <p:nvPr/>
        </p:nvSpPr>
        <p:spPr>
          <a:xfrm>
            <a:off x="1329358" y="229999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242021"/>
                </a:solidFill>
                <a:effectLst/>
                <a:latin typeface="Berkeley-Book"/>
              </a:rPr>
              <a:t>Solution: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02018E9-64AA-4A17-B5EF-9182E5FA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44" y="3318262"/>
            <a:ext cx="2315251" cy="7197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098C81E-F998-4CC1-9215-41124712DD2D}"/>
              </a:ext>
            </a:extLst>
          </p:cNvPr>
          <p:cNvSpPr txBox="1"/>
          <p:nvPr/>
        </p:nvSpPr>
        <p:spPr>
          <a:xfrm>
            <a:off x="1667495" y="2828835"/>
            <a:ext cx="5965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Berkeley-Book"/>
              </a:rPr>
              <a:t>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he probability of finding the particle between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1 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2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9D5200-4B56-4B65-BEA6-48973AA76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95" y="4491270"/>
            <a:ext cx="3990710" cy="7981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4A67AF9-0913-45B3-89B9-EFD609EE743B}"/>
              </a:ext>
            </a:extLst>
          </p:cNvPr>
          <p:cNvSpPr txBox="1"/>
          <p:nvPr/>
        </p:nvSpPr>
        <p:spPr>
          <a:xfrm>
            <a:off x="1535596" y="41329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Berkeley-Book"/>
              </a:rPr>
              <a:t>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herefore the probability is 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47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18082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526888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="" xmlns:a16="http://schemas.microsoft.com/office/drawing/2014/main" id="{D1217D65-76AA-4B81-8449-808D3D384A78}"/>
              </a:ext>
            </a:extLst>
          </p:cNvPr>
          <p:cNvSpPr txBox="1"/>
          <p:nvPr/>
        </p:nvSpPr>
        <p:spPr>
          <a:xfrm>
            <a:off x="1045472" y="1536174"/>
            <a:ext cx="10101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Singh , Semiconductor optoelectronics, Physics and Technology, Mc-Graw –Hill Inc.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S.O. Pillai , Solid State Physics, , New Age International (P) Ltd. Sixth edition, 2010.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Sze,  Semiconductor Devices: Physics and Technology, Wiley 2008.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Nanotechnology C P Poole, Frank J. Owens, John Wiley &amp; Sons, 2011.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Nanoscience and Nanotechnology, KK Chattopadhyay, A N Banerjee, Phi Learning Pvt Ltd., New Delhi, 2012.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8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7079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350628" cy="918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42E81C-3CE8-4FB1-AE92-FD7DA612F0C8}"/>
              </a:ext>
            </a:extLst>
          </p:cNvPr>
          <p:cNvSpPr txBox="1"/>
          <p:nvPr/>
        </p:nvSpPr>
        <p:spPr>
          <a:xfrm>
            <a:off x="3317185" y="82752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Classical free electron theory and its draw 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81B792-FB1B-4140-A33E-41C826A38044}"/>
              </a:ext>
            </a:extLst>
          </p:cNvPr>
          <p:cNvSpPr txBox="1"/>
          <p:nvPr/>
        </p:nvSpPr>
        <p:spPr>
          <a:xfrm>
            <a:off x="319220" y="1104463"/>
            <a:ext cx="11191462" cy="707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Model:</a:t>
            </a: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valence electrons in a solid are free to move anywhere in the metal in a way similar to gas molecules in a container. Therefore, the assembly of free electrons in a metal is called electron gas.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electrical and thermal conductivities of the metals is solely due to free electrons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electrons move randomly in all directions with random velocities following the classical Maxwell Boltzmann distribution. The average kinetic energy of a free electron is thus given by</a:t>
            </a: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gas molecules, the free electrons move in a background of immobile positive ions.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free electrons make collisions from time to time with fixed positive ions. Between these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collisions, the electron-ion interaction is neglected. This is called free electron approximation.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electron-electron interaction is also neglected. This is called independent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 approximation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D52FC2E-558B-4907-8EAF-E538517E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497" y="3856112"/>
            <a:ext cx="993500" cy="5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7079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504948" cy="67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42E81C-3CE8-4FB1-AE92-FD7DA612F0C8}"/>
              </a:ext>
            </a:extLst>
          </p:cNvPr>
          <p:cNvSpPr txBox="1"/>
          <p:nvPr/>
        </p:nvSpPr>
        <p:spPr>
          <a:xfrm>
            <a:off x="3317185" y="82752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Classical free electron theory and its draw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F7C39F-7931-48E3-B3FB-53A6D54C2A52}"/>
              </a:ext>
            </a:extLst>
          </p:cNvPr>
          <p:cNvSpPr txBox="1"/>
          <p:nvPr/>
        </p:nvSpPr>
        <p:spPr>
          <a:xfrm>
            <a:off x="476290" y="1692770"/>
            <a:ext cx="1123941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Collisions in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Drude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model, as in kinetic theory, are instantaneous events that abruptly alter the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velocity of an electron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electron experiences a collision with a probability per unit time 1/τ. This means that on the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an electron travels for time τ after it undergoes a collision and before its next collision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i.e. the average time between two successive collisions is τ .This time is known as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relaxation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distance traversed by a free electron between two successive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positive ions is called the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free path (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absence of external electric field, the random motion of free electrons is equally probable in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directions. As a result, there is no net current in the absence of electric field. When 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electric field is applied, the electrons are accelerated in a direction opposite to that of electric field.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4778804-2447-4DE4-A2E2-4895F07A0CBC}"/>
              </a:ext>
            </a:extLst>
          </p:cNvPr>
          <p:cNvSpPr txBox="1"/>
          <p:nvPr/>
        </p:nvSpPr>
        <p:spPr>
          <a:xfrm>
            <a:off x="4908615" y="1273995"/>
            <a:ext cx="609765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Palatino Linotype" pitchFamily="18" charset="0"/>
              </a:rPr>
              <a:t>Classical Model:</a:t>
            </a:r>
          </a:p>
        </p:txBody>
      </p:sp>
    </p:spTree>
    <p:extLst>
      <p:ext uri="{BB962C8B-B14F-4D97-AF65-F5344CB8AC3E}">
        <p14:creationId xmlns:p14="http://schemas.microsoft.com/office/powerpoint/2010/main" val="230050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7079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350628" cy="918626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CB4FE7A3-FE00-4AAC-A413-BC38B775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57" y="1090933"/>
            <a:ext cx="1050967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Drawbacks of classical free electron theory</a:t>
            </a:r>
          </a:p>
          <a:p>
            <a:pPr algn="just"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Blip>
                <a:blip r:embed="rId3"/>
              </a:buBlip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classical free electron theory the value of specific heat of metals is given by 4.5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‘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called the universal gas constant. But the experimental value of specific heat is nearly equal to 3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Tx/>
              <a:buBlip>
                <a:blip r:embed="rId3"/>
              </a:buBlip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Blip>
                <a:blip r:embed="rId3"/>
              </a:buBlip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help of this model we can’t explain the electrical conductivity of semiconductors or insulators.</a:t>
            </a:r>
          </a:p>
          <a:p>
            <a:pPr algn="just">
              <a:buFontTx/>
              <a:buBlip>
                <a:blip r:embed="rId3"/>
              </a:buBlip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Blip>
                <a:blip r:embed="rId3"/>
              </a:buBlip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theoretical value of paramagnetic susceptibility is greater than the experimental value.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just">
              <a:buFontTx/>
              <a:buBlip>
                <a:blip r:embed="rId3"/>
              </a:buBlip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Ferromagnetism cannot be explained by this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theory.</a:t>
            </a:r>
          </a:p>
          <a:p>
            <a:pPr marL="0" indent="0" algn="just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Blip>
                <a:blip r:embed="rId3"/>
              </a:buBlip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temperature, the electrical conductivity and the thermal conductivity vary in different ways. Therefore  K/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is not a constant. But in  classical free electron theory, it is a    constant in all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temperature.</a:t>
            </a:r>
          </a:p>
          <a:p>
            <a:pPr marL="0" indent="0" algn="just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Blip>
                <a:blip r:embed="rId3"/>
              </a:buBlip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photoelectric effect, Compton effect and the black body radiation cannot be explained by the classical free electron theory.</a:t>
            </a:r>
          </a:p>
        </p:txBody>
      </p:sp>
    </p:spTree>
    <p:extLst>
      <p:ext uri="{BB962C8B-B14F-4D97-AF65-F5344CB8AC3E}">
        <p14:creationId xmlns:p14="http://schemas.microsoft.com/office/powerpoint/2010/main" val="241586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4562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333850" cy="666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78E442-AE37-4F77-AE32-B15A8024E709}"/>
              </a:ext>
            </a:extLst>
          </p:cNvPr>
          <p:cNvSpPr txBox="1"/>
          <p:nvPr/>
        </p:nvSpPr>
        <p:spPr>
          <a:xfrm>
            <a:off x="2216426" y="1131747"/>
            <a:ext cx="7563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After the completion of this lecture you will be able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17D6F56-71A6-48C0-84B8-AAF70C4407E6}"/>
              </a:ext>
            </a:extLst>
          </p:cNvPr>
          <p:cNvSpPr txBox="1"/>
          <p:nvPr/>
        </p:nvSpPr>
        <p:spPr>
          <a:xfrm>
            <a:off x="3047169" y="2580121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Understand the quantum free electron theory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Explain the Wavefunction and its characteristics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Solve the problems based on wavefunction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="" xmlns:a16="http://schemas.microsoft.com/office/drawing/2014/main" id="{9A28663B-FA74-48EF-8908-155CEB586101}"/>
              </a:ext>
            </a:extLst>
          </p:cNvPr>
          <p:cNvSpPr txBox="1">
            <a:spLocks/>
          </p:cNvSpPr>
          <p:nvPr/>
        </p:nvSpPr>
        <p:spPr>
          <a:xfrm>
            <a:off x="1908312" y="573348"/>
            <a:ext cx="9144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Basic assumptions of Quantum free-electron theory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="" xmlns:a16="http://schemas.microsoft.com/office/drawing/2014/main" id="{2DB4A757-EEAE-4C78-B897-6CDF9EF3713A}"/>
              </a:ext>
            </a:extLst>
          </p:cNvPr>
          <p:cNvSpPr txBox="1">
            <a:spLocks/>
          </p:cNvSpPr>
          <p:nvPr/>
        </p:nvSpPr>
        <p:spPr>
          <a:xfrm>
            <a:off x="752474" y="1487748"/>
            <a:ext cx="11107832" cy="434327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metal contains a large number of conduction electrons which are completely free yet are bound to the metal as a whole. Thus a metal is said to be consisting of electron gas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attractive force between core and the electron and the repulsion between the electron and electron is ignored. </a:t>
            </a:r>
          </a:p>
          <a:p>
            <a:pPr marL="109728" algn="just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energy values of electrons are quantized as various allowed energy levels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marR="0" lvl="0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electrons in these allowed levels takes place according to Pauli exclusion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  <a:p>
            <a:pPr marL="109728" marR="0" lvl="0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due to lattice ions is taken to be constant throughout the metal. </a:t>
            </a:r>
          </a:p>
          <a:p>
            <a:pPr marL="109728" marR="0" lvl="0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electrons in a metal can be described as free particles confined in a box of certain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volume. The possible electronics states and the distribution of electrons in these states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thus be determined using quantum mechanics.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1800" b="1" i="0" dirty="0">
                <a:solidFill>
                  <a:schemeClr val="bg1"/>
                </a:solidFill>
                <a:effectLst/>
                <a:latin typeface="Times-Bold"/>
              </a:rPr>
              <a:t>The Fermi-Dirac Distribution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dirty="0"/>
              <a:t/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AF0CB1-9FCE-4FFA-B581-98DE361C4F4A}"/>
              </a:ext>
            </a:extLst>
          </p:cNvPr>
          <p:cNvSpPr txBox="1"/>
          <p:nvPr/>
        </p:nvSpPr>
        <p:spPr>
          <a:xfrm>
            <a:off x="3515968" y="684169"/>
            <a:ext cx="43260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Fermi-Dirac distribution applies to fermions, particles with half-integer spin which must obey the Pauli Exclusion Principle. It gives the probability, F(E), for the occupation of a particular energy level E by an electron is given by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EA2F765-E2A6-44A3-9CE9-8439775A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64" y="722055"/>
            <a:ext cx="3353540" cy="1587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53B678-D6CD-4E55-8AE6-24AF08BD6532}"/>
              </a:ext>
            </a:extLst>
          </p:cNvPr>
          <p:cNvSpPr txBox="1"/>
          <p:nvPr/>
        </p:nvSpPr>
        <p:spPr>
          <a:xfrm>
            <a:off x="1698095" y="2817728"/>
            <a:ext cx="6562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k</a:t>
            </a:r>
            <a:r>
              <a:rPr lang="en-US" baseline="-25000" dirty="0"/>
              <a:t>B</a:t>
            </a:r>
            <a:r>
              <a:rPr lang="en-US" dirty="0"/>
              <a:t> is the Boltzmann's constant, T is the absolute temperature, E is the energy of the particular energy level E, and E</a:t>
            </a:r>
            <a:r>
              <a:rPr lang="en-US" baseline="-25000" dirty="0"/>
              <a:t>F</a:t>
            </a:r>
            <a:r>
              <a:rPr lang="en-US" dirty="0"/>
              <a:t> is the Fermi energy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55D1607-08EB-4856-A756-4A33E811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104" y="2356245"/>
            <a:ext cx="3078979" cy="2253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C72D75-FD0B-475F-9555-DAE98C5DB34D}"/>
              </a:ext>
            </a:extLst>
          </p:cNvPr>
          <p:cNvSpPr txBox="1"/>
          <p:nvPr/>
        </p:nvSpPr>
        <p:spPr>
          <a:xfrm>
            <a:off x="1698095" y="4104620"/>
            <a:ext cx="69872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It can be seen that for T = 0, all the states up to energy 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are filled with electrons and all the states above 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are vacant. At E = 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occupation probability is ½. 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Thus the Fermi energy can be defined as the energy of the highest filled level at absolute zero.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At a finite temperature, the electron may get the energy of order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k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-Roman"/>
              </a:rPr>
              <a:t>B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 and go to higher vacant state, and so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57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1800" b="1" i="0" dirty="0">
                <a:solidFill>
                  <a:schemeClr val="bg1"/>
                </a:solidFill>
                <a:effectLst/>
                <a:latin typeface="Times-Bold"/>
              </a:rPr>
              <a:t>The Fermi-Dirac Distribution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dirty="0"/>
              <a:t/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EB95696-EE40-4C2B-9F4A-00F663342EAA}"/>
              </a:ext>
            </a:extLst>
          </p:cNvPr>
          <p:cNvSpPr txBox="1"/>
          <p:nvPr/>
        </p:nvSpPr>
        <p:spPr>
          <a:xfrm>
            <a:off x="1637470" y="1294920"/>
            <a:ext cx="71288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the Fermi function falls. At any temperature T, when E = 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F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, F(E) = ½. This function is plotted for T = 0 K and for finite temperatures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1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and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2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with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1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&lt;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2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in the Figure.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The Fermi temperature 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and Fermi velocity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-Roman"/>
              </a:rPr>
              <a:t>v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Times-Roman"/>
              </a:rPr>
              <a:t>F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are defined by following expressions: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k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B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T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= E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F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i.e. T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F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= E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/ k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B</a:t>
            </a:r>
            <a:b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</a:b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½ mv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2400" b="1" i="0" baseline="30000" dirty="0">
                <a:solidFill>
                  <a:srgbClr val="000000"/>
                </a:solidFill>
                <a:effectLst/>
                <a:latin typeface="Times-Bold"/>
              </a:rPr>
              <a:t>2</a:t>
            </a:r>
            <a:r>
              <a:rPr lang="en-IN" sz="1200" b="1" baseline="30000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=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k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B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T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 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i.e.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v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>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= (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k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B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-Bold"/>
              </a:rPr>
              <a:t>T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Times-Bold"/>
              </a:rPr>
              <a:t>F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-Bold"/>
              </a:rPr>
              <a:t>/m)</a:t>
            </a:r>
            <a:r>
              <a:rPr lang="en-IN" sz="1200" b="1" i="0" baseline="30000" dirty="0">
                <a:solidFill>
                  <a:srgbClr val="000000"/>
                </a:solidFill>
                <a:effectLst/>
                <a:latin typeface="Times-Bold"/>
              </a:rPr>
              <a:t>1/2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  <a:t/>
            </a:r>
            <a:br>
              <a:rPr lang="en-IN" sz="1200" b="1" i="0" dirty="0">
                <a:solidFill>
                  <a:srgbClr val="000000"/>
                </a:solidFill>
                <a:effectLst/>
                <a:latin typeface="Times-Bold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For example, for sodium, 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= 3.2eV, This gives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F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= 37100 K and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-Roman"/>
              </a:rPr>
              <a:t>v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Times-Roman"/>
              </a:rPr>
              <a:t>F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= 1.1× 10</a:t>
            </a:r>
            <a:r>
              <a:rPr lang="en-IN" sz="2400" b="0" i="0" baseline="30000" dirty="0">
                <a:solidFill>
                  <a:srgbClr val="000000"/>
                </a:solidFill>
                <a:effectLst/>
                <a:latin typeface="Times-Roman"/>
              </a:rPr>
              <a:t>6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-Roman"/>
              </a:rPr>
              <a:t>m/s</a:t>
            </a: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874BD90-7790-44EF-8EF8-E4122245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782" y="1145833"/>
            <a:ext cx="2951236" cy="21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4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1800" b="1" dirty="0">
                <a:solidFill>
                  <a:schemeClr val="bg1"/>
                </a:solidFill>
                <a:effectLst/>
                <a:latin typeface="Montserrat"/>
                <a:ea typeface="Times New Roman" panose="02020603050405020304" pitchFamily="18" charset="0"/>
              </a:rPr>
              <a:t>Applications of Fermi Energy</a:t>
            </a:r>
            <a:r>
              <a:rPr lang="en-IN" sz="2800" dirty="0"/>
              <a:t/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6A37EE9-8D63-48B1-94F9-7DF074A047EC}"/>
              </a:ext>
            </a:extLst>
          </p:cNvPr>
          <p:cNvSpPr txBox="1"/>
          <p:nvPr/>
        </p:nvSpPr>
        <p:spPr>
          <a:xfrm>
            <a:off x="2671140" y="1995126"/>
            <a:ext cx="701951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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  <a:cs typeface="OpenSymbol"/>
              </a:rPr>
              <a:t>Fermi energy is used to separate the vacant and filled states at  </a:t>
            </a: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</a:rPr>
              <a:t>0 K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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  <a:cs typeface="OpenSymbol"/>
              </a:rPr>
              <a:t>It is used to know the status of the electrons.</a:t>
            </a:r>
            <a:endParaRPr lang="en-IN" sz="1400" dirty="0">
              <a:effectLst/>
              <a:latin typeface="Wingdings" panose="05000000000000000000" pitchFamily="2" charset="2"/>
              <a:ea typeface="Times New Roman" panose="02020603050405020304" pitchFamily="18" charset="0"/>
              <a:cs typeface="OpenSymbol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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  <a:cs typeface="OpenSymbol"/>
              </a:rPr>
              <a:t>Electrons are completely filled below fermi energy level and completely empty above the fermi level at 0 K</a:t>
            </a:r>
            <a:endParaRPr lang="en-IN" sz="1400" dirty="0">
              <a:effectLst/>
              <a:latin typeface="Wingdings" panose="05000000000000000000" pitchFamily="2" charset="2"/>
              <a:ea typeface="Times New Roman" panose="02020603050405020304" pitchFamily="18" charset="0"/>
              <a:cs typeface="OpenSymbol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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  <a:cs typeface="OpenSymbol"/>
              </a:rPr>
              <a:t>Above 0 K some electrons absorb thermal energy and they jumps to the higher energy levels.</a:t>
            </a:r>
            <a:endParaRPr lang="en-IN" sz="1400" dirty="0">
              <a:effectLst/>
              <a:latin typeface="Wingdings" panose="05000000000000000000" pitchFamily="2" charset="2"/>
              <a:ea typeface="Times New Roman" panose="02020603050405020304" pitchFamily="18" charset="0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54705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343DADE89E5468E264F1777C120C2" ma:contentTypeVersion="4" ma:contentTypeDescription="Create a new document." ma:contentTypeScope="" ma:versionID="fc9d37aa60be6722f3266f56d1f90f70">
  <xsd:schema xmlns:xsd="http://www.w3.org/2001/XMLSchema" xmlns:xs="http://www.w3.org/2001/XMLSchema" xmlns:p="http://schemas.microsoft.com/office/2006/metadata/properties" xmlns:ns2="befcf2a6-4721-417e-a70c-428532386b03" targetNamespace="http://schemas.microsoft.com/office/2006/metadata/properties" ma:root="true" ma:fieldsID="06e5113c055b2e29df4c89ec9f0b59ed" ns2:_="">
    <xsd:import namespace="befcf2a6-4721-417e-a70c-428532386b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cf2a6-4721-417e-a70c-428532386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EFA3A0-C293-4F96-93E0-62DA5C470E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1EA50A-2929-4CCF-8FC5-9256A692F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fcf2a6-4721-417e-a70c-428532386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BB4EE3-3678-4CDD-93E2-65A233632E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7507</TotalTime>
  <Words>1332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8" baseType="lpstr">
      <vt:lpstr>Arial</vt:lpstr>
      <vt:lpstr>Berkeley-Bold</vt:lpstr>
      <vt:lpstr>Berkeley-Book</vt:lpstr>
      <vt:lpstr>Berkeley-BookItalic</vt:lpstr>
      <vt:lpstr>Calibri</vt:lpstr>
      <vt:lpstr>Calibri Light</vt:lpstr>
      <vt:lpstr>Cambria Math</vt:lpstr>
      <vt:lpstr>CMR10</vt:lpstr>
      <vt:lpstr>CMTI10</vt:lpstr>
      <vt:lpstr>等线</vt:lpstr>
      <vt:lpstr>等线 Light</vt:lpstr>
      <vt:lpstr>MathematicalPi-One</vt:lpstr>
      <vt:lpstr>Montserrat</vt:lpstr>
      <vt:lpstr>OpenSymbol</vt:lpstr>
      <vt:lpstr>Palatino Linotype</vt:lpstr>
      <vt:lpstr>Times New Roman</vt:lpstr>
      <vt:lpstr>Times-Bold</vt:lpstr>
      <vt:lpstr>Times-Roman</vt:lpstr>
      <vt:lpstr>Tinos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Aakash</cp:lastModifiedBy>
  <cp:revision>209</cp:revision>
  <dcterms:created xsi:type="dcterms:W3CDTF">2020-05-05T09:43:45Z</dcterms:created>
  <dcterms:modified xsi:type="dcterms:W3CDTF">2021-11-14T01:25:40Z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0x0101007B7343DADE89E5468E264F1777C120C2</vt:lpwstr>
  </property>
</Properties>
</file>