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18" r:id="rId6"/>
    <p:sldId id="323" r:id="rId7"/>
    <p:sldId id="324" r:id="rId8"/>
    <p:sldId id="325" r:id="rId9"/>
    <p:sldId id="326" r:id="rId10"/>
    <p:sldId id="327" r:id="rId11"/>
    <p:sldId id="328" r:id="rId12"/>
    <p:sldId id="334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560261936" initials="9" lastIdx="1" clrIdx="0">
    <p:extLst>
      <p:ext uri="{19B8F6BF-5375-455C-9EA6-DF929625EA0E}">
        <p15:presenceInfo xmlns:p15="http://schemas.microsoft.com/office/powerpoint/2012/main" userId="91956026193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96"/>
  </p:normalViewPr>
  <p:slideViewPr>
    <p:cSldViewPr snapToGrid="0" snapToObjects="1">
      <p:cViewPr varScale="1">
        <p:scale>
          <a:sx n="71" d="100"/>
          <a:sy n="71" d="100"/>
        </p:scale>
        <p:origin x="54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t>12-11-2021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t>12-11-2021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91407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Basic and Applied Sciences</a:t>
            </a:r>
          </a:p>
          <a:p>
            <a:pPr fontAlgn="base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  BBS01T1002                     Course Name: Semiconductor Physics</a:t>
            </a: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Faculty Name:  Dr  </a:t>
            </a:r>
            <a:r>
              <a:rPr kumimoji="0" lang="en-I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Aakash </a:t>
            </a:r>
            <a:r>
              <a:rPr kumimoji="0" lang="en-IN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Mathur</a:t>
            </a:r>
            <a:r>
              <a:rPr kumimoji="0" lang="en-I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  Program 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Name:  B. Tech.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8"/>
            <a:ext cx="1504949" cy="875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889F87-00DF-455C-99ED-0B4BB7C92A57}"/>
              </a:ext>
            </a:extLst>
          </p:cNvPr>
          <p:cNvSpPr txBox="1"/>
          <p:nvPr/>
        </p:nvSpPr>
        <p:spPr>
          <a:xfrm>
            <a:off x="2859985" y="1648025"/>
            <a:ext cx="6097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Quantum Free Electron Theory and Fermi Dirac Distribution function-II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324D2BA-01C4-4C43-AE4E-8E563F1CD595}"/>
              </a:ext>
            </a:extLst>
          </p:cNvPr>
          <p:cNvSpPr txBox="1"/>
          <p:nvPr/>
        </p:nvSpPr>
        <p:spPr>
          <a:xfrm>
            <a:off x="3048828" y="3279121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Outlines:</a:t>
            </a:r>
          </a:p>
          <a:p>
            <a:pPr marL="342900" indent="-342900">
              <a:buFontTx/>
              <a:buAutoNum type="arabicPeriod"/>
            </a:pP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 Gas in One-Dimensional Box (Potential Well </a:t>
            </a:r>
            <a:r>
              <a:rPr lang="en-IN" b="1" dirty="0">
                <a:solidFill>
                  <a:srgbClr val="0070C0"/>
                </a:solidFill>
              </a:rPr>
              <a:t>Particle in box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Fermi Dirac Distribution function</a:t>
            </a:r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1800" b="1" i="0" dirty="0">
                <a:solidFill>
                  <a:schemeClr val="bg1"/>
                </a:solidFill>
                <a:effectLst/>
                <a:latin typeface="Times-Bold"/>
              </a:rPr>
              <a:t>References</a:t>
            </a:r>
            <a:r>
              <a:rPr lang="en-IN" sz="2800" dirty="0"/>
              <a:t/>
            </a:r>
            <a:br>
              <a:rPr lang="en-IN" sz="2800" dirty="0"/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="" xmlns:a16="http://schemas.microsoft.com/office/drawing/2014/main" id="{E29BD16F-7793-42BF-9389-9D2FDE23F44E}"/>
              </a:ext>
            </a:extLst>
          </p:cNvPr>
          <p:cNvSpPr txBox="1"/>
          <p:nvPr/>
        </p:nvSpPr>
        <p:spPr>
          <a:xfrm>
            <a:off x="1045472" y="1536174"/>
            <a:ext cx="101010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 Singh , Semiconductor optoelectronics, Physics and Technology, Mc-Graw –Hill Inc.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S.O. Pillai , Solid State Physics, , New Age International (P) Ltd. Sixth edition, 2010.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S.M. Sze,  Semiconductor Devices: Physics and Technology, Wiley 2008.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Nanotechnology C P Poole, Frank J. Owens, John Wiley &amp; Sons, 2011.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Nanoscience and Nanotechnology, KK Chattopadhyay, A N Banerjee, Phi Learning Pvt Ltd., New Delhi, 2012.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6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670794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Prerequisite/Recapitulations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98"/>
            <a:ext cx="1350628" cy="918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2D4766E-2647-4D6D-872E-6575F0356BE0}"/>
              </a:ext>
            </a:extLst>
          </p:cNvPr>
          <p:cNvSpPr txBox="1"/>
          <p:nvPr/>
        </p:nvSpPr>
        <p:spPr>
          <a:xfrm>
            <a:off x="1350629" y="759973"/>
            <a:ext cx="10505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Berkeley-Book"/>
              </a:rPr>
              <a:t>T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he quantity with which quantum mechanics is concerned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is the 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Berkeley-Bold"/>
              </a:rPr>
              <a:t>wave function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𝞧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of a body. While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itself has no physical interpretation, the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square of its absolute magnitude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|𝞧| </a:t>
            </a:r>
            <a:r>
              <a:rPr lang="en-US" sz="1800" b="0" i="0" baseline="3000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Berkeley-Book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evaluated at a particular place at a particular time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is proportional to the probability of finding the body there at that time. The linear momentum, angular momentum, and energy of the body are other quantities that can be established from . The problem of quantum mechanics is to determine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𝞧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athematicalPi-One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for a body when its freedom of motion is limited by the action of external forces.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FC9F1D7-CED9-47CF-90E1-B84062CBD205}"/>
              </a:ext>
            </a:extLst>
          </p:cNvPr>
          <p:cNvSpPr txBox="1"/>
          <p:nvPr/>
        </p:nvSpPr>
        <p:spPr>
          <a:xfrm>
            <a:off x="1350628" y="2783632"/>
            <a:ext cx="66304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since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|𝞧| </a:t>
            </a:r>
            <a:r>
              <a:rPr lang="en-US" sz="1800" b="0" i="0" baseline="3000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Berkeley-Book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is proportional to the probability density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P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of finding the body described by , the integration of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|𝞧| </a:t>
            </a:r>
            <a:r>
              <a:rPr lang="en-US" sz="1800" b="0" i="0" baseline="3000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800" b="0" i="0" dirty="0">
                <a:solidFill>
                  <a:srgbClr val="242021"/>
                </a:solidFill>
                <a:effectLst/>
                <a:latin typeface="Berkeley-Book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over all space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must be finite—the body is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Berkeley-BookItalic"/>
              </a:rPr>
              <a:t>somewhere,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Berkeley-Book"/>
              </a:rPr>
              <a:t>after all.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3549AFC-C32C-4228-AA02-825B429C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168" y="3257697"/>
            <a:ext cx="2086597" cy="8419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51838AB-A0B6-4826-A9DC-C73EEBFA082D}"/>
              </a:ext>
            </a:extLst>
          </p:cNvPr>
          <p:cNvSpPr txBox="1"/>
          <p:nvPr/>
        </p:nvSpPr>
        <p:spPr>
          <a:xfrm>
            <a:off x="1546418" y="4022173"/>
            <a:ext cx="3343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dirty="0">
                <a:solidFill>
                  <a:srgbClr val="EC028D"/>
                </a:solidFill>
                <a:effectLst/>
                <a:latin typeface="Berkeley-Bold"/>
              </a:rPr>
              <a:t>Well-Behaved Wave Functions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BB40B61-F83E-4547-B48E-DA1A002BF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627" y="4541672"/>
            <a:ext cx="7972425" cy="1352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CBD2B5C-9364-4C75-A0BB-5EAC3B795C04}"/>
              </a:ext>
            </a:extLst>
          </p:cNvPr>
          <p:cNvSpPr txBox="1"/>
          <p:nvPr/>
        </p:nvSpPr>
        <p:spPr>
          <a:xfrm>
            <a:off x="8318168" y="2766877"/>
            <a:ext cx="2666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dirty="0">
                <a:solidFill>
                  <a:srgbClr val="EC028D"/>
                </a:solidFill>
                <a:effectLst/>
                <a:latin typeface="Berkeley-Bold"/>
              </a:rPr>
              <a:t>Normalization condition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0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82757" y="-16453"/>
            <a:ext cx="11009243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 Gas in One-Dimensional Box (Potential Well) </a:t>
            </a:r>
            <a:r>
              <a:rPr lang="en-US" sz="2800" dirty="0"/>
              <a:t/>
            </a:r>
            <a:br>
              <a:rPr lang="en-US" sz="2800" dirty="0"/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182757" cy="492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9636C50-3A92-44C0-BC85-5F03A4B5301A}"/>
              </a:ext>
            </a:extLst>
          </p:cNvPr>
          <p:cNvSpPr txBox="1"/>
          <p:nvPr/>
        </p:nvSpPr>
        <p:spPr>
          <a:xfrm>
            <a:off x="257617" y="813314"/>
            <a:ext cx="87869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an electron of mass ‘m’ which is bound to move in a one dimensional crystal of length ‘L’. The electron is prevented from leaving the crystal by the presence of a large potential energy barrier at its </a:t>
            </a:r>
            <a:r>
              <a:rPr lang="en-US" sz="1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surfaces.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barriers extend over a few atomic layers near the surface, these are taken infinitely large for the sake of simplicity. The problem is identical to that of an electron moving in a one – dimensional potential box which is represented by a line and is bounded by infinite potential energy barriers as shown in figure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02A4610-3877-4FCB-A3AF-C948208A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609" y="1229813"/>
            <a:ext cx="2748121" cy="19010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004A09A-AA9C-4811-996D-3F68134F081C}"/>
              </a:ext>
            </a:extLst>
          </p:cNvPr>
          <p:cNvSpPr/>
          <p:nvPr/>
        </p:nvSpPr>
        <p:spPr>
          <a:xfrm>
            <a:off x="926024" y="3189297"/>
            <a:ext cx="7464287" cy="2642519"/>
          </a:xfrm>
          <a:prstGeom prst="rect">
            <a:avLst/>
          </a:prstGeom>
          <a:blipFill dpi="0" rotWithShape="1">
            <a:blip r:embed="rId4">
              <a:alphaModFix amt="55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3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 Gas in One-Dimensional Box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0790E60-E252-4474-9E77-3CBCCDFA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521" y="5503576"/>
            <a:ext cx="1704975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6DE620E-0830-495A-8E50-93554D0E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99" y="965675"/>
            <a:ext cx="9810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3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 Gas in One-Dimensional Box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E9F4AB5-E89B-45FF-B401-7F1C1B4E0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95" y="3038732"/>
            <a:ext cx="9475972" cy="2793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9D003D6-59B7-476C-B278-FD5848BA6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095" y="1099263"/>
            <a:ext cx="9305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6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 Gas in One-Dimensional Box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B610496-0BAA-4189-BF64-1158E859620F}"/>
              </a:ext>
            </a:extLst>
          </p:cNvPr>
          <p:cNvSpPr txBox="1"/>
          <p:nvPr/>
        </p:nvSpPr>
        <p:spPr>
          <a:xfrm>
            <a:off x="1592226" y="829915"/>
            <a:ext cx="93486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3205">
              <a:spcBef>
                <a:spcPts val="1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-Roman"/>
              </a:rPr>
              <a:t>For each value of n, there is an energy level and the corresponding wave function is given by equation (8).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value of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called an Eigen value and corresponding </a:t>
            </a:r>
            <a:r>
              <a:rPr lang="en-US" sz="2000" i="1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y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called Eigen function. Thus inside the box, the particle can only have the discrete energy values specified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equation (9). Note also that particle cannot have zero energy. The number n is called the quantum number. Hence energy spectrum consists of discrete energy levels where the spacing between the levels is determined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values of n and</a:t>
            </a:r>
            <a:r>
              <a:rPr lang="en-US" sz="20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EC10D98-F524-410F-A59A-FEACBE0E8509}"/>
              </a:ext>
            </a:extLst>
          </p:cNvPr>
          <p:cNvSpPr txBox="1"/>
          <p:nvPr/>
        </p:nvSpPr>
        <p:spPr>
          <a:xfrm>
            <a:off x="1932468" y="3160125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Expression for wave function: 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A181B61-0477-43CD-A47D-E618517B3FFC}"/>
              </a:ext>
            </a:extLst>
          </p:cNvPr>
          <p:cNvSpPr txBox="1"/>
          <p:nvPr/>
        </p:nvSpPr>
        <p:spPr>
          <a:xfrm>
            <a:off x="1932468" y="3643676"/>
            <a:ext cx="7562406" cy="148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It is certain that the  particle is somewhere inside the box. The constant A in equation (8) is determined by using this information that the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probability of finding an electron somewhere on the line is unity, i.e.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B312000-B30A-4BA2-8142-426940FF8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50" y="3585171"/>
            <a:ext cx="1796452" cy="9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1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Expression for wave function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3CA379A-3F5C-4776-806D-CDFAC46A53F9}"/>
              </a:ext>
            </a:extLst>
          </p:cNvPr>
          <p:cNvSpPr txBox="1"/>
          <p:nvPr/>
        </p:nvSpPr>
        <p:spPr>
          <a:xfrm>
            <a:off x="2319629" y="703018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This is called as normalization condition. We get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0E90F0-981B-4AA0-92FE-4DB0149F4C65}"/>
              </a:ext>
            </a:extLst>
          </p:cNvPr>
          <p:cNvSpPr txBox="1"/>
          <p:nvPr/>
        </p:nvSpPr>
        <p:spPr>
          <a:xfrm>
            <a:off x="8700227" y="676252"/>
            <a:ext cx="3035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So, we get the normalized wave function as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701C5E4-8CEB-44EA-BF52-072E06DD6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352" y="1442669"/>
            <a:ext cx="2443389" cy="885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9B95887-3092-4F75-AAA9-E2924BBCE264}"/>
              </a:ext>
            </a:extLst>
          </p:cNvPr>
          <p:cNvSpPr txBox="1"/>
          <p:nvPr/>
        </p:nvSpPr>
        <p:spPr>
          <a:xfrm>
            <a:off x="4272305" y="4354529"/>
            <a:ext cx="49653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energy levels and the wave functions corresponding to n=1, 2, 3, and 4 are shown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4D2E47C-B35C-414F-9672-0CFA948D4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904" y="3096946"/>
            <a:ext cx="2443389" cy="2044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A1AFFDC-46E1-44A9-9331-45EEB8CBA89D}"/>
              </a:ext>
            </a:extLst>
          </p:cNvPr>
          <p:cNvSpPr/>
          <p:nvPr/>
        </p:nvSpPr>
        <p:spPr>
          <a:xfrm>
            <a:off x="2752691" y="1442669"/>
            <a:ext cx="5231648" cy="2604094"/>
          </a:xfrm>
          <a:prstGeom prst="rect">
            <a:avLst/>
          </a:prstGeom>
          <a:blipFill dpi="0" rotWithShape="1">
            <a:blip r:embed="rId5">
              <a:alphaModFix amt="6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8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1800" b="1" i="0" dirty="0">
                <a:solidFill>
                  <a:schemeClr val="bg1"/>
                </a:solidFill>
                <a:effectLst/>
                <a:latin typeface="Times-Bold"/>
              </a:rPr>
              <a:t>Free Electron Gas in Three Dimensions (Potential Well)</a:t>
            </a:r>
            <a:r>
              <a:rPr lang="en-US" sz="2800" dirty="0"/>
              <a:t> </a:t>
            </a:r>
            <a:br>
              <a:rPr lang="en-US" sz="2800" dirty="0"/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7BE2E9F-5DF3-432F-8A52-769BA30E01E3}"/>
              </a:ext>
            </a:extLst>
          </p:cNvPr>
          <p:cNvSpPr txBox="1"/>
          <p:nvPr/>
        </p:nvSpPr>
        <p:spPr>
          <a:xfrm>
            <a:off x="2351432" y="820751"/>
            <a:ext cx="5331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Let us consider a situation when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electrons are moving inside a three dimensional potential box of side ‘L’</a:t>
            </a:r>
            <a:r>
              <a:rPr lang="en-US" dirty="0"/>
              <a:t> </a:t>
            </a:r>
            <a:br>
              <a:rPr lang="en-US" dirty="0"/>
            </a:br>
            <a:endParaRPr lang="en-US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2B3D4E9-DEF8-4D1F-8D46-F36DA85254CF}"/>
              </a:ext>
            </a:extLst>
          </p:cNvPr>
          <p:cNvSpPr txBox="1"/>
          <p:nvPr/>
        </p:nvSpPr>
        <p:spPr>
          <a:xfrm>
            <a:off x="2445852" y="1841793"/>
            <a:ext cx="5550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normalized wave function for cubical box becomes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694BFF6-D782-4EBF-9E39-184CD4C5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539" y="1535458"/>
            <a:ext cx="4028661" cy="6483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146A0E-3723-41F8-8A2F-4469992FFDFB}"/>
              </a:ext>
            </a:extLst>
          </p:cNvPr>
          <p:cNvSpPr txBox="1"/>
          <p:nvPr/>
        </p:nvSpPr>
        <p:spPr>
          <a:xfrm>
            <a:off x="3251751" y="2924044"/>
            <a:ext cx="5220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corresponding form of energy is given by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1E16E7F-8D44-4D39-8176-ADED4CA48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030" y="2535070"/>
            <a:ext cx="2859778" cy="8332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B184064-A929-441D-B80B-BA1253681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030" y="3288306"/>
            <a:ext cx="3288920" cy="12514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4FD7F91-8983-42E8-A89B-F7ECECBA68DD}"/>
              </a:ext>
            </a:extLst>
          </p:cNvPr>
          <p:cNvSpPr txBox="1"/>
          <p:nvPr/>
        </p:nvSpPr>
        <p:spPr>
          <a:xfrm>
            <a:off x="1969602" y="4175975"/>
            <a:ext cx="65026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Thus in three dimensions, we have three quantum numbers 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 and </a:t>
            </a:r>
            <a:r>
              <a:rPr lang="en-US" dirty="0" err="1"/>
              <a:t>nz</a:t>
            </a:r>
            <a:r>
              <a:rPr lang="en-US" dirty="0"/>
              <a:t> which can take only positive integer values.</a:t>
            </a:r>
          </a:p>
          <a:p>
            <a:r>
              <a:rPr lang="en-US" dirty="0"/>
              <a:t>Thus each energy state is defined by a set of quantum numbers (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 ,</a:t>
            </a:r>
            <a:r>
              <a:rPr lang="en-US" dirty="0" err="1"/>
              <a:t>nz</a:t>
            </a:r>
            <a:r>
              <a:rPr lang="en-US" dirty="0"/>
              <a:t>) and can contain a maximum of two electrons one spin up and other spin down in accordance to Pauli’s exclusion principle.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84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51140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1800" b="1" i="0" dirty="0">
                <a:solidFill>
                  <a:schemeClr val="bg1"/>
                </a:solidFill>
                <a:effectLst/>
                <a:latin typeface="Times-Bold"/>
              </a:rPr>
              <a:t>Problem</a:t>
            </a:r>
            <a:r>
              <a:rPr lang="en-IN" sz="2800" dirty="0"/>
              <a:t/>
            </a:r>
            <a:br>
              <a:rPr lang="en-IN" sz="2800" dirty="0"/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FD6A915-70E3-43E1-B673-0D09216759A7}"/>
              </a:ext>
            </a:extLst>
          </p:cNvPr>
          <p:cNvSpPr txBox="1"/>
          <p:nvPr/>
        </p:nvSpPr>
        <p:spPr>
          <a:xfrm>
            <a:off x="2264877" y="1293150"/>
            <a:ext cx="6910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Montserrat"/>
                <a:ea typeface="Times New Roman" panose="02020603050405020304" pitchFamily="18" charset="0"/>
              </a:rPr>
              <a:t>Problem: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Fermi energy of sodium is 3.2eV, estimate the value of Fermi temperature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782A458-1FC5-4BC9-87DD-0BF317E56591}"/>
              </a:ext>
            </a:extLst>
          </p:cNvPr>
          <p:cNvSpPr txBox="1"/>
          <p:nvPr/>
        </p:nvSpPr>
        <p:spPr>
          <a:xfrm>
            <a:off x="2671140" y="2550370"/>
            <a:ext cx="6097656" cy="1285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E­</a:t>
            </a:r>
            <a:r>
              <a:rPr lang="en-IN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k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­f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­f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3.2/8.6x 10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-5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37100 K</a:t>
            </a:r>
          </a:p>
        </p:txBody>
      </p:sp>
    </p:spTree>
    <p:extLst>
      <p:ext uri="{BB962C8B-B14F-4D97-AF65-F5344CB8AC3E}">
        <p14:creationId xmlns:p14="http://schemas.microsoft.com/office/powerpoint/2010/main" val="238630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74FC5D3E75ED43BE1581D90AC30E76" ma:contentTypeVersion="6" ma:contentTypeDescription="Create a new document." ma:contentTypeScope="" ma:versionID="99a32df43121c03c06fb782f73b33843">
  <xsd:schema xmlns:xsd="http://www.w3.org/2001/XMLSchema" xmlns:xs="http://www.w3.org/2001/XMLSchema" xmlns:p="http://schemas.microsoft.com/office/2006/metadata/properties" xmlns:ns2="b59ff360-e906-476a-a4ba-1d10782d72e5" targetNamespace="http://schemas.microsoft.com/office/2006/metadata/properties" ma:root="true" ma:fieldsID="0569c72abe15d67ee9345522509590ae" ns2:_="">
    <xsd:import namespace="b59ff360-e906-476a-a4ba-1d10782d72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ff360-e906-476a-a4ba-1d10782d72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8BBC3F-8958-4213-A0E1-3CFB0008E4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9ff360-e906-476a-a4ba-1d10782d72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708BE8-6BDB-4971-8169-60D2F94775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3BE3F4-C693-4F60-9913-18381F0F73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7100</TotalTime>
  <Words>578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Arial</vt:lpstr>
      <vt:lpstr>Berkeley-Bold</vt:lpstr>
      <vt:lpstr>Berkeley-Book</vt:lpstr>
      <vt:lpstr>Berkeley-BookItalic</vt:lpstr>
      <vt:lpstr>Calibri</vt:lpstr>
      <vt:lpstr>Calibri Light</vt:lpstr>
      <vt:lpstr>Cambria Math</vt:lpstr>
      <vt:lpstr>等线</vt:lpstr>
      <vt:lpstr>等线 Light</vt:lpstr>
      <vt:lpstr>MathematicalPi-One</vt:lpstr>
      <vt:lpstr>Montserrat</vt:lpstr>
      <vt:lpstr>Symbol</vt:lpstr>
      <vt:lpstr>Times New Roman</vt:lpstr>
      <vt:lpstr>Times-Bold</vt:lpstr>
      <vt:lpstr>Times-Roman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Aakash</cp:lastModifiedBy>
  <cp:revision>204</cp:revision>
  <dcterms:created xsi:type="dcterms:W3CDTF">2020-05-05T09:43:45Z</dcterms:created>
  <dcterms:modified xsi:type="dcterms:W3CDTF">2021-11-14T01:25:59Z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0x0101004274FC5D3E75ED43BE1581D90AC30E76</vt:lpwstr>
  </property>
</Properties>
</file>