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479" r:id="rId3"/>
    <p:sldId id="480" r:id="rId4"/>
    <p:sldId id="470" r:id="rId5"/>
    <p:sldId id="478" r:id="rId6"/>
    <p:sldId id="469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368" r:id="rId15"/>
    <p:sldId id="482" r:id="rId16"/>
    <p:sldId id="4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96"/>
  </p:normalViewPr>
  <p:slideViewPr>
    <p:cSldViewPr snapToGrid="0" snapToObjects="1">
      <p:cViewPr varScale="1">
        <p:scale>
          <a:sx n="67" d="100"/>
          <a:sy n="67" d="100"/>
        </p:scale>
        <p:origin x="52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2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19-11-2021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.png"/><Relationship Id="rId9" Type="http://schemas.openxmlformats.org/officeDocument/2006/relationships/image" Target="../media/image26.wmf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0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3.png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.pn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9.wmf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Relationship Id="rId2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z7YGS67GETo&amp;t=216s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2.em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.png"/><Relationship Id="rId9" Type="http://schemas.openxmlformats.org/officeDocument/2006/relationships/image" Target="../media/image14.wmf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.png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Basic and Applied Sciences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BBS01T1002		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kumimoji="0" lang="en-IN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Aakash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Mathur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ECCD46-935E-4F03-B432-451AF4FE5D6B}"/>
              </a:ext>
            </a:extLst>
          </p:cNvPr>
          <p:cNvSpPr/>
          <p:nvPr/>
        </p:nvSpPr>
        <p:spPr>
          <a:xfrm>
            <a:off x="2011672" y="1818066"/>
            <a:ext cx="872128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Density of Energy States and Fermi Energy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3117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8" name="Picture 4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0142" y="1038206"/>
            <a:ext cx="3085465" cy="33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68525" y="1379519"/>
            <a:ext cx="673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should be remembered that the Pauli’s exclusion principle permits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two electrons in each state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so that the number of energy levels actually available are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8524" y="3169692"/>
            <a:ext cx="24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                   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77876"/>
              </p:ext>
            </p:extLst>
          </p:nvPr>
        </p:nvGraphicFramePr>
        <p:xfrm>
          <a:off x="1911922" y="3034508"/>
          <a:ext cx="337483" cy="65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6" imgW="203112" imgH="393529" progId="">
                  <p:embed/>
                </p:oleObj>
              </mc:Choice>
              <mc:Fallback>
                <p:oleObj r:id="rId6" imgW="203112" imgH="39352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22" y="3034508"/>
                        <a:ext cx="337483" cy="658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40327"/>
              </p:ext>
            </p:extLst>
          </p:nvPr>
        </p:nvGraphicFramePr>
        <p:xfrm>
          <a:off x="2299978" y="2853352"/>
          <a:ext cx="2133711" cy="89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8" imgW="1206500" imgH="508000" progId="">
                  <p:embed/>
                </p:oleObj>
              </mc:Choice>
              <mc:Fallback>
                <p:oleObj r:id="rId8" imgW="1206500" imgH="5080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978" y="2853352"/>
                        <a:ext cx="2133711" cy="890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13220"/>
              </p:ext>
            </p:extLst>
          </p:nvPr>
        </p:nvGraphicFramePr>
        <p:xfrm>
          <a:off x="1889125" y="3775829"/>
          <a:ext cx="410853" cy="80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10" imgW="203112" imgH="393529" progId="">
                  <p:embed/>
                </p:oleObj>
              </mc:Choice>
              <mc:Fallback>
                <p:oleObj r:id="rId10" imgW="203112" imgH="39352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775829"/>
                        <a:ext cx="410853" cy="802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571500" y="3982996"/>
            <a:ext cx="1452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057784"/>
              </p:ext>
            </p:extLst>
          </p:nvPr>
        </p:nvGraphicFramePr>
        <p:xfrm>
          <a:off x="2220602" y="3643010"/>
          <a:ext cx="2289211" cy="9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12" imgW="1206500" imgH="508000" progId="">
                  <p:embed/>
                </p:oleObj>
              </mc:Choice>
              <mc:Fallback>
                <p:oleObj r:id="rId12" imgW="1206500" imgH="508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02" y="3643010"/>
                        <a:ext cx="2289211" cy="955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4412693" y="3982996"/>
            <a:ext cx="4446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-------------------------------------(4)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3708400" y="5249873"/>
          <a:ext cx="355600" cy="69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49873"/>
                        <a:ext cx="355600" cy="694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4064000" y="5067301"/>
          <a:ext cx="1447800" cy="75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15" imgW="1066800" imgH="469900" progId="">
                  <p:embed/>
                </p:oleObj>
              </mc:Choice>
              <mc:Fallback>
                <p:oleObj r:id="rId15" imgW="1066800" imgH="4699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5067301"/>
                        <a:ext cx="1447800" cy="757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330200" y="4425338"/>
            <a:ext cx="82407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Density of energy states having energy values lying between E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E+dE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Z’(E)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 V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5778500" y="5295198"/>
            <a:ext cx="25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 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[As L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V]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6677" y="-568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Expression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Fermi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62597"/>
              </p:ext>
            </p:extLst>
          </p:nvPr>
        </p:nvGraphicFramePr>
        <p:xfrm>
          <a:off x="2042478" y="2207277"/>
          <a:ext cx="554347" cy="66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203112" imgH="393529" progId="">
                  <p:embed/>
                </p:oleObj>
              </mc:Choice>
              <mc:Fallback>
                <p:oleObj r:id="rId5" imgW="203112" imgH="39352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478" y="2207277"/>
                        <a:ext cx="554347" cy="660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17888"/>
              </p:ext>
            </p:extLst>
          </p:nvPr>
        </p:nvGraphicFramePr>
        <p:xfrm>
          <a:off x="2513684" y="2207277"/>
          <a:ext cx="2679699" cy="81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7" imgW="1726451" imgH="583947" progId="">
                  <p:embed/>
                </p:oleObj>
              </mc:Choice>
              <mc:Fallback>
                <p:oleObj r:id="rId7" imgW="1726451" imgH="58394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684" y="2207277"/>
                        <a:ext cx="2679699" cy="817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94873" y="1205805"/>
            <a:ext cx="81236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electrons in a system that have energy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to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E+dE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Z’(E)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F(E)  where F(E) is the Fermi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20702" y="2251159"/>
            <a:ext cx="1659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426440" y="2341861"/>
            <a:ext cx="2356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eqn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(4))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660" y="3681325"/>
            <a:ext cx="786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At absolute zero, the distribution f(E) is simple and all states up to Fermi level are filled and those above E­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empty. </a:t>
            </a:r>
          </a:p>
        </p:txBody>
      </p:sp>
      <p:pic>
        <p:nvPicPr>
          <p:cNvPr id="37" name="Picture 3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86796" y="1123032"/>
            <a:ext cx="3225800" cy="241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28167"/>
            <a:ext cx="1504949" cy="10235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6666FFA-F5EB-4CCB-9444-878D57A778D0}"/>
              </a:ext>
            </a:extLst>
          </p:cNvPr>
          <p:cNvSpPr txBox="1"/>
          <p:nvPr/>
        </p:nvSpPr>
        <p:spPr>
          <a:xfrm>
            <a:off x="381499" y="5467872"/>
            <a:ext cx="6034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∫ 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A427188-2547-43AA-9DE8-366A6C868DF8}"/>
              </a:ext>
            </a:extLst>
          </p:cNvPr>
          <p:cNvSpPr txBox="1"/>
          <p:nvPr/>
        </p:nvSpPr>
        <p:spPr>
          <a:xfrm>
            <a:off x="279404" y="4616542"/>
            <a:ext cx="738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T=0K, f(E) =0 for E&gt;E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f(E) = 1 for E&lt;E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0ABD126-4013-46C2-AF88-73FA39CA4F95}"/>
              </a:ext>
            </a:extLst>
          </p:cNvPr>
          <p:cNvSpPr txBox="1"/>
          <p:nvPr/>
        </p:nvSpPr>
        <p:spPr>
          <a:xfrm>
            <a:off x="381499" y="3188121"/>
            <a:ext cx="5914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∫ 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26">
            <a:extLst>
              <a:ext uri="{FF2B5EF4-FFF2-40B4-BE49-F238E27FC236}">
                <a16:creationId xmlns:a16="http://schemas.microsoft.com/office/drawing/2014/main" xmlns="" id="{11A980FE-E97C-4A99-AC89-78B714881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60866"/>
              </p:ext>
            </p:extLst>
          </p:nvPr>
        </p:nvGraphicFramePr>
        <p:xfrm>
          <a:off x="5626275" y="5276711"/>
          <a:ext cx="469722" cy="80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583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75" y="5276711"/>
                        <a:ext cx="469722" cy="805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xmlns="" id="{E7E81FC2-5790-469E-BAD7-54F871AF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74288"/>
              </p:ext>
            </p:extLst>
          </p:nvPr>
        </p:nvGraphicFramePr>
        <p:xfrm>
          <a:off x="6095997" y="5233988"/>
          <a:ext cx="23256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12" imgW="1384300" imgH="469900" progId="">
                  <p:embed/>
                </p:oleObj>
              </mc:Choice>
              <mc:Fallback>
                <p:oleObj r:id="rId12" imgW="1384300" imgH="469900" progId="">
                  <p:embed/>
                  <p:pic>
                    <p:nvPicPr>
                      <p:cNvPr id="583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7" y="5233988"/>
                        <a:ext cx="2325687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Expression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Fermi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V="1">
            <a:off x="0" y="5956041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13654"/>
              </p:ext>
            </p:extLst>
          </p:nvPr>
        </p:nvGraphicFramePr>
        <p:xfrm>
          <a:off x="4347728" y="1143451"/>
          <a:ext cx="1065213" cy="51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5" imgW="698500" imgH="279400" progId="">
                  <p:embed/>
                </p:oleObj>
              </mc:Choice>
              <mc:Fallback>
                <p:oleObj r:id="rId5" imgW="698500" imgH="2794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28" y="1143451"/>
                        <a:ext cx="1065213" cy="51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372593" y="1201961"/>
            <a:ext cx="5892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571498" y="4531588"/>
            <a:ext cx="9271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0" y="1590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15384"/>
              </p:ext>
            </p:extLst>
          </p:nvPr>
        </p:nvGraphicFramePr>
        <p:xfrm>
          <a:off x="2357604" y="2059620"/>
          <a:ext cx="378740" cy="105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7" imgW="203112" imgH="393529" progId="">
                  <p:embed/>
                </p:oleObj>
              </mc:Choice>
              <mc:Fallback>
                <p:oleObj r:id="rId7" imgW="203112" imgH="393529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04" y="2059620"/>
                        <a:ext cx="378740" cy="1053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26026"/>
              </p:ext>
            </p:extLst>
          </p:nvPr>
        </p:nvGraphicFramePr>
        <p:xfrm>
          <a:off x="2777828" y="2064527"/>
          <a:ext cx="1750352" cy="86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9" imgW="939800" imgH="469900" progId="">
                  <p:embed/>
                </p:oleObj>
              </mc:Choice>
              <mc:Fallback>
                <p:oleObj r:id="rId9" imgW="939800" imgH="4699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28" y="2064527"/>
                        <a:ext cx="1750352" cy="86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464532" y="2256328"/>
            <a:ext cx="73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=         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3941" y="3107981"/>
            <a:ext cx="820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electrons per unit volume= density of electrons</a:t>
            </a:r>
            <a:r>
              <a:rPr lang="en-IN" dirty="0"/>
              <a:t>,</a:t>
            </a:r>
          </a:p>
        </p:txBody>
      </p:sp>
      <p:graphicFrame>
        <p:nvGraphicFramePr>
          <p:cNvPr id="584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82903"/>
              </p:ext>
            </p:extLst>
          </p:nvPr>
        </p:nvGraphicFramePr>
        <p:xfrm>
          <a:off x="1362194" y="3554588"/>
          <a:ext cx="412374" cy="64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194" y="3554588"/>
                        <a:ext cx="412374" cy="645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70848"/>
              </p:ext>
            </p:extLst>
          </p:nvPr>
        </p:nvGraphicFramePr>
        <p:xfrm>
          <a:off x="2229669" y="3429284"/>
          <a:ext cx="305318" cy="8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69" y="3429284"/>
                        <a:ext cx="305318" cy="845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7556"/>
              </p:ext>
            </p:extLst>
          </p:nvPr>
        </p:nvGraphicFramePr>
        <p:xfrm>
          <a:off x="2777828" y="3540191"/>
          <a:ext cx="1295400" cy="67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15" imgW="838200" imgH="469900" progId="">
                  <p:embed/>
                </p:oleObj>
              </mc:Choice>
              <mc:Fallback>
                <p:oleObj r:id="rId15" imgW="838200" imgH="4699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28" y="3540191"/>
                        <a:ext cx="1295400" cy="673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918359" y="3569016"/>
            <a:ext cx="1517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n=       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59463"/>
              </p:ext>
            </p:extLst>
          </p:nvPr>
        </p:nvGraphicFramePr>
        <p:xfrm>
          <a:off x="1677113" y="4389797"/>
          <a:ext cx="567324" cy="57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17" imgW="253890" imgH="418918" progId="">
                  <p:embed/>
                </p:oleObj>
              </mc:Choice>
              <mc:Fallback>
                <p:oleObj r:id="rId17" imgW="253890" imgH="418918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113" y="4389797"/>
                        <a:ext cx="567324" cy="5708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0" y="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19" imgW="114151" imgH="215619" progId="">
                  <p:embed/>
                </p:oleObj>
              </mc:Choice>
              <mc:Fallback>
                <p:oleObj r:id="rId19" imgW="114151" imgH="215619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0238"/>
              </p:ext>
            </p:extLst>
          </p:nvPr>
        </p:nvGraphicFramePr>
        <p:xfrm>
          <a:off x="2229669" y="4417695"/>
          <a:ext cx="1037930" cy="5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21" imgW="545863" imgH="469696" progId="">
                  <p:embed/>
                </p:oleObj>
              </mc:Choice>
              <mc:Fallback>
                <p:oleObj r:id="rId21" imgW="545863" imgH="469696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69" y="4417695"/>
                        <a:ext cx="1037930" cy="5429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86"/>
          <p:cNvSpPr/>
          <p:nvPr/>
        </p:nvSpPr>
        <p:spPr>
          <a:xfrm>
            <a:off x="1434487" y="5114744"/>
            <a:ext cx="3799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= 0.58 x 10</a:t>
            </a:r>
            <a:r>
              <a:rPr lang="en-IN" sz="2400" baseline="30000" dirty="0"/>
              <a:t>-37</a:t>
            </a:r>
            <a:r>
              <a:rPr lang="en-IN" sz="2400" dirty="0"/>
              <a:t> n</a:t>
            </a:r>
            <a:r>
              <a:rPr lang="en-IN" sz="2400" baseline="30000" dirty="0"/>
              <a:t>2/3</a:t>
            </a:r>
            <a:r>
              <a:rPr lang="en-IN" sz="2400" dirty="0"/>
              <a:t> Joule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5793" y="5577816"/>
            <a:ext cx="9563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top most energy level at absolute zero.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CC50A82-8A98-42C7-AC81-AB31912AEF4D}"/>
              </a:ext>
            </a:extLst>
          </p:cNvPr>
          <p:cNvSpPr txBox="1"/>
          <p:nvPr/>
        </p:nvSpPr>
        <p:spPr>
          <a:xfrm>
            <a:off x="1064135" y="4491716"/>
            <a:ext cx="5961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D3B1D18-EEEC-4536-BA95-8C5443666E8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74318" y="1347788"/>
            <a:ext cx="3390900" cy="2724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3" y="-63835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Mean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Electron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Gas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at absolute Temperature zero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V="1">
            <a:off x="0" y="5956041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571498" y="1389130"/>
            <a:ext cx="7937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172200" algn="l"/>
              </a:tabLst>
            </a:pPr>
            <a:r>
              <a:rPr lang="en-IN" sz="2400" dirty="0"/>
              <a:t>Mean Energy of electron at 0K is</a:t>
            </a:r>
          </a:p>
          <a:p>
            <a:pPr>
              <a:tabLst>
                <a:tab pos="6172200" algn="l"/>
              </a:tabLst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571498" y="4531588"/>
            <a:ext cx="9271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0" y="1590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028635" y="4064262"/>
            <a:ext cx="200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0" y="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5" imgW="114151" imgH="215619" progId="">
                  <p:embed/>
                </p:oleObj>
              </mc:Choice>
              <mc:Fallback>
                <p:oleObj r:id="rId5" imgW="114151" imgH="215619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762002" y="6021387"/>
            <a:ext cx="956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60996"/>
              </p:ext>
            </p:extLst>
          </p:nvPr>
        </p:nvGraphicFramePr>
        <p:xfrm>
          <a:off x="4843489" y="1264714"/>
          <a:ext cx="5334002" cy="76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7" imgW="2336800" imgH="444500" progId="">
                  <p:embed/>
                </p:oleObj>
              </mc:Choice>
              <mc:Fallback>
                <p:oleObj r:id="rId7" imgW="2336800" imgH="4445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89" y="1264714"/>
                        <a:ext cx="5334002" cy="762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78362"/>
              </p:ext>
            </p:extLst>
          </p:nvPr>
        </p:nvGraphicFramePr>
        <p:xfrm>
          <a:off x="761998" y="2114716"/>
          <a:ext cx="8648702" cy="98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9" imgW="3568700" imgH="482600" progId="">
                  <p:embed/>
                </p:oleObj>
              </mc:Choice>
              <mc:Fallback>
                <p:oleObj r:id="rId9" imgW="3568700" imgH="482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8" y="2114716"/>
                        <a:ext cx="8648702" cy="981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71500" y="3597372"/>
            <a:ext cx="5571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13325" y="3371096"/>
            <a:ext cx="927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71061"/>
              </p:ext>
            </p:extLst>
          </p:nvPr>
        </p:nvGraphicFramePr>
        <p:xfrm>
          <a:off x="1028634" y="3322915"/>
          <a:ext cx="480225" cy="8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34" y="3322915"/>
                        <a:ext cx="480225" cy="850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03862"/>
              </p:ext>
            </p:extLst>
          </p:nvPr>
        </p:nvGraphicFramePr>
        <p:xfrm>
          <a:off x="1498600" y="3248512"/>
          <a:ext cx="4636636" cy="98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3" imgW="2552700" imgH="508000" progId="">
                  <p:embed/>
                </p:oleObj>
              </mc:Choice>
              <mc:Fallback>
                <p:oleObj r:id="rId13" imgW="2552700" imgH="5080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248512"/>
                        <a:ext cx="4636636" cy="981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781730" y="3453286"/>
            <a:ext cx="895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2532"/>
              </p:ext>
            </p:extLst>
          </p:nvPr>
        </p:nvGraphicFramePr>
        <p:xfrm>
          <a:off x="7677439" y="3234411"/>
          <a:ext cx="647986" cy="69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5" imgW="203112" imgH="393529" progId="">
                  <p:embed/>
                </p:oleObj>
              </mc:Choice>
              <mc:Fallback>
                <p:oleObj r:id="rId15" imgW="203112" imgH="39352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439" y="3234411"/>
                        <a:ext cx="647986" cy="692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6534"/>
              </p:ext>
            </p:extLst>
          </p:nvPr>
        </p:nvGraphicFramePr>
        <p:xfrm>
          <a:off x="8323933" y="3103732"/>
          <a:ext cx="2273890" cy="103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17" imgW="1117600" imgH="508000" progId="">
                  <p:embed/>
                </p:oleObj>
              </mc:Choice>
              <mc:Fallback>
                <p:oleObj r:id="rId17" imgW="1117600" imgH="5080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933" y="3103732"/>
                        <a:ext cx="2273890" cy="1030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18552"/>
              </p:ext>
            </p:extLst>
          </p:nvPr>
        </p:nvGraphicFramePr>
        <p:xfrm>
          <a:off x="571500" y="4264416"/>
          <a:ext cx="2898238" cy="150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19" imgW="1358900" imgH="787400" progId="">
                  <p:embed/>
                </p:oleObj>
              </mc:Choice>
              <mc:Fallback>
                <p:oleObj r:id="rId19" imgW="1358900" imgH="7874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64416"/>
                        <a:ext cx="2898238" cy="1501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623275-1C04-4AD7-8B0C-AB6F1FA410D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27" y="-52200"/>
            <a:ext cx="1504949" cy="1023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86CC88-EB49-489F-8B29-98813FC365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86651" y="4634865"/>
            <a:ext cx="4981575" cy="971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Practice Questions</a:t>
            </a:r>
            <a:endParaRPr lang="en-I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FC21E6-A9B4-4DD8-A1F4-108F77166F0B}"/>
              </a:ext>
            </a:extLst>
          </p:cNvPr>
          <p:cNvSpPr/>
          <p:nvPr/>
        </p:nvSpPr>
        <p:spPr>
          <a:xfrm>
            <a:off x="762001" y="1887752"/>
            <a:ext cx="105727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density of energy states and derive its expression.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Fermi Energy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Derive its expression.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Fermi Energy for sodium. Given Atomic weight is 23gm/mole, density of sodium 0.971gm/cm</a:t>
            </a: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one free electron/atom)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Fermi energy is 10eV, what is the mean energy of electron at 0K.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EB3655-0431-4AB8-8116-C92091C0D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218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References</a:t>
            </a:r>
            <a:endParaRPr lang="en-I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FC21E6-A9B4-4DD8-A1F4-108F77166F0B}"/>
              </a:ext>
            </a:extLst>
          </p:cNvPr>
          <p:cNvSpPr/>
          <p:nvPr/>
        </p:nvSpPr>
        <p:spPr>
          <a:xfrm>
            <a:off x="762001" y="1887752"/>
            <a:ext cx="105727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1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/>
              <a:t>J. Singh , Semiconductor optoelectronics, Physics and Technology, Mc-</a:t>
            </a:r>
            <a:r>
              <a:rPr lang="en-US" sz="2400" dirty="0" err="1"/>
              <a:t>Graw</a:t>
            </a:r>
            <a:r>
              <a:rPr lang="en-US" sz="2400" dirty="0"/>
              <a:t> –Hill Inc. 1995.</a:t>
            </a:r>
            <a:endParaRPr lang="en-IN" sz="2400" dirty="0"/>
          </a:p>
          <a:p>
            <a:pPr lvl="0"/>
            <a:r>
              <a:rPr lang="en-US" sz="2400" dirty="0"/>
              <a:t>2. S.M. </a:t>
            </a:r>
            <a:r>
              <a:rPr lang="en-US" sz="2400" dirty="0" err="1"/>
              <a:t>Sze</a:t>
            </a:r>
            <a:r>
              <a:rPr lang="en-US" sz="2400" dirty="0"/>
              <a:t>,  Semiconductor Devices: Physics and Technology, Wiley 2008.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Pillai</a:t>
            </a:r>
            <a:r>
              <a:rPr lang="en-US" sz="2400" dirty="0"/>
              <a:t> S O, Solid State Physics,( 2010), sixth edition, New Age International (P) Ltd. ISBN-9788122427264.</a:t>
            </a:r>
          </a:p>
          <a:p>
            <a:r>
              <a:rPr lang="en-IN" sz="2400" dirty="0"/>
              <a:t>4. https://www.youtube.com/watch?v=tFSZUHRQa3k</a:t>
            </a:r>
          </a:p>
          <a:p>
            <a:pPr lvl="0"/>
            <a:r>
              <a:rPr lang="en-US" sz="2400" dirty="0"/>
              <a:t> 5. </a:t>
            </a:r>
            <a:r>
              <a:rPr lang="en-US" sz="2400" dirty="0">
                <a:hlinkClick r:id="rId4"/>
              </a:rPr>
              <a:t>https://www.youtube.com/watch?v=z7YGS67GETo&amp;t=216s5</a:t>
            </a:r>
            <a:r>
              <a:rPr lang="en-US" sz="2400" dirty="0"/>
              <a:t>. </a:t>
            </a:r>
            <a:endParaRPr lang="en-IN" sz="2400" dirty="0"/>
          </a:p>
          <a:p>
            <a:pPr lvl="0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EB3655-0431-4AB8-8116-C92091C0D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060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Basic and Applied Sciences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 BBS01T1002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Course Name: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 Semiconductor 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FC21E6-A9B4-4DD8-A1F4-108F77166F0B}"/>
              </a:ext>
            </a:extLst>
          </p:cNvPr>
          <p:cNvSpPr/>
          <p:nvPr/>
        </p:nvSpPr>
        <p:spPr>
          <a:xfrm>
            <a:off x="4106186" y="1887752"/>
            <a:ext cx="4895574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58218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Topics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to be covered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ECCD46-935E-4F03-B432-451AF4FE5D6B}"/>
              </a:ext>
            </a:extLst>
          </p:cNvPr>
          <p:cNvSpPr/>
          <p:nvPr/>
        </p:nvSpPr>
        <p:spPr>
          <a:xfrm>
            <a:off x="3043002" y="892668"/>
            <a:ext cx="788290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299" y="1888761"/>
            <a:ext cx="78829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Preliminary idea of energy in 3D box and Fermi distribution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Derivation of Density of Energy states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Derivation of Expression of Fermi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Mean energy of electron gas at absolute zero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References</a:t>
            </a:r>
            <a:endParaRPr lang="en-IN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27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06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-1499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ECCD46-935E-4F03-B432-451AF4FE5D6B}"/>
              </a:ext>
            </a:extLst>
          </p:cNvPr>
          <p:cNvSpPr/>
          <p:nvPr/>
        </p:nvSpPr>
        <p:spPr>
          <a:xfrm>
            <a:off x="-599608" y="962087"/>
            <a:ext cx="788290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299" y="1888761"/>
            <a:ext cx="7882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Explain and Derive of Density of energy states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Derive Expression of Fermi Energy and apply it for solving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Derive Mean energy of electron gas at absolute zero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apply it for solving problems</a:t>
            </a:r>
            <a:endParaRPr lang="en-US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27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36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Prerequisite/Recapitulations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38870"/>
              </p:ext>
            </p:extLst>
          </p:nvPr>
        </p:nvGraphicFramePr>
        <p:xfrm>
          <a:off x="1111711" y="3250112"/>
          <a:ext cx="2610479" cy="92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1625600" imgH="457200" progId="">
                  <p:embed/>
                </p:oleObj>
              </mc:Choice>
              <mc:Fallback>
                <p:oleObj r:id="rId5" imgW="162560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711" y="3250112"/>
                        <a:ext cx="2610479" cy="924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02142"/>
              </p:ext>
            </p:extLst>
          </p:nvPr>
        </p:nvGraphicFramePr>
        <p:xfrm>
          <a:off x="1706067" y="5362873"/>
          <a:ext cx="1972664" cy="11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7" imgW="889000" imgH="558800" progId="">
                  <p:embed/>
                </p:oleObj>
              </mc:Choice>
              <mc:Fallback>
                <p:oleObj r:id="rId7" imgW="889000" imgH="558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67" y="5362873"/>
                        <a:ext cx="1972664" cy="112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167266" y="3545667"/>
            <a:ext cx="335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----------(1)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" y="5117831"/>
            <a:ext cx="679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   n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------------(2)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86774" y="839928"/>
            <a:ext cx="2990850" cy="230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17202"/>
              </p:ext>
            </p:extLst>
          </p:nvPr>
        </p:nvGraphicFramePr>
        <p:xfrm>
          <a:off x="5861988" y="1141423"/>
          <a:ext cx="1223963" cy="73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0" imgW="698500" imgH="419100" progId="Equation.3">
                  <p:embed/>
                </p:oleObj>
              </mc:Choice>
              <mc:Fallback>
                <p:oleObj r:id="rId10" imgW="6985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988" y="1141423"/>
                        <a:ext cx="1223963" cy="737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320779" y="1270945"/>
            <a:ext cx="565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 The allowed energy for 1D potential box,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2100" y="2813585"/>
            <a:ext cx="627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allowed energy for 3D  cubical potential box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797785" y="3073894"/>
            <a:ext cx="51021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potential energy within the 1D crystal or box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V(x)  = 0       for o &lt; x &lt;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V(x)  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for x 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0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 x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92100" y="4841749"/>
            <a:ext cx="8039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5433759"/>
            <a:ext cx="1219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779" y="1983891"/>
            <a:ext cx="6904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where m is mass of particle, L is the length of potential box and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positive integers like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1, 2, 3, 4, 5....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F3D3F03-69CC-459E-B36A-81EB990F34E1}"/>
              </a:ext>
            </a:extLst>
          </p:cNvPr>
          <p:cNvSpPr txBox="1"/>
          <p:nvPr/>
        </p:nvSpPr>
        <p:spPr>
          <a:xfrm>
            <a:off x="292100" y="4064860"/>
            <a:ext cx="6126812" cy="91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three quantum numbers which are only positive integer value.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52" y="847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Prerequisite/Recapitulations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BBS01T1002		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92099" y="1662109"/>
            <a:ext cx="565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86618" y="905719"/>
            <a:ext cx="69539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The Fermi-Dirac Distribution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Fermi-Dirac distribution applies to Fermions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particles with half-integer spin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bey the Pauli Exclusion Principle.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05668"/>
              </p:ext>
            </p:extLst>
          </p:nvPr>
        </p:nvGraphicFramePr>
        <p:xfrm>
          <a:off x="3387572" y="2442535"/>
          <a:ext cx="3290184" cy="71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1917700" imgH="431800" progId="Equation.3">
                  <p:embed/>
                </p:oleObj>
              </mc:Choice>
              <mc:Fallback>
                <p:oleObj r:id="rId5" imgW="1917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72" y="2442535"/>
                        <a:ext cx="3290184" cy="718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59555" y="2990246"/>
            <a:ext cx="69539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f(E)  the probability for the occupation of a particular energy level E by an electron then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k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Boltzmann's constant, T is the absolute temperature, E is the energy of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particular energy level E, and E</a:t>
            </a:r>
            <a:r>
              <a:rPr lang="en-US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the Fermi energy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the energy of the highest filled level at absolute zero. 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006600" y="5566868"/>
          <a:ext cx="2362199" cy="71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7" imgW="1600200" imgH="393700" progId="Equation.3">
                  <p:embed/>
                </p:oleObj>
              </mc:Choice>
              <mc:Fallback>
                <p:oleObj r:id="rId7" imgW="1600200" imgH="393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566868"/>
                        <a:ext cx="2362199" cy="719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324602" y="5455715"/>
          <a:ext cx="2514596" cy="69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9" imgW="1600200" imgH="393700" progId="Equation.3">
                  <p:embed/>
                </p:oleObj>
              </mc:Choice>
              <mc:Fallback>
                <p:oleObj r:id="rId9" imgW="16002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2" y="5455715"/>
                        <a:ext cx="2514596" cy="697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59555" y="5265867"/>
            <a:ext cx="23494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T = 0K,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 &lt; E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4368800" y="5716232"/>
            <a:ext cx="21971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 &gt; E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-90488" y="1238250"/>
            <a:ext cx="1219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46082" y="2792918"/>
            <a:ext cx="4377592" cy="171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737600" y="928121"/>
            <a:ext cx="288607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408"/>
            <a:ext cx="1504949" cy="10235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4890B10-10EA-4836-A3EE-6A02654D9DB6}"/>
              </a:ext>
            </a:extLst>
          </p:cNvPr>
          <p:cNvSpPr txBox="1"/>
          <p:nvPr/>
        </p:nvSpPr>
        <p:spPr>
          <a:xfrm>
            <a:off x="259555" y="2529958"/>
            <a:ext cx="8891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Fermi-Dirac Distribution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-7504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ECCD46-935E-4F03-B432-451AF4FE5D6B}"/>
              </a:ext>
            </a:extLst>
          </p:cNvPr>
          <p:cNvSpPr/>
          <p:nvPr/>
        </p:nvSpPr>
        <p:spPr>
          <a:xfrm>
            <a:off x="1504949" y="2137553"/>
            <a:ext cx="7882905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300" y="1752832"/>
            <a:ext cx="1137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2400" dirty="0"/>
              <a:t>Density of energy states is defined by the number of allowed energy states present in unit volume at a given energy.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Since even at highest energy, the difference between neighbouring energy levels is as small as 10</a:t>
            </a:r>
            <a:r>
              <a:rPr lang="en-IN" sz="2400" baseline="30000" dirty="0"/>
              <a:t>-6</a:t>
            </a:r>
            <a:r>
              <a:rPr lang="en-IN" sz="2400" dirty="0"/>
              <a:t> </a:t>
            </a:r>
            <a:r>
              <a:rPr lang="en-IN" sz="2400" dirty="0" err="1"/>
              <a:t>eV</a:t>
            </a:r>
            <a:r>
              <a:rPr lang="en-IN" sz="2400" dirty="0"/>
              <a:t>, in a macroscopically small energy interval </a:t>
            </a:r>
            <a:r>
              <a:rPr lang="en-IN" sz="2400" dirty="0" err="1"/>
              <a:t>dE</a:t>
            </a:r>
            <a:r>
              <a:rPr lang="en-IN" sz="2400" dirty="0"/>
              <a:t> there are still many discrete energy levels. So  the concept of density of energy states is introduced.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 energy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energy of the highest filled level at absolute zero.</a:t>
            </a:r>
            <a:endParaRPr lang="en-IN" sz="2400" dirty="0"/>
          </a:p>
          <a:p>
            <a:pPr lvl="1"/>
            <a:endParaRPr lang="en-US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4949" cy="10235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7A856CD-A47F-46B1-9B9E-F274D589C242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971067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ECCD46-935E-4F03-B432-451AF4FE5D6B}"/>
              </a:ext>
            </a:extLst>
          </p:cNvPr>
          <p:cNvSpPr/>
          <p:nvPr/>
        </p:nvSpPr>
        <p:spPr>
          <a:xfrm>
            <a:off x="3043002" y="892668"/>
            <a:ext cx="7882905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9453" y="1029179"/>
            <a:ext cx="3295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15900" y="973490"/>
            <a:ext cx="893309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energy states with a particular value of E, depends on the how many combinations of the quantum number (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 result in the same value n. [From equation (1)                                                                     ]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space of points is constructed with the values of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Each  point (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with positive integer values of coordinates represents an energy state.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76" y="3333887"/>
            <a:ext cx="86878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radius vector n from the origin is drawn to a point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space and according to equation (2)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[n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all points on the surface of a sphere of radius n will have the same energy.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represents a vector to a point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three-dimensional space.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space every integer specifies a state, that is a unit cube contains exactly one state.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states in any volume is just equal to the numerical value of the volume expressed in units of cubes of lattice parameters</a:t>
            </a:r>
            <a:r>
              <a:rPr lang="en-IN" sz="2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1" y="7707"/>
            <a:ext cx="1504949" cy="1023587"/>
          </a:xfrm>
          <a:prstGeom prst="rect">
            <a:avLst/>
          </a:prstGeom>
        </p:spPr>
      </p:pic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9D517362-5699-43F2-AD37-8C252923E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74426"/>
              </p:ext>
            </p:extLst>
          </p:nvPr>
        </p:nvGraphicFramePr>
        <p:xfrm>
          <a:off x="5085256" y="1705138"/>
          <a:ext cx="2021481" cy="71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1625600" imgH="457200" progId="">
                  <p:embed/>
                </p:oleObj>
              </mc:Choice>
              <mc:Fallback>
                <p:oleObj r:id="rId7" imgW="1625600" imgH="457200" progId="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256" y="1705138"/>
                        <a:ext cx="2021481" cy="715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653" y="1143000"/>
            <a:ext cx="3295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03200" y="1350477"/>
            <a:ext cx="8445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Number of available states within a sphere of radius n= </a:t>
            </a:r>
          </a:p>
          <a:p>
            <a:endParaRPr lang="en-IN" sz="2400" dirty="0"/>
          </a:p>
          <a:p>
            <a:r>
              <a:rPr lang="en-IN" sz="2400" dirty="0"/>
              <a:t>Number of available states within a sphere of radius (</a:t>
            </a:r>
            <a:r>
              <a:rPr lang="en-IN" sz="2400" dirty="0" err="1"/>
              <a:t>n+dn</a:t>
            </a:r>
            <a:r>
              <a:rPr lang="en-IN" sz="2400" dirty="0"/>
              <a:t>) =</a:t>
            </a:r>
          </a:p>
          <a:p>
            <a:endParaRPr lang="en-IN" sz="2400" dirty="0"/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The factor 1/8 accounts for the fact that only positive integers are allowable and thus only one octant of the sphere alone be considered.</a:t>
            </a:r>
          </a:p>
          <a:p>
            <a:r>
              <a:rPr lang="en-IN" sz="2400" dirty="0"/>
              <a:t>Number of available states within n to (</a:t>
            </a:r>
            <a:r>
              <a:rPr lang="en-IN" sz="2400" dirty="0" err="1"/>
              <a:t>n+dn</a:t>
            </a:r>
            <a:r>
              <a:rPr lang="en-IN" sz="2400" dirty="0"/>
              <a:t>) =     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41271"/>
              </p:ext>
            </p:extLst>
          </p:nvPr>
        </p:nvGraphicFramePr>
        <p:xfrm>
          <a:off x="7038205" y="1287497"/>
          <a:ext cx="2421501" cy="69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6" imgW="748975" imgH="431613" progId="">
                  <p:embed/>
                </p:oleObj>
              </mc:Choice>
              <mc:Fallback>
                <p:oleObj r:id="rId6" imgW="748975" imgH="43161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205" y="1287497"/>
                        <a:ext cx="2421501" cy="698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84209"/>
              </p:ext>
            </p:extLst>
          </p:nvPr>
        </p:nvGraphicFramePr>
        <p:xfrm>
          <a:off x="2899764" y="2691090"/>
          <a:ext cx="2256852" cy="63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8" imgW="1129810" imgH="431613" progId="">
                  <p:embed/>
                </p:oleObj>
              </mc:Choice>
              <mc:Fallback>
                <p:oleObj r:id="rId8" imgW="1129810" imgH="4316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64" y="2691090"/>
                        <a:ext cx="2256852" cy="63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3720"/>
              </p:ext>
            </p:extLst>
          </p:nvPr>
        </p:nvGraphicFramePr>
        <p:xfrm>
          <a:off x="6375400" y="4094879"/>
          <a:ext cx="2707655" cy="79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0" imgW="1320227" imgH="393529" progId="">
                  <p:embed/>
                </p:oleObj>
              </mc:Choice>
              <mc:Fallback>
                <p:oleObj r:id="rId10" imgW="1320227" imgH="3935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094879"/>
                        <a:ext cx="2707655" cy="79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73668"/>
              </p:ext>
            </p:extLst>
          </p:nvPr>
        </p:nvGraphicFramePr>
        <p:xfrm>
          <a:off x="6018232" y="4750513"/>
          <a:ext cx="2054845" cy="79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2" imgW="748975" imgH="393529" progId="">
                  <p:embed/>
                </p:oleObj>
              </mc:Choice>
              <mc:Fallback>
                <p:oleObj r:id="rId12" imgW="748975" imgH="39352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32" y="4750513"/>
                        <a:ext cx="2054845" cy="79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193800" y="5772110"/>
            <a:ext cx="7012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[</a:t>
            </a:r>
            <a:r>
              <a:rPr lang="en-IN" sz="2400" dirty="0"/>
              <a:t>Neglecting higher order terms of </a:t>
            </a:r>
            <a:r>
              <a:rPr lang="en-IN" sz="2400" dirty="0" err="1"/>
              <a:t>dn</a:t>
            </a:r>
            <a:r>
              <a:rPr lang="en-IN" sz="2400" dirty="0"/>
              <a:t>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681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3117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70041"/>
              </p:ext>
            </p:extLst>
          </p:nvPr>
        </p:nvGraphicFramePr>
        <p:xfrm>
          <a:off x="5841999" y="1167063"/>
          <a:ext cx="2728919" cy="73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5" imgW="1473200" imgH="393700" progId="">
                  <p:embed/>
                </p:oleObj>
              </mc:Choice>
              <mc:Fallback>
                <p:oleObj r:id="rId5" imgW="1473200" imgH="3937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99" y="1167063"/>
                        <a:ext cx="2728919" cy="73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75728" y="1274897"/>
            <a:ext cx="584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available states within n to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n+dn</a:t>
            </a:r>
            <a:r>
              <a:rPr lang="en-IN" dirty="0"/>
              <a:t>) 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66742"/>
              </p:ext>
            </p:extLst>
          </p:nvPr>
        </p:nvGraphicFramePr>
        <p:xfrm>
          <a:off x="2974580" y="1823119"/>
          <a:ext cx="1905078" cy="9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7" imgW="838200" imgH="419100" progId="">
                  <p:embed/>
                </p:oleObj>
              </mc:Choice>
              <mc:Fallback>
                <p:oleObj r:id="rId7" imgW="838200" imgH="4191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580" y="1823119"/>
                        <a:ext cx="1905078" cy="952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254000" y="2110643"/>
            <a:ext cx="2789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Equation (1), 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17646"/>
              </p:ext>
            </p:extLst>
          </p:nvPr>
        </p:nvGraphicFramePr>
        <p:xfrm>
          <a:off x="1228725" y="2630598"/>
          <a:ext cx="2789002" cy="90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9" imgW="1231366" imgH="482391" progId="">
                  <p:embed/>
                </p:oleObj>
              </mc:Choice>
              <mc:Fallback>
                <p:oleObj r:id="rId9" imgW="1231366" imgH="48239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630598"/>
                        <a:ext cx="2789002" cy="900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81061"/>
              </p:ext>
            </p:extLst>
          </p:nvPr>
        </p:nvGraphicFramePr>
        <p:xfrm>
          <a:off x="5297992" y="1944345"/>
          <a:ext cx="2245336" cy="86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11" imgW="1244600" imgH="508000" progId="">
                  <p:embed/>
                </p:oleObj>
              </mc:Choice>
              <mc:Fallback>
                <p:oleObj r:id="rId11" imgW="1244600" imgH="5080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992" y="1944345"/>
                        <a:ext cx="2245336" cy="861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75728" y="3701766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available states within E to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E+dE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,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Z’(E)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7325"/>
              </p:ext>
            </p:extLst>
          </p:nvPr>
        </p:nvGraphicFramePr>
        <p:xfrm>
          <a:off x="1891153" y="4163431"/>
          <a:ext cx="341282" cy="64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153" y="4163431"/>
                        <a:ext cx="341282" cy="644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73947"/>
              </p:ext>
            </p:extLst>
          </p:nvPr>
        </p:nvGraphicFramePr>
        <p:xfrm>
          <a:off x="2243596" y="4209123"/>
          <a:ext cx="1452569" cy="68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15" imgW="914400" imgH="508000" progId="">
                  <p:embed/>
                </p:oleObj>
              </mc:Choice>
              <mc:Fallback>
                <p:oleObj r:id="rId15" imgW="914400" imgH="508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96" y="4209123"/>
                        <a:ext cx="1452569" cy="689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824745"/>
              </p:ext>
            </p:extLst>
          </p:nvPr>
        </p:nvGraphicFramePr>
        <p:xfrm>
          <a:off x="3718488" y="4167119"/>
          <a:ext cx="951173" cy="6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17" imgW="723586" imgH="482391" progId="">
                  <p:embed/>
                </p:oleObj>
              </mc:Choice>
              <mc:Fallback>
                <p:oleObj r:id="rId17" imgW="723586" imgH="48239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488" y="4167119"/>
                        <a:ext cx="951173" cy="6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571500" y="5044441"/>
            <a:ext cx="1742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0827"/>
              </p:ext>
            </p:extLst>
          </p:nvPr>
        </p:nvGraphicFramePr>
        <p:xfrm>
          <a:off x="2049675" y="4960818"/>
          <a:ext cx="527927" cy="82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19" imgW="203112" imgH="393529" progId="">
                  <p:embed/>
                </p:oleObj>
              </mc:Choice>
              <mc:Fallback>
                <p:oleObj r:id="rId19" imgW="203112" imgH="393529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75" y="4960818"/>
                        <a:ext cx="527927" cy="82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57880"/>
              </p:ext>
            </p:extLst>
          </p:nvPr>
        </p:nvGraphicFramePr>
        <p:xfrm>
          <a:off x="2577602" y="4991070"/>
          <a:ext cx="3859680" cy="91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21" imgW="1206500" imgH="508000" progId="">
                  <p:embed/>
                </p:oleObj>
              </mc:Choice>
              <mc:Fallback>
                <p:oleObj r:id="rId21" imgW="1206500" imgH="5080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02" y="4991070"/>
                        <a:ext cx="3859680" cy="913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1022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7536</TotalTime>
  <Words>1173</Words>
  <Application>Microsoft Office PowerPoint</Application>
  <PresentationFormat>Widescreen</PresentationFormat>
  <Paragraphs>184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Arimo</vt:lpstr>
      <vt:lpstr>Calibri</vt:lpstr>
      <vt:lpstr>Calibri Light</vt:lpstr>
      <vt:lpstr>等线</vt:lpstr>
      <vt:lpstr>等线 Light</vt:lpstr>
      <vt:lpstr>Symbol</vt:lpstr>
      <vt:lpstr>Tahoma</vt:lpstr>
      <vt:lpstr>Times New Roman</vt:lpstr>
      <vt:lpstr>Tinos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Aakash</cp:lastModifiedBy>
  <cp:revision>305</cp:revision>
  <dcterms:created xsi:type="dcterms:W3CDTF">2020-05-05T09:43:45Z</dcterms:created>
  <dcterms:modified xsi:type="dcterms:W3CDTF">2021-11-19T02:40:25Z</dcterms:modified>
</cp:coreProperties>
</file>