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282" r:id="rId2"/>
    <p:sldId id="472" r:id="rId3"/>
    <p:sldId id="471" r:id="rId4"/>
    <p:sldId id="473" r:id="rId5"/>
    <p:sldId id="475" r:id="rId6"/>
    <p:sldId id="469" r:id="rId7"/>
    <p:sldId id="476" r:id="rId8"/>
    <p:sldId id="470" r:id="rId9"/>
    <p:sldId id="479" r:id="rId10"/>
    <p:sldId id="474" r:id="rId11"/>
    <p:sldId id="368" r:id="rId12"/>
    <p:sldId id="478" r:id="rId13"/>
    <p:sldId id="41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2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9" autoAdjust="0"/>
    <p:restoredTop sz="94696"/>
  </p:normalViewPr>
  <p:slideViewPr>
    <p:cSldViewPr snapToGrid="0" snapToObjects="1">
      <p:cViewPr varScale="1">
        <p:scale>
          <a:sx n="71" d="100"/>
          <a:sy n="71" d="100"/>
        </p:scale>
        <p:origin x="618"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747659CB-BF84-F74F-95EB-6F953048C7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2B7085A3-07F8-A34F-9A0B-6F4694CDA1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FFA247-0B2D-A648-ACD1-EF9D1C1BBAEB}" type="datetime1">
              <a:rPr lang="en-IN" smtClean="0"/>
              <a:pPr/>
              <a:t>29-11-2021</a:t>
            </a:fld>
            <a:endParaRPr lang="en-US"/>
          </a:p>
        </p:txBody>
      </p:sp>
      <p:sp>
        <p:nvSpPr>
          <p:cNvPr id="4" name="Footer Placeholder 3">
            <a:extLst>
              <a:ext uri="{FF2B5EF4-FFF2-40B4-BE49-F238E27FC236}">
                <a16:creationId xmlns="" xmlns:a16="http://schemas.microsoft.com/office/drawing/2014/main" id="{AFA908EB-DD7C-3B4A-A7DF-2AF619263E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FCB1C41E-5188-D247-8003-4D23BEC7A96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A92BAF-94A5-4240-A2BF-E6524060C5D1}" type="slidenum">
              <a:rPr lang="en-US" smtClean="0"/>
              <a:pPr/>
              <a:t>‹#›</a:t>
            </a:fld>
            <a:endParaRPr lang="en-US"/>
          </a:p>
        </p:txBody>
      </p:sp>
    </p:spTree>
    <p:extLst>
      <p:ext uri="{BB962C8B-B14F-4D97-AF65-F5344CB8AC3E}">
        <p14:creationId xmlns:p14="http://schemas.microsoft.com/office/powerpoint/2010/main" val="235106177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47752-78CA-404D-91C8-45DA75B158D6}" type="datetime1">
              <a:rPr lang="en-IN" smtClean="0"/>
              <a:pPr/>
              <a:t>29-11-2021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DEA72-A9DA-0241-B584-7E6AEC2B0F1F}" type="slidenum">
              <a:rPr lang="en-US" smtClean="0"/>
              <a:pPr/>
              <a:t>‹#›</a:t>
            </a:fld>
            <a:endParaRPr lang="en-US"/>
          </a:p>
        </p:txBody>
      </p:sp>
    </p:spTree>
    <p:extLst>
      <p:ext uri="{BB962C8B-B14F-4D97-AF65-F5344CB8AC3E}">
        <p14:creationId xmlns:p14="http://schemas.microsoft.com/office/powerpoint/2010/main" val="444403577"/>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30-11-2021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a:t>
            </a:fld>
            <a:endParaRPr lang="en-US"/>
          </a:p>
        </p:txBody>
      </p:sp>
    </p:spTree>
    <p:extLst>
      <p:ext uri="{BB962C8B-B14F-4D97-AF65-F5344CB8AC3E}">
        <p14:creationId xmlns:p14="http://schemas.microsoft.com/office/powerpoint/2010/main" val="780884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29-11-2021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10</a:t>
            </a:fld>
            <a:endParaRPr lang="en-US"/>
          </a:p>
        </p:txBody>
      </p:sp>
    </p:spTree>
    <p:extLst>
      <p:ext uri="{BB962C8B-B14F-4D97-AF65-F5344CB8AC3E}">
        <p14:creationId xmlns:p14="http://schemas.microsoft.com/office/powerpoint/2010/main" val="2346724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29-11-2021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11</a:t>
            </a:fld>
            <a:endParaRPr lang="en-US"/>
          </a:p>
        </p:txBody>
      </p:sp>
    </p:spTree>
    <p:extLst>
      <p:ext uri="{BB962C8B-B14F-4D97-AF65-F5344CB8AC3E}">
        <p14:creationId xmlns:p14="http://schemas.microsoft.com/office/powerpoint/2010/main" val="2837262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29-11-2021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12</a:t>
            </a:fld>
            <a:endParaRPr lang="en-US"/>
          </a:p>
        </p:txBody>
      </p:sp>
    </p:spTree>
    <p:extLst>
      <p:ext uri="{BB962C8B-B14F-4D97-AF65-F5344CB8AC3E}">
        <p14:creationId xmlns:p14="http://schemas.microsoft.com/office/powerpoint/2010/main" val="4129952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29-11-2021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13</a:t>
            </a:fld>
            <a:endParaRPr lang="en-US"/>
          </a:p>
        </p:txBody>
      </p:sp>
    </p:spTree>
    <p:extLst>
      <p:ext uri="{BB962C8B-B14F-4D97-AF65-F5344CB8AC3E}">
        <p14:creationId xmlns:p14="http://schemas.microsoft.com/office/powerpoint/2010/main" val="2837262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29-11-2021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2</a:t>
            </a:fld>
            <a:endParaRPr lang="en-US"/>
          </a:p>
        </p:txBody>
      </p:sp>
    </p:spTree>
    <p:extLst>
      <p:ext uri="{BB962C8B-B14F-4D97-AF65-F5344CB8AC3E}">
        <p14:creationId xmlns:p14="http://schemas.microsoft.com/office/powerpoint/2010/main" val="3758133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29-11-2021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3</a:t>
            </a:fld>
            <a:endParaRPr lang="en-US"/>
          </a:p>
        </p:txBody>
      </p:sp>
    </p:spTree>
    <p:extLst>
      <p:ext uri="{BB962C8B-B14F-4D97-AF65-F5344CB8AC3E}">
        <p14:creationId xmlns:p14="http://schemas.microsoft.com/office/powerpoint/2010/main" val="3305346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29-11-2021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4</a:t>
            </a:fld>
            <a:endParaRPr lang="en-US"/>
          </a:p>
        </p:txBody>
      </p:sp>
    </p:spTree>
    <p:extLst>
      <p:ext uri="{BB962C8B-B14F-4D97-AF65-F5344CB8AC3E}">
        <p14:creationId xmlns:p14="http://schemas.microsoft.com/office/powerpoint/2010/main" val="2442376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29-11-2021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5</a:t>
            </a:fld>
            <a:endParaRPr lang="en-US"/>
          </a:p>
        </p:txBody>
      </p:sp>
    </p:spTree>
    <p:extLst>
      <p:ext uri="{BB962C8B-B14F-4D97-AF65-F5344CB8AC3E}">
        <p14:creationId xmlns:p14="http://schemas.microsoft.com/office/powerpoint/2010/main" val="1645391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29-11-2021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6</a:t>
            </a:fld>
            <a:endParaRPr lang="en-US"/>
          </a:p>
        </p:txBody>
      </p:sp>
    </p:spTree>
    <p:extLst>
      <p:ext uri="{BB962C8B-B14F-4D97-AF65-F5344CB8AC3E}">
        <p14:creationId xmlns:p14="http://schemas.microsoft.com/office/powerpoint/2010/main" val="537052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29-11-2021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7</a:t>
            </a:fld>
            <a:endParaRPr lang="en-US"/>
          </a:p>
        </p:txBody>
      </p:sp>
    </p:spTree>
    <p:extLst>
      <p:ext uri="{BB962C8B-B14F-4D97-AF65-F5344CB8AC3E}">
        <p14:creationId xmlns:p14="http://schemas.microsoft.com/office/powerpoint/2010/main" val="1628958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29-11-2021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8</a:t>
            </a:fld>
            <a:endParaRPr lang="en-US"/>
          </a:p>
        </p:txBody>
      </p:sp>
    </p:spTree>
    <p:extLst>
      <p:ext uri="{BB962C8B-B14F-4D97-AF65-F5344CB8AC3E}">
        <p14:creationId xmlns:p14="http://schemas.microsoft.com/office/powerpoint/2010/main" val="136463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29-11-2021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9</a:t>
            </a:fld>
            <a:endParaRPr lang="en-US"/>
          </a:p>
        </p:txBody>
      </p:sp>
    </p:spTree>
    <p:extLst>
      <p:ext uri="{BB962C8B-B14F-4D97-AF65-F5344CB8AC3E}">
        <p14:creationId xmlns:p14="http://schemas.microsoft.com/office/powerpoint/2010/main" val="4287049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7A51A5-507D-7240-9F56-DD7EA04A7C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C4C527D8-0F25-C74A-A33A-50E2C4ECC7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B087DB8D-2085-BA4F-BAA0-77C9844548D8}"/>
              </a:ext>
            </a:extLst>
          </p:cNvPr>
          <p:cNvSpPr>
            <a:spLocks noGrp="1"/>
          </p:cNvSpPr>
          <p:nvPr>
            <p:ph type="dt" sz="half" idx="10"/>
          </p:nvPr>
        </p:nvSpPr>
        <p:spPr/>
        <p:txBody>
          <a:bodyPr/>
          <a:lstStyle/>
          <a:p>
            <a:fld id="{96F860D4-43D9-1743-83F5-C61DF5B0AAFC}" type="datetimeFigureOut">
              <a:rPr lang="en-US" smtClean="0"/>
              <a:pPr/>
              <a:t>11/29/2021</a:t>
            </a:fld>
            <a:endParaRPr lang="en-US"/>
          </a:p>
        </p:txBody>
      </p:sp>
      <p:sp>
        <p:nvSpPr>
          <p:cNvPr id="5" name="Footer Placeholder 4">
            <a:extLst>
              <a:ext uri="{FF2B5EF4-FFF2-40B4-BE49-F238E27FC236}">
                <a16:creationId xmlns="" xmlns:a16="http://schemas.microsoft.com/office/drawing/2014/main" id="{E314435B-1C12-E548-9938-754F28F1C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70445A2-F60F-8B4C-8CF6-5D16442B9D5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1279454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60795C-9FBC-E649-BC83-1E0949D057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2C366DD0-31C0-B144-B38B-DD81A100ABA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6741D1B-40DA-2741-A4B3-7EAAD6A42A09}"/>
              </a:ext>
            </a:extLst>
          </p:cNvPr>
          <p:cNvSpPr>
            <a:spLocks noGrp="1"/>
          </p:cNvSpPr>
          <p:nvPr>
            <p:ph type="dt" sz="half" idx="10"/>
          </p:nvPr>
        </p:nvSpPr>
        <p:spPr/>
        <p:txBody>
          <a:bodyPr/>
          <a:lstStyle/>
          <a:p>
            <a:fld id="{96F860D4-43D9-1743-83F5-C61DF5B0AAFC}" type="datetimeFigureOut">
              <a:rPr lang="en-US" smtClean="0"/>
              <a:pPr/>
              <a:t>11/29/2021</a:t>
            </a:fld>
            <a:endParaRPr lang="en-US"/>
          </a:p>
        </p:txBody>
      </p:sp>
      <p:sp>
        <p:nvSpPr>
          <p:cNvPr id="5" name="Footer Placeholder 4">
            <a:extLst>
              <a:ext uri="{FF2B5EF4-FFF2-40B4-BE49-F238E27FC236}">
                <a16:creationId xmlns="" xmlns:a16="http://schemas.microsoft.com/office/drawing/2014/main" id="{B43DE584-0159-E747-A6DC-AA897D1EC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D84B54D-88D0-5843-AB57-7A4A6194ECB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2092495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F6ED751-46A5-E944-BFD1-6418997625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5F849067-FF63-A545-B8AB-1D4C2EB8116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78A832E-7C18-E844-AD16-385329DD3693}"/>
              </a:ext>
            </a:extLst>
          </p:cNvPr>
          <p:cNvSpPr>
            <a:spLocks noGrp="1"/>
          </p:cNvSpPr>
          <p:nvPr>
            <p:ph type="dt" sz="half" idx="10"/>
          </p:nvPr>
        </p:nvSpPr>
        <p:spPr/>
        <p:txBody>
          <a:bodyPr/>
          <a:lstStyle/>
          <a:p>
            <a:fld id="{96F860D4-43D9-1743-83F5-C61DF5B0AAFC}" type="datetimeFigureOut">
              <a:rPr lang="en-US" smtClean="0"/>
              <a:pPr/>
              <a:t>11/29/2021</a:t>
            </a:fld>
            <a:endParaRPr lang="en-US"/>
          </a:p>
        </p:txBody>
      </p:sp>
      <p:sp>
        <p:nvSpPr>
          <p:cNvPr id="5" name="Footer Placeholder 4">
            <a:extLst>
              <a:ext uri="{FF2B5EF4-FFF2-40B4-BE49-F238E27FC236}">
                <a16:creationId xmlns="" xmlns:a16="http://schemas.microsoft.com/office/drawing/2014/main" id="{87ED703F-ADE5-7446-B855-CC8642245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BBBEDA4-FFEC-2D4E-8187-CE601486227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684810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FFA42D-0166-F145-BD9D-8B3F9DD658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287C57CD-2153-2947-8A7E-E315EC1F1F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071A5E5-6204-D748-9A98-B9C434AF00B0}"/>
              </a:ext>
            </a:extLst>
          </p:cNvPr>
          <p:cNvSpPr>
            <a:spLocks noGrp="1"/>
          </p:cNvSpPr>
          <p:nvPr>
            <p:ph type="dt" sz="half" idx="10"/>
          </p:nvPr>
        </p:nvSpPr>
        <p:spPr/>
        <p:txBody>
          <a:bodyPr/>
          <a:lstStyle/>
          <a:p>
            <a:fld id="{96F860D4-43D9-1743-83F5-C61DF5B0AAFC}" type="datetimeFigureOut">
              <a:rPr lang="en-US" smtClean="0"/>
              <a:pPr/>
              <a:t>11/29/2021</a:t>
            </a:fld>
            <a:endParaRPr lang="en-US"/>
          </a:p>
        </p:txBody>
      </p:sp>
      <p:sp>
        <p:nvSpPr>
          <p:cNvPr id="5" name="Footer Placeholder 4">
            <a:extLst>
              <a:ext uri="{FF2B5EF4-FFF2-40B4-BE49-F238E27FC236}">
                <a16:creationId xmlns="" xmlns:a16="http://schemas.microsoft.com/office/drawing/2014/main" id="{2AA08948-513D-EE42-BC00-37C518792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ACB9B26-AAA6-5349-A5C1-4C2138338CE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51970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29FFC2-AB03-DB42-9BD8-B22278234E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9300DE38-3033-9F47-AA4C-8B5E13B4D7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5317132D-85B2-7949-AF1E-F8BE8D429DA4}"/>
              </a:ext>
            </a:extLst>
          </p:cNvPr>
          <p:cNvSpPr>
            <a:spLocks noGrp="1"/>
          </p:cNvSpPr>
          <p:nvPr>
            <p:ph type="dt" sz="half" idx="10"/>
          </p:nvPr>
        </p:nvSpPr>
        <p:spPr/>
        <p:txBody>
          <a:bodyPr/>
          <a:lstStyle/>
          <a:p>
            <a:fld id="{96F860D4-43D9-1743-83F5-C61DF5B0AAFC}" type="datetimeFigureOut">
              <a:rPr lang="en-US" smtClean="0"/>
              <a:pPr/>
              <a:t>11/29/2021</a:t>
            </a:fld>
            <a:endParaRPr lang="en-US"/>
          </a:p>
        </p:txBody>
      </p:sp>
      <p:sp>
        <p:nvSpPr>
          <p:cNvPr id="5" name="Footer Placeholder 4">
            <a:extLst>
              <a:ext uri="{FF2B5EF4-FFF2-40B4-BE49-F238E27FC236}">
                <a16:creationId xmlns="" xmlns:a16="http://schemas.microsoft.com/office/drawing/2014/main" id="{A9D7402D-FCC8-324B-9252-6DB27CF53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34C1BD5-59DB-F841-84E8-7C615B4D5FD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138305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F97CB5-04AC-B145-8DFB-EB6410E6EE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C1F8E368-D415-204B-ACAA-F2A7CF20C4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6017E3FC-7CBB-1247-A715-756F7891E8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6BBD3D62-50EC-C044-98A5-8700F758EE6D}"/>
              </a:ext>
            </a:extLst>
          </p:cNvPr>
          <p:cNvSpPr>
            <a:spLocks noGrp="1"/>
          </p:cNvSpPr>
          <p:nvPr>
            <p:ph type="dt" sz="half" idx="10"/>
          </p:nvPr>
        </p:nvSpPr>
        <p:spPr/>
        <p:txBody>
          <a:bodyPr/>
          <a:lstStyle/>
          <a:p>
            <a:fld id="{96F860D4-43D9-1743-83F5-C61DF5B0AAFC}" type="datetimeFigureOut">
              <a:rPr lang="en-US" smtClean="0"/>
              <a:pPr/>
              <a:t>11/29/2021</a:t>
            </a:fld>
            <a:endParaRPr lang="en-US"/>
          </a:p>
        </p:txBody>
      </p:sp>
      <p:sp>
        <p:nvSpPr>
          <p:cNvPr id="6" name="Footer Placeholder 5">
            <a:extLst>
              <a:ext uri="{FF2B5EF4-FFF2-40B4-BE49-F238E27FC236}">
                <a16:creationId xmlns="" xmlns:a16="http://schemas.microsoft.com/office/drawing/2014/main" id="{8A2EAB96-574C-E141-B587-FE77CA3AF0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07F35D1-150B-B64E-B84A-2048D42BD991}"/>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278101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B7533F-17AF-804A-A825-268C243B3B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CE659667-F4B2-D34A-84DB-2D0B3B7E9E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343CC843-ECAB-E845-A911-4684E763558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6B39753F-B4DE-CE4B-B215-45927F9B7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B0267AF6-C258-E74A-972A-43ACAF121BC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73AB73E8-AA99-9D44-B73A-36DAB298DB66}"/>
              </a:ext>
            </a:extLst>
          </p:cNvPr>
          <p:cNvSpPr>
            <a:spLocks noGrp="1"/>
          </p:cNvSpPr>
          <p:nvPr>
            <p:ph type="dt" sz="half" idx="10"/>
          </p:nvPr>
        </p:nvSpPr>
        <p:spPr/>
        <p:txBody>
          <a:bodyPr/>
          <a:lstStyle/>
          <a:p>
            <a:fld id="{96F860D4-43D9-1743-83F5-C61DF5B0AAFC}" type="datetimeFigureOut">
              <a:rPr lang="en-US" smtClean="0"/>
              <a:pPr/>
              <a:t>11/29/2021</a:t>
            </a:fld>
            <a:endParaRPr lang="en-US"/>
          </a:p>
        </p:txBody>
      </p:sp>
      <p:sp>
        <p:nvSpPr>
          <p:cNvPr id="8" name="Footer Placeholder 7">
            <a:extLst>
              <a:ext uri="{FF2B5EF4-FFF2-40B4-BE49-F238E27FC236}">
                <a16:creationId xmlns="" xmlns:a16="http://schemas.microsoft.com/office/drawing/2014/main" id="{B0067D41-A024-DF40-9456-B595B1820A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B22720FB-7B0C-3744-BA3E-16919C38CFA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74033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BF3F3C-AADB-6B41-A93A-646C80736E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05F44714-C02E-224F-9D69-9FD099B1B610}"/>
              </a:ext>
            </a:extLst>
          </p:cNvPr>
          <p:cNvSpPr>
            <a:spLocks noGrp="1"/>
          </p:cNvSpPr>
          <p:nvPr>
            <p:ph type="dt" sz="half" idx="10"/>
          </p:nvPr>
        </p:nvSpPr>
        <p:spPr/>
        <p:txBody>
          <a:bodyPr/>
          <a:lstStyle/>
          <a:p>
            <a:fld id="{96F860D4-43D9-1743-83F5-C61DF5B0AAFC}" type="datetimeFigureOut">
              <a:rPr lang="en-US" smtClean="0"/>
              <a:pPr/>
              <a:t>11/29/2021</a:t>
            </a:fld>
            <a:endParaRPr lang="en-US"/>
          </a:p>
        </p:txBody>
      </p:sp>
      <p:sp>
        <p:nvSpPr>
          <p:cNvPr id="4" name="Footer Placeholder 3">
            <a:extLst>
              <a:ext uri="{FF2B5EF4-FFF2-40B4-BE49-F238E27FC236}">
                <a16:creationId xmlns="" xmlns:a16="http://schemas.microsoft.com/office/drawing/2014/main" id="{6428516B-7AA2-444C-8C23-2484FBA986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8EB44E81-FED1-6D4E-AA56-C90660548A49}"/>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88281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AB9069D-ACC1-2846-BB69-0C25ABE4128B}"/>
              </a:ext>
            </a:extLst>
          </p:cNvPr>
          <p:cNvSpPr>
            <a:spLocks noGrp="1"/>
          </p:cNvSpPr>
          <p:nvPr>
            <p:ph type="dt" sz="half" idx="10"/>
          </p:nvPr>
        </p:nvSpPr>
        <p:spPr/>
        <p:txBody>
          <a:bodyPr/>
          <a:lstStyle/>
          <a:p>
            <a:fld id="{96F860D4-43D9-1743-83F5-C61DF5B0AAFC}" type="datetimeFigureOut">
              <a:rPr lang="en-US" smtClean="0"/>
              <a:pPr/>
              <a:t>11/29/2021</a:t>
            </a:fld>
            <a:endParaRPr lang="en-US"/>
          </a:p>
        </p:txBody>
      </p:sp>
      <p:sp>
        <p:nvSpPr>
          <p:cNvPr id="3" name="Footer Placeholder 2">
            <a:extLst>
              <a:ext uri="{FF2B5EF4-FFF2-40B4-BE49-F238E27FC236}">
                <a16:creationId xmlns="" xmlns:a16="http://schemas.microsoft.com/office/drawing/2014/main" id="{167E34F7-C671-004D-809D-FAA835295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19B55E6A-D1AE-1B44-AE7B-9AA711C2879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507050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79681E-D7B2-6449-AF06-3270CDE660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7882A3C9-366D-3940-BC0B-0CFC920333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B953DC75-2188-D14F-8B64-470BD5171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1FC69DD6-BF4D-1F43-9CC6-5D52D2316455}"/>
              </a:ext>
            </a:extLst>
          </p:cNvPr>
          <p:cNvSpPr>
            <a:spLocks noGrp="1"/>
          </p:cNvSpPr>
          <p:nvPr>
            <p:ph type="dt" sz="half" idx="10"/>
          </p:nvPr>
        </p:nvSpPr>
        <p:spPr/>
        <p:txBody>
          <a:bodyPr/>
          <a:lstStyle/>
          <a:p>
            <a:fld id="{96F860D4-43D9-1743-83F5-C61DF5B0AAFC}" type="datetimeFigureOut">
              <a:rPr lang="en-US" smtClean="0"/>
              <a:pPr/>
              <a:t>11/29/2021</a:t>
            </a:fld>
            <a:endParaRPr lang="en-US"/>
          </a:p>
        </p:txBody>
      </p:sp>
      <p:sp>
        <p:nvSpPr>
          <p:cNvPr id="6" name="Footer Placeholder 5">
            <a:extLst>
              <a:ext uri="{FF2B5EF4-FFF2-40B4-BE49-F238E27FC236}">
                <a16:creationId xmlns="" xmlns:a16="http://schemas.microsoft.com/office/drawing/2014/main" id="{B8346F58-8566-B14B-9E2D-ADD0E3195D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9B0B562-EE07-E941-B226-A14AAE532392}"/>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082632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98EB8B-69D9-6A4D-9AB7-AFFFB081EC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253FAE5A-CA14-1A43-91AA-DCAA4B553B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49E1AAA7-3BF0-344A-88DF-721AE46FD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A43809F0-5FCF-8B4E-A9EF-F54690804129}"/>
              </a:ext>
            </a:extLst>
          </p:cNvPr>
          <p:cNvSpPr>
            <a:spLocks noGrp="1"/>
          </p:cNvSpPr>
          <p:nvPr>
            <p:ph type="dt" sz="half" idx="10"/>
          </p:nvPr>
        </p:nvSpPr>
        <p:spPr/>
        <p:txBody>
          <a:bodyPr/>
          <a:lstStyle/>
          <a:p>
            <a:fld id="{96F860D4-43D9-1743-83F5-C61DF5B0AAFC}" type="datetimeFigureOut">
              <a:rPr lang="en-US" smtClean="0"/>
              <a:pPr/>
              <a:t>11/29/2021</a:t>
            </a:fld>
            <a:endParaRPr lang="en-US"/>
          </a:p>
        </p:txBody>
      </p:sp>
      <p:sp>
        <p:nvSpPr>
          <p:cNvPr id="6" name="Footer Placeholder 5">
            <a:extLst>
              <a:ext uri="{FF2B5EF4-FFF2-40B4-BE49-F238E27FC236}">
                <a16:creationId xmlns="" xmlns:a16="http://schemas.microsoft.com/office/drawing/2014/main" id="{59E36D1F-45BA-FA43-9565-4D8F779528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4A31EC5-CE1A-2F4E-AB06-9D0E90530CE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21127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2329BE7-407A-964A-8517-6D42CF674F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197E2056-654E-8345-A333-D4E1EA341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DFC04D6-869A-864D-95B4-1005B9A7C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F860D4-43D9-1743-83F5-C61DF5B0AAFC}" type="datetimeFigureOut">
              <a:rPr lang="en-US" smtClean="0"/>
              <a:pPr/>
              <a:t>11/29/2021</a:t>
            </a:fld>
            <a:endParaRPr lang="en-US"/>
          </a:p>
        </p:txBody>
      </p:sp>
      <p:sp>
        <p:nvSpPr>
          <p:cNvPr id="5" name="Footer Placeholder 4">
            <a:extLst>
              <a:ext uri="{FF2B5EF4-FFF2-40B4-BE49-F238E27FC236}">
                <a16:creationId xmlns="" xmlns:a16="http://schemas.microsoft.com/office/drawing/2014/main" id="{BD2A2738-A23A-F74B-92DF-8746BC7CD0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4B72659A-8EA6-A843-9183-BBE98959F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3F5DA-0F3F-FF46-BDE9-7495294E9A04}" type="slidenum">
              <a:rPr lang="en-US" smtClean="0"/>
              <a:pPr/>
              <a:t>‹#›</a:t>
            </a:fld>
            <a:endParaRPr lang="en-US"/>
          </a:p>
        </p:txBody>
      </p:sp>
    </p:spTree>
    <p:extLst>
      <p:ext uri="{BB962C8B-B14F-4D97-AF65-F5344CB8AC3E}">
        <p14:creationId xmlns:p14="http://schemas.microsoft.com/office/powerpoint/2010/main" val="500072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notesSlide" Target="../notesSlides/notesSlide10.xml"/><Relationship Id="rId7" Type="http://schemas.openxmlformats.org/officeDocument/2006/relationships/oleObject" Target="../embeddings/oleObject11.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18.emf"/><Relationship Id="rId5" Type="http://schemas.openxmlformats.org/officeDocument/2006/relationships/image" Target="../media/image2.png"/><Relationship Id="rId10" Type="http://schemas.openxmlformats.org/officeDocument/2006/relationships/image" Target="../media/image17.wmf"/><Relationship Id="rId4" Type="http://schemas.openxmlformats.org/officeDocument/2006/relationships/image" Target="../media/image1.png"/><Relationship Id="rId9" Type="http://schemas.openxmlformats.org/officeDocument/2006/relationships/oleObject" Target="../embeddings/oleObject12.bin"/></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notesSlide" Target="../notesSlides/notesSlide4.xml"/><Relationship Id="rId7" Type="http://schemas.openxmlformats.org/officeDocument/2006/relationships/oleObject" Target="../embeddings/oleObject1.bin"/><Relationship Id="rId12" Type="http://schemas.openxmlformats.org/officeDocument/2006/relationships/image" Target="../media/image5.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6.png"/><Relationship Id="rId11" Type="http://schemas.openxmlformats.org/officeDocument/2006/relationships/oleObject" Target="../embeddings/oleObject3.bin"/><Relationship Id="rId5" Type="http://schemas.openxmlformats.org/officeDocument/2006/relationships/image" Target="../media/image2.png"/><Relationship Id="rId10" Type="http://schemas.openxmlformats.org/officeDocument/2006/relationships/image" Target="../media/image4.wmf"/><Relationship Id="rId4" Type="http://schemas.openxmlformats.org/officeDocument/2006/relationships/image" Target="../media/image1.png"/><Relationship Id="rId9"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5.xml"/><Relationship Id="rId7" Type="http://schemas.openxmlformats.org/officeDocument/2006/relationships/image" Target="../media/image7.wmf"/><Relationship Id="rId12"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9.wmf"/><Relationship Id="rId5" Type="http://schemas.openxmlformats.org/officeDocument/2006/relationships/image" Target="../media/image2.png"/><Relationship Id="rId10" Type="http://schemas.openxmlformats.org/officeDocument/2006/relationships/oleObject" Target="../embeddings/oleObject6.bin"/><Relationship Id="rId4" Type="http://schemas.openxmlformats.org/officeDocument/2006/relationships/image" Target="../media/image1.png"/><Relationship Id="rId9" Type="http://schemas.openxmlformats.org/officeDocument/2006/relationships/image" Target="../media/image8.wm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7.xml"/><Relationship Id="rId7"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7.bin"/><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notesSlide" Target="../notesSlides/notesSlide8.xml"/><Relationship Id="rId7"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15.png"/><Relationship Id="rId11" Type="http://schemas.openxmlformats.org/officeDocument/2006/relationships/oleObject" Target="../embeddings/oleObject10.bin"/><Relationship Id="rId5" Type="http://schemas.openxmlformats.org/officeDocument/2006/relationships/image" Target="../media/image2.png"/><Relationship Id="rId10" Type="http://schemas.openxmlformats.org/officeDocument/2006/relationships/image" Target="../media/image14.wmf"/><Relationship Id="rId4" Type="http://schemas.openxmlformats.org/officeDocument/2006/relationships/image" Target="../media/image1.png"/><Relationship Id="rId9"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a:solidFill>
                  <a:schemeClr val="bg1"/>
                </a:solidFill>
                <a:latin typeface="Tinos"/>
                <a:ea typeface="+mj-ea"/>
                <a:cs typeface="+mj-cs"/>
              </a:rPr>
              <a:t>School of Basic and Applied Sciences</a:t>
            </a: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BBS01T1002		   Course Name: Semiconductor Physics</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a:solidFill>
                  <a:schemeClr val="bg1"/>
                </a:solidFill>
                <a:latin typeface="Tinos"/>
              </a:rPr>
              <a:t>Dr.</a:t>
            </a:r>
            <a:r>
              <a:rPr lang="en-IN" altLang="zh-CN" b="1" dirty="0">
                <a:solidFill>
                  <a:schemeClr val="bg1"/>
                </a:solidFill>
                <a:latin typeface="Tinos"/>
              </a:rPr>
              <a:t> Aakash </a:t>
            </a:r>
            <a:r>
              <a:rPr lang="en-IN" altLang="zh-CN" b="1" dirty="0" err="1">
                <a:solidFill>
                  <a:schemeClr val="bg1"/>
                </a:solidFill>
                <a:latin typeface="Tinos"/>
              </a:rPr>
              <a:t>Mathur</a:t>
            </a:r>
            <a:r>
              <a:rPr lang="en-IN" altLang="zh-CN" b="1" dirty="0">
                <a:solidFill>
                  <a:schemeClr val="bg1"/>
                </a:solidFill>
                <a:latin typeface="Tinos"/>
              </a:rPr>
              <a:t> </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2" name="Rectangle 1">
            <a:extLst>
              <a:ext uri="{FF2B5EF4-FFF2-40B4-BE49-F238E27FC236}">
                <a16:creationId xmlns="" xmlns:a16="http://schemas.microsoft.com/office/drawing/2014/main" id="{76ECCD46-935E-4F03-B432-451AF4FE5D6B}"/>
              </a:ext>
            </a:extLst>
          </p:cNvPr>
          <p:cNvSpPr/>
          <p:nvPr/>
        </p:nvSpPr>
        <p:spPr>
          <a:xfrm>
            <a:off x="1968708" y="1662109"/>
            <a:ext cx="8944707" cy="76944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0" lvl="1"/>
            <a:r>
              <a:rPr lang="en-US" altLang="zh-CN" sz="4400" b="1" dirty="0">
                <a:solidFill>
                  <a:srgbClr val="0070C0"/>
                </a:solidFill>
                <a:latin typeface="Tinos"/>
              </a:rPr>
              <a:t> E-K Diagram, </a:t>
            </a:r>
            <a:r>
              <a:rPr lang="en-IN" altLang="zh-CN" sz="4400" b="1" dirty="0" err="1">
                <a:solidFill>
                  <a:srgbClr val="0070C0"/>
                </a:solidFill>
                <a:latin typeface="Tinos"/>
              </a:rPr>
              <a:t>Brillouin</a:t>
            </a:r>
            <a:r>
              <a:rPr lang="en-IN" altLang="zh-CN" sz="4400" b="1" dirty="0">
                <a:solidFill>
                  <a:srgbClr val="0070C0"/>
                </a:solidFill>
                <a:latin typeface="Tinos"/>
              </a:rPr>
              <a:t> Zones</a:t>
            </a:r>
          </a:p>
        </p:txBody>
      </p:sp>
      <p:pic>
        <p:nvPicPr>
          <p:cNvPr id="3" name="Picture 2">
            <a:extLst>
              <a:ext uri="{FF2B5EF4-FFF2-40B4-BE49-F238E27FC236}">
                <a16:creationId xmlns="" xmlns:a16="http://schemas.microsoft.com/office/drawing/2014/main" id="{F22C1EFB-A1C6-40A3-9133-6C69AC690BDE}"/>
              </a:ext>
            </a:extLst>
          </p:cNvPr>
          <p:cNvPicPr>
            <a:picLocks noChangeAspect="1"/>
          </p:cNvPicPr>
          <p:nvPr/>
        </p:nvPicPr>
        <p:blipFill>
          <a:blip r:embed="rId4"/>
          <a:stretch>
            <a:fillRect/>
          </a:stretch>
        </p:blipFill>
        <p:spPr>
          <a:xfrm>
            <a:off x="0" y="-50251"/>
            <a:ext cx="1504949" cy="1023587"/>
          </a:xfrm>
          <a:prstGeom prst="rect">
            <a:avLst/>
          </a:prstGeom>
        </p:spPr>
      </p:pic>
    </p:spTree>
  </p:cSld>
  <p:clrMapOvr>
    <a:masterClrMapping/>
  </p:clrMapOvr>
  <p:transition advTm="11692"/>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0"/>
            <a:ext cx="12191999" cy="908720"/>
          </a:xfrm>
          <a:prstGeom prst="rect">
            <a:avLst/>
          </a:prstGeom>
          <a:solidFill>
            <a:srgbClr val="C00000"/>
          </a:solidFill>
        </p:spPr>
        <p:txBody>
          <a:bodyPr/>
          <a:lstStyle/>
          <a:p>
            <a:pPr algn="ctr">
              <a:lnSpc>
                <a:spcPct val="90000"/>
              </a:lnSpc>
              <a:spcBef>
                <a:spcPct val="0"/>
              </a:spcBef>
              <a:defRPr/>
            </a:pPr>
            <a:r>
              <a:rPr lang="en-US" altLang="zh-CN" sz="2800" b="1" dirty="0">
                <a:solidFill>
                  <a:schemeClr val="bg1"/>
                </a:solidFill>
                <a:latin typeface="Tinos"/>
                <a:ea typeface="+mj-ea"/>
                <a:cs typeface="+mj-cs"/>
              </a:rPr>
              <a:t> </a:t>
            </a:r>
            <a:r>
              <a:rPr lang="en-IN" sz="2800" b="1" dirty="0">
                <a:solidFill>
                  <a:schemeClr val="bg1"/>
                </a:solidFill>
                <a:latin typeface="Tinos"/>
                <a:ea typeface="+mj-ea"/>
                <a:cs typeface="+mj-cs"/>
              </a:rPr>
              <a:t>Brillouin zones in one dimension</a:t>
            </a:r>
            <a:endParaRPr lang="en-US" sz="2800" b="1" dirty="0">
              <a:solidFill>
                <a:schemeClr val="bg1"/>
              </a:solidFill>
              <a:latin typeface="Tinos"/>
              <a:ea typeface="+mj-ea"/>
              <a:cs typeface="+mj-cs"/>
            </a:endParaRPr>
          </a:p>
          <a:p>
            <a:pPr algn="ctr">
              <a:lnSpc>
                <a:spcPct val="90000"/>
              </a:lnSpc>
              <a:spcBef>
                <a:spcPct val="0"/>
              </a:spcBef>
              <a:defRPr/>
            </a:pPr>
            <a:endParaRPr lang="en-IN" sz="2800" b="1" dirty="0">
              <a:solidFill>
                <a:schemeClr val="bg1"/>
              </a:solidFill>
              <a:latin typeface="Tinos"/>
              <a:ea typeface="+mj-ea"/>
              <a:cs typeface="+mj-cs"/>
            </a:endParaRPr>
          </a:p>
          <a:p>
            <a:pPr lvl="0" algn="ctr">
              <a:lnSpc>
                <a:spcPct val="90000"/>
              </a:lnSpc>
              <a:spcBef>
                <a:spcPct val="0"/>
              </a:spcBef>
              <a:defRPr/>
            </a:pPr>
            <a:endParaRPr lang="en-US" altLang="zh-CN" sz="2800" b="1" dirty="0">
              <a:solidFill>
                <a:schemeClr val="bg1"/>
              </a:solidFill>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4098"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4099" name="Rectangle 3"/>
          <p:cNvSpPr>
            <a:spLocks noChangeArrowheads="1"/>
          </p:cNvSpPr>
          <p:nvPr/>
        </p:nvSpPr>
        <p:spPr bwMode="auto">
          <a:xfrm>
            <a:off x="901701" y="4709122"/>
            <a:ext cx="9829799"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sym typeface="Symbol" pitchFamily="18" charset="2"/>
            </a:endParaRPr>
          </a:p>
        </p:txBody>
      </p:sp>
      <p:sp>
        <p:nvSpPr>
          <p:cNvPr id="70663" name="Rectangle 7"/>
          <p:cNvSpPr>
            <a:spLocks noChangeArrowheads="1"/>
          </p:cNvSpPr>
          <p:nvPr/>
        </p:nvSpPr>
        <p:spPr bwMode="auto">
          <a:xfrm>
            <a:off x="0" y="93345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0664" name="Rectangle 8"/>
          <p:cNvSpPr>
            <a:spLocks noChangeArrowheads="1"/>
          </p:cNvSpPr>
          <p:nvPr/>
        </p:nvSpPr>
        <p:spPr bwMode="auto">
          <a:xfrm>
            <a:off x="298451" y="1005350"/>
            <a:ext cx="5965668"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IN" sz="2400" dirty="0">
                <a:effectLst/>
                <a:latin typeface="Times New Roman" panose="02020603050405020304" pitchFamily="18" charset="0"/>
                <a:ea typeface="Calibri" panose="020F0502020204030204" pitchFamily="34" charset="0"/>
              </a:rPr>
              <a:t>In one dimensional periodic lattice, the energy discontinuities occur when the wave number k satisfies the condition k = n</a:t>
            </a:r>
            <a:r>
              <a:rPr lang="en-IN"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IN" sz="2400" dirty="0">
                <a:effectLst/>
                <a:latin typeface="Times New Roman" panose="02020603050405020304" pitchFamily="18" charset="0"/>
                <a:ea typeface="Calibri" panose="020F0502020204030204" pitchFamily="34" charset="0"/>
              </a:rPr>
              <a:t>/a  where n is a +</a:t>
            </a:r>
            <a:r>
              <a:rPr lang="en-IN" sz="2400" dirty="0" err="1">
                <a:effectLst/>
                <a:latin typeface="Times New Roman" panose="02020603050405020304" pitchFamily="18" charset="0"/>
                <a:ea typeface="Calibri" panose="020F0502020204030204" pitchFamily="34" charset="0"/>
              </a:rPr>
              <a:t>ve</a:t>
            </a:r>
            <a:r>
              <a:rPr lang="en-IN" sz="2400" dirty="0">
                <a:effectLst/>
                <a:latin typeface="Times New Roman" panose="02020603050405020304" pitchFamily="18" charset="0"/>
                <a:ea typeface="Calibri" panose="020F0502020204030204" pitchFamily="34" charset="0"/>
              </a:rPr>
              <a:t> or –</a:t>
            </a:r>
            <a:r>
              <a:rPr lang="en-IN" sz="2400" dirty="0" err="1">
                <a:effectLst/>
                <a:latin typeface="Times New Roman" panose="02020603050405020304" pitchFamily="18" charset="0"/>
                <a:ea typeface="Calibri" panose="020F0502020204030204" pitchFamily="34" charset="0"/>
              </a:rPr>
              <a:t>ve</a:t>
            </a:r>
            <a:r>
              <a:rPr lang="en-IN" sz="2400" dirty="0">
                <a:effectLst/>
                <a:latin typeface="Times New Roman" panose="02020603050405020304" pitchFamily="18" charset="0"/>
                <a:ea typeface="Calibri" panose="020F0502020204030204" pitchFamily="34" charset="0"/>
              </a:rPr>
              <a:t> integer. If we consider a line Fig 6, representing k values divided into energy discontinuities into segments of length ±</a:t>
            </a:r>
            <a:r>
              <a:rPr lang="en-IN"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IN" sz="2400" dirty="0">
                <a:effectLst/>
                <a:latin typeface="Times New Roman" panose="02020603050405020304" pitchFamily="18" charset="0"/>
                <a:ea typeface="Calibri" panose="020F0502020204030204" pitchFamily="34" charset="0"/>
              </a:rPr>
              <a:t>/a, then these line segments are known as Brillouin zones</a:t>
            </a:r>
          </a:p>
          <a:p>
            <a:pPr marL="0" marR="0" lvl="0" indent="0" algn="just" defTabSz="914400" rtl="0" eaLnBrk="1" fontAlgn="base" latinLnBrk="0" hangingPunct="1">
              <a:lnSpc>
                <a:spcPct val="100000"/>
              </a:lnSpc>
              <a:spcBef>
                <a:spcPct val="0"/>
              </a:spcBef>
              <a:spcAft>
                <a:spcPct val="0"/>
              </a:spcAft>
              <a:buClrTx/>
              <a:buSzTx/>
              <a:buFontTx/>
              <a:buNone/>
              <a:tabLst/>
            </a:pPr>
            <a:endParaRPr lang="en-IN" sz="2400" dirty="0">
              <a:effectLst/>
              <a:latin typeface="Times New Roman" panose="02020603050405020304" pitchFamily="18" charset="0"/>
              <a:ea typeface="Calibri" panose="020F050202020403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lang="en-IN" sz="2400" dirty="0">
                <a:effectLst/>
                <a:latin typeface="Times New Roman" panose="02020603050405020304" pitchFamily="18" charset="0"/>
                <a:ea typeface="Calibri" panose="020F0502020204030204" pitchFamily="34" charset="0"/>
              </a:rPr>
              <a:t>The first segment                        is called the </a:t>
            </a:r>
            <a:r>
              <a:rPr lang="en-IN" sz="2400" dirty="0">
                <a:solidFill>
                  <a:srgbClr val="FF0000"/>
                </a:solidFill>
                <a:effectLst/>
                <a:latin typeface="Times New Roman" panose="02020603050405020304" pitchFamily="18" charset="0"/>
                <a:ea typeface="Calibri" panose="020F0502020204030204" pitchFamily="34" charset="0"/>
              </a:rPr>
              <a:t>First Brillouin zone.</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p:txBody>
      </p:sp>
      <p:pic>
        <p:nvPicPr>
          <p:cNvPr id="3" name="Picture 2">
            <a:extLst>
              <a:ext uri="{FF2B5EF4-FFF2-40B4-BE49-F238E27FC236}">
                <a16:creationId xmlns="" xmlns:a16="http://schemas.microsoft.com/office/drawing/2014/main" id="{65FFF69D-7F99-44D3-A1B5-61705CA1945A}"/>
              </a:ext>
            </a:extLst>
          </p:cNvPr>
          <p:cNvPicPr>
            <a:picLocks noChangeAspect="1"/>
          </p:cNvPicPr>
          <p:nvPr/>
        </p:nvPicPr>
        <p:blipFill>
          <a:blip r:embed="rId5"/>
          <a:stretch>
            <a:fillRect/>
          </a:stretch>
        </p:blipFill>
        <p:spPr>
          <a:xfrm>
            <a:off x="-1" y="-2277"/>
            <a:ext cx="1504949" cy="1023587"/>
          </a:xfrm>
          <a:prstGeom prst="rect">
            <a:avLst/>
          </a:prstGeom>
        </p:spPr>
      </p:pic>
      <p:pic>
        <p:nvPicPr>
          <p:cNvPr id="14" name="Picture 13">
            <a:extLst>
              <a:ext uri="{FF2B5EF4-FFF2-40B4-BE49-F238E27FC236}">
                <a16:creationId xmlns="" xmlns:a16="http://schemas.microsoft.com/office/drawing/2014/main" id="{DB175D7B-89BA-47BF-9E6B-10125486827A}"/>
              </a:ext>
            </a:extLst>
          </p:cNvPr>
          <p:cNvPicPr/>
          <p:nvPr/>
        </p:nvPicPr>
        <p:blipFill>
          <a:blip r:embed="rId6" cstate="print"/>
          <a:srcRect/>
          <a:stretch>
            <a:fillRect/>
          </a:stretch>
        </p:blipFill>
        <p:spPr bwMode="auto">
          <a:xfrm>
            <a:off x="6526655" y="1113706"/>
            <a:ext cx="5524500" cy="1724025"/>
          </a:xfrm>
          <a:prstGeom prst="rect">
            <a:avLst/>
          </a:prstGeom>
          <a:noFill/>
          <a:ln w="9525">
            <a:noFill/>
            <a:miter lim="800000"/>
            <a:headEnd/>
            <a:tailEnd/>
          </a:ln>
        </p:spPr>
      </p:pic>
      <p:sp>
        <p:nvSpPr>
          <p:cNvPr id="25" name="Rectangle 22">
            <a:extLst>
              <a:ext uri="{FF2B5EF4-FFF2-40B4-BE49-F238E27FC236}">
                <a16:creationId xmlns="" xmlns:a16="http://schemas.microsoft.com/office/drawing/2014/main" id="{3A961FD3-6009-4D57-BD22-29EB165587E5}"/>
              </a:ext>
            </a:extLst>
          </p:cNvPr>
          <p:cNvSpPr>
            <a:spLocks noChangeArrowheads="1"/>
          </p:cNvSpPr>
          <p:nvPr/>
        </p:nvSpPr>
        <p:spPr bwMode="auto">
          <a:xfrm>
            <a:off x="-97722" y="2842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6" name="Object 25">
            <a:extLst>
              <a:ext uri="{FF2B5EF4-FFF2-40B4-BE49-F238E27FC236}">
                <a16:creationId xmlns="" xmlns:a16="http://schemas.microsoft.com/office/drawing/2014/main" id="{9F3AD5E1-74B2-45AA-9823-322BADFBF3E5}"/>
              </a:ext>
            </a:extLst>
          </p:cNvPr>
          <p:cNvGraphicFramePr>
            <a:graphicFrameLocks noChangeAspect="1"/>
          </p:cNvGraphicFramePr>
          <p:nvPr>
            <p:extLst>
              <p:ext uri="{D42A27DB-BD31-4B8C-83A1-F6EECF244321}">
                <p14:modId xmlns:p14="http://schemas.microsoft.com/office/powerpoint/2010/main" val="3989870325"/>
              </p:ext>
            </p:extLst>
          </p:nvPr>
        </p:nvGraphicFramePr>
        <p:xfrm>
          <a:off x="2857071" y="4376292"/>
          <a:ext cx="1118250" cy="432871"/>
        </p:xfrm>
        <a:graphic>
          <a:graphicData uri="http://schemas.openxmlformats.org/presentationml/2006/ole">
            <mc:AlternateContent xmlns:mc="http://schemas.openxmlformats.org/markup-compatibility/2006">
              <mc:Choice xmlns:v="urn:schemas-microsoft-com:vml" Requires="v">
                <p:oleObj spid="_x0000_s5128" r:id="rId7" imgW="888614" imgH="393529" progId="Equation.3">
                  <p:embed/>
                </p:oleObj>
              </mc:Choice>
              <mc:Fallback>
                <p:oleObj r:id="rId7" imgW="888614" imgH="393529" progId="Equation.3">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7071" y="4376292"/>
                        <a:ext cx="1118250" cy="432871"/>
                      </a:xfrm>
                      <a:prstGeom prst="rect">
                        <a:avLst/>
                      </a:prstGeom>
                      <a:noFill/>
                    </p:spPr>
                  </p:pic>
                </p:oleObj>
              </mc:Fallback>
            </mc:AlternateContent>
          </a:graphicData>
        </a:graphic>
      </p:graphicFrame>
      <p:sp>
        <p:nvSpPr>
          <p:cNvPr id="27" name="Rectangle 24">
            <a:extLst>
              <a:ext uri="{FF2B5EF4-FFF2-40B4-BE49-F238E27FC236}">
                <a16:creationId xmlns="" xmlns:a16="http://schemas.microsoft.com/office/drawing/2014/main" id="{12FFDC6C-8812-44A4-99B3-824AA9DFA1D2}"/>
              </a:ext>
            </a:extLst>
          </p:cNvPr>
          <p:cNvSpPr>
            <a:spLocks noChangeArrowheads="1"/>
          </p:cNvSpPr>
          <p:nvPr/>
        </p:nvSpPr>
        <p:spPr bwMode="auto">
          <a:xfrm>
            <a:off x="247468" y="3508057"/>
            <a:ext cx="1453615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28" name="Object 27">
            <a:extLst>
              <a:ext uri="{FF2B5EF4-FFF2-40B4-BE49-F238E27FC236}">
                <a16:creationId xmlns="" xmlns:a16="http://schemas.microsoft.com/office/drawing/2014/main" id="{DD40253B-F5BD-4D54-8424-B5914E4B1979}"/>
              </a:ext>
            </a:extLst>
          </p:cNvPr>
          <p:cNvGraphicFramePr>
            <a:graphicFrameLocks noChangeAspect="1"/>
          </p:cNvGraphicFramePr>
          <p:nvPr>
            <p:extLst>
              <p:ext uri="{D42A27DB-BD31-4B8C-83A1-F6EECF244321}">
                <p14:modId xmlns:p14="http://schemas.microsoft.com/office/powerpoint/2010/main" val="3527266969"/>
              </p:ext>
            </p:extLst>
          </p:nvPr>
        </p:nvGraphicFramePr>
        <p:xfrm>
          <a:off x="306076" y="5287181"/>
          <a:ext cx="8459552" cy="574921"/>
        </p:xfrm>
        <a:graphic>
          <a:graphicData uri="http://schemas.openxmlformats.org/presentationml/2006/ole">
            <mc:AlternateContent xmlns:mc="http://schemas.openxmlformats.org/markup-compatibility/2006">
              <mc:Choice xmlns:v="urn:schemas-microsoft-com:vml" Requires="v">
                <p:oleObj spid="_x0000_s5129" r:id="rId9" imgW="5372100" imgH="393700" progId="Equation.3">
                  <p:embed/>
                </p:oleObj>
              </mc:Choice>
              <mc:Fallback>
                <p:oleObj r:id="rId9" imgW="5372100" imgH="393700" progId="Equation.3">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6076" y="5287181"/>
                        <a:ext cx="8459552" cy="574921"/>
                      </a:xfrm>
                      <a:prstGeom prst="rect">
                        <a:avLst/>
                      </a:prstGeom>
                      <a:noFill/>
                    </p:spPr>
                  </p:pic>
                </p:oleObj>
              </mc:Fallback>
            </mc:AlternateContent>
          </a:graphicData>
        </a:graphic>
      </p:graphicFrame>
    </p:spTree>
    <p:extLst>
      <p:ext uri="{BB962C8B-B14F-4D97-AF65-F5344CB8AC3E}">
        <p14:creationId xmlns:p14="http://schemas.microsoft.com/office/powerpoint/2010/main" val="3732565652"/>
      </p:ext>
    </p:extLst>
  </p:cSld>
  <p:clrMapOvr>
    <a:masterClrMapping/>
  </p:clrMapOvr>
  <p:transition advTm="2418"/>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a:solidFill>
                  <a:schemeClr val="bg1"/>
                </a:solidFill>
                <a:latin typeface="Tinos"/>
                <a:ea typeface="+mj-ea"/>
                <a:cs typeface="+mj-cs"/>
              </a:rPr>
              <a:t>Practice Questions</a:t>
            </a: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2" name="Rectangle 1">
            <a:extLst>
              <a:ext uri="{FF2B5EF4-FFF2-40B4-BE49-F238E27FC236}">
                <a16:creationId xmlns="" xmlns:a16="http://schemas.microsoft.com/office/drawing/2014/main" id="{07FC21E6-A9B4-4DD8-A1F4-108F77166F0B}"/>
              </a:ext>
            </a:extLst>
          </p:cNvPr>
          <p:cNvSpPr/>
          <p:nvPr/>
        </p:nvSpPr>
        <p:spPr>
          <a:xfrm>
            <a:off x="762001" y="1887752"/>
            <a:ext cx="10572750" cy="1569660"/>
          </a:xfrm>
          <a:prstGeom prst="rect">
            <a:avLst/>
          </a:prstGeom>
          <a:noFill/>
        </p:spPr>
        <p:txBody>
          <a:bodyPr wrap="square" lIns="91440" tIns="45720" rIns="91440" bIns="45720">
            <a:spAutoFit/>
          </a:bodyPr>
          <a:lstStyle/>
          <a:p>
            <a:pPr marL="457200" lvl="0" indent="-457200">
              <a:buAutoNum type="arabicPeriod"/>
            </a:pPr>
            <a:r>
              <a:rPr lang="en-US" sz="2400" dirty="0">
                <a:solidFill>
                  <a:prstClr val="black"/>
                </a:solidFill>
                <a:latin typeface="Times New Roman" pitchFamily="18" charset="0"/>
                <a:cs typeface="Times New Roman" pitchFamily="18" charset="0"/>
              </a:rPr>
              <a:t>Draw and explain E-K diagram.</a:t>
            </a:r>
          </a:p>
          <a:p>
            <a:pPr marL="457200" lvl="0" indent="-457200">
              <a:buAutoNum type="arabicPeriod"/>
            </a:pPr>
            <a:endParaRPr lang="en-IN" sz="2400" dirty="0"/>
          </a:p>
          <a:p>
            <a:r>
              <a:rPr lang="en-IN" sz="2400" dirty="0">
                <a:solidFill>
                  <a:prstClr val="black"/>
                </a:solidFill>
                <a:latin typeface="Times New Roman" pitchFamily="18" charset="0"/>
                <a:cs typeface="Times New Roman" pitchFamily="18" charset="0"/>
              </a:rPr>
              <a:t> 2. </a:t>
            </a:r>
            <a:r>
              <a:rPr lang="en-US" sz="2400" dirty="0">
                <a:solidFill>
                  <a:prstClr val="black"/>
                </a:solidFill>
                <a:latin typeface="Times New Roman" pitchFamily="18" charset="0"/>
                <a:cs typeface="Times New Roman" pitchFamily="18" charset="0"/>
              </a:rPr>
              <a:t>Draw and explain </a:t>
            </a:r>
            <a:r>
              <a:rPr lang="en-IN" sz="2400" dirty="0">
                <a:solidFill>
                  <a:prstClr val="black"/>
                </a:solidFill>
                <a:latin typeface="Times New Roman" pitchFamily="18" charset="0"/>
                <a:cs typeface="Times New Roman" pitchFamily="18" charset="0"/>
              </a:rPr>
              <a:t>Brillouin zones in one dimension</a:t>
            </a:r>
            <a:endParaRPr lang="en-US" sz="2400" dirty="0">
              <a:solidFill>
                <a:prstClr val="black"/>
              </a:solidFill>
              <a:latin typeface="Times New Roman" pitchFamily="18" charset="0"/>
              <a:cs typeface="Times New Roman" pitchFamily="18" charset="0"/>
            </a:endParaRPr>
          </a:p>
          <a:p>
            <a:pPr lvl="0"/>
            <a:endParaRPr lang="en-US" sz="2400" dirty="0">
              <a:solidFill>
                <a:srgbClr val="000000"/>
              </a:solidFill>
              <a:latin typeface="Times New Roman" pitchFamily="18" charset="0"/>
              <a:ea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445821806"/>
      </p:ext>
    </p:extLst>
  </p:cSld>
  <p:clrMapOvr>
    <a:masterClrMapping/>
  </p:clrMapOvr>
  <p:transition advTm="2418"/>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a:solidFill>
                  <a:schemeClr val="bg1"/>
                </a:solidFill>
                <a:latin typeface="Tinos"/>
                <a:ea typeface="+mj-ea"/>
                <a:cs typeface="+mj-cs"/>
              </a:rPr>
              <a:t>School of Basic and Applied Sciences</a:t>
            </a: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a:t>
            </a:r>
            <a:r>
              <a:rPr lang="en-US" altLang="zh-CN" b="1" dirty="0">
                <a:solidFill>
                  <a:schemeClr val="bg1"/>
                </a:solidFill>
                <a:latin typeface="Tinos"/>
              </a:rPr>
              <a:t> BBS01T1002</a:t>
            </a:r>
            <a:r>
              <a:rPr lang="en-US" altLang="zh-CN" b="1" dirty="0">
                <a:solidFill>
                  <a:schemeClr val="bg1"/>
                </a:solidFill>
                <a:latin typeface="Tinos"/>
                <a:ea typeface="+mj-ea"/>
                <a:cs typeface="+mj-cs"/>
              </a:rPr>
              <a:t>		   Course Name: Semiconductor  Physics</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2" name="Rectangle 1">
            <a:extLst>
              <a:ext uri="{FF2B5EF4-FFF2-40B4-BE49-F238E27FC236}">
                <a16:creationId xmlns="" xmlns:a16="http://schemas.microsoft.com/office/drawing/2014/main" id="{07FC21E6-A9B4-4DD8-A1F4-108F77166F0B}"/>
              </a:ext>
            </a:extLst>
          </p:cNvPr>
          <p:cNvSpPr/>
          <p:nvPr/>
        </p:nvSpPr>
        <p:spPr>
          <a:xfrm>
            <a:off x="762001" y="1887752"/>
            <a:ext cx="10572750" cy="2677656"/>
          </a:xfrm>
          <a:prstGeom prst="rect">
            <a:avLst/>
          </a:prstGeom>
          <a:noFill/>
        </p:spPr>
        <p:txBody>
          <a:bodyPr wrap="square" lIns="91440" tIns="45720" rIns="91440" bIns="45720">
            <a:spAutoFit/>
          </a:bodyPr>
          <a:lstStyle/>
          <a:p>
            <a:pPr lvl="0"/>
            <a:r>
              <a:rPr lang="en-IN" sz="2000" dirty="0">
                <a:solidFill>
                  <a:prstClr val="black"/>
                </a:solidFill>
              </a:rPr>
              <a:t>1</a:t>
            </a:r>
            <a:r>
              <a:rPr lang="en-IN" sz="2400" dirty="0">
                <a:solidFill>
                  <a:prstClr val="black"/>
                </a:solidFill>
                <a:latin typeface="Times New Roman" pitchFamily="18" charset="0"/>
                <a:cs typeface="Times New Roman" pitchFamily="18" charset="0"/>
              </a:rPr>
              <a:t>. </a:t>
            </a:r>
            <a:r>
              <a:rPr lang="en-US" sz="2400" dirty="0"/>
              <a:t>J. Singh , Semiconductor optoelectronics, Physics and Technology, Mc-</a:t>
            </a:r>
            <a:r>
              <a:rPr lang="en-US" sz="2400" dirty="0" err="1"/>
              <a:t>Graw</a:t>
            </a:r>
            <a:r>
              <a:rPr lang="en-US" sz="2400" dirty="0"/>
              <a:t> –Hill Inc. 1995.</a:t>
            </a:r>
            <a:endParaRPr lang="en-IN" sz="2400" dirty="0"/>
          </a:p>
          <a:p>
            <a:pPr lvl="0"/>
            <a:r>
              <a:rPr lang="en-US" sz="2400" dirty="0"/>
              <a:t>2. S.M. </a:t>
            </a:r>
            <a:r>
              <a:rPr lang="en-US" sz="2400" dirty="0" err="1"/>
              <a:t>Sze</a:t>
            </a:r>
            <a:r>
              <a:rPr lang="en-US" sz="2400" dirty="0"/>
              <a:t>,  Semiconductor Devices: Physics and Technology, Wiley 2008.</a:t>
            </a:r>
          </a:p>
          <a:p>
            <a:r>
              <a:rPr lang="en-US" sz="2400" dirty="0"/>
              <a:t>3. </a:t>
            </a:r>
            <a:r>
              <a:rPr lang="en-US" sz="2400" dirty="0" err="1"/>
              <a:t>Pillai</a:t>
            </a:r>
            <a:r>
              <a:rPr lang="en-US" sz="2400" dirty="0"/>
              <a:t> S O, Solid State Physics,( 2010), sixth edition, New Age International (P) Ltd. ISBN-9788122427264.</a:t>
            </a:r>
            <a:endParaRPr lang="en-IN" sz="2400" dirty="0"/>
          </a:p>
          <a:p>
            <a:pPr lvl="0"/>
            <a:r>
              <a:rPr lang="en-US" sz="2400" dirty="0"/>
              <a:t> </a:t>
            </a:r>
            <a:endParaRPr lang="en-IN" sz="2400" dirty="0"/>
          </a:p>
          <a:p>
            <a:pPr lvl="0"/>
            <a:r>
              <a:rPr lang="en-IN" sz="2400" dirty="0">
                <a:solidFill>
                  <a:prstClr val="black"/>
                </a:solidFill>
                <a:latin typeface="Times New Roman" pitchFamily="18" charset="0"/>
                <a:cs typeface="Times New Roman" pitchFamily="18" charset="0"/>
              </a:rPr>
              <a:t> </a:t>
            </a:r>
            <a:endParaRPr lang="en-US" sz="2400" dirty="0">
              <a:solidFill>
                <a:srgbClr val="000000"/>
              </a:solidFill>
              <a:latin typeface="Times New Roman" pitchFamily="18" charset="0"/>
              <a:ea typeface="Times New Roman" panose="02020603050405020304" pitchFamily="18" charset="0"/>
              <a:cs typeface="Times New Roman" pitchFamily="18" charset="0"/>
            </a:endParaRPr>
          </a:p>
        </p:txBody>
      </p:sp>
      <p:sp>
        <p:nvSpPr>
          <p:cNvPr id="6" name="Rectangle 5"/>
          <p:cNvSpPr/>
          <p:nvPr/>
        </p:nvSpPr>
        <p:spPr>
          <a:xfrm>
            <a:off x="2578100" y="1117600"/>
            <a:ext cx="4879811" cy="646331"/>
          </a:xfrm>
          <a:prstGeom prst="rect">
            <a:avLst/>
          </a:prstGeom>
        </p:spPr>
        <p:txBody>
          <a:bodyPr wrap="square">
            <a:spAutoFit/>
          </a:bodyPr>
          <a:lstStyle/>
          <a:p>
            <a:pPr lvl="0"/>
            <a:r>
              <a:rPr lang="en-US" sz="3600" b="1" dirty="0">
                <a:solidFill>
                  <a:srgbClr val="0070C0"/>
                </a:solidFill>
                <a:latin typeface="Times New Roman" pitchFamily="18" charset="0"/>
                <a:cs typeface="Times New Roman" pitchFamily="18" charset="0"/>
              </a:rPr>
              <a:t>References</a:t>
            </a:r>
            <a:endParaRPr lang="en-IN" sz="360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2490212892"/>
      </p:ext>
    </p:extLst>
  </p:cSld>
  <p:clrMapOvr>
    <a:masterClrMapping/>
  </p:clrMapOvr>
  <p:transition advTm="2418"/>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a:solidFill>
                  <a:schemeClr val="bg1"/>
                </a:solidFill>
                <a:latin typeface="Tinos"/>
                <a:ea typeface="+mj-ea"/>
                <a:cs typeface="+mj-cs"/>
              </a:rPr>
              <a:t>School of Basic and Applied Sciences</a:t>
            </a: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a:t>
            </a:r>
            <a:r>
              <a:rPr lang="en-US" altLang="zh-CN" b="1" dirty="0">
                <a:solidFill>
                  <a:schemeClr val="bg1"/>
                </a:solidFill>
                <a:latin typeface="Tinos"/>
              </a:rPr>
              <a:t> BBS01T1002</a:t>
            </a:r>
            <a:r>
              <a:rPr lang="en-US" altLang="zh-CN" b="1" dirty="0">
                <a:solidFill>
                  <a:schemeClr val="bg1"/>
                </a:solidFill>
                <a:latin typeface="Tinos"/>
                <a:ea typeface="+mj-ea"/>
                <a:cs typeface="+mj-cs"/>
              </a:rPr>
              <a:t>		   Course Name: </a:t>
            </a:r>
            <a:r>
              <a:rPr lang="en-US" altLang="zh-CN" b="1" dirty="0">
                <a:solidFill>
                  <a:schemeClr val="bg1"/>
                </a:solidFill>
                <a:latin typeface="Tinos"/>
              </a:rPr>
              <a:t> Semiconductor  Physics</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2" name="Rectangle 1">
            <a:extLst>
              <a:ext uri="{FF2B5EF4-FFF2-40B4-BE49-F238E27FC236}">
                <a16:creationId xmlns="" xmlns:a16="http://schemas.microsoft.com/office/drawing/2014/main" id="{07FC21E6-A9B4-4DD8-A1F4-108F77166F0B}"/>
              </a:ext>
            </a:extLst>
          </p:cNvPr>
          <p:cNvSpPr/>
          <p:nvPr/>
        </p:nvSpPr>
        <p:spPr>
          <a:xfrm>
            <a:off x="4106186" y="1887752"/>
            <a:ext cx="4895574" cy="3631763"/>
          </a:xfrm>
          <a:prstGeom prst="rect">
            <a:avLst/>
          </a:prstGeom>
          <a:noFill/>
        </p:spPr>
        <p:txBody>
          <a:bodyPr wrap="square" lIns="91440" tIns="45720" rIns="91440" bIns="45720">
            <a:spAutoFit/>
          </a:bodyPr>
          <a:lstStyle/>
          <a:p>
            <a:pPr algn="ctr"/>
            <a:r>
              <a:rPr lang="en-US" sz="11500" b="1" dirty="0">
                <a:ln w="6600">
                  <a:solidFill>
                    <a:schemeClr val="accent2"/>
                  </a:solidFill>
                  <a:prstDash val="solid"/>
                </a:ln>
                <a:solidFill>
                  <a:srgbClr val="FFFFFF"/>
                </a:solidFill>
                <a:effectLst>
                  <a:outerShdw dist="38100" dir="2700000" algn="tl" rotWithShape="0">
                    <a:schemeClr val="accent2"/>
                  </a:outerShdw>
                </a:effectLst>
              </a:rPr>
              <a:t>Thank you</a:t>
            </a:r>
          </a:p>
        </p:txBody>
      </p:sp>
    </p:spTree>
    <p:extLst>
      <p:ext uri="{BB962C8B-B14F-4D97-AF65-F5344CB8AC3E}">
        <p14:creationId xmlns:p14="http://schemas.microsoft.com/office/powerpoint/2010/main" val="2445821806"/>
      </p:ext>
    </p:extLst>
  </p:cSld>
  <p:clrMapOvr>
    <a:masterClrMapping/>
  </p:clrMapOvr>
  <p:transition advTm="2418"/>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3" y="0"/>
            <a:ext cx="12191999" cy="908720"/>
          </a:xfrm>
          <a:prstGeom prst="rect">
            <a:avLst/>
          </a:prstGeom>
          <a:solidFill>
            <a:srgbClr val="C00000"/>
          </a:solidFill>
        </p:spPr>
        <p:txBody>
          <a:bodyPr/>
          <a:lstStyle/>
          <a:p>
            <a:pPr algn="ctr">
              <a:lnSpc>
                <a:spcPct val="90000"/>
              </a:lnSpc>
              <a:spcBef>
                <a:spcPct val="0"/>
              </a:spcBef>
              <a:defRPr/>
            </a:pPr>
            <a:r>
              <a:rPr lang="en-US" sz="3200" b="1" dirty="0">
                <a:solidFill>
                  <a:schemeClr val="bg1"/>
                </a:solidFill>
                <a:latin typeface="Tinos"/>
                <a:ea typeface="+mj-ea"/>
                <a:cs typeface="+mj-cs"/>
              </a:rPr>
              <a:t>Topics</a:t>
            </a:r>
            <a:r>
              <a:rPr lang="en-US" sz="3200" dirty="0">
                <a:solidFill>
                  <a:srgbClr val="FF0000"/>
                </a:solidFill>
                <a:latin typeface="Times New Roman" pitchFamily="18" charset="0"/>
                <a:cs typeface="Times New Roman" pitchFamily="18" charset="0"/>
              </a:rPr>
              <a:t> </a:t>
            </a:r>
            <a:r>
              <a:rPr lang="en-US" sz="3200" b="1" dirty="0">
                <a:solidFill>
                  <a:schemeClr val="bg1"/>
                </a:solidFill>
                <a:latin typeface="Tinos"/>
                <a:ea typeface="+mj-ea"/>
                <a:cs typeface="+mj-cs"/>
              </a:rPr>
              <a:t>to be covered</a:t>
            </a:r>
            <a:endParaRPr lang="en-US" altLang="zh-CN" sz="3200" b="1" dirty="0">
              <a:solidFill>
                <a:schemeClr val="bg1"/>
              </a:solidFill>
              <a:latin typeface="Tinos"/>
              <a:ea typeface="+mj-ea"/>
              <a:cs typeface="+mj-cs"/>
            </a:endParaRPr>
          </a:p>
          <a:p>
            <a:pPr algn="ctr">
              <a:lnSpc>
                <a:spcPct val="90000"/>
              </a:lnSpc>
              <a:spcBef>
                <a:spcPct val="0"/>
              </a:spcBef>
              <a:defRPr/>
            </a:pPr>
            <a:endParaRPr lang="en-IN" sz="3200" dirty="0">
              <a:solidFill>
                <a:schemeClr val="bg1"/>
              </a:solidFill>
              <a:latin typeface="Times New Roman" panose="02020603050405020304" pitchFamily="18" charset="0"/>
              <a:cs typeface="Times New Roman" panose="02020603050405020304" pitchFamily="18" charset="0"/>
            </a:endParaRPr>
          </a:p>
          <a:p>
            <a:pPr algn="ctr">
              <a:lnSpc>
                <a:spcPct val="90000"/>
              </a:lnSpc>
              <a:spcBef>
                <a:spcPct val="0"/>
              </a:spcBef>
              <a:defRPr/>
            </a:pPr>
            <a:endParaRPr lang="en-US" altLang="zh-CN" sz="2800" b="1" dirty="0">
              <a:solidFill>
                <a:schemeClr val="bg1"/>
              </a:solidFill>
              <a:latin typeface="Tinos"/>
              <a:ea typeface="+mj-ea"/>
              <a:cs typeface="+mj-cs"/>
            </a:endParaRPr>
          </a:p>
          <a:p>
            <a:pPr algn="ctr">
              <a:lnSpc>
                <a:spcPct val="90000"/>
              </a:lnSpc>
              <a:spcBef>
                <a:spcPct val="0"/>
              </a:spcBef>
              <a:defRPr/>
            </a:pPr>
            <a:r>
              <a:rPr lang="en-US" sz="2800" dirty="0">
                <a:solidFill>
                  <a:srgbClr val="002060"/>
                </a:solidFill>
                <a:latin typeface="Times New Roman" pitchFamily="18" charset="0"/>
                <a:cs typeface="Times New Roman" pitchFamily="18" charset="0"/>
              </a:rPr>
              <a:t>:</a:t>
            </a:r>
            <a:endParaRPr lang="en-IN" sz="2800" dirty="0">
              <a:latin typeface="Times New Roman" pitchFamily="18" charset="0"/>
              <a:cs typeface="Times New Roman" pitchFamily="18" charset="0"/>
            </a:endParaRPr>
          </a:p>
          <a:p>
            <a:pPr lvl="0" algn="ctr">
              <a:lnSpc>
                <a:spcPct val="90000"/>
              </a:lnSpc>
              <a:spcBef>
                <a:spcPct val="0"/>
              </a:spcBef>
              <a:defRPr/>
            </a:pPr>
            <a:r>
              <a:rPr lang="en-US" altLang="zh-CN" sz="2800" b="1" dirty="0">
                <a:solidFill>
                  <a:schemeClr val="bg1"/>
                </a:solidFill>
                <a:latin typeface="Tinos"/>
                <a:ea typeface="+mj-ea"/>
                <a:cs typeface="+mj-cs"/>
              </a:rPr>
              <a:t> </a:t>
            </a: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8" name="Rectangle 7"/>
          <p:cNvSpPr/>
          <p:nvPr/>
        </p:nvSpPr>
        <p:spPr>
          <a:xfrm>
            <a:off x="368299" y="1888761"/>
            <a:ext cx="8311006" cy="2308324"/>
          </a:xfrm>
          <a:prstGeom prst="rect">
            <a:avLst/>
          </a:prstGeom>
        </p:spPr>
        <p:txBody>
          <a:bodyPr wrap="square">
            <a:spAutoFit/>
          </a:bodyPr>
          <a:lstStyle/>
          <a:p>
            <a:pPr lvl="1">
              <a:buFont typeface="Arial" pitchFamily="34" charset="0"/>
              <a:buChar char="•"/>
            </a:pPr>
            <a:endParaRPr lang="en-IN" sz="2400" dirty="0">
              <a:latin typeface="Times New Roman" pitchFamily="18" charset="0"/>
              <a:cs typeface="Times New Roman" pitchFamily="18" charset="0"/>
            </a:endParaRPr>
          </a:p>
          <a:p>
            <a:pPr lvl="1">
              <a:buFont typeface="Arial" pitchFamily="34" charset="0"/>
              <a:buChar char="•"/>
            </a:pPr>
            <a:r>
              <a:rPr lang="en-IN" sz="2400" dirty="0">
                <a:latin typeface="Times New Roman" pitchFamily="18" charset="0"/>
                <a:cs typeface="Times New Roman" pitchFamily="18" charset="0"/>
              </a:rPr>
              <a:t>Preliminary ideas of </a:t>
            </a:r>
            <a:r>
              <a:rPr lang="en-IN" sz="2400" dirty="0" err="1">
                <a:latin typeface="Times New Roman" pitchFamily="18" charset="0"/>
                <a:cs typeface="Times New Roman" pitchFamily="18" charset="0"/>
              </a:rPr>
              <a:t>Kronig</a:t>
            </a:r>
            <a:r>
              <a:rPr lang="en-IN" sz="2400" dirty="0">
                <a:latin typeface="Times New Roman" pitchFamily="18" charset="0"/>
                <a:cs typeface="Times New Roman" pitchFamily="18" charset="0"/>
              </a:rPr>
              <a:t> Penney Model</a:t>
            </a:r>
          </a:p>
          <a:p>
            <a:pPr lvl="1">
              <a:buFont typeface="Arial" pitchFamily="34" charset="0"/>
              <a:buChar char="•"/>
            </a:pPr>
            <a:r>
              <a:rPr lang="en-IN" sz="2400" dirty="0">
                <a:latin typeface="Times New Roman" pitchFamily="18" charset="0"/>
                <a:cs typeface="Times New Roman" pitchFamily="18" charset="0"/>
              </a:rPr>
              <a:t>Introduction</a:t>
            </a:r>
          </a:p>
          <a:p>
            <a:pPr lvl="1">
              <a:buFont typeface="Arial" pitchFamily="34" charset="0"/>
              <a:buChar char="•"/>
            </a:pPr>
            <a:r>
              <a:rPr lang="en-US" sz="2400" dirty="0">
                <a:latin typeface="Times New Roman" pitchFamily="18" charset="0"/>
                <a:cs typeface="Times New Roman" pitchFamily="18" charset="0"/>
              </a:rPr>
              <a:t>E-K diagram</a:t>
            </a:r>
            <a:endParaRPr lang="en-IN" sz="2400" dirty="0">
              <a:latin typeface="Times New Roman" pitchFamily="18" charset="0"/>
              <a:cs typeface="Times New Roman" pitchFamily="18" charset="0"/>
            </a:endParaRPr>
          </a:p>
          <a:p>
            <a:pPr lvl="1">
              <a:buFont typeface="Arial" pitchFamily="34" charset="0"/>
              <a:buChar char="•"/>
            </a:pPr>
            <a:r>
              <a:rPr lang="en-US" sz="2400" dirty="0">
                <a:latin typeface="Times New Roman" pitchFamily="18" charset="0"/>
                <a:cs typeface="Times New Roman" pitchFamily="18" charset="0"/>
              </a:rPr>
              <a:t> </a:t>
            </a:r>
            <a:r>
              <a:rPr lang="en-IN" sz="2400" dirty="0">
                <a:latin typeface="Times New Roman" pitchFamily="18" charset="0"/>
                <a:cs typeface="Times New Roman" pitchFamily="18" charset="0"/>
              </a:rPr>
              <a:t>Brillouin zones in one dimension zones</a:t>
            </a:r>
            <a:endParaRPr lang="en-US" sz="2400" dirty="0">
              <a:latin typeface="Times New Roman" pitchFamily="18" charset="0"/>
              <a:cs typeface="Times New Roman" pitchFamily="18" charset="0"/>
            </a:endParaRPr>
          </a:p>
          <a:p>
            <a:pPr lvl="1">
              <a:buFont typeface="Arial" pitchFamily="34" charset="0"/>
              <a:buChar char="•"/>
            </a:pPr>
            <a:r>
              <a:rPr lang="en-US" sz="2400" dirty="0">
                <a:latin typeface="Times New Roman" pitchFamily="18" charset="0"/>
                <a:ea typeface="Tahoma" panose="020B0604030504040204" pitchFamily="34" charset="0"/>
                <a:cs typeface="Times New Roman" pitchFamily="18" charset="0"/>
              </a:rPr>
              <a:t>References</a:t>
            </a:r>
            <a:endParaRPr lang="en-IN" sz="2400" dirty="0">
              <a:latin typeface="Times New Roman" pitchFamily="18" charset="0"/>
              <a:ea typeface="Tahoma" panose="020B0604030504040204" pitchFamily="34" charset="0"/>
              <a:cs typeface="Times New Roman" pitchFamily="18" charset="0"/>
            </a:endParaRPr>
          </a:p>
        </p:txBody>
      </p:sp>
      <p:pic>
        <p:nvPicPr>
          <p:cNvPr id="3" name="Picture 2">
            <a:extLst>
              <a:ext uri="{FF2B5EF4-FFF2-40B4-BE49-F238E27FC236}">
                <a16:creationId xmlns="" xmlns:a16="http://schemas.microsoft.com/office/drawing/2014/main" id="{C74BD33B-B5BE-4F98-9E08-695357B7730F}"/>
              </a:ext>
            </a:extLst>
          </p:cNvPr>
          <p:cNvPicPr>
            <a:picLocks noChangeAspect="1"/>
          </p:cNvPicPr>
          <p:nvPr/>
        </p:nvPicPr>
        <p:blipFill>
          <a:blip r:embed="rId4"/>
          <a:stretch>
            <a:fillRect/>
          </a:stretch>
        </p:blipFill>
        <p:spPr>
          <a:xfrm>
            <a:off x="-1" y="-2277"/>
            <a:ext cx="1504949" cy="1023587"/>
          </a:xfrm>
          <a:prstGeom prst="rect">
            <a:avLst/>
          </a:prstGeom>
        </p:spPr>
      </p:pic>
    </p:spTree>
    <p:extLst>
      <p:ext uri="{BB962C8B-B14F-4D97-AF65-F5344CB8AC3E}">
        <p14:creationId xmlns:p14="http://schemas.microsoft.com/office/powerpoint/2010/main" val="1155092544"/>
      </p:ext>
    </p:extLst>
  </p:cSld>
  <p:clrMapOvr>
    <a:masterClrMapping/>
  </p:clrMapOvr>
  <p:transition advTm="16357"/>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3" y="0"/>
            <a:ext cx="12191999" cy="908720"/>
          </a:xfrm>
          <a:prstGeom prst="rect">
            <a:avLst/>
          </a:prstGeom>
          <a:solidFill>
            <a:srgbClr val="C00000"/>
          </a:solidFill>
        </p:spPr>
        <p:txBody>
          <a:bodyPr/>
          <a:lstStyle/>
          <a:p>
            <a:pPr algn="ctr">
              <a:lnSpc>
                <a:spcPct val="90000"/>
              </a:lnSpc>
              <a:spcBef>
                <a:spcPct val="0"/>
              </a:spcBef>
              <a:defRPr/>
            </a:pPr>
            <a:r>
              <a:rPr lang="en-IN" sz="2800" b="1">
                <a:solidFill>
                  <a:schemeClr val="bg1"/>
                </a:solidFill>
                <a:latin typeface="Times New Roman" panose="02020603050405020304" pitchFamily="18" charset="0"/>
                <a:cs typeface="Times New Roman" panose="02020603050405020304" pitchFamily="18" charset="0"/>
              </a:rPr>
              <a:t>Objectives</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8" name="Rectangle 7"/>
          <p:cNvSpPr/>
          <p:nvPr/>
        </p:nvSpPr>
        <p:spPr>
          <a:xfrm>
            <a:off x="907946" y="1471541"/>
            <a:ext cx="5765800" cy="1200329"/>
          </a:xfrm>
          <a:prstGeom prst="rect">
            <a:avLst/>
          </a:prstGeom>
        </p:spPr>
        <p:txBody>
          <a:bodyPr wrap="square">
            <a:spAutoFit/>
          </a:bodyPr>
          <a:lstStyle/>
          <a:p>
            <a:pPr marL="1257300" lvl="2" indent="-342900">
              <a:buFont typeface="Arial" panose="020B0604020202020204" pitchFamily="34" charset="0"/>
              <a:buChar char="•"/>
            </a:pPr>
            <a:r>
              <a:rPr lang="en-US" sz="2400" dirty="0">
                <a:latin typeface="Times New Roman" pitchFamily="18" charset="0"/>
                <a:cs typeface="Times New Roman" pitchFamily="18" charset="0"/>
              </a:rPr>
              <a:t>Explain  and apply E-K Diagram</a:t>
            </a:r>
          </a:p>
          <a:p>
            <a:pPr marL="1257300" lvl="2" indent="-342900">
              <a:buFont typeface="Arial" panose="020B0604020202020204" pitchFamily="34" charset="0"/>
              <a:buChar char="•"/>
            </a:pPr>
            <a:endParaRPr lang="en-US" sz="2400" dirty="0">
              <a:latin typeface="Times New Roman" pitchFamily="18" charset="0"/>
              <a:cs typeface="Times New Roman" pitchFamily="18" charset="0"/>
            </a:endParaRPr>
          </a:p>
          <a:p>
            <a:pPr marL="1257300" lvl="2" indent="-342900">
              <a:buFont typeface="Arial" panose="020B0604020202020204" pitchFamily="34" charset="0"/>
              <a:buChar char="•"/>
            </a:pPr>
            <a:r>
              <a:rPr lang="en-IN" sz="2400" dirty="0">
                <a:latin typeface="Times New Roman" pitchFamily="18" charset="0"/>
                <a:cs typeface="Times New Roman" pitchFamily="18" charset="0"/>
              </a:rPr>
              <a:t>Explain Brillouin zones</a:t>
            </a:r>
            <a:endParaRPr lang="en-IN" sz="2400" dirty="0">
              <a:latin typeface="Times New Roman" pitchFamily="18" charset="0"/>
              <a:ea typeface="Tahoma" panose="020B0604030504040204" pitchFamily="34" charset="0"/>
              <a:cs typeface="Times New Roman" pitchFamily="18" charset="0"/>
            </a:endParaRPr>
          </a:p>
        </p:txBody>
      </p:sp>
      <p:pic>
        <p:nvPicPr>
          <p:cNvPr id="3" name="Picture 2">
            <a:extLst>
              <a:ext uri="{FF2B5EF4-FFF2-40B4-BE49-F238E27FC236}">
                <a16:creationId xmlns="" xmlns:a16="http://schemas.microsoft.com/office/drawing/2014/main" id="{C74BD33B-B5BE-4F98-9E08-695357B7730F}"/>
              </a:ext>
            </a:extLst>
          </p:cNvPr>
          <p:cNvPicPr>
            <a:picLocks noChangeAspect="1"/>
          </p:cNvPicPr>
          <p:nvPr/>
        </p:nvPicPr>
        <p:blipFill>
          <a:blip r:embed="rId4"/>
          <a:stretch>
            <a:fillRect/>
          </a:stretch>
        </p:blipFill>
        <p:spPr>
          <a:xfrm>
            <a:off x="-1" y="-2277"/>
            <a:ext cx="1504949" cy="1023587"/>
          </a:xfrm>
          <a:prstGeom prst="rect">
            <a:avLst/>
          </a:prstGeom>
        </p:spPr>
      </p:pic>
    </p:spTree>
    <p:extLst>
      <p:ext uri="{BB962C8B-B14F-4D97-AF65-F5344CB8AC3E}">
        <p14:creationId xmlns:p14="http://schemas.microsoft.com/office/powerpoint/2010/main" val="3152513677"/>
      </p:ext>
    </p:extLst>
  </p:cSld>
  <p:clrMapOvr>
    <a:masterClrMapping/>
  </p:clrMapOvr>
  <p:transition advTm="19343"/>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3" y="0"/>
            <a:ext cx="12191999" cy="908720"/>
          </a:xfrm>
          <a:prstGeom prst="rect">
            <a:avLst/>
          </a:prstGeom>
          <a:solidFill>
            <a:srgbClr val="C00000"/>
          </a:solidFill>
        </p:spPr>
        <p:txBody>
          <a:bodyPr/>
          <a:lstStyle/>
          <a:p>
            <a:pPr algn="ctr">
              <a:lnSpc>
                <a:spcPct val="90000"/>
              </a:lnSpc>
              <a:spcBef>
                <a:spcPct val="0"/>
              </a:spcBef>
              <a:defRPr/>
            </a:pPr>
            <a:r>
              <a:rPr lang="en-IN" sz="2800" b="1" dirty="0">
                <a:solidFill>
                  <a:schemeClr val="bg1"/>
                </a:solidFill>
                <a:latin typeface="Times New Roman" panose="02020603050405020304" pitchFamily="18" charset="0"/>
                <a:ea typeface="+mj-ea"/>
                <a:cs typeface="Times New Roman" panose="02020603050405020304" pitchFamily="18" charset="0"/>
              </a:rPr>
              <a:t>Prerequisite/Recapitulations</a:t>
            </a:r>
          </a:p>
          <a:p>
            <a:pPr algn="ctr">
              <a:lnSpc>
                <a:spcPct val="90000"/>
              </a:lnSpc>
              <a:spcBef>
                <a:spcPct val="0"/>
              </a:spcBef>
              <a:defRPr/>
            </a:pPr>
            <a:endParaRPr lang="en-US" altLang="zh-CN" sz="2800" b="1" dirty="0">
              <a:solidFill>
                <a:schemeClr val="bg1"/>
              </a:solidFill>
              <a:latin typeface="Tinos"/>
              <a:ea typeface="+mj-ea"/>
              <a:cs typeface="+mj-cs"/>
            </a:endParaRPr>
          </a:p>
          <a:p>
            <a:pPr algn="ctr">
              <a:lnSpc>
                <a:spcPct val="90000"/>
              </a:lnSpc>
              <a:spcBef>
                <a:spcPct val="0"/>
              </a:spcBef>
              <a:defRPr/>
            </a:pPr>
            <a:r>
              <a:rPr lang="en-US" sz="2800" dirty="0">
                <a:solidFill>
                  <a:srgbClr val="002060"/>
                </a:solidFill>
                <a:latin typeface="Times New Roman" pitchFamily="18" charset="0"/>
                <a:cs typeface="Times New Roman" pitchFamily="18" charset="0"/>
              </a:rPr>
              <a:t>:</a:t>
            </a:r>
            <a:endParaRPr lang="en-IN" sz="2800" dirty="0">
              <a:latin typeface="Times New Roman" pitchFamily="18" charset="0"/>
              <a:cs typeface="Times New Roman" pitchFamily="18" charset="0"/>
            </a:endParaRPr>
          </a:p>
          <a:p>
            <a:pPr lvl="0" algn="ctr">
              <a:lnSpc>
                <a:spcPct val="90000"/>
              </a:lnSpc>
              <a:spcBef>
                <a:spcPct val="0"/>
              </a:spcBef>
              <a:defRPr/>
            </a:pPr>
            <a:r>
              <a:rPr lang="en-US" altLang="zh-CN" sz="2800" b="1" dirty="0">
                <a:solidFill>
                  <a:schemeClr val="bg1"/>
                </a:solidFill>
                <a:latin typeface="Tinos"/>
                <a:ea typeface="+mj-ea"/>
                <a:cs typeface="+mj-cs"/>
              </a:rPr>
              <a:t> </a:t>
            </a: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8" name="Rectangle 7"/>
          <p:cNvSpPr/>
          <p:nvPr/>
        </p:nvSpPr>
        <p:spPr>
          <a:xfrm>
            <a:off x="345187" y="895904"/>
            <a:ext cx="5765800" cy="3896451"/>
          </a:xfrm>
          <a:prstGeom prst="rect">
            <a:avLst/>
          </a:prstGeom>
        </p:spPr>
        <p:txBody>
          <a:bodyPr wrap="square">
            <a:spAutoFit/>
          </a:bodyPr>
          <a:lstStyle/>
          <a:p>
            <a:pPr marR="0">
              <a:lnSpc>
                <a:spcPct val="115000"/>
              </a:lnSpc>
              <a:spcBef>
                <a:spcPts val="0"/>
              </a:spcBef>
              <a:spcAft>
                <a:spcPts val="0"/>
              </a:spcAft>
            </a:pPr>
            <a:r>
              <a:rPr lang="en-IN" sz="2400" dirty="0" err="1">
                <a:solidFill>
                  <a:srgbClr val="0070C0"/>
                </a:solidFill>
                <a:effectLst/>
                <a:latin typeface="Times New Roman" panose="02020603050405020304" pitchFamily="18" charset="0"/>
                <a:ea typeface="Calibri" panose="020F0502020204030204" pitchFamily="34" charset="0"/>
              </a:rPr>
              <a:t>Kronig</a:t>
            </a:r>
            <a:r>
              <a:rPr lang="en-IN" sz="2400" dirty="0">
                <a:solidFill>
                  <a:srgbClr val="0070C0"/>
                </a:solidFill>
                <a:effectLst/>
                <a:latin typeface="Times New Roman" panose="02020603050405020304" pitchFamily="18" charset="0"/>
                <a:ea typeface="Calibri" panose="020F0502020204030204" pitchFamily="34" charset="0"/>
              </a:rPr>
              <a:t>-Penney Model </a:t>
            </a:r>
          </a:p>
          <a:p>
            <a:pPr marL="285750" marR="0" indent="-285750">
              <a:lnSpc>
                <a:spcPct val="115000"/>
              </a:lnSpc>
              <a:spcBef>
                <a:spcPts val="0"/>
              </a:spcBef>
              <a:spcAft>
                <a:spcPts val="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For electron in a periodic potential it assumes that the potential energy of an electron  forms  a periodic square potentials of periods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a+b</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such that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r>
              <a:rPr lang="en-IN"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V(x) = V</a:t>
            </a:r>
            <a:r>
              <a:rPr lang="en-IN" sz="1800" baseline="-25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0</a:t>
            </a:r>
            <a:r>
              <a:rPr lang="en-IN"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for  -b &lt; x &lt;0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r>
              <a:rPr lang="en-IN"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 0      for     0&lt; x &lt; 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15000"/>
              </a:lnSpc>
              <a:spcBef>
                <a:spcPts val="0"/>
              </a:spcBef>
              <a:spcAft>
                <a:spcPts val="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model, although idealised but very useful because it explains many useful periodic features of the behaviour of electron-lattices.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The wave functions associated with this model may be calculated by solving Schrodinger equations in two regions: </a:t>
            </a:r>
          </a:p>
        </p:txBody>
      </p:sp>
      <p:pic>
        <p:nvPicPr>
          <p:cNvPr id="3" name="Picture 2">
            <a:extLst>
              <a:ext uri="{FF2B5EF4-FFF2-40B4-BE49-F238E27FC236}">
                <a16:creationId xmlns="" xmlns:a16="http://schemas.microsoft.com/office/drawing/2014/main" id="{C74BD33B-B5BE-4F98-9E08-695357B7730F}"/>
              </a:ext>
            </a:extLst>
          </p:cNvPr>
          <p:cNvPicPr>
            <a:picLocks noChangeAspect="1"/>
          </p:cNvPicPr>
          <p:nvPr/>
        </p:nvPicPr>
        <p:blipFill>
          <a:blip r:embed="rId5"/>
          <a:stretch>
            <a:fillRect/>
          </a:stretch>
        </p:blipFill>
        <p:spPr>
          <a:xfrm>
            <a:off x="-1" y="-2277"/>
            <a:ext cx="1504949" cy="1023587"/>
          </a:xfrm>
          <a:prstGeom prst="rect">
            <a:avLst/>
          </a:prstGeom>
        </p:spPr>
      </p:pic>
      <p:pic>
        <p:nvPicPr>
          <p:cNvPr id="9" name="Picture 8">
            <a:extLst>
              <a:ext uri="{FF2B5EF4-FFF2-40B4-BE49-F238E27FC236}">
                <a16:creationId xmlns="" xmlns:a16="http://schemas.microsoft.com/office/drawing/2014/main" id="{3716547A-28BB-4AD4-87BB-33DFBE0A46E3}"/>
              </a:ext>
            </a:extLst>
          </p:cNvPr>
          <p:cNvPicPr/>
          <p:nvPr/>
        </p:nvPicPr>
        <p:blipFill>
          <a:blip r:embed="rId6" cstate="print"/>
          <a:srcRect/>
          <a:stretch>
            <a:fillRect/>
          </a:stretch>
        </p:blipFill>
        <p:spPr bwMode="auto">
          <a:xfrm>
            <a:off x="6835514" y="963091"/>
            <a:ext cx="4918331" cy="1815582"/>
          </a:xfrm>
          <a:prstGeom prst="rect">
            <a:avLst/>
          </a:prstGeom>
          <a:noFill/>
          <a:ln w="9525">
            <a:noFill/>
            <a:miter lim="800000"/>
            <a:headEnd/>
            <a:tailEnd/>
          </a:ln>
        </p:spPr>
      </p:pic>
      <p:sp>
        <p:nvSpPr>
          <p:cNvPr id="2" name="Rectangle 2">
            <a:extLst>
              <a:ext uri="{FF2B5EF4-FFF2-40B4-BE49-F238E27FC236}">
                <a16:creationId xmlns="" xmlns:a16="http://schemas.microsoft.com/office/drawing/2014/main" id="{65E9659E-5274-4D9F-94D7-9A590E4987D6}"/>
              </a:ext>
            </a:extLst>
          </p:cNvPr>
          <p:cNvSpPr>
            <a:spLocks noChangeArrowheads="1"/>
          </p:cNvSpPr>
          <p:nvPr/>
        </p:nvSpPr>
        <p:spPr bwMode="auto">
          <a:xfrm>
            <a:off x="14991" y="-1281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a:extLst>
              <a:ext uri="{FF2B5EF4-FFF2-40B4-BE49-F238E27FC236}">
                <a16:creationId xmlns="" xmlns:a16="http://schemas.microsoft.com/office/drawing/2014/main" id="{7A6B71ED-3C08-4253-87B7-07C50339D5A5}"/>
              </a:ext>
            </a:extLst>
          </p:cNvPr>
          <p:cNvGraphicFramePr>
            <a:graphicFrameLocks noChangeAspect="1"/>
          </p:cNvGraphicFramePr>
          <p:nvPr>
            <p:extLst>
              <p:ext uri="{D42A27DB-BD31-4B8C-83A1-F6EECF244321}">
                <p14:modId xmlns:p14="http://schemas.microsoft.com/office/powerpoint/2010/main" val="2301612190"/>
              </p:ext>
            </p:extLst>
          </p:nvPr>
        </p:nvGraphicFramePr>
        <p:xfrm>
          <a:off x="429530" y="4961433"/>
          <a:ext cx="5523595" cy="1069462"/>
        </p:xfrm>
        <a:graphic>
          <a:graphicData uri="http://schemas.openxmlformats.org/presentationml/2006/ole">
            <mc:AlternateContent xmlns:mc="http://schemas.openxmlformats.org/markup-compatibility/2006">
              <mc:Choice xmlns:v="urn:schemas-microsoft-com:vml" Requires="v">
                <p:oleObj spid="_x0000_s1035" r:id="rId7" imgW="4470400" imgH="863600" progId="Equation.3">
                  <p:embed/>
                </p:oleObj>
              </mc:Choice>
              <mc:Fallback>
                <p:oleObj r:id="rId7" imgW="4470400" imgH="863600" progId="Equation.3">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9530" y="4961433"/>
                        <a:ext cx="5523595" cy="1069462"/>
                      </a:xfrm>
                      <a:prstGeom prst="rect">
                        <a:avLst/>
                      </a:prstGeom>
                      <a:noFill/>
                    </p:spPr>
                  </p:pic>
                </p:oleObj>
              </mc:Fallback>
            </mc:AlternateContent>
          </a:graphicData>
        </a:graphic>
      </p:graphicFrame>
      <p:sp>
        <p:nvSpPr>
          <p:cNvPr id="5" name="Rectangle 4">
            <a:extLst>
              <a:ext uri="{FF2B5EF4-FFF2-40B4-BE49-F238E27FC236}">
                <a16:creationId xmlns="" xmlns:a16="http://schemas.microsoft.com/office/drawing/2014/main" id="{75A349E4-4AE4-4FDD-90B3-26A3906D8D4E}"/>
              </a:ext>
            </a:extLst>
          </p:cNvPr>
          <p:cNvSpPr>
            <a:spLocks noChangeArrowheads="1"/>
          </p:cNvSpPr>
          <p:nvPr/>
        </p:nvSpPr>
        <p:spPr bwMode="auto">
          <a:xfrm>
            <a:off x="1828800" y="1036544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6">
            <a:extLst>
              <a:ext uri="{FF2B5EF4-FFF2-40B4-BE49-F238E27FC236}">
                <a16:creationId xmlns="" xmlns:a16="http://schemas.microsoft.com/office/drawing/2014/main" id="{22476017-619D-415A-B480-A33CCC59EEB8}"/>
              </a:ext>
            </a:extLst>
          </p:cNvPr>
          <p:cNvSpPr>
            <a:spLocks noChangeArrowheads="1"/>
          </p:cNvSpPr>
          <p:nvPr/>
        </p:nvSpPr>
        <p:spPr bwMode="auto">
          <a:xfrm>
            <a:off x="824459" y="58914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11">
            <a:extLst>
              <a:ext uri="{FF2B5EF4-FFF2-40B4-BE49-F238E27FC236}">
                <a16:creationId xmlns="" xmlns:a16="http://schemas.microsoft.com/office/drawing/2014/main" id="{B9663193-BC21-403D-9E3B-C4B0BCEAD9A5}"/>
              </a:ext>
            </a:extLst>
          </p:cNvPr>
          <p:cNvSpPr>
            <a:spLocks noChangeArrowheads="1"/>
          </p:cNvSpPr>
          <p:nvPr/>
        </p:nvSpPr>
        <p:spPr bwMode="auto">
          <a:xfrm>
            <a:off x="1004341" y="54113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a:extLst>
              <a:ext uri="{FF2B5EF4-FFF2-40B4-BE49-F238E27FC236}">
                <a16:creationId xmlns="" xmlns:a16="http://schemas.microsoft.com/office/drawing/2014/main" id="{3E8EA323-D75B-4F7E-8C2C-9C3769A5FCBF}"/>
              </a:ext>
            </a:extLst>
          </p:cNvPr>
          <p:cNvGraphicFramePr>
            <a:graphicFrameLocks noChangeAspect="1"/>
          </p:cNvGraphicFramePr>
          <p:nvPr>
            <p:extLst>
              <p:ext uri="{D42A27DB-BD31-4B8C-83A1-F6EECF244321}">
                <p14:modId xmlns:p14="http://schemas.microsoft.com/office/powerpoint/2010/main" val="2312311026"/>
              </p:ext>
            </p:extLst>
          </p:nvPr>
        </p:nvGraphicFramePr>
        <p:xfrm>
          <a:off x="6456175" y="3079806"/>
          <a:ext cx="5526049" cy="635670"/>
        </p:xfrm>
        <a:graphic>
          <a:graphicData uri="http://schemas.openxmlformats.org/presentationml/2006/ole">
            <mc:AlternateContent xmlns:mc="http://schemas.openxmlformats.org/markup-compatibility/2006">
              <mc:Choice xmlns:v="urn:schemas-microsoft-com:vml" Requires="v">
                <p:oleObj spid="_x0000_s1036" r:id="rId9" imgW="3479800" imgH="406400" progId="Equation.3">
                  <p:embed/>
                </p:oleObj>
              </mc:Choice>
              <mc:Fallback>
                <p:oleObj r:id="rId9" imgW="3479800" imgH="4064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56175" y="3079806"/>
                        <a:ext cx="5526049" cy="635670"/>
                      </a:xfrm>
                      <a:prstGeom prst="rect">
                        <a:avLst/>
                      </a:prstGeom>
                      <a:noFill/>
                    </p:spPr>
                  </p:pic>
                </p:oleObj>
              </mc:Fallback>
            </mc:AlternateContent>
          </a:graphicData>
        </a:graphic>
      </p:graphicFrame>
      <p:sp>
        <p:nvSpPr>
          <p:cNvPr id="14" name="Rectangle 13">
            <a:extLst>
              <a:ext uri="{FF2B5EF4-FFF2-40B4-BE49-F238E27FC236}">
                <a16:creationId xmlns="" xmlns:a16="http://schemas.microsoft.com/office/drawing/2014/main" id="{6FEEA17F-A9F8-40B2-9517-AA5A2D14484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 name="Object 14">
            <a:extLst>
              <a:ext uri="{FF2B5EF4-FFF2-40B4-BE49-F238E27FC236}">
                <a16:creationId xmlns="" xmlns:a16="http://schemas.microsoft.com/office/drawing/2014/main" id="{B0C02998-DF73-4F54-8A10-4CF67E642FA1}"/>
              </a:ext>
            </a:extLst>
          </p:cNvPr>
          <p:cNvGraphicFramePr>
            <a:graphicFrameLocks noChangeAspect="1"/>
          </p:cNvGraphicFramePr>
          <p:nvPr>
            <p:extLst>
              <p:ext uri="{D42A27DB-BD31-4B8C-83A1-F6EECF244321}">
                <p14:modId xmlns:p14="http://schemas.microsoft.com/office/powerpoint/2010/main" val="3281917010"/>
              </p:ext>
            </p:extLst>
          </p:nvPr>
        </p:nvGraphicFramePr>
        <p:xfrm>
          <a:off x="6456175" y="3669336"/>
          <a:ext cx="4986943" cy="1171388"/>
        </p:xfrm>
        <a:graphic>
          <a:graphicData uri="http://schemas.openxmlformats.org/presentationml/2006/ole">
            <mc:AlternateContent xmlns:mc="http://schemas.openxmlformats.org/markup-compatibility/2006">
              <mc:Choice xmlns:v="urn:schemas-microsoft-com:vml" Requires="v">
                <p:oleObj spid="_x0000_s1037" r:id="rId11" imgW="3771900" imgH="863600" progId="Equation.3">
                  <p:embed/>
                </p:oleObj>
              </mc:Choice>
              <mc:Fallback>
                <p:oleObj r:id="rId11" imgW="3771900" imgH="86360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56175" y="3669336"/>
                        <a:ext cx="4986943" cy="1171388"/>
                      </a:xfrm>
                      <a:prstGeom prst="rect">
                        <a:avLst/>
                      </a:prstGeom>
                      <a:noFill/>
                    </p:spPr>
                  </p:pic>
                </p:oleObj>
              </mc:Fallback>
            </mc:AlternateContent>
          </a:graphicData>
        </a:graphic>
      </p:graphicFrame>
    </p:spTree>
    <p:extLst>
      <p:ext uri="{BB962C8B-B14F-4D97-AF65-F5344CB8AC3E}">
        <p14:creationId xmlns:p14="http://schemas.microsoft.com/office/powerpoint/2010/main" val="1081289075"/>
      </p:ext>
    </p:extLst>
  </p:cSld>
  <p:clrMapOvr>
    <a:masterClrMapping/>
  </p:clrMapOvr>
  <p:transition advTm="98567"/>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3" y="0"/>
            <a:ext cx="12191999" cy="908720"/>
          </a:xfrm>
          <a:prstGeom prst="rect">
            <a:avLst/>
          </a:prstGeom>
          <a:solidFill>
            <a:srgbClr val="C00000"/>
          </a:solidFill>
        </p:spPr>
        <p:txBody>
          <a:bodyPr/>
          <a:lstStyle/>
          <a:p>
            <a:pPr algn="ctr">
              <a:lnSpc>
                <a:spcPct val="90000"/>
              </a:lnSpc>
              <a:spcBef>
                <a:spcPct val="0"/>
              </a:spcBef>
              <a:defRPr/>
            </a:pPr>
            <a:r>
              <a:rPr lang="en-IN" sz="2800" b="1" dirty="0">
                <a:solidFill>
                  <a:schemeClr val="bg1"/>
                </a:solidFill>
                <a:latin typeface="Times New Roman" panose="02020603050405020304" pitchFamily="18" charset="0"/>
                <a:ea typeface="+mj-ea"/>
                <a:cs typeface="Times New Roman" panose="02020603050405020304" pitchFamily="18" charset="0"/>
              </a:rPr>
              <a:t>Prerequisite</a:t>
            </a:r>
          </a:p>
          <a:p>
            <a:pPr algn="ctr">
              <a:lnSpc>
                <a:spcPct val="90000"/>
              </a:lnSpc>
              <a:spcBef>
                <a:spcPct val="0"/>
              </a:spcBef>
              <a:defRPr/>
            </a:pPr>
            <a:endParaRPr lang="en-US" altLang="zh-CN" sz="2800" b="1" dirty="0">
              <a:solidFill>
                <a:schemeClr val="bg1"/>
              </a:solidFill>
              <a:latin typeface="Tinos"/>
              <a:ea typeface="+mj-ea"/>
              <a:cs typeface="+mj-cs"/>
            </a:endParaRPr>
          </a:p>
          <a:p>
            <a:pPr algn="ctr">
              <a:lnSpc>
                <a:spcPct val="90000"/>
              </a:lnSpc>
              <a:spcBef>
                <a:spcPct val="0"/>
              </a:spcBef>
              <a:defRPr/>
            </a:pPr>
            <a:r>
              <a:rPr lang="en-US" sz="2800" dirty="0">
                <a:solidFill>
                  <a:srgbClr val="002060"/>
                </a:solidFill>
                <a:latin typeface="Times New Roman" pitchFamily="18" charset="0"/>
                <a:cs typeface="Times New Roman" pitchFamily="18" charset="0"/>
              </a:rPr>
              <a:t>:</a:t>
            </a:r>
            <a:endParaRPr lang="en-IN" sz="2800" dirty="0">
              <a:latin typeface="Times New Roman" pitchFamily="18" charset="0"/>
              <a:cs typeface="Times New Roman" pitchFamily="18" charset="0"/>
            </a:endParaRPr>
          </a:p>
          <a:p>
            <a:pPr lvl="0" algn="ctr">
              <a:lnSpc>
                <a:spcPct val="90000"/>
              </a:lnSpc>
              <a:spcBef>
                <a:spcPct val="0"/>
              </a:spcBef>
              <a:defRPr/>
            </a:pPr>
            <a:r>
              <a:rPr lang="en-US" altLang="zh-CN" sz="2800" b="1" dirty="0">
                <a:solidFill>
                  <a:schemeClr val="bg1"/>
                </a:solidFill>
                <a:latin typeface="Tinos"/>
                <a:ea typeface="+mj-ea"/>
                <a:cs typeface="+mj-cs"/>
              </a:rPr>
              <a:t> </a:t>
            </a: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3" name="Picture 2">
            <a:extLst>
              <a:ext uri="{FF2B5EF4-FFF2-40B4-BE49-F238E27FC236}">
                <a16:creationId xmlns="" xmlns:a16="http://schemas.microsoft.com/office/drawing/2014/main" id="{C74BD33B-B5BE-4F98-9E08-695357B7730F}"/>
              </a:ext>
            </a:extLst>
          </p:cNvPr>
          <p:cNvPicPr>
            <a:picLocks noChangeAspect="1"/>
          </p:cNvPicPr>
          <p:nvPr/>
        </p:nvPicPr>
        <p:blipFill>
          <a:blip r:embed="rId5"/>
          <a:stretch>
            <a:fillRect/>
          </a:stretch>
        </p:blipFill>
        <p:spPr>
          <a:xfrm>
            <a:off x="-7" y="-16315"/>
            <a:ext cx="1504949" cy="1023587"/>
          </a:xfrm>
          <a:prstGeom prst="rect">
            <a:avLst/>
          </a:prstGeom>
        </p:spPr>
      </p:pic>
      <p:sp>
        <p:nvSpPr>
          <p:cNvPr id="2" name="Rectangle 2">
            <a:extLst>
              <a:ext uri="{FF2B5EF4-FFF2-40B4-BE49-F238E27FC236}">
                <a16:creationId xmlns="" xmlns:a16="http://schemas.microsoft.com/office/drawing/2014/main" id="{65E9659E-5274-4D9F-94D7-9A590E4987D6}"/>
              </a:ext>
            </a:extLst>
          </p:cNvPr>
          <p:cNvSpPr>
            <a:spLocks noChangeArrowheads="1"/>
          </p:cNvSpPr>
          <p:nvPr/>
        </p:nvSpPr>
        <p:spPr bwMode="auto">
          <a:xfrm>
            <a:off x="14991" y="-1281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a:extLst>
              <a:ext uri="{FF2B5EF4-FFF2-40B4-BE49-F238E27FC236}">
                <a16:creationId xmlns="" xmlns:a16="http://schemas.microsoft.com/office/drawing/2014/main" id="{75A349E4-4AE4-4FDD-90B3-26A3906D8D4E}"/>
              </a:ext>
            </a:extLst>
          </p:cNvPr>
          <p:cNvSpPr>
            <a:spLocks noChangeArrowheads="1"/>
          </p:cNvSpPr>
          <p:nvPr/>
        </p:nvSpPr>
        <p:spPr bwMode="auto">
          <a:xfrm>
            <a:off x="824459" y="495412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a:extLst>
              <a:ext uri="{FF2B5EF4-FFF2-40B4-BE49-F238E27FC236}">
                <a16:creationId xmlns="" xmlns:a16="http://schemas.microsoft.com/office/drawing/2014/main" id="{B468ADF4-E622-489F-843D-9BEDC032634F}"/>
              </a:ext>
            </a:extLst>
          </p:cNvPr>
          <p:cNvGraphicFramePr>
            <a:graphicFrameLocks noChangeAspect="1"/>
          </p:cNvGraphicFramePr>
          <p:nvPr>
            <p:extLst>
              <p:ext uri="{D42A27DB-BD31-4B8C-83A1-F6EECF244321}">
                <p14:modId xmlns:p14="http://schemas.microsoft.com/office/powerpoint/2010/main" val="3447292358"/>
              </p:ext>
            </p:extLst>
          </p:nvPr>
        </p:nvGraphicFramePr>
        <p:xfrm>
          <a:off x="1153682" y="2154055"/>
          <a:ext cx="4061328" cy="757470"/>
        </p:xfrm>
        <a:graphic>
          <a:graphicData uri="http://schemas.openxmlformats.org/presentationml/2006/ole">
            <mc:AlternateContent xmlns:mc="http://schemas.openxmlformats.org/markup-compatibility/2006">
              <mc:Choice xmlns:v="urn:schemas-microsoft-com:vml" Requires="v">
                <p:oleObj spid="_x0000_s2059" r:id="rId6" imgW="2400300" imgH="444500" progId="Equation.3">
                  <p:embed/>
                </p:oleObj>
              </mc:Choice>
              <mc:Fallback>
                <p:oleObj r:id="rId6" imgW="2400300" imgH="444500" progId="Equation.3">
                  <p:embed/>
                  <p:pic>
                    <p:nvPicPr>
                      <p:cNvPr id="6" name="Object 5">
                        <a:extLst>
                          <a:ext uri="{FF2B5EF4-FFF2-40B4-BE49-F238E27FC236}">
                            <a16:creationId xmlns="" xmlns:a16="http://schemas.microsoft.com/office/drawing/2014/main" id="{B468ADF4-E622-489F-843D-9BEDC032634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3682" y="2154055"/>
                        <a:ext cx="4061328" cy="757470"/>
                      </a:xfrm>
                      <a:prstGeom prst="rect">
                        <a:avLst/>
                      </a:prstGeom>
                      <a:noFill/>
                    </p:spPr>
                  </p:pic>
                </p:oleObj>
              </mc:Fallback>
            </mc:AlternateContent>
          </a:graphicData>
        </a:graphic>
      </p:graphicFrame>
      <p:sp>
        <p:nvSpPr>
          <p:cNvPr id="10" name="Rectangle 6">
            <a:extLst>
              <a:ext uri="{FF2B5EF4-FFF2-40B4-BE49-F238E27FC236}">
                <a16:creationId xmlns="" xmlns:a16="http://schemas.microsoft.com/office/drawing/2014/main" id="{22476017-619D-415A-B480-A33CCC59EEB8}"/>
              </a:ext>
            </a:extLst>
          </p:cNvPr>
          <p:cNvSpPr>
            <a:spLocks noChangeArrowheads="1"/>
          </p:cNvSpPr>
          <p:nvPr/>
        </p:nvSpPr>
        <p:spPr bwMode="auto">
          <a:xfrm>
            <a:off x="824459" y="58914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a:extLst>
              <a:ext uri="{FF2B5EF4-FFF2-40B4-BE49-F238E27FC236}">
                <a16:creationId xmlns="" xmlns:a16="http://schemas.microsoft.com/office/drawing/2014/main" id="{5CBC3DAD-E8EB-4961-B6D0-987FE62BD89A}"/>
              </a:ext>
            </a:extLst>
          </p:cNvPr>
          <p:cNvGraphicFramePr>
            <a:graphicFrameLocks noChangeAspect="1"/>
          </p:cNvGraphicFramePr>
          <p:nvPr>
            <p:extLst>
              <p:ext uri="{D42A27DB-BD31-4B8C-83A1-F6EECF244321}">
                <p14:modId xmlns:p14="http://schemas.microsoft.com/office/powerpoint/2010/main" val="2706196560"/>
              </p:ext>
            </p:extLst>
          </p:nvPr>
        </p:nvGraphicFramePr>
        <p:xfrm>
          <a:off x="358515" y="2978002"/>
          <a:ext cx="5646295" cy="651325"/>
        </p:xfrm>
        <a:graphic>
          <a:graphicData uri="http://schemas.openxmlformats.org/presentationml/2006/ole">
            <mc:AlternateContent xmlns:mc="http://schemas.openxmlformats.org/markup-compatibility/2006">
              <mc:Choice xmlns:v="urn:schemas-microsoft-com:vml" Requires="v">
                <p:oleObj spid="_x0000_s2060" r:id="rId8" imgW="3784600" imgH="393700" progId="Equation.3">
                  <p:embed/>
                </p:oleObj>
              </mc:Choice>
              <mc:Fallback>
                <p:oleObj r:id="rId8" imgW="3784600" imgH="393700" progId="Equation.3">
                  <p:embed/>
                  <p:pic>
                    <p:nvPicPr>
                      <p:cNvPr id="11" name="Object 10">
                        <a:extLst>
                          <a:ext uri="{FF2B5EF4-FFF2-40B4-BE49-F238E27FC236}">
                            <a16:creationId xmlns="" xmlns:a16="http://schemas.microsoft.com/office/drawing/2014/main" id="{5CBC3DAD-E8EB-4961-B6D0-987FE62BD89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8515" y="2978002"/>
                        <a:ext cx="5646295" cy="651325"/>
                      </a:xfrm>
                      <a:prstGeom prst="rect">
                        <a:avLst/>
                      </a:prstGeom>
                      <a:solidFill>
                        <a:srgbClr val="DBE5F1"/>
                      </a:solidFill>
                    </p:spPr>
                  </p:pic>
                </p:oleObj>
              </mc:Fallback>
            </mc:AlternateContent>
          </a:graphicData>
        </a:graphic>
      </p:graphicFrame>
      <p:sp>
        <p:nvSpPr>
          <p:cNvPr id="12" name="Rectangle 6">
            <a:extLst>
              <a:ext uri="{FF2B5EF4-FFF2-40B4-BE49-F238E27FC236}">
                <a16:creationId xmlns="" xmlns:a16="http://schemas.microsoft.com/office/drawing/2014/main" id="{7B780AC1-3C86-4171-AFBC-B20B1C5B97E7}"/>
              </a:ext>
            </a:extLst>
          </p:cNvPr>
          <p:cNvSpPr>
            <a:spLocks noChangeArrowheads="1"/>
          </p:cNvSpPr>
          <p:nvPr/>
        </p:nvSpPr>
        <p:spPr bwMode="auto">
          <a:xfrm>
            <a:off x="188708" y="3730361"/>
            <a:ext cx="12715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where P</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3" name="Object 12">
            <a:extLst>
              <a:ext uri="{FF2B5EF4-FFF2-40B4-BE49-F238E27FC236}">
                <a16:creationId xmlns="" xmlns:a16="http://schemas.microsoft.com/office/drawing/2014/main" id="{2419245A-6A4C-45C7-A671-BA0CF88CB207}"/>
              </a:ext>
            </a:extLst>
          </p:cNvPr>
          <p:cNvGraphicFramePr>
            <a:graphicFrameLocks noChangeAspect="1"/>
          </p:cNvGraphicFramePr>
          <p:nvPr>
            <p:extLst>
              <p:ext uri="{D42A27DB-BD31-4B8C-83A1-F6EECF244321}">
                <p14:modId xmlns:p14="http://schemas.microsoft.com/office/powerpoint/2010/main" val="4259927035"/>
              </p:ext>
            </p:extLst>
          </p:nvPr>
        </p:nvGraphicFramePr>
        <p:xfrm>
          <a:off x="1460210" y="3676211"/>
          <a:ext cx="972269" cy="653243"/>
        </p:xfrm>
        <a:graphic>
          <a:graphicData uri="http://schemas.openxmlformats.org/presentationml/2006/ole">
            <mc:AlternateContent xmlns:mc="http://schemas.openxmlformats.org/markup-compatibility/2006">
              <mc:Choice xmlns:v="urn:schemas-microsoft-com:vml" Requires="v">
                <p:oleObj spid="_x0000_s2061" r:id="rId10" imgW="596641" imgH="406224" progId="Equation.3">
                  <p:embed/>
                </p:oleObj>
              </mc:Choice>
              <mc:Fallback>
                <p:oleObj r:id="rId10" imgW="596641" imgH="406224"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60210" y="3676211"/>
                        <a:ext cx="972269" cy="653243"/>
                      </a:xfrm>
                      <a:prstGeom prst="rect">
                        <a:avLst/>
                      </a:prstGeom>
                      <a:noFill/>
                    </p:spPr>
                  </p:pic>
                </p:oleObj>
              </mc:Fallback>
            </mc:AlternateContent>
          </a:graphicData>
        </a:graphic>
      </p:graphicFrame>
      <p:sp>
        <p:nvSpPr>
          <p:cNvPr id="18" name="TextBox 17">
            <a:extLst>
              <a:ext uri="{FF2B5EF4-FFF2-40B4-BE49-F238E27FC236}">
                <a16:creationId xmlns="" xmlns:a16="http://schemas.microsoft.com/office/drawing/2014/main" id="{D204F85D-8AFC-4FEF-85FE-92DD662381CD}"/>
              </a:ext>
            </a:extLst>
          </p:cNvPr>
          <p:cNvSpPr txBox="1"/>
          <p:nvPr/>
        </p:nvSpPr>
        <p:spPr>
          <a:xfrm>
            <a:off x="451580" y="967091"/>
            <a:ext cx="5646295" cy="1200329"/>
          </a:xfrm>
          <a:prstGeom prst="rect">
            <a:avLst/>
          </a:prstGeom>
          <a:noFill/>
        </p:spPr>
        <p:txBody>
          <a:bodyPr wrap="square">
            <a:spAutoFit/>
          </a:bodyPr>
          <a:lstStyle/>
          <a:p>
            <a:r>
              <a:rPr lang="en-IN" sz="2400" dirty="0">
                <a:latin typeface="Times New Roman" panose="02020603050405020304" pitchFamily="18" charset="0"/>
                <a:ea typeface="Tahoma" panose="020B0604030504040204" pitchFamily="34" charset="0"/>
                <a:cs typeface="Times New Roman" pitchFamily="18" charset="0"/>
              </a:rPr>
              <a:t>Using boundary condition we can solve it to </a:t>
            </a:r>
          </a:p>
          <a:p>
            <a:r>
              <a:rPr lang="en-IN" sz="2400" dirty="0">
                <a:effectLst/>
                <a:latin typeface="Times New Roman" panose="02020603050405020304" pitchFamily="18" charset="0"/>
                <a:ea typeface="Calibri" panose="020F0502020204030204" pitchFamily="34" charset="0"/>
              </a:rPr>
              <a:t>the condition for the solutions of the wave equation to exist</a:t>
            </a:r>
            <a:r>
              <a:rPr lang="en-IN" sz="2400" dirty="0">
                <a:latin typeface="Times New Roman" panose="02020603050405020304" pitchFamily="18" charset="0"/>
                <a:ea typeface="Tahoma" panose="020B0604030504040204" pitchFamily="34" charset="0"/>
                <a:cs typeface="Times New Roman" pitchFamily="18" charset="0"/>
              </a:rPr>
              <a:t> </a:t>
            </a:r>
          </a:p>
        </p:txBody>
      </p:sp>
      <p:pic>
        <p:nvPicPr>
          <p:cNvPr id="19" name="Picture 18">
            <a:extLst>
              <a:ext uri="{FF2B5EF4-FFF2-40B4-BE49-F238E27FC236}">
                <a16:creationId xmlns="" xmlns:a16="http://schemas.microsoft.com/office/drawing/2014/main" id="{0727878F-51FA-4DFB-9911-6EE4FB3F51E3}"/>
              </a:ext>
            </a:extLst>
          </p:cNvPr>
          <p:cNvPicPr/>
          <p:nvPr/>
        </p:nvPicPr>
        <p:blipFill>
          <a:blip r:embed="rId12" cstate="print"/>
          <a:srcRect/>
          <a:stretch>
            <a:fillRect/>
          </a:stretch>
        </p:blipFill>
        <p:spPr bwMode="auto">
          <a:xfrm>
            <a:off x="6681158" y="922320"/>
            <a:ext cx="5204805" cy="3551724"/>
          </a:xfrm>
          <a:prstGeom prst="rect">
            <a:avLst/>
          </a:prstGeom>
          <a:noFill/>
          <a:ln w="9525">
            <a:noFill/>
            <a:miter lim="800000"/>
            <a:headEnd/>
            <a:tailEnd/>
          </a:ln>
        </p:spPr>
      </p:pic>
      <p:sp>
        <p:nvSpPr>
          <p:cNvPr id="21" name="TextBox 20">
            <a:extLst>
              <a:ext uri="{FF2B5EF4-FFF2-40B4-BE49-F238E27FC236}">
                <a16:creationId xmlns="" xmlns:a16="http://schemas.microsoft.com/office/drawing/2014/main" id="{79DD1B4F-5CD7-4BC9-9733-CCE0D90C4CC6}"/>
              </a:ext>
            </a:extLst>
          </p:cNvPr>
          <p:cNvSpPr txBox="1"/>
          <p:nvPr/>
        </p:nvSpPr>
        <p:spPr>
          <a:xfrm>
            <a:off x="188708" y="4284255"/>
            <a:ext cx="6528216" cy="646331"/>
          </a:xfrm>
          <a:prstGeom prst="rect">
            <a:avLst/>
          </a:prstGeom>
          <a:noFill/>
        </p:spPr>
        <p:txBody>
          <a:bodyPr wrap="square">
            <a:spAutoFit/>
          </a:bodyPr>
          <a:lstStyle/>
          <a:p>
            <a:r>
              <a:rPr lang="en-IN" sz="1800" dirty="0">
                <a:effectLst/>
                <a:latin typeface="Times New Roman" panose="02020603050405020304" pitchFamily="18" charset="0"/>
                <a:ea typeface="Calibri" panose="020F0502020204030204" pitchFamily="34" charset="0"/>
              </a:rPr>
              <a:t>P is a measure of the quantity </a:t>
            </a:r>
            <a:r>
              <a:rPr lang="en-IN" sz="1800" dirty="0">
                <a:solidFill>
                  <a:srgbClr val="FF0000"/>
                </a:solidFill>
                <a:effectLst/>
                <a:latin typeface="Times New Roman" panose="02020603050405020304" pitchFamily="18" charset="0"/>
                <a:ea typeface="Calibri" panose="020F0502020204030204" pitchFamily="34" charset="0"/>
              </a:rPr>
              <a:t>V</a:t>
            </a:r>
            <a:r>
              <a:rPr lang="en-IN" sz="1800" baseline="-25000" dirty="0">
                <a:solidFill>
                  <a:srgbClr val="FF0000"/>
                </a:solidFill>
                <a:effectLst/>
                <a:latin typeface="Times New Roman" panose="02020603050405020304" pitchFamily="18" charset="0"/>
                <a:ea typeface="Calibri" panose="020F0502020204030204" pitchFamily="34" charset="0"/>
              </a:rPr>
              <a:t>0</a:t>
            </a:r>
            <a:r>
              <a:rPr lang="en-IN" sz="1800" dirty="0">
                <a:solidFill>
                  <a:srgbClr val="FF0000"/>
                </a:solidFill>
                <a:effectLst/>
                <a:latin typeface="Times New Roman" panose="02020603050405020304" pitchFamily="18" charset="0"/>
                <a:ea typeface="Calibri" panose="020F0502020204030204" pitchFamily="34" charset="0"/>
              </a:rPr>
              <a:t>b</a:t>
            </a:r>
            <a:r>
              <a:rPr lang="en-IN" sz="1800" dirty="0">
                <a:effectLst/>
                <a:latin typeface="Times New Roman" panose="02020603050405020304" pitchFamily="18" charset="0"/>
                <a:ea typeface="Calibri" panose="020F0502020204030204" pitchFamily="34" charset="0"/>
              </a:rPr>
              <a:t>, which is the area of potential barrier, called </a:t>
            </a:r>
            <a:r>
              <a:rPr lang="en-IN" sz="1800" dirty="0">
                <a:solidFill>
                  <a:srgbClr val="FF0000"/>
                </a:solidFill>
                <a:effectLst/>
                <a:latin typeface="Times New Roman" panose="02020603050405020304" pitchFamily="18" charset="0"/>
                <a:ea typeface="Calibri" panose="020F0502020204030204" pitchFamily="34" charset="0"/>
              </a:rPr>
              <a:t>barrier strength</a:t>
            </a:r>
            <a:endParaRPr lang="en-US" dirty="0"/>
          </a:p>
        </p:txBody>
      </p:sp>
      <p:sp>
        <p:nvSpPr>
          <p:cNvPr id="23" name="TextBox 22">
            <a:extLst>
              <a:ext uri="{FF2B5EF4-FFF2-40B4-BE49-F238E27FC236}">
                <a16:creationId xmlns="" xmlns:a16="http://schemas.microsoft.com/office/drawing/2014/main" id="{89A30F7C-2903-4128-BADB-C9F2160EB8DA}"/>
              </a:ext>
            </a:extLst>
          </p:cNvPr>
          <p:cNvSpPr txBox="1"/>
          <p:nvPr/>
        </p:nvSpPr>
        <p:spPr>
          <a:xfrm>
            <a:off x="557833" y="4807390"/>
            <a:ext cx="6172752" cy="1664879"/>
          </a:xfrm>
          <a:prstGeom prst="rect">
            <a:avLst/>
          </a:prstGeom>
          <a:noFill/>
        </p:spPr>
        <p:txBody>
          <a:bodyPr wrap="square">
            <a:spAutoFit/>
          </a:bodyPr>
          <a:lstStyle/>
          <a:p>
            <a:pPr marL="180340" marR="0" algn="just">
              <a:lnSpc>
                <a:spcPct val="115000"/>
              </a:lnSpc>
              <a:spcBef>
                <a:spcPts val="0"/>
              </a:spcBef>
              <a:spcAft>
                <a:spcPts val="1000"/>
              </a:spcAft>
              <a:tabLst>
                <a:tab pos="2865755" algn="ctr"/>
                <a:tab pos="32766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If </a:t>
            </a:r>
            <a:r>
              <a:rPr lang="en-IN"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P is large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barriers are strong. When P→∞, corresponding to a infinitely deep potential well, the electron can be considered as confined into a single potential well. This case applies to crystals where the electrons are very tightly bound with their nuclei.</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62703489"/>
      </p:ext>
    </p:extLst>
  </p:cSld>
  <p:clrMapOvr>
    <a:masterClrMapping/>
  </p:clrMapOvr>
  <p:transition advTm="119589"/>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0"/>
            <a:ext cx="12191999" cy="908720"/>
          </a:xfrm>
          <a:prstGeom prst="rect">
            <a:avLst/>
          </a:prstGeom>
          <a:solidFill>
            <a:srgbClr val="C00000"/>
          </a:solidFill>
        </p:spPr>
        <p:txBody>
          <a:bodyPr/>
          <a:lstStyle/>
          <a:p>
            <a:pPr algn="ctr">
              <a:lnSpc>
                <a:spcPct val="90000"/>
              </a:lnSpc>
              <a:spcBef>
                <a:spcPct val="0"/>
              </a:spcBef>
              <a:defRPr/>
            </a:pPr>
            <a:r>
              <a:rPr lang="en-US" altLang="zh-CN" sz="2800" b="1" dirty="0">
                <a:solidFill>
                  <a:schemeClr val="bg1"/>
                </a:solidFill>
                <a:latin typeface="Tinos"/>
                <a:ea typeface="+mj-ea"/>
                <a:cs typeface="+mj-cs"/>
              </a:rPr>
              <a:t> </a:t>
            </a:r>
            <a:r>
              <a:rPr lang="en-IN" altLang="zh-CN" sz="2800" b="1" dirty="0">
                <a:solidFill>
                  <a:schemeClr val="bg1"/>
                </a:solidFill>
                <a:latin typeface="Times New Roman" panose="02020603050405020304" pitchFamily="18" charset="0"/>
                <a:ea typeface="+mj-ea"/>
                <a:cs typeface="Times New Roman" panose="02020603050405020304" pitchFamily="18" charset="0"/>
              </a:rPr>
              <a:t>Introduction</a:t>
            </a:r>
          </a:p>
          <a:p>
            <a:pPr lvl="0" algn="ctr">
              <a:lnSpc>
                <a:spcPct val="90000"/>
              </a:lnSpc>
              <a:spcBef>
                <a:spcPct val="0"/>
              </a:spcBef>
              <a:defRPr/>
            </a:pPr>
            <a:endParaRPr lang="en-US" altLang="zh-CN" sz="2800" b="1" dirty="0">
              <a:solidFill>
                <a:schemeClr val="bg1"/>
              </a:solidFill>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4098"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3" name="Picture 2">
            <a:extLst>
              <a:ext uri="{FF2B5EF4-FFF2-40B4-BE49-F238E27FC236}">
                <a16:creationId xmlns="" xmlns:a16="http://schemas.microsoft.com/office/drawing/2014/main" id="{652F407D-A2B3-452C-B4C9-7DA95FC81379}"/>
              </a:ext>
            </a:extLst>
          </p:cNvPr>
          <p:cNvPicPr>
            <a:picLocks noChangeAspect="1"/>
          </p:cNvPicPr>
          <p:nvPr/>
        </p:nvPicPr>
        <p:blipFill>
          <a:blip r:embed="rId4"/>
          <a:stretch>
            <a:fillRect/>
          </a:stretch>
        </p:blipFill>
        <p:spPr>
          <a:xfrm>
            <a:off x="-1" y="-2277"/>
            <a:ext cx="1504949" cy="1023587"/>
          </a:xfrm>
          <a:prstGeom prst="rect">
            <a:avLst/>
          </a:prstGeom>
        </p:spPr>
      </p:pic>
      <p:sp>
        <p:nvSpPr>
          <p:cNvPr id="9" name="TextBox 8">
            <a:extLst>
              <a:ext uri="{FF2B5EF4-FFF2-40B4-BE49-F238E27FC236}">
                <a16:creationId xmlns="" xmlns:a16="http://schemas.microsoft.com/office/drawing/2014/main" id="{4E6D51FC-F598-40D5-B22D-8A4DF57BC5A9}"/>
              </a:ext>
            </a:extLst>
          </p:cNvPr>
          <p:cNvSpPr txBox="1"/>
          <p:nvPr/>
        </p:nvSpPr>
        <p:spPr>
          <a:xfrm>
            <a:off x="1184222" y="1209388"/>
            <a:ext cx="9233941" cy="2308324"/>
          </a:xfrm>
          <a:prstGeom prst="rect">
            <a:avLst/>
          </a:prstGeom>
          <a:noFill/>
        </p:spPr>
        <p:txBody>
          <a:bodyPr wrap="square">
            <a:spAutoFit/>
          </a:bodyPr>
          <a:lstStyle/>
          <a:p>
            <a:pPr marL="342900" indent="-342900">
              <a:buFont typeface="Arial" panose="020B0604020202020204" pitchFamily="34" charset="0"/>
              <a:buChar char="•"/>
            </a:pPr>
            <a:r>
              <a:rPr lang="en-IN" sz="2400" dirty="0">
                <a:latin typeface="Times New Roman" pitchFamily="18" charset="0"/>
                <a:cs typeface="Times New Roman" pitchFamily="18" charset="0"/>
              </a:rPr>
              <a:t>An E-k diagram shows characteristics of a particular semiconductor material. </a:t>
            </a:r>
          </a:p>
          <a:p>
            <a:pPr marL="342900" indent="-342900">
              <a:buFont typeface="Arial" panose="020B0604020202020204" pitchFamily="34" charset="0"/>
              <a:buChar char="•"/>
            </a:pPr>
            <a:r>
              <a:rPr lang="en-IN" sz="2400" dirty="0">
                <a:latin typeface="Times New Roman" pitchFamily="18" charset="0"/>
                <a:cs typeface="Times New Roman" pitchFamily="18" charset="0"/>
              </a:rPr>
              <a:t>It shows the relationship between the energy and momentum of available quantum mechanical states for electrons in the material.</a:t>
            </a:r>
          </a:p>
          <a:p>
            <a:pPr marL="342900" indent="-342900">
              <a:buFont typeface="Arial" panose="020B0604020202020204" pitchFamily="34" charset="0"/>
              <a:buChar char="•"/>
            </a:pPr>
            <a:r>
              <a:rPr lang="en-IN" sz="2400" dirty="0"/>
              <a:t>It gives the idea of  band gap (E</a:t>
            </a:r>
            <a:r>
              <a:rPr lang="en-IN" sz="2400" baseline="-25000" dirty="0"/>
              <a:t>G</a:t>
            </a:r>
            <a:r>
              <a:rPr lang="en-IN" sz="2400" dirty="0"/>
              <a:t>),  the difference in energy between the top of the valence band and the bottom of the conduction band.</a:t>
            </a:r>
            <a:endParaRPr lang="en-US" sz="2400" dirty="0">
              <a:latin typeface="Times New Roman" pitchFamily="18" charset="0"/>
              <a:cs typeface="Times New Roman" pitchFamily="18" charset="0"/>
            </a:endParaRPr>
          </a:p>
        </p:txBody>
      </p:sp>
    </p:spTree>
  </p:cSld>
  <p:clrMapOvr>
    <a:masterClrMapping/>
  </p:clrMapOvr>
  <p:transition advTm="27233"/>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0"/>
            <a:ext cx="12191999" cy="908720"/>
          </a:xfrm>
          <a:prstGeom prst="rect">
            <a:avLst/>
          </a:prstGeom>
          <a:solidFill>
            <a:srgbClr val="C00000"/>
          </a:solidFill>
        </p:spPr>
        <p:txBody>
          <a:bodyPr/>
          <a:lstStyle/>
          <a:p>
            <a:pPr algn="ctr">
              <a:lnSpc>
                <a:spcPct val="90000"/>
              </a:lnSpc>
              <a:spcBef>
                <a:spcPct val="0"/>
              </a:spcBef>
              <a:defRPr/>
            </a:pPr>
            <a:r>
              <a:rPr lang="en-US" altLang="zh-CN" sz="2800" b="1" dirty="0">
                <a:solidFill>
                  <a:schemeClr val="bg1"/>
                </a:solidFill>
                <a:latin typeface="Tinos"/>
                <a:ea typeface="+mj-ea"/>
                <a:cs typeface="+mj-cs"/>
              </a:rPr>
              <a:t> E-K Diagram</a:t>
            </a:r>
            <a:endParaRPr lang="en-IN" altLang="zh-CN" sz="2800" b="1" dirty="0">
              <a:solidFill>
                <a:schemeClr val="bg1"/>
              </a:solidFill>
              <a:latin typeface="Times New Roman" panose="02020603050405020304" pitchFamily="18" charset="0"/>
              <a:ea typeface="+mj-ea"/>
              <a:cs typeface="Times New Roman" panose="02020603050405020304" pitchFamily="18" charset="0"/>
            </a:endParaRPr>
          </a:p>
          <a:p>
            <a:pPr lvl="0" algn="ctr">
              <a:lnSpc>
                <a:spcPct val="90000"/>
              </a:lnSpc>
              <a:spcBef>
                <a:spcPct val="0"/>
              </a:spcBef>
              <a:defRPr/>
            </a:pPr>
            <a:endParaRPr lang="en-US" altLang="zh-CN" sz="2800" b="1" dirty="0">
              <a:solidFill>
                <a:schemeClr val="bg1"/>
              </a:solidFill>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8" name="Rectangle 7"/>
          <p:cNvSpPr/>
          <p:nvPr/>
        </p:nvSpPr>
        <p:spPr>
          <a:xfrm>
            <a:off x="185598" y="1195905"/>
            <a:ext cx="7508728" cy="1200329"/>
          </a:xfrm>
          <a:prstGeom prst="rect">
            <a:avLst/>
          </a:prstGeom>
        </p:spPr>
        <p:txBody>
          <a:bodyPr wrap="square">
            <a:spAutoFit/>
          </a:bodyPr>
          <a:lstStyle/>
          <a:p>
            <a:pPr lvl="1">
              <a:buFont typeface="Arial" pitchFamily="34" charset="0"/>
              <a:buChar char="•"/>
            </a:pPr>
            <a:r>
              <a:rPr lang="en-IN" sz="2400" dirty="0"/>
              <a:t>The electron moving in a periodic potential lattice can have energy values only between allowed regions or zones. With the help of equation</a:t>
            </a:r>
            <a:endParaRPr lang="en-US" sz="2400" dirty="0">
              <a:latin typeface="Times New Roman" pitchFamily="18" charset="0"/>
              <a:ea typeface="Tahoma" panose="020B0604030504040204" pitchFamily="34" charset="0"/>
              <a:cs typeface="Times New Roman" pitchFamily="18" charset="0"/>
            </a:endParaRPr>
          </a:p>
        </p:txBody>
      </p:sp>
      <p:sp>
        <p:nvSpPr>
          <p:cNvPr id="4098"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4097" name="Object 1"/>
          <p:cNvGraphicFramePr>
            <a:graphicFrameLocks noChangeAspect="1"/>
          </p:cNvGraphicFramePr>
          <p:nvPr>
            <p:extLst>
              <p:ext uri="{D42A27DB-BD31-4B8C-83A1-F6EECF244321}">
                <p14:modId xmlns:p14="http://schemas.microsoft.com/office/powerpoint/2010/main" val="4088856879"/>
              </p:ext>
            </p:extLst>
          </p:nvPr>
        </p:nvGraphicFramePr>
        <p:xfrm>
          <a:off x="368300" y="2461540"/>
          <a:ext cx="7716376" cy="830997"/>
        </p:xfrm>
        <a:graphic>
          <a:graphicData uri="http://schemas.openxmlformats.org/presentationml/2006/ole">
            <mc:AlternateContent xmlns:mc="http://schemas.openxmlformats.org/markup-compatibility/2006">
              <mc:Choice xmlns:v="urn:schemas-microsoft-com:vml" Requires="v">
                <p:oleObj spid="_x0000_s3077" r:id="rId5" imgW="3759200" imgH="393700" progId="Equation.3">
                  <p:embed/>
                </p:oleObj>
              </mc:Choice>
              <mc:Fallback>
                <p:oleObj r:id="rId5" imgW="3759200" imgH="393700" progId="Equation.3">
                  <p:embed/>
                  <p:pic>
                    <p:nvPicPr>
                      <p:cNvPr id="4097"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300" y="2461540"/>
                        <a:ext cx="7716376" cy="830997"/>
                      </a:xfrm>
                      <a:prstGeom prst="rect">
                        <a:avLst/>
                      </a:prstGeom>
                      <a:noFill/>
                    </p:spPr>
                  </p:pic>
                </p:oleObj>
              </mc:Fallback>
            </mc:AlternateContent>
          </a:graphicData>
        </a:graphic>
      </p:graphicFrame>
      <p:sp>
        <p:nvSpPr>
          <p:cNvPr id="4099" name="Rectangle 3"/>
          <p:cNvSpPr>
            <a:spLocks noChangeArrowheads="1"/>
          </p:cNvSpPr>
          <p:nvPr/>
        </p:nvSpPr>
        <p:spPr bwMode="auto">
          <a:xfrm>
            <a:off x="185598" y="3541403"/>
            <a:ext cx="7508728"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R. H.S. of the equation (1) cos ka becomes ±1 for values of k=n</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sym typeface="Symbol" pitchFamily="18" charset="2"/>
              </a:rPr>
              <a:t></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 and hence the discontinuities in the E versus K graph occur at k=n</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sym typeface="Symbol" pitchFamily="18" charset="2"/>
              </a:rPr>
              <a:t></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 where n takes the values of ±1, ±2, ±3, --- etc.</a:t>
            </a:r>
          </a:p>
          <a:p>
            <a:pPr marL="342900" indent="-342900" algn="just" eaLnBrk="0" fontAlgn="base" hangingPunct="0">
              <a:spcBef>
                <a:spcPct val="0"/>
              </a:spcBef>
              <a:spcAft>
                <a:spcPct val="0"/>
              </a:spcAft>
              <a:buFont typeface="Arial" panose="020B0604020202020204" pitchFamily="34" charset="0"/>
              <a:buChar char="•"/>
            </a:pPr>
            <a:r>
              <a:rPr lang="en-US" sz="2400" dirty="0">
                <a:latin typeface="Times New Roman" pitchFamily="18" charset="0"/>
                <a:ea typeface="Calibri" pitchFamily="34" charset="0"/>
                <a:cs typeface="Times New Roman" pitchFamily="18" charset="0"/>
              </a:rPr>
              <a:t>T</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he total energy E of the electron can be plotted versus the wave number, or the propagation vector ‘K’ </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sym typeface="Symbol" pitchFamily="18" charset="2"/>
            </a:endParaRPr>
          </a:p>
        </p:txBody>
      </p:sp>
      <p:pic>
        <p:nvPicPr>
          <p:cNvPr id="3" name="Picture 2">
            <a:extLst>
              <a:ext uri="{FF2B5EF4-FFF2-40B4-BE49-F238E27FC236}">
                <a16:creationId xmlns="" xmlns:a16="http://schemas.microsoft.com/office/drawing/2014/main" id="{652F407D-A2B3-452C-B4C9-7DA95FC81379}"/>
              </a:ext>
            </a:extLst>
          </p:cNvPr>
          <p:cNvPicPr>
            <a:picLocks noChangeAspect="1"/>
          </p:cNvPicPr>
          <p:nvPr/>
        </p:nvPicPr>
        <p:blipFill>
          <a:blip r:embed="rId7"/>
          <a:stretch>
            <a:fillRect/>
          </a:stretch>
        </p:blipFill>
        <p:spPr>
          <a:xfrm>
            <a:off x="-1" y="-2277"/>
            <a:ext cx="1504949" cy="1023587"/>
          </a:xfrm>
          <a:prstGeom prst="rect">
            <a:avLst/>
          </a:prstGeom>
        </p:spPr>
      </p:pic>
      <p:pic>
        <p:nvPicPr>
          <p:cNvPr id="2" name="Picture 1" descr="Diagram&#10;&#10;Description automatically generated">
            <a:extLst>
              <a:ext uri="{FF2B5EF4-FFF2-40B4-BE49-F238E27FC236}">
                <a16:creationId xmlns="" xmlns:a16="http://schemas.microsoft.com/office/drawing/2014/main" id="{9BCE4950-118B-4A1C-BB0D-5285035820F7}"/>
              </a:ext>
            </a:extLst>
          </p:cNvPr>
          <p:cNvPicPr>
            <a:picLocks noChangeAspect="1"/>
          </p:cNvPicPr>
          <p:nvPr/>
        </p:nvPicPr>
        <p:blipFill>
          <a:blip r:embed="rId8"/>
          <a:stretch>
            <a:fillRect/>
          </a:stretch>
        </p:blipFill>
        <p:spPr>
          <a:xfrm>
            <a:off x="8151827" y="1123032"/>
            <a:ext cx="3874863" cy="3059224"/>
          </a:xfrm>
          <a:prstGeom prst="rect">
            <a:avLst/>
          </a:prstGeom>
        </p:spPr>
      </p:pic>
    </p:spTree>
    <p:extLst>
      <p:ext uri="{BB962C8B-B14F-4D97-AF65-F5344CB8AC3E}">
        <p14:creationId xmlns:p14="http://schemas.microsoft.com/office/powerpoint/2010/main" val="3192703441"/>
      </p:ext>
    </p:extLst>
  </p:cSld>
  <p:clrMapOvr>
    <a:masterClrMapping/>
  </p:clrMapOvr>
  <p:transition advTm="2418"/>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0"/>
            <a:ext cx="12191999" cy="908720"/>
          </a:xfrm>
          <a:prstGeom prst="rect">
            <a:avLst/>
          </a:prstGeom>
          <a:solidFill>
            <a:srgbClr val="C00000"/>
          </a:solidFill>
        </p:spPr>
        <p:txBody>
          <a:bodyPr/>
          <a:lstStyle/>
          <a:p>
            <a:pPr algn="ctr">
              <a:lnSpc>
                <a:spcPct val="90000"/>
              </a:lnSpc>
              <a:spcBef>
                <a:spcPct val="0"/>
              </a:spcBef>
              <a:defRPr/>
            </a:pPr>
            <a:r>
              <a:rPr lang="en-US" altLang="zh-CN" sz="2800" b="1" dirty="0">
                <a:solidFill>
                  <a:schemeClr val="bg1"/>
                </a:solidFill>
                <a:latin typeface="Tinos"/>
                <a:ea typeface="+mj-ea"/>
                <a:cs typeface="+mj-cs"/>
              </a:rPr>
              <a:t> E-K Diagram</a:t>
            </a:r>
            <a:endParaRPr lang="en-IN" sz="2800" b="1" dirty="0">
              <a:solidFill>
                <a:schemeClr val="bg1"/>
              </a:solidFill>
              <a:latin typeface="Tinos"/>
              <a:ea typeface="+mj-ea"/>
              <a:cs typeface="+mj-cs"/>
            </a:endParaRPr>
          </a:p>
          <a:p>
            <a:pPr lvl="0" algn="ctr">
              <a:lnSpc>
                <a:spcPct val="90000"/>
              </a:lnSpc>
              <a:spcBef>
                <a:spcPct val="0"/>
              </a:spcBef>
              <a:defRPr/>
            </a:pPr>
            <a:endParaRPr lang="en-US" altLang="zh-CN" sz="2800" b="1" dirty="0">
              <a:solidFill>
                <a:schemeClr val="bg1"/>
              </a:solidFill>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4098"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4099" name="Rectangle 3"/>
          <p:cNvSpPr>
            <a:spLocks noChangeArrowheads="1"/>
          </p:cNvSpPr>
          <p:nvPr/>
        </p:nvSpPr>
        <p:spPr bwMode="auto">
          <a:xfrm>
            <a:off x="1557973" y="9201296"/>
            <a:ext cx="9829799"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sym typeface="Symbol" pitchFamily="18" charset="2"/>
            </a:endParaRPr>
          </a:p>
        </p:txBody>
      </p:sp>
      <p:sp>
        <p:nvSpPr>
          <p:cNvPr id="70660" name="Rectangle 4"/>
          <p:cNvSpPr>
            <a:spLocks noChangeArrowheads="1"/>
          </p:cNvSpPr>
          <p:nvPr/>
        </p:nvSpPr>
        <p:spPr bwMode="auto">
          <a:xfrm>
            <a:off x="258308" y="1012398"/>
            <a:ext cx="7356681"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indent="-342900" algn="just" fontAlgn="base">
              <a:spcBef>
                <a:spcPct val="0"/>
              </a:spcBef>
              <a:spcAft>
                <a:spcPct val="0"/>
              </a:spcAft>
              <a:buFont typeface="Arial" panose="020B0604020202020204" pitchFamily="34" charset="0"/>
              <a:buChar char="•"/>
            </a:pPr>
            <a:r>
              <a:rPr lang="en-IN"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When P→0,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corresponds to no barrier, the electron can be considered to be moving freely through the potential wells. </a:t>
            </a:r>
            <a:endPar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p:txBody>
      </p:sp>
      <p:sp>
        <p:nvSpPr>
          <p:cNvPr id="70663" name="Rectangle 7"/>
          <p:cNvSpPr>
            <a:spLocks noChangeArrowheads="1"/>
          </p:cNvSpPr>
          <p:nvPr/>
        </p:nvSpPr>
        <p:spPr bwMode="auto">
          <a:xfrm>
            <a:off x="0" y="93345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3" name="Picture 2">
            <a:extLst>
              <a:ext uri="{FF2B5EF4-FFF2-40B4-BE49-F238E27FC236}">
                <a16:creationId xmlns="" xmlns:a16="http://schemas.microsoft.com/office/drawing/2014/main" id="{65FFF69D-7F99-44D3-A1B5-61705CA1945A}"/>
              </a:ext>
            </a:extLst>
          </p:cNvPr>
          <p:cNvPicPr>
            <a:picLocks noChangeAspect="1"/>
          </p:cNvPicPr>
          <p:nvPr/>
        </p:nvPicPr>
        <p:blipFill>
          <a:blip r:embed="rId5"/>
          <a:stretch>
            <a:fillRect/>
          </a:stretch>
        </p:blipFill>
        <p:spPr>
          <a:xfrm>
            <a:off x="-1" y="-2277"/>
            <a:ext cx="1504949" cy="1023587"/>
          </a:xfrm>
          <a:prstGeom prst="rect">
            <a:avLst/>
          </a:prstGeom>
        </p:spPr>
      </p:pic>
      <p:pic>
        <p:nvPicPr>
          <p:cNvPr id="14" name="Picture 13">
            <a:extLst>
              <a:ext uri="{FF2B5EF4-FFF2-40B4-BE49-F238E27FC236}">
                <a16:creationId xmlns="" xmlns:a16="http://schemas.microsoft.com/office/drawing/2014/main" id="{87F3D088-B561-40DA-8125-3188866B03D6}"/>
              </a:ext>
            </a:extLst>
          </p:cNvPr>
          <p:cNvPicPr/>
          <p:nvPr/>
        </p:nvPicPr>
        <p:blipFill>
          <a:blip r:embed="rId6" cstate="print"/>
          <a:srcRect/>
          <a:stretch>
            <a:fillRect/>
          </a:stretch>
        </p:blipFill>
        <p:spPr bwMode="auto">
          <a:xfrm>
            <a:off x="7997746" y="1200962"/>
            <a:ext cx="3935946" cy="2228037"/>
          </a:xfrm>
          <a:prstGeom prst="rect">
            <a:avLst/>
          </a:prstGeom>
          <a:noFill/>
          <a:ln w="9525">
            <a:noFill/>
            <a:miter lim="800000"/>
            <a:headEnd/>
            <a:tailEnd/>
          </a:ln>
        </p:spPr>
      </p:pic>
      <p:graphicFrame>
        <p:nvGraphicFramePr>
          <p:cNvPr id="9" name="Object 8">
            <a:extLst>
              <a:ext uri="{FF2B5EF4-FFF2-40B4-BE49-F238E27FC236}">
                <a16:creationId xmlns="" xmlns:a16="http://schemas.microsoft.com/office/drawing/2014/main" id="{3357166C-EDFF-40ED-BEFE-3F389367A439}"/>
              </a:ext>
            </a:extLst>
          </p:cNvPr>
          <p:cNvGraphicFramePr>
            <a:graphicFrameLocks noChangeAspect="1"/>
          </p:cNvGraphicFramePr>
          <p:nvPr>
            <p:extLst>
              <p:ext uri="{D42A27DB-BD31-4B8C-83A1-F6EECF244321}">
                <p14:modId xmlns:p14="http://schemas.microsoft.com/office/powerpoint/2010/main" val="2708694127"/>
              </p:ext>
            </p:extLst>
          </p:nvPr>
        </p:nvGraphicFramePr>
        <p:xfrm>
          <a:off x="686470" y="2745542"/>
          <a:ext cx="1030287" cy="612775"/>
        </p:xfrm>
        <a:graphic>
          <a:graphicData uri="http://schemas.openxmlformats.org/presentationml/2006/ole">
            <mc:AlternateContent xmlns:mc="http://schemas.openxmlformats.org/markup-compatibility/2006">
              <mc:Choice xmlns:v="urn:schemas-microsoft-com:vml" Requires="v">
                <p:oleObj spid="_x0000_s4107" r:id="rId7" imgW="660113" imgH="393529" progId="Equation.3">
                  <p:embed/>
                </p:oleObj>
              </mc:Choice>
              <mc:Fallback>
                <p:oleObj r:id="rId7" imgW="660113" imgH="393529"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6470" y="2745542"/>
                        <a:ext cx="1030287" cy="612775"/>
                      </a:xfrm>
                      <a:prstGeom prst="rect">
                        <a:avLst/>
                      </a:prstGeom>
                      <a:noFill/>
                    </p:spPr>
                  </p:pic>
                </p:oleObj>
              </mc:Fallback>
            </mc:AlternateContent>
          </a:graphicData>
        </a:graphic>
      </p:graphicFrame>
      <p:graphicFrame>
        <p:nvGraphicFramePr>
          <p:cNvPr id="10" name="Object 9">
            <a:extLst>
              <a:ext uri="{FF2B5EF4-FFF2-40B4-BE49-F238E27FC236}">
                <a16:creationId xmlns="" xmlns:a16="http://schemas.microsoft.com/office/drawing/2014/main" id="{FBAB121B-F070-44C0-BA4A-248EBF57BFE6}"/>
              </a:ext>
            </a:extLst>
          </p:cNvPr>
          <p:cNvGraphicFramePr>
            <a:graphicFrameLocks noChangeAspect="1"/>
          </p:cNvGraphicFramePr>
          <p:nvPr>
            <p:extLst>
              <p:ext uri="{D42A27DB-BD31-4B8C-83A1-F6EECF244321}">
                <p14:modId xmlns:p14="http://schemas.microsoft.com/office/powerpoint/2010/main" val="530903476"/>
              </p:ext>
            </p:extLst>
          </p:nvPr>
        </p:nvGraphicFramePr>
        <p:xfrm>
          <a:off x="579598" y="3384375"/>
          <a:ext cx="3717253" cy="773057"/>
        </p:xfrm>
        <a:graphic>
          <a:graphicData uri="http://schemas.openxmlformats.org/presentationml/2006/ole">
            <mc:AlternateContent xmlns:mc="http://schemas.openxmlformats.org/markup-compatibility/2006">
              <mc:Choice xmlns:v="urn:schemas-microsoft-com:vml" Requires="v">
                <p:oleObj spid="_x0000_s4108" r:id="rId9" imgW="2133600" imgH="444500" progId="Equation.3">
                  <p:embed/>
                </p:oleObj>
              </mc:Choice>
              <mc:Fallback>
                <p:oleObj r:id="rId9" imgW="2133600" imgH="444500" progId="Equation.3">
                  <p:embed/>
                  <p:pic>
                    <p:nvPicPr>
                      <p:cNvPr id="0" name="Object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598" y="3384375"/>
                        <a:ext cx="3717253" cy="773057"/>
                      </a:xfrm>
                      <a:prstGeom prst="rect">
                        <a:avLst/>
                      </a:prstGeom>
                      <a:noFill/>
                    </p:spPr>
                  </p:pic>
                </p:oleObj>
              </mc:Fallback>
            </mc:AlternateContent>
          </a:graphicData>
        </a:graphic>
      </p:graphicFrame>
      <p:sp>
        <p:nvSpPr>
          <p:cNvPr id="11" name="Rectangle 29">
            <a:extLst>
              <a:ext uri="{FF2B5EF4-FFF2-40B4-BE49-F238E27FC236}">
                <a16:creationId xmlns="" xmlns:a16="http://schemas.microsoft.com/office/drawing/2014/main" id="{99378DA1-3D11-4F9F-AF3C-23FF618B0F54}"/>
              </a:ext>
            </a:extLst>
          </p:cNvPr>
          <p:cNvSpPr>
            <a:spLocks noChangeArrowheads="1"/>
          </p:cNvSpPr>
          <p:nvPr/>
        </p:nvSpPr>
        <p:spPr bwMode="auto">
          <a:xfrm>
            <a:off x="571500" y="2291674"/>
            <a:ext cx="53196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865438" algn="ctr"/>
                <a:tab pos="3276600" algn="l"/>
              </a:tabLst>
              <a:defRPr>
                <a:solidFill>
                  <a:schemeClr val="tx1"/>
                </a:solidFill>
                <a:latin typeface="Arial" panose="020B0604020202020204" pitchFamily="34" charset="0"/>
              </a:defRPr>
            </a:lvl1pPr>
            <a:lvl2pPr eaLnBrk="0" fontAlgn="base" hangingPunct="0">
              <a:spcBef>
                <a:spcPct val="0"/>
              </a:spcBef>
              <a:spcAft>
                <a:spcPct val="0"/>
              </a:spcAft>
              <a:tabLst>
                <a:tab pos="2865438" algn="ctr"/>
                <a:tab pos="3276600" algn="l"/>
              </a:tabLst>
              <a:defRPr>
                <a:solidFill>
                  <a:schemeClr val="tx1"/>
                </a:solidFill>
                <a:latin typeface="Arial" panose="020B0604020202020204" pitchFamily="34" charset="0"/>
              </a:defRPr>
            </a:lvl2pPr>
            <a:lvl3pPr eaLnBrk="0" fontAlgn="base" hangingPunct="0">
              <a:spcBef>
                <a:spcPct val="0"/>
              </a:spcBef>
              <a:spcAft>
                <a:spcPct val="0"/>
              </a:spcAft>
              <a:tabLst>
                <a:tab pos="2865438" algn="ctr"/>
                <a:tab pos="3276600" algn="l"/>
              </a:tabLst>
              <a:defRPr>
                <a:solidFill>
                  <a:schemeClr val="tx1"/>
                </a:solidFill>
                <a:latin typeface="Arial" panose="020B0604020202020204" pitchFamily="34" charset="0"/>
              </a:defRPr>
            </a:lvl3pPr>
            <a:lvl4pPr eaLnBrk="0" fontAlgn="base" hangingPunct="0">
              <a:spcBef>
                <a:spcPct val="0"/>
              </a:spcBef>
              <a:spcAft>
                <a:spcPct val="0"/>
              </a:spcAft>
              <a:tabLst>
                <a:tab pos="2865438" algn="ctr"/>
                <a:tab pos="3276600" algn="l"/>
              </a:tabLst>
              <a:defRPr>
                <a:solidFill>
                  <a:schemeClr val="tx1"/>
                </a:solidFill>
                <a:latin typeface="Arial" panose="020B0604020202020204" pitchFamily="34" charset="0"/>
              </a:defRPr>
            </a:lvl4pPr>
            <a:lvl5pPr eaLnBrk="0" fontAlgn="base" hangingPunct="0">
              <a:spcBef>
                <a:spcPct val="0"/>
              </a:spcBef>
              <a:spcAft>
                <a:spcPct val="0"/>
              </a:spcAft>
              <a:tabLst>
                <a:tab pos="2865438" algn="ctr"/>
                <a:tab pos="3276600" algn="l"/>
              </a:tabLst>
              <a:defRPr>
                <a:solidFill>
                  <a:schemeClr val="tx1"/>
                </a:solidFill>
                <a:latin typeface="Arial" panose="020B0604020202020204" pitchFamily="34" charset="0"/>
              </a:defRPr>
            </a:lvl5pPr>
            <a:lvl6pPr eaLnBrk="0" fontAlgn="base" hangingPunct="0">
              <a:spcBef>
                <a:spcPct val="0"/>
              </a:spcBef>
              <a:spcAft>
                <a:spcPct val="0"/>
              </a:spcAft>
              <a:tabLst>
                <a:tab pos="2865438" algn="ctr"/>
                <a:tab pos="3276600" algn="l"/>
              </a:tabLst>
              <a:defRPr>
                <a:solidFill>
                  <a:schemeClr val="tx1"/>
                </a:solidFill>
                <a:latin typeface="Arial" panose="020B0604020202020204" pitchFamily="34" charset="0"/>
              </a:defRPr>
            </a:lvl6pPr>
            <a:lvl7pPr eaLnBrk="0" fontAlgn="base" hangingPunct="0">
              <a:spcBef>
                <a:spcPct val="0"/>
              </a:spcBef>
              <a:spcAft>
                <a:spcPct val="0"/>
              </a:spcAft>
              <a:tabLst>
                <a:tab pos="2865438" algn="ctr"/>
                <a:tab pos="3276600" algn="l"/>
              </a:tabLst>
              <a:defRPr>
                <a:solidFill>
                  <a:schemeClr val="tx1"/>
                </a:solidFill>
                <a:latin typeface="Arial" panose="020B0604020202020204" pitchFamily="34" charset="0"/>
              </a:defRPr>
            </a:lvl7pPr>
            <a:lvl8pPr eaLnBrk="0" fontAlgn="base" hangingPunct="0">
              <a:spcBef>
                <a:spcPct val="0"/>
              </a:spcBef>
              <a:spcAft>
                <a:spcPct val="0"/>
              </a:spcAft>
              <a:tabLst>
                <a:tab pos="2865438" algn="ctr"/>
                <a:tab pos="3276600" algn="l"/>
              </a:tabLst>
              <a:defRPr>
                <a:solidFill>
                  <a:schemeClr val="tx1"/>
                </a:solidFill>
                <a:latin typeface="Arial" panose="020B0604020202020204" pitchFamily="34" charset="0"/>
              </a:defRPr>
            </a:lvl8pPr>
            <a:lvl9pPr eaLnBrk="0" fontAlgn="base" hangingPunct="0">
              <a:spcBef>
                <a:spcPct val="0"/>
              </a:spcBef>
              <a:spcAft>
                <a:spcPct val="0"/>
              </a:spcAft>
              <a:tabLst>
                <a:tab pos="2865438" algn="ctr"/>
                <a:tab pos="32766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865438" algn="ctr"/>
                <a:tab pos="3276600" algn="l"/>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cos αa=cos ka i.e., α = k or α</a:t>
            </a:r>
            <a:r>
              <a:rPr kumimoji="0" lang="en-US" altLang="en-US" sz="2400" b="0" i="0" u="none" strike="noStrike" cap="none" normalizeH="0" baseline="300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k</a:t>
            </a:r>
            <a:r>
              <a:rPr kumimoji="0" lang="en-US" altLang="en-US" sz="2400" b="0" i="0" u="none" strike="noStrike" cap="none" normalizeH="0" baseline="300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3" name="Rectangle 31">
            <a:extLst>
              <a:ext uri="{FF2B5EF4-FFF2-40B4-BE49-F238E27FC236}">
                <a16:creationId xmlns="" xmlns:a16="http://schemas.microsoft.com/office/drawing/2014/main" id="{4D15B05D-7F3E-4641-8936-CBA40DC349E6}"/>
              </a:ext>
            </a:extLst>
          </p:cNvPr>
          <p:cNvSpPr>
            <a:spLocks noChangeArrowheads="1"/>
          </p:cNvSpPr>
          <p:nvPr/>
        </p:nvSpPr>
        <p:spPr bwMode="auto">
          <a:xfrm>
            <a:off x="0" y="1295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33">
            <a:extLst>
              <a:ext uri="{FF2B5EF4-FFF2-40B4-BE49-F238E27FC236}">
                <a16:creationId xmlns="" xmlns:a16="http://schemas.microsoft.com/office/drawing/2014/main" id="{184DD7F6-3843-4D87-A6FB-C46287240BBD}"/>
              </a:ext>
            </a:extLst>
          </p:cNvPr>
          <p:cNvSpPr>
            <a:spLocks noChangeArrowheads="1"/>
          </p:cNvSpPr>
          <p:nvPr/>
        </p:nvSpPr>
        <p:spPr bwMode="auto">
          <a:xfrm>
            <a:off x="571499" y="4563235"/>
            <a:ext cx="6301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graphicFrame>
        <p:nvGraphicFramePr>
          <p:cNvPr id="16" name="Object 15">
            <a:extLst>
              <a:ext uri="{FF2B5EF4-FFF2-40B4-BE49-F238E27FC236}">
                <a16:creationId xmlns="" xmlns:a16="http://schemas.microsoft.com/office/drawing/2014/main" id="{E81A9E0B-F7CF-4AF2-9730-AC2197960DB4}"/>
              </a:ext>
            </a:extLst>
          </p:cNvPr>
          <p:cNvGraphicFramePr>
            <a:graphicFrameLocks noChangeAspect="1"/>
          </p:cNvGraphicFramePr>
          <p:nvPr>
            <p:extLst>
              <p:ext uri="{D42A27DB-BD31-4B8C-83A1-F6EECF244321}">
                <p14:modId xmlns:p14="http://schemas.microsoft.com/office/powerpoint/2010/main" val="17524982"/>
              </p:ext>
            </p:extLst>
          </p:nvPr>
        </p:nvGraphicFramePr>
        <p:xfrm>
          <a:off x="1030288" y="4392355"/>
          <a:ext cx="4159250" cy="863600"/>
        </p:xfrm>
        <a:graphic>
          <a:graphicData uri="http://schemas.openxmlformats.org/presentationml/2006/ole">
            <mc:AlternateContent xmlns:mc="http://schemas.openxmlformats.org/markup-compatibility/2006">
              <mc:Choice xmlns:v="urn:schemas-microsoft-com:vml" Requires="v">
                <p:oleObj spid="_x0000_s4109" r:id="rId11" imgW="2133600" imgH="444500" progId="Equation.3">
                  <p:embed/>
                </p:oleObj>
              </mc:Choice>
              <mc:Fallback>
                <p:oleObj r:id="rId11" imgW="2133600" imgH="444500" progId="Equation.3">
                  <p:embed/>
                  <p:pic>
                    <p:nvPicPr>
                      <p:cNvPr id="0" name="Object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30288" y="4392355"/>
                        <a:ext cx="4159250" cy="863600"/>
                      </a:xfrm>
                      <a:prstGeom prst="rect">
                        <a:avLst/>
                      </a:prstGeom>
                      <a:noFill/>
                    </p:spPr>
                  </p:pic>
                </p:oleObj>
              </mc:Fallback>
            </mc:AlternateContent>
          </a:graphicData>
        </a:graphic>
      </p:graphicFrame>
      <p:sp>
        <p:nvSpPr>
          <p:cNvPr id="27" name="TextBox 26">
            <a:extLst>
              <a:ext uri="{FF2B5EF4-FFF2-40B4-BE49-F238E27FC236}">
                <a16:creationId xmlns="" xmlns:a16="http://schemas.microsoft.com/office/drawing/2014/main" id="{E3C9A052-F64D-4210-B6AC-679D67533DEA}"/>
              </a:ext>
            </a:extLst>
          </p:cNvPr>
          <p:cNvSpPr txBox="1"/>
          <p:nvPr/>
        </p:nvSpPr>
        <p:spPr>
          <a:xfrm>
            <a:off x="298876" y="5270487"/>
            <a:ext cx="8020201" cy="1569660"/>
          </a:xfrm>
          <a:prstGeom prst="rect">
            <a:avLst/>
          </a:prstGeom>
          <a:noFill/>
        </p:spPr>
        <p:txBody>
          <a:bodyPr wrap="square">
            <a:spAutoFit/>
          </a:bodyPr>
          <a:lstStyle/>
          <a:p>
            <a:r>
              <a:rPr lang="en-IN" sz="2400" dirty="0">
                <a:effectLst/>
                <a:latin typeface="Times New Roman" panose="02020603050405020304" pitchFamily="18" charset="0"/>
                <a:ea typeface="Calibri" panose="020F0502020204030204" pitchFamily="34" charset="0"/>
              </a:rPr>
              <a:t>which is appropriate to the completely free particle. This shows that the allowed energy states of electron are continuous </a:t>
            </a:r>
          </a:p>
          <a:p>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dotted curve shows the parabola of free electron i.e., </a:t>
            </a:r>
          </a:p>
          <a:p>
            <a:endParaRPr lang="en-US" sz="2400" dirty="0"/>
          </a:p>
        </p:txBody>
      </p:sp>
    </p:spTree>
  </p:cSld>
  <p:clrMapOvr>
    <a:masterClrMapping/>
  </p:clrMapOvr>
  <p:transition advTm="2418"/>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0"/>
            <a:ext cx="12191999" cy="908720"/>
          </a:xfrm>
          <a:prstGeom prst="rect">
            <a:avLst/>
          </a:prstGeom>
          <a:solidFill>
            <a:srgbClr val="C00000"/>
          </a:solidFill>
        </p:spPr>
        <p:txBody>
          <a:bodyPr/>
          <a:lstStyle/>
          <a:p>
            <a:pPr algn="ctr">
              <a:lnSpc>
                <a:spcPct val="90000"/>
              </a:lnSpc>
              <a:spcBef>
                <a:spcPct val="0"/>
              </a:spcBef>
              <a:defRPr/>
            </a:pPr>
            <a:r>
              <a:rPr lang="en-US" altLang="zh-CN" sz="2800" b="1" dirty="0">
                <a:solidFill>
                  <a:schemeClr val="bg1"/>
                </a:solidFill>
                <a:latin typeface="Tinos"/>
                <a:ea typeface="+mj-ea"/>
                <a:cs typeface="+mj-cs"/>
              </a:rPr>
              <a:t> E-K Diagram</a:t>
            </a:r>
            <a:endParaRPr lang="en-IN" sz="2800" b="1" dirty="0">
              <a:solidFill>
                <a:schemeClr val="bg1"/>
              </a:solidFill>
              <a:latin typeface="Tinos"/>
              <a:ea typeface="+mj-ea"/>
              <a:cs typeface="+mj-cs"/>
            </a:endParaRPr>
          </a:p>
          <a:p>
            <a:pPr lvl="0" algn="ctr">
              <a:lnSpc>
                <a:spcPct val="90000"/>
              </a:lnSpc>
              <a:spcBef>
                <a:spcPct val="0"/>
              </a:spcBef>
              <a:defRPr/>
            </a:pPr>
            <a:endParaRPr lang="en-US" altLang="zh-CN" sz="2800" b="1" dirty="0">
              <a:solidFill>
                <a:schemeClr val="bg1"/>
              </a:solidFill>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4098"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4099" name="Rectangle 3"/>
          <p:cNvSpPr>
            <a:spLocks noChangeArrowheads="1"/>
          </p:cNvSpPr>
          <p:nvPr/>
        </p:nvSpPr>
        <p:spPr bwMode="auto">
          <a:xfrm>
            <a:off x="901701" y="4709122"/>
            <a:ext cx="9829799"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sym typeface="Symbol" pitchFamily="18" charset="2"/>
            </a:endParaRPr>
          </a:p>
        </p:txBody>
      </p:sp>
      <p:sp>
        <p:nvSpPr>
          <p:cNvPr id="70663" name="Rectangle 7"/>
          <p:cNvSpPr>
            <a:spLocks noChangeArrowheads="1"/>
          </p:cNvSpPr>
          <p:nvPr/>
        </p:nvSpPr>
        <p:spPr bwMode="auto">
          <a:xfrm>
            <a:off x="0" y="93345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0664" name="Rectangle 8"/>
          <p:cNvSpPr>
            <a:spLocks noChangeArrowheads="1"/>
          </p:cNvSpPr>
          <p:nvPr/>
        </p:nvSpPr>
        <p:spPr bwMode="auto">
          <a:xfrm>
            <a:off x="77950" y="1012979"/>
            <a:ext cx="7385778"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 a periodic potential lattice, the electron energy values are discontinuous, separated into allowed and forbidden zones occurring alternatively. </a:t>
            </a:r>
          </a:p>
          <a:p>
            <a:pPr marL="342900" marR="0" lvl="0" indent="-34290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2400" dirty="0">
                <a:latin typeface="Times New Roman" pitchFamily="18" charset="0"/>
                <a:ea typeface="Calibri" pitchFamily="34" charset="0"/>
                <a:cs typeface="Times New Roman" pitchFamily="18" charset="0"/>
              </a:rPr>
              <a:t>T</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he width of the forbidden band increases with E. </a:t>
            </a:r>
            <a:endParaRPr lang="en-US" sz="2400" dirty="0">
              <a:latin typeface="Times New Roman" pitchFamily="18" charset="0"/>
              <a:ea typeface="Calibri" pitchFamily="34" charset="0"/>
              <a:cs typeface="Times New Roman" pitchFamily="18" charset="0"/>
            </a:endParaRPr>
          </a:p>
          <a:p>
            <a:pPr marL="342900" marR="0" lvl="0" indent="-34290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2400" dirty="0">
                <a:latin typeface="Times New Roman" pitchFamily="18" charset="0"/>
                <a:ea typeface="Calibri" pitchFamily="34" charset="0"/>
                <a:cs typeface="Times New Roman" pitchFamily="18" charset="0"/>
              </a:rPr>
              <a:t>A</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 P decreases, the discontinuous E-K graph will reduce to a continuous parabolic graph as shown by dotted lines and the forbidden bands disappear. This means that the energy values become practically continuous, when the perturbations of the potential due to periodicity of the lattice vanish, making electrons really free.</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p:txBody>
      </p:sp>
      <p:pic>
        <p:nvPicPr>
          <p:cNvPr id="3" name="Picture 2">
            <a:extLst>
              <a:ext uri="{FF2B5EF4-FFF2-40B4-BE49-F238E27FC236}">
                <a16:creationId xmlns="" xmlns:a16="http://schemas.microsoft.com/office/drawing/2014/main" id="{65FFF69D-7F99-44D3-A1B5-61705CA1945A}"/>
              </a:ext>
            </a:extLst>
          </p:cNvPr>
          <p:cNvPicPr>
            <a:picLocks noChangeAspect="1"/>
          </p:cNvPicPr>
          <p:nvPr/>
        </p:nvPicPr>
        <p:blipFill>
          <a:blip r:embed="rId4"/>
          <a:stretch>
            <a:fillRect/>
          </a:stretch>
        </p:blipFill>
        <p:spPr>
          <a:xfrm>
            <a:off x="-1" y="-2277"/>
            <a:ext cx="1504949" cy="1023587"/>
          </a:xfrm>
          <a:prstGeom prst="rect">
            <a:avLst/>
          </a:prstGeom>
        </p:spPr>
      </p:pic>
      <p:pic>
        <p:nvPicPr>
          <p:cNvPr id="14" name="Picture 13">
            <a:extLst>
              <a:ext uri="{FF2B5EF4-FFF2-40B4-BE49-F238E27FC236}">
                <a16:creationId xmlns="" xmlns:a16="http://schemas.microsoft.com/office/drawing/2014/main" id="{87F3D088-B561-40DA-8125-3188866B03D6}"/>
              </a:ext>
            </a:extLst>
          </p:cNvPr>
          <p:cNvPicPr/>
          <p:nvPr/>
        </p:nvPicPr>
        <p:blipFill>
          <a:blip r:embed="rId5" cstate="print"/>
          <a:srcRect/>
          <a:stretch>
            <a:fillRect/>
          </a:stretch>
        </p:blipFill>
        <p:spPr bwMode="auto">
          <a:xfrm>
            <a:off x="7997746" y="1200962"/>
            <a:ext cx="3935946" cy="2228037"/>
          </a:xfrm>
          <a:prstGeom prst="rect">
            <a:avLst/>
          </a:prstGeom>
          <a:noFill/>
          <a:ln w="9525">
            <a:noFill/>
            <a:miter lim="800000"/>
            <a:headEnd/>
            <a:tailEnd/>
          </a:ln>
        </p:spPr>
      </p:pic>
    </p:spTree>
    <p:extLst>
      <p:ext uri="{BB962C8B-B14F-4D97-AF65-F5344CB8AC3E}">
        <p14:creationId xmlns:p14="http://schemas.microsoft.com/office/powerpoint/2010/main" val="2041208626"/>
      </p:ext>
    </p:extLst>
  </p:cSld>
  <p:clrMapOvr>
    <a:masterClrMapping/>
  </p:clrMapOvr>
  <p:transition advTm="2418"/>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{0AF5710B-C9BE-D049-99F6-EA598E797940}tf10001119</Template>
  <TotalTime>10430</TotalTime>
  <Words>780</Words>
  <Application>Microsoft Office PowerPoint</Application>
  <PresentationFormat>Widescreen</PresentationFormat>
  <Paragraphs>113</Paragraphs>
  <Slides>13</Slides>
  <Notes>13</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5" baseType="lpstr">
      <vt:lpstr>Arial</vt:lpstr>
      <vt:lpstr>Arimo</vt:lpstr>
      <vt:lpstr>Calibri</vt:lpstr>
      <vt:lpstr>Calibri Light</vt:lpstr>
      <vt:lpstr>等线</vt:lpstr>
      <vt:lpstr>等线 Light</vt:lpstr>
      <vt:lpstr>Symbol</vt:lpstr>
      <vt:lpstr>Tahoma</vt:lpstr>
      <vt:lpstr>Times New Roman</vt:lpstr>
      <vt:lpstr>Tinos</vt:lpstr>
      <vt:lpstr>Office Theme</vt:lpstr>
      <vt:lpstr>Equation.3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RAMALINGAM</dc:creator>
  <cp:lastModifiedBy>Aakash</cp:lastModifiedBy>
  <cp:revision>273</cp:revision>
  <dcterms:created xsi:type="dcterms:W3CDTF">2020-05-05T09:43:45Z</dcterms:created>
  <dcterms:modified xsi:type="dcterms:W3CDTF">2021-11-30T00:46:53Z</dcterms:modified>
</cp:coreProperties>
</file>