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82" r:id="rId2"/>
    <p:sldId id="479" r:id="rId3"/>
    <p:sldId id="470" r:id="rId4"/>
    <p:sldId id="502" r:id="rId5"/>
    <p:sldId id="480" r:id="rId6"/>
    <p:sldId id="491" r:id="rId7"/>
    <p:sldId id="492" r:id="rId8"/>
    <p:sldId id="493" r:id="rId9"/>
    <p:sldId id="494" r:id="rId10"/>
    <p:sldId id="495" r:id="rId11"/>
    <p:sldId id="496" r:id="rId12"/>
    <p:sldId id="497" r:id="rId13"/>
    <p:sldId id="498" r:id="rId14"/>
    <p:sldId id="499" r:id="rId15"/>
    <p:sldId id="500" r:id="rId16"/>
    <p:sldId id="501" r:id="rId17"/>
    <p:sldId id="368" r:id="rId18"/>
    <p:sldId id="4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94696"/>
  </p:normalViewPr>
  <p:slideViewPr>
    <p:cSldViewPr snapToGrid="0" snapToObjects="1">
      <p:cViewPr varScale="1">
        <p:scale>
          <a:sx n="67" d="100"/>
          <a:sy n="67" d="100"/>
        </p:scale>
        <p:origin x="522"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FA247-0B2D-A648-ACD1-EF9D1C1BBAEB}" type="datetime1">
              <a:rPr lang="en-IN" smtClean="0"/>
              <a:pPr/>
              <a:t>23-11-2021</a:t>
            </a:fld>
            <a:endParaRPr lang="en-US"/>
          </a:p>
        </p:txBody>
      </p:sp>
      <p:sp>
        <p:nvSpPr>
          <p:cNvPr id="4" name="Footer Placeholder 3">
            <a:extLst>
              <a:ext uri="{FF2B5EF4-FFF2-40B4-BE49-F238E27FC236}">
                <a16:creationId xmlns:a16="http://schemas.microsoft.com/office/drawing/2014/main" xmlns=""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1-22T05:36:56.186"/>
    </inkml:context>
    <inkml:brush xml:id="br0">
      <inkml:brushProperty name="width" value="0.05292" units="cm"/>
      <inkml:brushProperty name="height" value="0.05292" units="cm"/>
      <inkml:brushProperty name="color" value="#FF0000"/>
    </inkml:brush>
  </inkml:definitions>
  <inkml:trace contextRef="#ctx0" brushRef="#br0">5680 9013 0,'35'0'94,"-17"0"-78,70 0-16,-18 0 15,36 0-15,-35 0 16,52 0 0,-70 0-1</inkml:trace>
  <inkml:trace contextRef="#ctx0" brushRef="#br0" timeOffset="1286.8799">5609 7567 0,'18'0'47,"-1"0"31,1 0-31,0 0 31,17 0-62,-35-35-1,18 35-15,35-35 16,-18-1 15,-35 1-31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47752-78CA-404D-91C8-45DA75B158D6}" type="datetime1">
              <a:rPr lang="en-IN" smtClean="0"/>
              <a:pPr/>
              <a:t>23-11-2021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extLst>
      <p:ext uri="{BB962C8B-B14F-4D97-AF65-F5344CB8AC3E}">
        <p14:creationId xmlns:p14="http://schemas.microsoft.com/office/powerpoint/2010/main" val="3185669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10</a:t>
            </a:fld>
            <a:endParaRPr lang="en-US"/>
          </a:p>
        </p:txBody>
      </p:sp>
    </p:spTree>
    <p:extLst>
      <p:ext uri="{BB962C8B-B14F-4D97-AF65-F5344CB8AC3E}">
        <p14:creationId xmlns:p14="http://schemas.microsoft.com/office/powerpoint/2010/main" val="3065762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11</a:t>
            </a:fld>
            <a:endParaRPr lang="en-US"/>
          </a:p>
        </p:txBody>
      </p:sp>
    </p:spTree>
    <p:extLst>
      <p:ext uri="{BB962C8B-B14F-4D97-AF65-F5344CB8AC3E}">
        <p14:creationId xmlns:p14="http://schemas.microsoft.com/office/powerpoint/2010/main" val="2745963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12</a:t>
            </a:fld>
            <a:endParaRPr lang="en-US"/>
          </a:p>
        </p:txBody>
      </p:sp>
    </p:spTree>
    <p:extLst>
      <p:ext uri="{BB962C8B-B14F-4D97-AF65-F5344CB8AC3E}">
        <p14:creationId xmlns:p14="http://schemas.microsoft.com/office/powerpoint/2010/main" val="2810875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13</a:t>
            </a:fld>
            <a:endParaRPr lang="en-US"/>
          </a:p>
        </p:txBody>
      </p:sp>
    </p:spTree>
    <p:extLst>
      <p:ext uri="{BB962C8B-B14F-4D97-AF65-F5344CB8AC3E}">
        <p14:creationId xmlns:p14="http://schemas.microsoft.com/office/powerpoint/2010/main" val="180318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14</a:t>
            </a:fld>
            <a:endParaRPr lang="en-US"/>
          </a:p>
        </p:txBody>
      </p:sp>
    </p:spTree>
    <p:extLst>
      <p:ext uri="{BB962C8B-B14F-4D97-AF65-F5344CB8AC3E}">
        <p14:creationId xmlns:p14="http://schemas.microsoft.com/office/powerpoint/2010/main" val="3810784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15</a:t>
            </a:fld>
            <a:endParaRPr lang="en-US"/>
          </a:p>
        </p:txBody>
      </p:sp>
    </p:spTree>
    <p:extLst>
      <p:ext uri="{BB962C8B-B14F-4D97-AF65-F5344CB8AC3E}">
        <p14:creationId xmlns:p14="http://schemas.microsoft.com/office/powerpoint/2010/main" val="4290811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16</a:t>
            </a:fld>
            <a:endParaRPr lang="en-US"/>
          </a:p>
        </p:txBody>
      </p:sp>
    </p:spTree>
    <p:extLst>
      <p:ext uri="{BB962C8B-B14F-4D97-AF65-F5344CB8AC3E}">
        <p14:creationId xmlns:p14="http://schemas.microsoft.com/office/powerpoint/2010/main" val="1673409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17</a:t>
            </a:fld>
            <a:endParaRPr lang="en-US"/>
          </a:p>
        </p:txBody>
      </p:sp>
    </p:spTree>
    <p:extLst>
      <p:ext uri="{BB962C8B-B14F-4D97-AF65-F5344CB8AC3E}">
        <p14:creationId xmlns:p14="http://schemas.microsoft.com/office/powerpoint/2010/main" val="2837262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18</a:t>
            </a:fld>
            <a:endParaRPr lang="en-US"/>
          </a:p>
        </p:txBody>
      </p:sp>
    </p:spTree>
    <p:extLst>
      <p:ext uri="{BB962C8B-B14F-4D97-AF65-F5344CB8AC3E}">
        <p14:creationId xmlns:p14="http://schemas.microsoft.com/office/powerpoint/2010/main" val="354773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a:t>
            </a:fld>
            <a:endParaRPr lang="en-US"/>
          </a:p>
        </p:txBody>
      </p:sp>
    </p:spTree>
    <p:extLst>
      <p:ext uri="{BB962C8B-B14F-4D97-AF65-F5344CB8AC3E}">
        <p14:creationId xmlns:p14="http://schemas.microsoft.com/office/powerpoint/2010/main" val="3181487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a:t>
            </a:fld>
            <a:endParaRPr lang="en-US"/>
          </a:p>
        </p:txBody>
      </p:sp>
    </p:spTree>
    <p:extLst>
      <p:ext uri="{BB962C8B-B14F-4D97-AF65-F5344CB8AC3E}">
        <p14:creationId xmlns:p14="http://schemas.microsoft.com/office/powerpoint/2010/main" val="3640627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a:t>
            </a:fld>
            <a:endParaRPr lang="en-US"/>
          </a:p>
        </p:txBody>
      </p:sp>
    </p:spTree>
    <p:extLst>
      <p:ext uri="{BB962C8B-B14F-4D97-AF65-F5344CB8AC3E}">
        <p14:creationId xmlns:p14="http://schemas.microsoft.com/office/powerpoint/2010/main" val="2896047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5</a:t>
            </a:fld>
            <a:endParaRPr lang="en-US"/>
          </a:p>
        </p:txBody>
      </p:sp>
    </p:spTree>
    <p:extLst>
      <p:ext uri="{BB962C8B-B14F-4D97-AF65-F5344CB8AC3E}">
        <p14:creationId xmlns:p14="http://schemas.microsoft.com/office/powerpoint/2010/main" val="2328238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6</a:t>
            </a:fld>
            <a:endParaRPr lang="en-US"/>
          </a:p>
        </p:txBody>
      </p:sp>
    </p:spTree>
    <p:extLst>
      <p:ext uri="{BB962C8B-B14F-4D97-AF65-F5344CB8AC3E}">
        <p14:creationId xmlns:p14="http://schemas.microsoft.com/office/powerpoint/2010/main" val="3319363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7</a:t>
            </a:fld>
            <a:endParaRPr lang="en-US"/>
          </a:p>
        </p:txBody>
      </p:sp>
    </p:spTree>
    <p:extLst>
      <p:ext uri="{BB962C8B-B14F-4D97-AF65-F5344CB8AC3E}">
        <p14:creationId xmlns:p14="http://schemas.microsoft.com/office/powerpoint/2010/main" val="311505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8</a:t>
            </a:fld>
            <a:endParaRPr lang="en-US"/>
          </a:p>
        </p:txBody>
      </p:sp>
    </p:spTree>
    <p:extLst>
      <p:ext uri="{BB962C8B-B14F-4D97-AF65-F5344CB8AC3E}">
        <p14:creationId xmlns:p14="http://schemas.microsoft.com/office/powerpoint/2010/main" val="3230574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23-11-2021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9</a:t>
            </a:fld>
            <a:endParaRPr lang="en-US"/>
          </a:p>
        </p:txBody>
      </p:sp>
    </p:spTree>
    <p:extLst>
      <p:ext uri="{BB962C8B-B14F-4D97-AF65-F5344CB8AC3E}">
        <p14:creationId xmlns:p14="http://schemas.microsoft.com/office/powerpoint/2010/main" val="2203399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087DB8D-2085-BA4F-BAA0-77C9844548D8}"/>
              </a:ext>
            </a:extLst>
          </p:cNvPr>
          <p:cNvSpPr>
            <a:spLocks noGrp="1"/>
          </p:cNvSpPr>
          <p:nvPr>
            <p:ph type="dt" sz="half" idx="10"/>
          </p:nvPr>
        </p:nvSpPr>
        <p:spPr/>
        <p:txBody>
          <a:bodyPr/>
          <a:lstStyle/>
          <a:p>
            <a:fld id="{96F860D4-43D9-1743-83F5-C61DF5B0AAFC}" type="datetimeFigureOut">
              <a:rPr lang="en-US" smtClean="0"/>
              <a:pPr/>
              <a:t>11/23/2021</a:t>
            </a:fld>
            <a:endParaRPr lang="en-US"/>
          </a:p>
        </p:txBody>
      </p:sp>
      <p:sp>
        <p:nvSpPr>
          <p:cNvPr id="5" name="Footer Placeholder 4">
            <a:extLst>
              <a:ext uri="{FF2B5EF4-FFF2-40B4-BE49-F238E27FC236}">
                <a16:creationId xmlns:a16="http://schemas.microsoft.com/office/drawing/2014/main" xmlns=""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741D1B-40DA-2741-A4B3-7EAAD6A42A09}"/>
              </a:ext>
            </a:extLst>
          </p:cNvPr>
          <p:cNvSpPr>
            <a:spLocks noGrp="1"/>
          </p:cNvSpPr>
          <p:nvPr>
            <p:ph type="dt" sz="half" idx="10"/>
          </p:nvPr>
        </p:nvSpPr>
        <p:spPr/>
        <p:txBody>
          <a:bodyPr/>
          <a:lstStyle/>
          <a:p>
            <a:fld id="{96F860D4-43D9-1743-83F5-C61DF5B0AAFC}" type="datetimeFigureOut">
              <a:rPr lang="en-US" smtClean="0"/>
              <a:pPr/>
              <a:t>11/23/2021</a:t>
            </a:fld>
            <a:endParaRPr lang="en-US"/>
          </a:p>
        </p:txBody>
      </p:sp>
      <p:sp>
        <p:nvSpPr>
          <p:cNvPr id="5" name="Footer Placeholder 4">
            <a:extLst>
              <a:ext uri="{FF2B5EF4-FFF2-40B4-BE49-F238E27FC236}">
                <a16:creationId xmlns:a16="http://schemas.microsoft.com/office/drawing/2014/main" xmlns=""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78A832E-7C18-E844-AD16-385329DD3693}"/>
              </a:ext>
            </a:extLst>
          </p:cNvPr>
          <p:cNvSpPr>
            <a:spLocks noGrp="1"/>
          </p:cNvSpPr>
          <p:nvPr>
            <p:ph type="dt" sz="half" idx="10"/>
          </p:nvPr>
        </p:nvSpPr>
        <p:spPr/>
        <p:txBody>
          <a:bodyPr/>
          <a:lstStyle/>
          <a:p>
            <a:fld id="{96F860D4-43D9-1743-83F5-C61DF5B0AAFC}" type="datetimeFigureOut">
              <a:rPr lang="en-US" smtClean="0"/>
              <a:pPr/>
              <a:t>11/23/2021</a:t>
            </a:fld>
            <a:endParaRPr lang="en-US"/>
          </a:p>
        </p:txBody>
      </p:sp>
      <p:sp>
        <p:nvSpPr>
          <p:cNvPr id="5" name="Footer Placeholder 4">
            <a:extLst>
              <a:ext uri="{FF2B5EF4-FFF2-40B4-BE49-F238E27FC236}">
                <a16:creationId xmlns:a16="http://schemas.microsoft.com/office/drawing/2014/main" xmlns=""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71A5E5-6204-D748-9A98-B9C434AF00B0}"/>
              </a:ext>
            </a:extLst>
          </p:cNvPr>
          <p:cNvSpPr>
            <a:spLocks noGrp="1"/>
          </p:cNvSpPr>
          <p:nvPr>
            <p:ph type="dt" sz="half" idx="10"/>
          </p:nvPr>
        </p:nvSpPr>
        <p:spPr/>
        <p:txBody>
          <a:bodyPr/>
          <a:lstStyle/>
          <a:p>
            <a:fld id="{96F860D4-43D9-1743-83F5-C61DF5B0AAFC}" type="datetimeFigureOut">
              <a:rPr lang="en-US" smtClean="0"/>
              <a:pPr/>
              <a:t>11/23/2021</a:t>
            </a:fld>
            <a:endParaRPr lang="en-US"/>
          </a:p>
        </p:txBody>
      </p:sp>
      <p:sp>
        <p:nvSpPr>
          <p:cNvPr id="5" name="Footer Placeholder 4">
            <a:extLst>
              <a:ext uri="{FF2B5EF4-FFF2-40B4-BE49-F238E27FC236}">
                <a16:creationId xmlns:a16="http://schemas.microsoft.com/office/drawing/2014/main" xmlns=""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317132D-85B2-7949-AF1E-F8BE8D429DA4}"/>
              </a:ext>
            </a:extLst>
          </p:cNvPr>
          <p:cNvSpPr>
            <a:spLocks noGrp="1"/>
          </p:cNvSpPr>
          <p:nvPr>
            <p:ph type="dt" sz="half" idx="10"/>
          </p:nvPr>
        </p:nvSpPr>
        <p:spPr/>
        <p:txBody>
          <a:bodyPr/>
          <a:lstStyle/>
          <a:p>
            <a:fld id="{96F860D4-43D9-1743-83F5-C61DF5B0AAFC}" type="datetimeFigureOut">
              <a:rPr lang="en-US" smtClean="0"/>
              <a:pPr/>
              <a:t>11/23/2021</a:t>
            </a:fld>
            <a:endParaRPr lang="en-US"/>
          </a:p>
        </p:txBody>
      </p:sp>
      <p:sp>
        <p:nvSpPr>
          <p:cNvPr id="5" name="Footer Placeholder 4">
            <a:extLst>
              <a:ext uri="{FF2B5EF4-FFF2-40B4-BE49-F238E27FC236}">
                <a16:creationId xmlns:a16="http://schemas.microsoft.com/office/drawing/2014/main" xmlns=""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BBD3D62-50EC-C044-98A5-8700F758EE6D}"/>
              </a:ext>
            </a:extLst>
          </p:cNvPr>
          <p:cNvSpPr>
            <a:spLocks noGrp="1"/>
          </p:cNvSpPr>
          <p:nvPr>
            <p:ph type="dt" sz="half" idx="10"/>
          </p:nvPr>
        </p:nvSpPr>
        <p:spPr/>
        <p:txBody>
          <a:bodyPr/>
          <a:lstStyle/>
          <a:p>
            <a:fld id="{96F860D4-43D9-1743-83F5-C61DF5B0AAFC}" type="datetimeFigureOut">
              <a:rPr lang="en-US" smtClean="0"/>
              <a:pPr/>
              <a:t>11/23/2021</a:t>
            </a:fld>
            <a:endParaRPr lang="en-US"/>
          </a:p>
        </p:txBody>
      </p:sp>
      <p:sp>
        <p:nvSpPr>
          <p:cNvPr id="6" name="Footer Placeholder 5">
            <a:extLst>
              <a:ext uri="{FF2B5EF4-FFF2-40B4-BE49-F238E27FC236}">
                <a16:creationId xmlns:a16="http://schemas.microsoft.com/office/drawing/2014/main" xmlns=""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3AB73E8-AA99-9D44-B73A-36DAB298DB66}"/>
              </a:ext>
            </a:extLst>
          </p:cNvPr>
          <p:cNvSpPr>
            <a:spLocks noGrp="1"/>
          </p:cNvSpPr>
          <p:nvPr>
            <p:ph type="dt" sz="half" idx="10"/>
          </p:nvPr>
        </p:nvSpPr>
        <p:spPr/>
        <p:txBody>
          <a:bodyPr/>
          <a:lstStyle/>
          <a:p>
            <a:fld id="{96F860D4-43D9-1743-83F5-C61DF5B0AAFC}" type="datetimeFigureOut">
              <a:rPr lang="en-US" smtClean="0"/>
              <a:pPr/>
              <a:t>11/23/2021</a:t>
            </a:fld>
            <a:endParaRPr lang="en-US"/>
          </a:p>
        </p:txBody>
      </p:sp>
      <p:sp>
        <p:nvSpPr>
          <p:cNvPr id="8" name="Footer Placeholder 7">
            <a:extLst>
              <a:ext uri="{FF2B5EF4-FFF2-40B4-BE49-F238E27FC236}">
                <a16:creationId xmlns:a16="http://schemas.microsoft.com/office/drawing/2014/main" xmlns=""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F44714-C02E-224F-9D69-9FD099B1B610}"/>
              </a:ext>
            </a:extLst>
          </p:cNvPr>
          <p:cNvSpPr>
            <a:spLocks noGrp="1"/>
          </p:cNvSpPr>
          <p:nvPr>
            <p:ph type="dt" sz="half" idx="10"/>
          </p:nvPr>
        </p:nvSpPr>
        <p:spPr/>
        <p:txBody>
          <a:bodyPr/>
          <a:lstStyle/>
          <a:p>
            <a:fld id="{96F860D4-43D9-1743-83F5-C61DF5B0AAFC}" type="datetimeFigureOut">
              <a:rPr lang="en-US" smtClean="0"/>
              <a:pPr/>
              <a:t>11/23/2021</a:t>
            </a:fld>
            <a:endParaRPr lang="en-US"/>
          </a:p>
        </p:txBody>
      </p:sp>
      <p:sp>
        <p:nvSpPr>
          <p:cNvPr id="4" name="Footer Placeholder 3">
            <a:extLst>
              <a:ext uri="{FF2B5EF4-FFF2-40B4-BE49-F238E27FC236}">
                <a16:creationId xmlns:a16="http://schemas.microsoft.com/office/drawing/2014/main" xmlns=""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AB9069D-ACC1-2846-BB69-0C25ABE4128B}"/>
              </a:ext>
            </a:extLst>
          </p:cNvPr>
          <p:cNvSpPr>
            <a:spLocks noGrp="1"/>
          </p:cNvSpPr>
          <p:nvPr>
            <p:ph type="dt" sz="half" idx="10"/>
          </p:nvPr>
        </p:nvSpPr>
        <p:spPr/>
        <p:txBody>
          <a:bodyPr/>
          <a:lstStyle/>
          <a:p>
            <a:fld id="{96F860D4-43D9-1743-83F5-C61DF5B0AAFC}" type="datetimeFigureOut">
              <a:rPr lang="en-US" smtClean="0"/>
              <a:pPr/>
              <a:t>11/23/2021</a:t>
            </a:fld>
            <a:endParaRPr lang="en-US"/>
          </a:p>
        </p:txBody>
      </p:sp>
      <p:sp>
        <p:nvSpPr>
          <p:cNvPr id="3" name="Footer Placeholder 2">
            <a:extLst>
              <a:ext uri="{FF2B5EF4-FFF2-40B4-BE49-F238E27FC236}">
                <a16:creationId xmlns:a16="http://schemas.microsoft.com/office/drawing/2014/main" xmlns=""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FC69DD6-BF4D-1F43-9CC6-5D52D2316455}"/>
              </a:ext>
            </a:extLst>
          </p:cNvPr>
          <p:cNvSpPr>
            <a:spLocks noGrp="1"/>
          </p:cNvSpPr>
          <p:nvPr>
            <p:ph type="dt" sz="half" idx="10"/>
          </p:nvPr>
        </p:nvSpPr>
        <p:spPr/>
        <p:txBody>
          <a:bodyPr/>
          <a:lstStyle/>
          <a:p>
            <a:fld id="{96F860D4-43D9-1743-83F5-C61DF5B0AAFC}" type="datetimeFigureOut">
              <a:rPr lang="en-US" smtClean="0"/>
              <a:pPr/>
              <a:t>11/23/2021</a:t>
            </a:fld>
            <a:endParaRPr lang="en-US"/>
          </a:p>
        </p:txBody>
      </p:sp>
      <p:sp>
        <p:nvSpPr>
          <p:cNvPr id="6" name="Footer Placeholder 5">
            <a:extLst>
              <a:ext uri="{FF2B5EF4-FFF2-40B4-BE49-F238E27FC236}">
                <a16:creationId xmlns:a16="http://schemas.microsoft.com/office/drawing/2014/main" xmlns=""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43809F0-5FCF-8B4E-A9EF-F54690804129}"/>
              </a:ext>
            </a:extLst>
          </p:cNvPr>
          <p:cNvSpPr>
            <a:spLocks noGrp="1"/>
          </p:cNvSpPr>
          <p:nvPr>
            <p:ph type="dt" sz="half" idx="10"/>
          </p:nvPr>
        </p:nvSpPr>
        <p:spPr/>
        <p:txBody>
          <a:bodyPr/>
          <a:lstStyle/>
          <a:p>
            <a:fld id="{96F860D4-43D9-1743-83F5-C61DF5B0AAFC}" type="datetimeFigureOut">
              <a:rPr lang="en-US" smtClean="0"/>
              <a:pPr/>
              <a:t>11/23/2021</a:t>
            </a:fld>
            <a:endParaRPr lang="en-US"/>
          </a:p>
        </p:txBody>
      </p:sp>
      <p:sp>
        <p:nvSpPr>
          <p:cNvPr id="6" name="Footer Placeholder 5">
            <a:extLst>
              <a:ext uri="{FF2B5EF4-FFF2-40B4-BE49-F238E27FC236}">
                <a16:creationId xmlns:a16="http://schemas.microsoft.com/office/drawing/2014/main" xmlns=""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11/23/2021</a:t>
            </a:fld>
            <a:endParaRPr lang="en-US"/>
          </a:p>
        </p:txBody>
      </p:sp>
      <p:sp>
        <p:nvSpPr>
          <p:cNvPr id="5" name="Footer Placeholder 4">
            <a:extLst>
              <a:ext uri="{FF2B5EF4-FFF2-40B4-BE49-F238E27FC236}">
                <a16:creationId xmlns:a16="http://schemas.microsoft.com/office/drawing/2014/main" xmlns=""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11.xml"/><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image" Target="../media/image16.emf"/><Relationship Id="rId10" Type="http://schemas.openxmlformats.org/officeDocument/2006/relationships/image" Target="../media/image19.png"/><Relationship Id="rId4" Type="http://schemas.openxmlformats.org/officeDocument/2006/relationships/image" Target="../media/image2.png"/><Relationship Id="rId9" Type="http://schemas.openxmlformats.org/officeDocument/2006/relationships/image" Target="../media/image15.w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13.xml"/><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6.xml"/><Relationship Id="rId7" Type="http://schemas.openxmlformats.org/officeDocument/2006/relationships/image" Target="../media/image21.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customXml" Target="../ink/ink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Basic and Applied Sciences</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sz="2000" b="1" dirty="0">
                <a:solidFill>
                  <a:schemeClr val="bg1"/>
                </a:solidFill>
                <a:latin typeface="Tinos"/>
                <a:ea typeface="+mj-ea"/>
                <a:cs typeface="+mj-cs"/>
              </a:rPr>
              <a:t> </a:t>
            </a:r>
            <a:r>
              <a:rPr lang="en-IN" sz="2000" b="1" dirty="0">
                <a:solidFill>
                  <a:schemeClr val="bg1"/>
                </a:solidFill>
                <a:latin typeface="Times New Roman" panose="02020603050405020304" pitchFamily="18" charset="0"/>
                <a:cs typeface="Times New Roman" panose="02020603050405020304" pitchFamily="18" charset="0"/>
              </a:rPr>
              <a:t>Course Code:   BBS01T1002                     Course Name: Semiconductor Physics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Name of the Faculty: </a:t>
            </a:r>
            <a:r>
              <a:rPr kumimoji="0" lang="en-IN" altLang="zh-CN" sz="2400" b="1" i="0" u="none" strike="noStrike" kern="1200" cap="none" spc="0" normalizeH="0" baseline="0" noProof="0" dirty="0" err="1">
                <a:ln>
                  <a:noFill/>
                </a:ln>
                <a:solidFill>
                  <a:schemeClr val="bg1"/>
                </a:solidFill>
                <a:effectLst/>
                <a:uLnTx/>
                <a:uFillTx/>
                <a:latin typeface="Tinos"/>
                <a:ea typeface="+mj-ea"/>
                <a:cs typeface="+mj-cs"/>
              </a:rPr>
              <a:t>Dr.</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r>
              <a:rPr lang="en-IN" altLang="zh-CN" sz="2400" b="1" dirty="0" smtClean="0">
                <a:solidFill>
                  <a:schemeClr val="bg1"/>
                </a:solidFill>
                <a:latin typeface="Tinos"/>
                <a:ea typeface="+mj-ea"/>
                <a:cs typeface="+mj-cs"/>
              </a:rPr>
              <a:t>Aakash </a:t>
            </a:r>
            <a:r>
              <a:rPr lang="en-IN" altLang="zh-CN" sz="2400" b="1" dirty="0" err="1" smtClean="0">
                <a:solidFill>
                  <a:schemeClr val="bg1"/>
                </a:solidFill>
                <a:latin typeface="Tinos"/>
                <a:ea typeface="+mj-ea"/>
                <a:cs typeface="+mj-cs"/>
              </a:rPr>
              <a:t>Mathur</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r>
              <a:rPr lang="en-US" altLang="zh-CN" sz="2400" b="1" dirty="0">
                <a:solidFill>
                  <a:schemeClr val="bg1"/>
                </a:solidFill>
                <a:latin typeface="Tinos"/>
              </a:rPr>
              <a:t>Program Name: </a:t>
            </a:r>
            <a:r>
              <a:rPr lang="en-US" altLang="zh-CN" sz="2400" b="1" dirty="0" err="1">
                <a:solidFill>
                  <a:schemeClr val="bg1"/>
                </a:solidFill>
                <a:latin typeface="Tinos"/>
              </a:rPr>
              <a:t>B.Tech</a:t>
            </a:r>
            <a:endParaRPr lang="zh-CN" altLang="en-US" sz="2400"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a16="http://schemas.microsoft.com/office/drawing/2014/main" xmlns="" id="{76ECCD46-935E-4F03-B432-451AF4FE5D6B}"/>
              </a:ext>
            </a:extLst>
          </p:cNvPr>
          <p:cNvSpPr/>
          <p:nvPr/>
        </p:nvSpPr>
        <p:spPr>
          <a:xfrm>
            <a:off x="1224017" y="1917628"/>
            <a:ext cx="10865202" cy="15696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lvl="1" algn="ctr"/>
            <a:r>
              <a:rPr lang="en-US" altLang="zh-CN" sz="4800" b="1" dirty="0">
                <a:solidFill>
                  <a:srgbClr val="0070C0"/>
                </a:solidFill>
                <a:effectLst>
                  <a:outerShdw blurRad="38100" dist="38100" dir="2700000" algn="tl">
                    <a:srgbClr val="000000">
                      <a:alpha val="43137"/>
                    </a:srgbClr>
                  </a:outerShdw>
                </a:effectLst>
                <a:latin typeface="Tinos"/>
              </a:rPr>
              <a:t>Effect of temperature and carrier concentration on Fermi level</a:t>
            </a:r>
            <a:endParaRPr lang="en-IN" sz="4800" dirty="0">
              <a:solidFill>
                <a:srgbClr val="0070C0"/>
              </a:solidFill>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 y="0"/>
            <a:ext cx="1504949" cy="1023587"/>
          </a:xfrm>
          <a:prstGeom prst="rect">
            <a:avLst/>
          </a:prstGeom>
        </p:spPr>
      </p:pic>
    </p:spTree>
  </p:cSld>
  <p:clrMapOvr>
    <a:masterClrMapping/>
  </p:clrMapOvr>
  <p:transition advTm="15927"/>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US" sz="2400" b="1" i="0" dirty="0">
                <a:solidFill>
                  <a:schemeClr val="bg1"/>
                </a:solidFill>
                <a:effectLst/>
                <a:latin typeface="Frutiger-Black"/>
              </a:rPr>
              <a:t>Derivation of </a:t>
            </a:r>
            <a:r>
              <a:rPr lang="en-US" sz="2400" b="1" i="1" dirty="0">
                <a:solidFill>
                  <a:schemeClr val="bg1"/>
                </a:solidFill>
                <a:effectLst/>
                <a:latin typeface="Frutiger-BlackItalic"/>
              </a:rPr>
              <a:t>n </a:t>
            </a:r>
            <a:r>
              <a:rPr lang="en-US" sz="2400" b="1" i="0" dirty="0">
                <a:solidFill>
                  <a:schemeClr val="bg1"/>
                </a:solidFill>
                <a:effectLst/>
                <a:latin typeface="Frutiger-Black"/>
              </a:rPr>
              <a:t>and </a:t>
            </a:r>
            <a:r>
              <a:rPr lang="en-US" sz="2400" b="1" i="1" dirty="0">
                <a:solidFill>
                  <a:schemeClr val="bg1"/>
                </a:solidFill>
                <a:effectLst/>
                <a:latin typeface="Frutiger-BlackItalic"/>
              </a:rPr>
              <a:t>p </a:t>
            </a:r>
            <a:r>
              <a:rPr lang="en-US" sz="2400" b="1" i="0" dirty="0">
                <a:solidFill>
                  <a:schemeClr val="bg1"/>
                </a:solidFill>
                <a:effectLst/>
                <a:latin typeface="Frutiger-Black"/>
              </a:rPr>
              <a:t>from </a:t>
            </a:r>
            <a:r>
              <a:rPr lang="en-US" sz="2400" b="1" i="1" dirty="0">
                <a:solidFill>
                  <a:schemeClr val="bg1"/>
                </a:solidFill>
                <a:effectLst/>
                <a:latin typeface="Frutiger-BlackItalic"/>
              </a:rPr>
              <a:t>D</a:t>
            </a:r>
            <a:r>
              <a:rPr lang="en-US" sz="2400" b="1" i="0" dirty="0">
                <a:solidFill>
                  <a:schemeClr val="bg1"/>
                </a:solidFill>
                <a:effectLst/>
                <a:latin typeface="Frutiger-Black"/>
              </a:rPr>
              <a:t>(</a:t>
            </a:r>
            <a:r>
              <a:rPr lang="en-US" sz="2400" b="1" i="1" dirty="0">
                <a:solidFill>
                  <a:schemeClr val="bg1"/>
                </a:solidFill>
                <a:effectLst/>
                <a:latin typeface="Frutiger-BlackItalic"/>
              </a:rPr>
              <a:t>E</a:t>
            </a:r>
            <a:r>
              <a:rPr lang="en-US" sz="2400" b="1" i="0" dirty="0">
                <a:solidFill>
                  <a:schemeClr val="bg1"/>
                </a:solidFill>
                <a:effectLst/>
                <a:latin typeface="Frutiger-Black"/>
              </a:rPr>
              <a:t>) and </a:t>
            </a:r>
            <a:r>
              <a:rPr lang="en-US" sz="2400" b="1" i="1" dirty="0">
                <a:solidFill>
                  <a:schemeClr val="bg1"/>
                </a:solidFill>
                <a:effectLst/>
                <a:latin typeface="Frutiger-BlackItalic"/>
              </a:rPr>
              <a:t>f</a:t>
            </a:r>
            <a:r>
              <a:rPr lang="en-US" sz="2400" b="1" i="0" dirty="0">
                <a:solidFill>
                  <a:schemeClr val="bg1"/>
                </a:solidFill>
                <a:effectLst/>
                <a:latin typeface="Frutiger-Black"/>
              </a:rPr>
              <a:t>(</a:t>
            </a:r>
            <a:r>
              <a:rPr lang="en-US" sz="2400" b="1" i="1" dirty="0">
                <a:solidFill>
                  <a:schemeClr val="bg1"/>
                </a:solidFill>
                <a:effectLst/>
                <a:latin typeface="Frutiger-BlackItalic"/>
              </a:rPr>
              <a:t>E</a:t>
            </a:r>
            <a:r>
              <a:rPr lang="en-US" sz="2400" b="1" i="0" dirty="0">
                <a:solidFill>
                  <a:schemeClr val="bg1"/>
                </a:solidFill>
                <a:effectLst/>
                <a:latin typeface="Frutiger-Black"/>
              </a:rPr>
              <a:t>)</a:t>
            </a:r>
            <a:r>
              <a:rPr lang="en-US" sz="3600" dirty="0">
                <a:solidFill>
                  <a:schemeClr val="bg1"/>
                </a:solidFill>
              </a:rPr>
              <a:t> </a:t>
            </a:r>
            <a:r>
              <a:rPr lang="en-US" sz="2800" dirty="0"/>
              <a:t/>
            </a:r>
            <a:br>
              <a:rPr lang="en-US" sz="2800" dirty="0"/>
            </a:b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xmlns=""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12" name="Rectangle 7">
            <a:extLst>
              <a:ext uri="{FF2B5EF4-FFF2-40B4-BE49-F238E27FC236}">
                <a16:creationId xmlns:a16="http://schemas.microsoft.com/office/drawing/2014/main" xmlns="" id="{9FD34A97-A2C4-44B2-B24C-139DE104FA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xmlns="" id="{6E9F30C6-1807-4791-BFEE-B571D6882202}"/>
              </a:ext>
            </a:extLst>
          </p:cNvPr>
          <p:cNvSpPr txBox="1"/>
          <p:nvPr/>
        </p:nvSpPr>
        <p:spPr>
          <a:xfrm>
            <a:off x="1794244" y="1115528"/>
            <a:ext cx="7955812" cy="1200329"/>
          </a:xfrm>
          <a:prstGeom prst="rect">
            <a:avLst/>
          </a:prstGeom>
          <a:noFill/>
        </p:spPr>
        <p:txBody>
          <a:bodyPr wrap="square">
            <a:spAutoFit/>
          </a:bodyPr>
          <a:lstStyle/>
          <a:p>
            <a:r>
              <a:rPr lang="en-US" sz="1800" b="0" i="0" dirty="0">
                <a:solidFill>
                  <a:srgbClr val="000000"/>
                </a:solidFill>
                <a:effectLst/>
                <a:latin typeface="TimesTen-Roman"/>
              </a:rPr>
              <a:t>An expression for the hole concentration can be derived in the same way. The</a:t>
            </a:r>
            <a:br>
              <a:rPr lang="en-US" sz="1800" b="0" i="0" dirty="0">
                <a:solidFill>
                  <a:srgbClr val="000000"/>
                </a:solidFill>
                <a:effectLst/>
                <a:latin typeface="TimesTen-Roman"/>
              </a:rPr>
            </a:br>
            <a:r>
              <a:rPr lang="en-US" sz="1800" b="0" i="0" dirty="0">
                <a:solidFill>
                  <a:srgbClr val="000000"/>
                </a:solidFill>
                <a:effectLst/>
                <a:latin typeface="TimesTen-Roman"/>
              </a:rPr>
              <a:t>probability of an energy state being occupied by a hole is the probability of it </a:t>
            </a:r>
            <a:r>
              <a:rPr lang="en-US" sz="1800" b="0" i="1" dirty="0">
                <a:solidFill>
                  <a:srgbClr val="000000"/>
                </a:solidFill>
                <a:effectLst/>
                <a:latin typeface="TimesTen-Italic"/>
              </a:rPr>
              <a:t>not</a:t>
            </a:r>
            <a:br>
              <a:rPr lang="en-US" sz="1800" b="0" i="1" dirty="0">
                <a:solidFill>
                  <a:srgbClr val="000000"/>
                </a:solidFill>
                <a:effectLst/>
                <a:latin typeface="TimesTen-Italic"/>
              </a:rPr>
            </a:br>
            <a:r>
              <a:rPr lang="en-US" sz="1800" b="0" i="0" dirty="0">
                <a:solidFill>
                  <a:srgbClr val="000000"/>
                </a:solidFill>
                <a:effectLst/>
                <a:latin typeface="TimesTen-Roman"/>
              </a:rPr>
              <a:t>being occupied by an electron, i.e., 1– </a:t>
            </a:r>
            <a:r>
              <a:rPr lang="en-US" sz="1800" b="0" i="1" dirty="0">
                <a:solidFill>
                  <a:srgbClr val="000000"/>
                </a:solidFill>
                <a:effectLst/>
                <a:latin typeface="TimesTen-Italic"/>
              </a:rPr>
              <a:t>f </a:t>
            </a:r>
            <a:r>
              <a:rPr lang="en-US" sz="1800" b="0" i="0" dirty="0">
                <a:solidFill>
                  <a:srgbClr val="000000"/>
                </a:solidFill>
                <a:effectLst/>
                <a:latin typeface="TimesTen-Roman"/>
              </a:rPr>
              <a:t>(</a:t>
            </a:r>
            <a:r>
              <a:rPr lang="en-US" sz="1800" b="0" i="1" dirty="0">
                <a:solidFill>
                  <a:srgbClr val="000000"/>
                </a:solidFill>
                <a:effectLst/>
                <a:latin typeface="TimesTen-Italic"/>
              </a:rPr>
              <a:t>E</a:t>
            </a:r>
            <a:r>
              <a:rPr lang="en-US" sz="1800" b="0" i="0" dirty="0">
                <a:solidFill>
                  <a:srgbClr val="000000"/>
                </a:solidFill>
                <a:effectLst/>
                <a:latin typeface="TimesTen-Roman"/>
              </a:rPr>
              <a:t>). Therefore,</a:t>
            </a:r>
            <a:r>
              <a:rPr lang="en-US" dirty="0"/>
              <a:t> </a:t>
            </a:r>
            <a:br>
              <a:rPr lang="en-US" dirty="0"/>
            </a:br>
            <a:endParaRPr lang="en-IN" dirty="0"/>
          </a:p>
        </p:txBody>
      </p:sp>
      <p:pic>
        <p:nvPicPr>
          <p:cNvPr id="4" name="Picture 3">
            <a:extLst>
              <a:ext uri="{FF2B5EF4-FFF2-40B4-BE49-F238E27FC236}">
                <a16:creationId xmlns:a16="http://schemas.microsoft.com/office/drawing/2014/main" xmlns="" id="{037883C2-C599-4F51-BF2E-CC477B7C13C0}"/>
              </a:ext>
            </a:extLst>
          </p:cNvPr>
          <p:cNvPicPr>
            <a:picLocks noChangeAspect="1"/>
          </p:cNvPicPr>
          <p:nvPr/>
        </p:nvPicPr>
        <p:blipFill>
          <a:blip r:embed="rId4"/>
          <a:stretch>
            <a:fillRect/>
          </a:stretch>
        </p:blipFill>
        <p:spPr>
          <a:xfrm>
            <a:off x="1679058" y="2245361"/>
            <a:ext cx="4668579" cy="1413725"/>
          </a:xfrm>
          <a:prstGeom prst="rect">
            <a:avLst/>
          </a:prstGeom>
        </p:spPr>
      </p:pic>
      <p:pic>
        <p:nvPicPr>
          <p:cNvPr id="6" name="Picture 5">
            <a:extLst>
              <a:ext uri="{FF2B5EF4-FFF2-40B4-BE49-F238E27FC236}">
                <a16:creationId xmlns:a16="http://schemas.microsoft.com/office/drawing/2014/main" xmlns="" id="{96E85D0C-BC2C-413F-87E2-27BCB47C301D}"/>
              </a:ext>
            </a:extLst>
          </p:cNvPr>
          <p:cNvPicPr>
            <a:picLocks noChangeAspect="1"/>
          </p:cNvPicPr>
          <p:nvPr/>
        </p:nvPicPr>
        <p:blipFill>
          <a:blip r:embed="rId5"/>
          <a:stretch>
            <a:fillRect/>
          </a:stretch>
        </p:blipFill>
        <p:spPr>
          <a:xfrm>
            <a:off x="2027385" y="4456552"/>
            <a:ext cx="2969918" cy="1605782"/>
          </a:xfrm>
          <a:prstGeom prst="rect">
            <a:avLst/>
          </a:prstGeom>
        </p:spPr>
      </p:pic>
      <p:sp>
        <p:nvSpPr>
          <p:cNvPr id="14" name="TextBox 13">
            <a:extLst>
              <a:ext uri="{FF2B5EF4-FFF2-40B4-BE49-F238E27FC236}">
                <a16:creationId xmlns:a16="http://schemas.microsoft.com/office/drawing/2014/main" xmlns="" id="{B84FEAE7-61E6-4F11-964F-A6399AFEF416}"/>
              </a:ext>
            </a:extLst>
          </p:cNvPr>
          <p:cNvSpPr txBox="1"/>
          <p:nvPr/>
        </p:nvSpPr>
        <p:spPr>
          <a:xfrm>
            <a:off x="2027385" y="3918180"/>
            <a:ext cx="6097772" cy="369332"/>
          </a:xfrm>
          <a:prstGeom prst="rect">
            <a:avLst/>
          </a:prstGeom>
          <a:noFill/>
        </p:spPr>
        <p:txBody>
          <a:bodyPr wrap="square">
            <a:spAutoFit/>
          </a:bodyPr>
          <a:lstStyle/>
          <a:p>
            <a:r>
              <a:rPr lang="en-US" sz="1800" b="0" i="0" dirty="0">
                <a:solidFill>
                  <a:srgbClr val="000000"/>
                </a:solidFill>
                <a:effectLst/>
                <a:latin typeface="TimesTen-Roman"/>
              </a:rPr>
              <a:t>Therefore the expression for hole concentration is: </a:t>
            </a:r>
            <a:endParaRPr lang="en-IN" dirty="0"/>
          </a:p>
        </p:txBody>
      </p:sp>
      <p:sp>
        <p:nvSpPr>
          <p:cNvPr id="16" name="TextBox 15">
            <a:extLst>
              <a:ext uri="{FF2B5EF4-FFF2-40B4-BE49-F238E27FC236}">
                <a16:creationId xmlns:a16="http://schemas.microsoft.com/office/drawing/2014/main" xmlns="" id="{C8C86FE2-1F5E-43A6-BA6B-0E613A6DF2CC}"/>
              </a:ext>
            </a:extLst>
          </p:cNvPr>
          <p:cNvSpPr txBox="1"/>
          <p:nvPr/>
        </p:nvSpPr>
        <p:spPr>
          <a:xfrm>
            <a:off x="4997303" y="5360597"/>
            <a:ext cx="3522035" cy="923330"/>
          </a:xfrm>
          <a:prstGeom prst="rect">
            <a:avLst/>
          </a:prstGeom>
          <a:noFill/>
        </p:spPr>
        <p:txBody>
          <a:bodyPr wrap="square">
            <a:spAutoFit/>
          </a:bodyPr>
          <a:lstStyle/>
          <a:p>
            <a:r>
              <a:rPr lang="en-US" sz="1800" b="0" i="1" dirty="0">
                <a:solidFill>
                  <a:srgbClr val="000000"/>
                </a:solidFill>
                <a:effectLst/>
                <a:latin typeface="TimesTen-Italic"/>
              </a:rPr>
              <a:t>N</a:t>
            </a:r>
            <a:r>
              <a:rPr lang="en-US" sz="1400" b="0" i="0" dirty="0">
                <a:solidFill>
                  <a:srgbClr val="000000"/>
                </a:solidFill>
                <a:effectLst/>
                <a:latin typeface="TimesTen-Roman"/>
              </a:rPr>
              <a:t>v </a:t>
            </a:r>
            <a:r>
              <a:rPr lang="en-US" sz="1800" b="0" i="0" dirty="0">
                <a:solidFill>
                  <a:srgbClr val="000000"/>
                </a:solidFill>
                <a:effectLst/>
                <a:latin typeface="TimesTen-Roman"/>
              </a:rPr>
              <a:t>is the </a:t>
            </a:r>
            <a:r>
              <a:rPr lang="en-US" sz="1800" b="1" i="0" dirty="0">
                <a:solidFill>
                  <a:srgbClr val="000000"/>
                </a:solidFill>
                <a:effectLst/>
                <a:latin typeface="TimesTen-Bold"/>
              </a:rPr>
              <a:t>effective density of states of the valence band</a:t>
            </a:r>
            <a:r>
              <a:rPr lang="en-US" dirty="0"/>
              <a:t> </a:t>
            </a:r>
            <a:br>
              <a:rPr lang="en-US" dirty="0"/>
            </a:br>
            <a:endParaRPr lang="en-IN" dirty="0"/>
          </a:p>
        </p:txBody>
      </p:sp>
      <p:sp>
        <p:nvSpPr>
          <p:cNvPr id="18" name="TextBox 17">
            <a:extLst>
              <a:ext uri="{FF2B5EF4-FFF2-40B4-BE49-F238E27FC236}">
                <a16:creationId xmlns:a16="http://schemas.microsoft.com/office/drawing/2014/main" xmlns="" id="{061FF740-2DBD-42AE-8C54-C1BE6E0BF5BD}"/>
              </a:ext>
            </a:extLst>
          </p:cNvPr>
          <p:cNvSpPr txBox="1"/>
          <p:nvPr/>
        </p:nvSpPr>
        <p:spPr>
          <a:xfrm>
            <a:off x="8125157" y="2475611"/>
            <a:ext cx="4000500" cy="1200329"/>
          </a:xfrm>
          <a:prstGeom prst="rect">
            <a:avLst/>
          </a:prstGeom>
          <a:noFill/>
        </p:spPr>
        <p:txBody>
          <a:bodyPr wrap="square">
            <a:spAutoFit/>
          </a:bodyPr>
          <a:lstStyle/>
          <a:p>
            <a:r>
              <a:rPr lang="en-US" sz="1800" b="1" i="0" dirty="0">
                <a:solidFill>
                  <a:srgbClr val="000000"/>
                </a:solidFill>
                <a:effectLst/>
                <a:highlight>
                  <a:srgbClr val="FFFF00"/>
                </a:highlight>
                <a:latin typeface="TimesTen-Roman"/>
              </a:rPr>
              <a:t>The values of </a:t>
            </a:r>
            <a:r>
              <a:rPr lang="en-US" sz="1800" b="1" i="1" dirty="0">
                <a:solidFill>
                  <a:srgbClr val="000000"/>
                </a:solidFill>
                <a:effectLst/>
                <a:highlight>
                  <a:srgbClr val="FFFF00"/>
                </a:highlight>
                <a:latin typeface="TimesTen-Italic"/>
              </a:rPr>
              <a:t>N</a:t>
            </a:r>
            <a:r>
              <a:rPr lang="en-US" sz="1400" b="1" i="0" dirty="0">
                <a:solidFill>
                  <a:srgbClr val="000000"/>
                </a:solidFill>
                <a:effectLst/>
                <a:highlight>
                  <a:srgbClr val="FFFF00"/>
                </a:highlight>
                <a:latin typeface="TimesTen-Roman"/>
              </a:rPr>
              <a:t>c </a:t>
            </a:r>
            <a:r>
              <a:rPr lang="en-US" sz="1800" b="1" i="0" dirty="0">
                <a:solidFill>
                  <a:srgbClr val="000000"/>
                </a:solidFill>
                <a:effectLst/>
                <a:highlight>
                  <a:srgbClr val="FFFF00"/>
                </a:highlight>
                <a:latin typeface="TimesTen-Roman"/>
              </a:rPr>
              <a:t>and </a:t>
            </a:r>
            <a:r>
              <a:rPr lang="en-US" sz="1800" b="1" i="1" dirty="0">
                <a:solidFill>
                  <a:srgbClr val="000000"/>
                </a:solidFill>
                <a:effectLst/>
                <a:highlight>
                  <a:srgbClr val="FFFF00"/>
                </a:highlight>
                <a:latin typeface="TimesTen-Italic"/>
              </a:rPr>
              <a:t>N</a:t>
            </a:r>
            <a:r>
              <a:rPr lang="en-US" sz="1400" b="1" i="0" dirty="0">
                <a:solidFill>
                  <a:srgbClr val="000000"/>
                </a:solidFill>
                <a:effectLst/>
                <a:highlight>
                  <a:srgbClr val="FFFF00"/>
                </a:highlight>
                <a:latin typeface="TimesTen-Roman"/>
              </a:rPr>
              <a:t>v</a:t>
            </a:r>
            <a:r>
              <a:rPr lang="en-US" sz="1800" b="1" i="1" dirty="0">
                <a:solidFill>
                  <a:srgbClr val="000000"/>
                </a:solidFill>
                <a:effectLst/>
                <a:highlight>
                  <a:srgbClr val="FFFF00"/>
                </a:highlight>
                <a:latin typeface="TimesTen-Italic"/>
              </a:rPr>
              <a:t>, </a:t>
            </a:r>
            <a:r>
              <a:rPr lang="en-US" sz="1800" b="1" i="0" dirty="0">
                <a:solidFill>
                  <a:srgbClr val="000000"/>
                </a:solidFill>
                <a:effectLst/>
                <a:highlight>
                  <a:srgbClr val="FFFF00"/>
                </a:highlight>
                <a:latin typeface="TimesTen-Roman"/>
              </a:rPr>
              <a:t>both</a:t>
            </a:r>
            <a:br>
              <a:rPr lang="en-US" sz="1800" b="1" i="0" dirty="0">
                <a:solidFill>
                  <a:srgbClr val="000000"/>
                </a:solidFill>
                <a:effectLst/>
                <a:highlight>
                  <a:srgbClr val="FFFF00"/>
                </a:highlight>
                <a:latin typeface="TimesTen-Roman"/>
              </a:rPr>
            </a:br>
            <a:r>
              <a:rPr lang="en-US" sz="1800" b="1" i="0" dirty="0">
                <a:solidFill>
                  <a:srgbClr val="000000"/>
                </a:solidFill>
                <a:effectLst/>
                <a:highlight>
                  <a:srgbClr val="FFFF00"/>
                </a:highlight>
                <a:latin typeface="TimesTen-Roman"/>
              </a:rPr>
              <a:t>about 10</a:t>
            </a:r>
            <a:r>
              <a:rPr lang="en-US" sz="1400" b="1" i="0" baseline="30000" dirty="0">
                <a:solidFill>
                  <a:srgbClr val="000000"/>
                </a:solidFill>
                <a:effectLst/>
                <a:highlight>
                  <a:srgbClr val="FFFF00"/>
                </a:highlight>
                <a:latin typeface="TimesTen-Roman"/>
              </a:rPr>
              <a:t>19 </a:t>
            </a:r>
            <a:r>
              <a:rPr lang="en-US" sz="1800" b="1" i="0" dirty="0">
                <a:solidFill>
                  <a:srgbClr val="000000"/>
                </a:solidFill>
                <a:effectLst/>
                <a:highlight>
                  <a:srgbClr val="FFFF00"/>
                </a:highlight>
                <a:latin typeface="TimesTen-Roman"/>
              </a:rPr>
              <a:t>cm</a:t>
            </a:r>
            <a:r>
              <a:rPr lang="en-US" sz="1400" b="1" i="0" baseline="30000" dirty="0">
                <a:solidFill>
                  <a:srgbClr val="000000"/>
                </a:solidFill>
                <a:effectLst/>
                <a:highlight>
                  <a:srgbClr val="FFFF00"/>
                </a:highlight>
                <a:latin typeface="TimesTen-Roman"/>
              </a:rPr>
              <a:t>–3</a:t>
            </a:r>
            <a:r>
              <a:rPr lang="en-US" sz="1800" b="1" i="0" dirty="0">
                <a:solidFill>
                  <a:srgbClr val="000000"/>
                </a:solidFill>
                <a:effectLst/>
                <a:highlight>
                  <a:srgbClr val="FFFF00"/>
                </a:highlight>
                <a:latin typeface="TimesTen-Roman"/>
              </a:rPr>
              <a:t>, differ only because </a:t>
            </a:r>
            <a:r>
              <a:rPr lang="en-US" sz="1800" b="1" i="1" dirty="0" err="1">
                <a:solidFill>
                  <a:srgbClr val="000000"/>
                </a:solidFill>
                <a:effectLst/>
                <a:highlight>
                  <a:srgbClr val="FFFF00"/>
                </a:highlight>
                <a:latin typeface="TimesTen-Italic"/>
              </a:rPr>
              <a:t>m</a:t>
            </a:r>
            <a:r>
              <a:rPr lang="en-US" sz="1400" b="1" i="1" dirty="0" err="1">
                <a:solidFill>
                  <a:srgbClr val="000000"/>
                </a:solidFill>
                <a:effectLst/>
                <a:highlight>
                  <a:srgbClr val="FFFF00"/>
                </a:highlight>
                <a:latin typeface="TimesTen-Italic"/>
              </a:rPr>
              <a:t>n</a:t>
            </a:r>
            <a:r>
              <a:rPr lang="en-US" sz="1400" b="1" i="1" dirty="0">
                <a:solidFill>
                  <a:srgbClr val="000000"/>
                </a:solidFill>
                <a:effectLst/>
                <a:highlight>
                  <a:srgbClr val="FFFF00"/>
                </a:highlight>
                <a:latin typeface="TimesTen-Italic"/>
              </a:rPr>
              <a:t> </a:t>
            </a:r>
            <a:r>
              <a:rPr lang="en-US" sz="1800" b="1" i="0" dirty="0">
                <a:solidFill>
                  <a:srgbClr val="000000"/>
                </a:solidFill>
                <a:effectLst/>
                <a:highlight>
                  <a:srgbClr val="FFFF00"/>
                </a:highlight>
                <a:latin typeface="TimesTen-Roman"/>
              </a:rPr>
              <a:t>and </a:t>
            </a:r>
            <a:r>
              <a:rPr lang="en-US" sz="1800" b="1" i="1" dirty="0" err="1">
                <a:solidFill>
                  <a:srgbClr val="000000"/>
                </a:solidFill>
                <a:effectLst/>
                <a:highlight>
                  <a:srgbClr val="FFFF00"/>
                </a:highlight>
                <a:latin typeface="TimesTen-Italic"/>
              </a:rPr>
              <a:t>m</a:t>
            </a:r>
            <a:r>
              <a:rPr lang="en-US" sz="1400" b="1" i="1" dirty="0" err="1">
                <a:solidFill>
                  <a:srgbClr val="000000"/>
                </a:solidFill>
                <a:effectLst/>
                <a:highlight>
                  <a:srgbClr val="FFFF00"/>
                </a:highlight>
                <a:latin typeface="TimesTen-Italic"/>
              </a:rPr>
              <a:t>p</a:t>
            </a:r>
            <a:r>
              <a:rPr lang="en-US" sz="1400" b="1" i="1" dirty="0">
                <a:solidFill>
                  <a:srgbClr val="000000"/>
                </a:solidFill>
                <a:effectLst/>
                <a:highlight>
                  <a:srgbClr val="FFFF00"/>
                </a:highlight>
                <a:latin typeface="TimesTen-Italic"/>
              </a:rPr>
              <a:t> </a:t>
            </a:r>
            <a:r>
              <a:rPr lang="en-US" sz="1800" b="1" i="0" dirty="0">
                <a:solidFill>
                  <a:srgbClr val="000000"/>
                </a:solidFill>
                <a:effectLst/>
                <a:highlight>
                  <a:srgbClr val="FFFF00"/>
                </a:highlight>
                <a:latin typeface="TimesTen-Roman"/>
              </a:rPr>
              <a:t>are different. </a:t>
            </a:r>
            <a:r>
              <a:rPr lang="en-US" b="1" dirty="0">
                <a:highlight>
                  <a:srgbClr val="FFFF00"/>
                </a:highlight>
              </a:rPr>
              <a:t/>
            </a:r>
            <a:br>
              <a:rPr lang="en-US" b="1" dirty="0">
                <a:highlight>
                  <a:srgbClr val="FFFF00"/>
                </a:highlight>
              </a:rPr>
            </a:br>
            <a:endParaRPr lang="en-IN" b="1" dirty="0">
              <a:highlight>
                <a:srgbClr val="FFFF00"/>
              </a:highlight>
            </a:endParaRPr>
          </a:p>
        </p:txBody>
      </p:sp>
    </p:spTree>
    <p:extLst>
      <p:ext uri="{BB962C8B-B14F-4D97-AF65-F5344CB8AC3E}">
        <p14:creationId xmlns:p14="http://schemas.microsoft.com/office/powerpoint/2010/main" val="2300173354"/>
      </p:ext>
    </p:extLst>
  </p:cSld>
  <p:clrMapOvr>
    <a:masterClrMapping/>
  </p:clrMapOvr>
  <p:transition advTm="18756"/>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IN" sz="2000" b="1" dirty="0">
                <a:solidFill>
                  <a:schemeClr val="bg1"/>
                </a:solidFill>
                <a:effectLst/>
                <a:latin typeface="Times New Roman" panose="02020603050405020304" pitchFamily="18" charset="0"/>
                <a:ea typeface="Calibri" panose="020F0502020204030204" pitchFamily="34" charset="0"/>
              </a:rPr>
              <a:t>Fermi level in Intrinsic Semiconductor</a:t>
            </a:r>
            <a:r>
              <a:rPr lang="en-US" sz="2800" dirty="0"/>
              <a:t/>
            </a:r>
            <a:br>
              <a:rPr lang="en-US" sz="2800" dirty="0"/>
            </a:b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0" y="0"/>
            <a:ext cx="1504949" cy="1023587"/>
          </a:xfrm>
          <a:prstGeom prst="rect">
            <a:avLst/>
          </a:prstGeom>
        </p:spPr>
      </p:pic>
      <p:sp>
        <p:nvSpPr>
          <p:cNvPr id="12" name="Rectangle 7">
            <a:extLst>
              <a:ext uri="{FF2B5EF4-FFF2-40B4-BE49-F238E27FC236}">
                <a16:creationId xmlns:a16="http://schemas.microsoft.com/office/drawing/2014/main" xmlns="" id="{9FD34A97-A2C4-44B2-B24C-139DE104FA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xmlns="" id="{F755DA3A-FF9C-495A-A159-8CF0E1ACE28D}"/>
              </a:ext>
            </a:extLst>
          </p:cNvPr>
          <p:cNvSpPr txBox="1"/>
          <p:nvPr/>
        </p:nvSpPr>
        <p:spPr>
          <a:xfrm>
            <a:off x="752474" y="1175367"/>
            <a:ext cx="6097772" cy="390684"/>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an intrinsic semiconductor n</a:t>
            </a:r>
            <a:r>
              <a:rPr lang="en-IN" sz="1800" baseline="-25000" dirty="0">
                <a:effectLst/>
                <a:latin typeface="Times New Roman" panose="02020603050405020304" pitchFamily="18" charset="0"/>
                <a:ea typeface="Calibri" panose="020F0502020204030204" pitchFamily="34" charset="0"/>
                <a:cs typeface="Times New Roman" panose="02020603050405020304" pitchFamily="18" charset="0"/>
              </a:rPr>
              <a:t>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IN" sz="1800" baseline="-25000" dirty="0" err="1">
                <a:effectLst/>
                <a:latin typeface="Times New Roman" panose="02020603050405020304" pitchFamily="18" charset="0"/>
                <a:ea typeface="Calibri" panose="020F0502020204030204" pitchFamily="34" charset="0"/>
                <a:cs typeface="Times New Roman" panose="02020603050405020304" pitchFamily="18" charset="0"/>
              </a:rPr>
              <a: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IN" sz="1800"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xmlns="" id="{4788AF83-290C-44A3-BFB0-F1C129990A6B}"/>
              </a:ext>
            </a:extLst>
          </p:cNvPr>
          <p:cNvPicPr>
            <a:picLocks noChangeAspect="1"/>
          </p:cNvPicPr>
          <p:nvPr/>
        </p:nvPicPr>
        <p:blipFill>
          <a:blip r:embed="rId5"/>
          <a:stretch>
            <a:fillRect/>
          </a:stretch>
        </p:blipFill>
        <p:spPr>
          <a:xfrm>
            <a:off x="563795" y="1690965"/>
            <a:ext cx="9994604" cy="1334758"/>
          </a:xfrm>
          <a:prstGeom prst="rect">
            <a:avLst/>
          </a:prstGeom>
        </p:spPr>
      </p:pic>
      <p:pic>
        <p:nvPicPr>
          <p:cNvPr id="4" name="Picture 3">
            <a:extLst>
              <a:ext uri="{FF2B5EF4-FFF2-40B4-BE49-F238E27FC236}">
                <a16:creationId xmlns:a16="http://schemas.microsoft.com/office/drawing/2014/main" xmlns="" id="{156A45F5-3303-4A24-AB79-C89D3E769A44}"/>
              </a:ext>
            </a:extLst>
          </p:cNvPr>
          <p:cNvPicPr>
            <a:picLocks noChangeAspect="1"/>
          </p:cNvPicPr>
          <p:nvPr/>
        </p:nvPicPr>
        <p:blipFill>
          <a:blip r:embed="rId6"/>
          <a:stretch>
            <a:fillRect/>
          </a:stretch>
        </p:blipFill>
        <p:spPr>
          <a:xfrm>
            <a:off x="465174" y="2815056"/>
            <a:ext cx="11620495" cy="1477732"/>
          </a:xfrm>
          <a:prstGeom prst="rect">
            <a:avLst/>
          </a:prstGeom>
        </p:spPr>
      </p:pic>
      <p:sp>
        <p:nvSpPr>
          <p:cNvPr id="13" name="TextBox 12">
            <a:extLst>
              <a:ext uri="{FF2B5EF4-FFF2-40B4-BE49-F238E27FC236}">
                <a16:creationId xmlns:a16="http://schemas.microsoft.com/office/drawing/2014/main" xmlns="" id="{AF84587F-B7BF-41E3-8AD9-5A102C497674}"/>
              </a:ext>
            </a:extLst>
          </p:cNvPr>
          <p:cNvSpPr txBox="1"/>
          <p:nvPr/>
        </p:nvSpPr>
        <p:spPr>
          <a:xfrm>
            <a:off x="571500" y="4154846"/>
            <a:ext cx="6305106" cy="390684"/>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Taking log on both the sides, we get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xmlns="" id="{17562AEA-1FE5-49C0-B3F5-D1A2FDDD13F8}"/>
              </a:ext>
            </a:extLst>
          </p:cNvPr>
          <p:cNvPicPr>
            <a:picLocks noChangeAspect="1"/>
          </p:cNvPicPr>
          <p:nvPr/>
        </p:nvPicPr>
        <p:blipFill>
          <a:blip r:embed="rId7"/>
          <a:stretch>
            <a:fillRect/>
          </a:stretch>
        </p:blipFill>
        <p:spPr>
          <a:xfrm>
            <a:off x="486750" y="4709845"/>
            <a:ext cx="6887508" cy="1247428"/>
          </a:xfrm>
          <a:prstGeom prst="rect">
            <a:avLst/>
          </a:prstGeom>
        </p:spPr>
      </p:pic>
      <p:sp>
        <p:nvSpPr>
          <p:cNvPr id="16" name="TextBox 15">
            <a:extLst>
              <a:ext uri="{FF2B5EF4-FFF2-40B4-BE49-F238E27FC236}">
                <a16:creationId xmlns:a16="http://schemas.microsoft.com/office/drawing/2014/main" xmlns="" id="{03F129FC-F5A2-4160-BAC8-E82161FF2187}"/>
              </a:ext>
            </a:extLst>
          </p:cNvPr>
          <p:cNvSpPr txBox="1"/>
          <p:nvPr/>
        </p:nvSpPr>
        <p:spPr>
          <a:xfrm>
            <a:off x="6724207" y="1533406"/>
            <a:ext cx="5467793" cy="1346331"/>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Strictly speaking the effective mass of electron m</a:t>
            </a:r>
            <a:r>
              <a:rPr lang="en-IN" sz="1800" baseline="-25000" dirty="0">
                <a:effectLst/>
                <a:latin typeface="Times New Roman" panose="02020603050405020304" pitchFamily="18" charset="0"/>
                <a:ea typeface="Calibri" panose="020F0502020204030204" pitchFamily="34" charset="0"/>
                <a:cs typeface="Times New Roman" panose="02020603050405020304" pitchFamily="18" charset="0"/>
              </a:rPr>
              <a:t>e</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different than that of a hole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t>
            </a:r>
            <a:r>
              <a:rPr lang="en-IN" sz="1800" baseline="-25000" dirty="0" err="1">
                <a:effectLst/>
                <a:latin typeface="Times New Roman" panose="02020603050405020304" pitchFamily="18" charset="0"/>
                <a:ea typeface="Calibri" panose="020F0502020204030204" pitchFamily="34" charset="0"/>
                <a:cs typeface="Times New Roman" panose="02020603050405020304" pitchFamily="18" charset="0"/>
              </a:rPr>
              <a:t>h</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but to a good approximation m</a:t>
            </a:r>
            <a:r>
              <a:rPr lang="en-IN" sz="1800" baseline="-25000" dirty="0">
                <a:effectLst/>
                <a:latin typeface="Times New Roman" panose="02020603050405020304" pitchFamily="18" charset="0"/>
                <a:ea typeface="Calibri" panose="020F0502020204030204" pitchFamily="34" charset="0"/>
                <a:cs typeface="Times New Roman" panose="02020603050405020304" pitchFamily="18" charset="0"/>
              </a:rPr>
              <a:t>e</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t>
            </a:r>
            <a:r>
              <a:rPr lang="en-IN" sz="1800" baseline="-25000" dirty="0" err="1">
                <a:effectLst/>
                <a:latin typeface="Times New Roman" panose="02020603050405020304" pitchFamily="18" charset="0"/>
                <a:ea typeface="Calibri" panose="020F0502020204030204" pitchFamily="34" charset="0"/>
                <a:cs typeface="Times New Roman" panose="02020603050405020304" pitchFamily="18" charset="0"/>
              </a:rPr>
              <a:t>h</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may be assumed to be equal and so eqn. reduces 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5" name="Object 14">
            <a:extLst>
              <a:ext uri="{FF2B5EF4-FFF2-40B4-BE49-F238E27FC236}">
                <a16:creationId xmlns:a16="http://schemas.microsoft.com/office/drawing/2014/main" xmlns="" id="{F6ED21C3-9FCA-439A-A9BC-423FE5FF4198}"/>
              </a:ext>
            </a:extLst>
          </p:cNvPr>
          <p:cNvGraphicFramePr>
            <a:graphicFrameLocks noChangeAspect="1"/>
          </p:cNvGraphicFramePr>
          <p:nvPr>
            <p:extLst>
              <p:ext uri="{D42A27DB-BD31-4B8C-83A1-F6EECF244321}">
                <p14:modId xmlns:p14="http://schemas.microsoft.com/office/powerpoint/2010/main" val="2152588616"/>
              </p:ext>
            </p:extLst>
          </p:nvPr>
        </p:nvGraphicFramePr>
        <p:xfrm>
          <a:off x="8452883" y="2951382"/>
          <a:ext cx="1807535" cy="788522"/>
        </p:xfrm>
        <a:graphic>
          <a:graphicData uri="http://schemas.openxmlformats.org/presentationml/2006/ole">
            <mc:AlternateContent xmlns:mc="http://schemas.openxmlformats.org/markup-compatibility/2006">
              <mc:Choice xmlns:v="urn:schemas-microsoft-com:vml" Requires="v">
                <p:oleObj spid="_x0000_s1026" r:id="rId8" imgW="939392" imgH="406224" progId="Equation.3">
                  <p:embed/>
                </p:oleObj>
              </mc:Choice>
              <mc:Fallback>
                <p:oleObj r:id="rId8" imgW="939392" imgH="406224" progId="Equation.3">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2883" y="2951382"/>
                        <a:ext cx="1807535" cy="788522"/>
                      </a:xfrm>
                      <a:prstGeom prst="rect">
                        <a:avLst/>
                      </a:prstGeom>
                      <a:noFill/>
                    </p:spPr>
                  </p:pic>
                </p:oleObj>
              </mc:Fallback>
            </mc:AlternateContent>
          </a:graphicData>
        </a:graphic>
      </p:graphicFrame>
      <p:sp>
        <p:nvSpPr>
          <p:cNvPr id="20" name="TextBox 19">
            <a:extLst>
              <a:ext uri="{FF2B5EF4-FFF2-40B4-BE49-F238E27FC236}">
                <a16:creationId xmlns:a16="http://schemas.microsoft.com/office/drawing/2014/main" xmlns="" id="{65824AA0-150C-4B01-B14A-7B442977826D}"/>
              </a:ext>
            </a:extLst>
          </p:cNvPr>
          <p:cNvSpPr txBox="1"/>
          <p:nvPr/>
        </p:nvSpPr>
        <p:spPr>
          <a:xfrm>
            <a:off x="7257025" y="3739904"/>
            <a:ext cx="4448225" cy="1027782"/>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shows that in an intrinsic semi-conductor, the Fermi-level essentially lies at the centre of the forbidden energy gap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a:t>
            </a:r>
            <a:r>
              <a:rPr lang="en-IN" sz="1800" baseline="-25000" dirty="0" err="1">
                <a:effectLst/>
                <a:latin typeface="Times New Roman" panose="02020603050405020304" pitchFamily="18" charset="0"/>
                <a:ea typeface="Calibri" panose="020F0502020204030204" pitchFamily="34" charset="0"/>
                <a:cs typeface="Times New Roman" panose="02020603050405020304" pitchFamily="18" charset="0"/>
              </a:rPr>
              <a:t>g</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CCB76668-67F6-4670-BF28-0854C1A496F2}"/>
              </a:ext>
            </a:extLst>
          </p:cNvPr>
          <p:cNvPicPr>
            <a:picLocks noChangeAspect="1"/>
          </p:cNvPicPr>
          <p:nvPr/>
        </p:nvPicPr>
        <p:blipFill>
          <a:blip r:embed="rId10"/>
          <a:stretch>
            <a:fillRect/>
          </a:stretch>
        </p:blipFill>
        <p:spPr>
          <a:xfrm>
            <a:off x="3930504" y="2282678"/>
            <a:ext cx="409575" cy="323850"/>
          </a:xfrm>
          <a:prstGeom prst="rect">
            <a:avLst/>
          </a:prstGeom>
        </p:spPr>
      </p:pic>
    </p:spTree>
    <p:extLst>
      <p:ext uri="{BB962C8B-B14F-4D97-AF65-F5344CB8AC3E}">
        <p14:creationId xmlns:p14="http://schemas.microsoft.com/office/powerpoint/2010/main" val="2339302851"/>
      </p:ext>
    </p:extLst>
  </p:cSld>
  <p:clrMapOvr>
    <a:masterClrMapping/>
  </p:clrMapOvr>
  <p:transition advTm="18756"/>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IN" sz="2000" b="1" dirty="0">
                <a:solidFill>
                  <a:schemeClr val="bg1"/>
                </a:solidFill>
                <a:effectLst/>
                <a:latin typeface="Times New Roman" panose="02020603050405020304" pitchFamily="18" charset="0"/>
                <a:ea typeface="Calibri" panose="020F0502020204030204" pitchFamily="34" charset="0"/>
              </a:rPr>
              <a:t>Fermi level variation with temperature in </a:t>
            </a:r>
            <a:r>
              <a:rPr lang="en-IN" sz="2000" b="1" dirty="0">
                <a:solidFill>
                  <a:schemeClr val="bg1"/>
                </a:solidFill>
                <a:latin typeface="Times New Roman" panose="02020603050405020304" pitchFamily="18" charset="0"/>
                <a:ea typeface="Calibri" panose="020F0502020204030204" pitchFamily="34" charset="0"/>
              </a:rPr>
              <a:t>Ex</a:t>
            </a:r>
            <a:r>
              <a:rPr lang="en-IN" sz="2000" b="1" dirty="0">
                <a:solidFill>
                  <a:schemeClr val="bg1"/>
                </a:solidFill>
                <a:effectLst/>
                <a:latin typeface="Times New Roman" panose="02020603050405020304" pitchFamily="18" charset="0"/>
                <a:ea typeface="Calibri" panose="020F0502020204030204" pitchFamily="34" charset="0"/>
              </a:rPr>
              <a:t>trinsic Semiconductor</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xmlns="" id="{4A7D3D7F-37FF-43C2-AB10-6A15E1541F32}"/>
              </a:ext>
            </a:extLst>
          </p:cNvPr>
          <p:cNvPicPr>
            <a:picLocks noChangeAspect="1"/>
          </p:cNvPicPr>
          <p:nvPr/>
        </p:nvPicPr>
        <p:blipFill>
          <a:blip r:embed="rId3"/>
          <a:stretch>
            <a:fillRect/>
          </a:stretch>
        </p:blipFill>
        <p:spPr>
          <a:xfrm>
            <a:off x="0" y="-10633"/>
            <a:ext cx="1504949" cy="1023587"/>
          </a:xfrm>
          <a:prstGeom prst="rect">
            <a:avLst/>
          </a:prstGeom>
        </p:spPr>
      </p:pic>
      <p:sp>
        <p:nvSpPr>
          <p:cNvPr id="12" name="Rectangle 7">
            <a:extLst>
              <a:ext uri="{FF2B5EF4-FFF2-40B4-BE49-F238E27FC236}">
                <a16:creationId xmlns:a16="http://schemas.microsoft.com/office/drawing/2014/main" xmlns="" id="{9FD34A97-A2C4-44B2-B24C-139DE104FA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TextBox 17">
            <a:extLst>
              <a:ext uri="{FF2B5EF4-FFF2-40B4-BE49-F238E27FC236}">
                <a16:creationId xmlns:a16="http://schemas.microsoft.com/office/drawing/2014/main" xmlns="" id="{904F8DE4-4354-491C-9924-8D0B56FFFE0F}"/>
              </a:ext>
            </a:extLst>
          </p:cNvPr>
          <p:cNvSpPr txBox="1"/>
          <p:nvPr/>
        </p:nvSpPr>
        <p:spPr>
          <a:xfrm>
            <a:off x="1326410" y="1023587"/>
            <a:ext cx="8817049" cy="1664879"/>
          </a:xfrm>
          <a:prstGeom prst="rect">
            <a:avLst/>
          </a:prstGeom>
          <a:noFill/>
        </p:spPr>
        <p:txBody>
          <a:bodyPr wrap="square">
            <a:spAutoFit/>
          </a:bodyPr>
          <a:lstStyle/>
          <a:p>
            <a:pPr marL="457200" algn="just">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In n-type semiconductor: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0 K all allowed energy levels in the valence band are filled by electrons. All donor levels are filled by unbound electrons. The conduction band is free. So charge carriers do not exist, and the semiconductor behaves as an insulator. At 0 K the Fermi level is between the donor levels and the bottom of the conduction band as shown below.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xmlns="" id="{6BB5BC16-8663-4472-8338-E9AA57FE1FD0}"/>
              </a:ext>
            </a:extLst>
          </p:cNvPr>
          <p:cNvPicPr/>
          <p:nvPr/>
        </p:nvPicPr>
        <p:blipFill>
          <a:blip r:embed="rId4" cstate="print"/>
          <a:srcRect/>
          <a:stretch>
            <a:fillRect/>
          </a:stretch>
        </p:blipFill>
        <p:spPr bwMode="auto">
          <a:xfrm>
            <a:off x="1580159" y="2688466"/>
            <a:ext cx="5628715" cy="2574650"/>
          </a:xfrm>
          <a:prstGeom prst="rect">
            <a:avLst/>
          </a:prstGeom>
          <a:noFill/>
          <a:ln w="9525">
            <a:noFill/>
            <a:miter lim="800000"/>
            <a:headEnd/>
            <a:tailEnd/>
          </a:ln>
        </p:spPr>
      </p:pic>
      <p:sp>
        <p:nvSpPr>
          <p:cNvPr id="21" name="TextBox 20">
            <a:extLst>
              <a:ext uri="{FF2B5EF4-FFF2-40B4-BE49-F238E27FC236}">
                <a16:creationId xmlns:a16="http://schemas.microsoft.com/office/drawing/2014/main" xmlns="" id="{0F2D873B-191B-4B59-A725-9CDB8BAE0B2E}"/>
              </a:ext>
            </a:extLst>
          </p:cNvPr>
          <p:cNvSpPr txBox="1"/>
          <p:nvPr/>
        </p:nvSpPr>
        <p:spPr>
          <a:xfrm>
            <a:off x="1815509" y="5407276"/>
            <a:ext cx="6097772" cy="646331"/>
          </a:xfrm>
          <a:prstGeom prst="rect">
            <a:avLst/>
          </a:prstGeom>
          <a:noFill/>
        </p:spPr>
        <p:txBody>
          <a:bodyPr wrap="square">
            <a:spAutoFit/>
          </a:bodyPr>
          <a:lstStyle/>
          <a:p>
            <a:r>
              <a:rPr lang="en-IN" sz="1800" i="1" dirty="0">
                <a:effectLst/>
                <a:latin typeface="Times New Roman" panose="02020603050405020304" pitchFamily="18" charset="0"/>
                <a:ea typeface="Calibri" panose="020F0502020204030204" pitchFamily="34" charset="0"/>
              </a:rPr>
              <a:t>Energy level diagram of N-type semiconductor. E</a:t>
            </a:r>
            <a:r>
              <a:rPr lang="en-IN" sz="1800" i="1" baseline="-25000" dirty="0">
                <a:effectLst/>
                <a:latin typeface="Times New Roman" panose="02020603050405020304" pitchFamily="18" charset="0"/>
                <a:ea typeface="Calibri" panose="020F0502020204030204" pitchFamily="34" charset="0"/>
              </a:rPr>
              <a:t>F</a:t>
            </a:r>
            <a:r>
              <a:rPr lang="en-IN" sz="1800" i="1" dirty="0">
                <a:effectLst/>
                <a:latin typeface="Times New Roman" panose="02020603050405020304" pitchFamily="18" charset="0"/>
                <a:ea typeface="Calibri" panose="020F0502020204030204" pitchFamily="34" charset="0"/>
              </a:rPr>
              <a:t>(T) shows the effect of temperature on Fermi energy</a:t>
            </a:r>
            <a:endParaRPr lang="en-IN" dirty="0"/>
          </a:p>
        </p:txBody>
      </p:sp>
    </p:spTree>
    <p:extLst>
      <p:ext uri="{BB962C8B-B14F-4D97-AF65-F5344CB8AC3E}">
        <p14:creationId xmlns:p14="http://schemas.microsoft.com/office/powerpoint/2010/main" val="2458314038"/>
      </p:ext>
    </p:extLst>
  </p:cSld>
  <p:clrMapOvr>
    <a:masterClrMapping/>
  </p:clrMapOvr>
  <p:transition advTm="18756"/>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IN" sz="2000" b="1" dirty="0">
                <a:solidFill>
                  <a:schemeClr val="bg1"/>
                </a:solidFill>
                <a:effectLst/>
                <a:latin typeface="Times New Roman" panose="02020603050405020304" pitchFamily="18" charset="0"/>
                <a:ea typeface="Calibri" panose="020F0502020204030204" pitchFamily="34" charset="0"/>
              </a:rPr>
              <a:t>Fermi level in </a:t>
            </a:r>
            <a:r>
              <a:rPr lang="en-IN" sz="2000" b="1" dirty="0">
                <a:solidFill>
                  <a:schemeClr val="bg1"/>
                </a:solidFill>
                <a:latin typeface="Times New Roman" panose="02020603050405020304" pitchFamily="18" charset="0"/>
                <a:ea typeface="Calibri" panose="020F0502020204030204" pitchFamily="34" charset="0"/>
              </a:rPr>
              <a:t>Ex</a:t>
            </a:r>
            <a:r>
              <a:rPr lang="en-IN" sz="2000" b="1" dirty="0">
                <a:solidFill>
                  <a:schemeClr val="bg1"/>
                </a:solidFill>
                <a:effectLst/>
                <a:latin typeface="Times New Roman" panose="02020603050405020304" pitchFamily="18" charset="0"/>
                <a:ea typeface="Calibri" panose="020F0502020204030204" pitchFamily="34" charset="0"/>
              </a:rPr>
              <a:t>trinsic Semiconductor</a:t>
            </a:r>
            <a:r>
              <a:rPr lang="en-US" sz="2800" dirty="0"/>
              <a:t/>
            </a:r>
            <a:br>
              <a:rPr lang="en-US" sz="2800" dirty="0"/>
            </a:b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0" y="0"/>
            <a:ext cx="1504949" cy="1023587"/>
          </a:xfrm>
          <a:prstGeom prst="rect">
            <a:avLst/>
          </a:prstGeom>
        </p:spPr>
      </p:pic>
      <p:sp>
        <p:nvSpPr>
          <p:cNvPr id="12" name="Rectangle 7">
            <a:extLst>
              <a:ext uri="{FF2B5EF4-FFF2-40B4-BE49-F238E27FC236}">
                <a16:creationId xmlns:a16="http://schemas.microsoft.com/office/drawing/2014/main" xmlns="" id="{9FD34A97-A2C4-44B2-B24C-139DE104FA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xmlns="" id="{B3FF8126-A529-46A9-8AA1-DA873ABC239D}"/>
              </a:ext>
            </a:extLst>
          </p:cNvPr>
          <p:cNvSpPr txBox="1"/>
          <p:nvPr/>
        </p:nvSpPr>
        <p:spPr>
          <a:xfrm>
            <a:off x="1842312" y="926006"/>
            <a:ext cx="8221626" cy="1200329"/>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When the temperature is raised, by absorption of suitable energies, some donor atoms are ionised, so that their electrons are elevated to the conduction band. If the density of ionised donor atom is N</a:t>
            </a:r>
            <a:r>
              <a:rPr lang="en-IN" sz="1800" baseline="-25000" dirty="0">
                <a:effectLst/>
                <a:latin typeface="Times New Roman" panose="02020603050405020304" pitchFamily="18" charset="0"/>
                <a:ea typeface="Calibri" panose="020F0502020204030204" pitchFamily="34" charset="0"/>
              </a:rPr>
              <a:t>d</a:t>
            </a:r>
            <a:r>
              <a:rPr lang="en-IN" sz="1800" dirty="0">
                <a:effectLst/>
                <a:latin typeface="Times New Roman" panose="02020603050405020304" pitchFamily="18" charset="0"/>
                <a:ea typeface="Calibri" panose="020F0502020204030204" pitchFamily="34" charset="0"/>
              </a:rPr>
              <a:t> and the density of electron-hole pairs in the intrinsic semi-conductors is </a:t>
            </a:r>
            <a:r>
              <a:rPr lang="en-IN" sz="1800" dirty="0" err="1">
                <a:effectLst/>
                <a:latin typeface="Times New Roman" panose="02020603050405020304" pitchFamily="18" charset="0"/>
                <a:ea typeface="Calibri" panose="020F0502020204030204" pitchFamily="34" charset="0"/>
              </a:rPr>
              <a:t>n</a:t>
            </a:r>
            <a:r>
              <a:rPr lang="en-IN" sz="1800" baseline="-25000" dirty="0" err="1">
                <a:effectLst/>
                <a:latin typeface="Times New Roman" panose="02020603050405020304" pitchFamily="18" charset="0"/>
                <a:ea typeface="Calibri" panose="020F0502020204030204" pitchFamily="34" charset="0"/>
              </a:rPr>
              <a:t>i</a:t>
            </a:r>
            <a:r>
              <a:rPr lang="en-IN" sz="1800" dirty="0">
                <a:effectLst/>
                <a:latin typeface="Times New Roman" panose="02020603050405020304" pitchFamily="18" charset="0"/>
                <a:ea typeface="Calibri" panose="020F0502020204030204" pitchFamily="34" charset="0"/>
              </a:rPr>
              <a:t> at room temperature T, then N</a:t>
            </a:r>
            <a:r>
              <a:rPr lang="en-IN" sz="1800" baseline="-25000" dirty="0">
                <a:effectLst/>
                <a:latin typeface="Times New Roman" panose="02020603050405020304" pitchFamily="18" charset="0"/>
                <a:ea typeface="Calibri" panose="020F0502020204030204" pitchFamily="34" charset="0"/>
              </a:rPr>
              <a:t>d</a:t>
            </a:r>
            <a:r>
              <a:rPr lang="en-IN" sz="1800" dirty="0">
                <a:effectLst/>
                <a:latin typeface="Times New Roman" panose="02020603050405020304" pitchFamily="18" charset="0"/>
                <a:ea typeface="Calibri" panose="020F0502020204030204" pitchFamily="34" charset="0"/>
              </a:rPr>
              <a:t> &gt;&gt; </a:t>
            </a:r>
            <a:r>
              <a:rPr lang="en-IN" sz="1800" dirty="0" err="1">
                <a:effectLst/>
                <a:latin typeface="Times New Roman" panose="02020603050405020304" pitchFamily="18" charset="0"/>
                <a:ea typeface="Calibri" panose="020F0502020204030204" pitchFamily="34" charset="0"/>
              </a:rPr>
              <a:t>n</a:t>
            </a:r>
            <a:r>
              <a:rPr lang="en-IN" sz="1800" baseline="-25000" dirty="0" err="1">
                <a:effectLst/>
                <a:latin typeface="Times New Roman" panose="02020603050405020304" pitchFamily="18" charset="0"/>
                <a:ea typeface="Calibri" panose="020F0502020204030204" pitchFamily="34" charset="0"/>
              </a:rPr>
              <a:t>i</a:t>
            </a:r>
            <a:r>
              <a:rPr lang="en-IN" sz="1800" dirty="0">
                <a:effectLst/>
                <a:latin typeface="Times New Roman" panose="02020603050405020304" pitchFamily="18" charset="0"/>
                <a:ea typeface="Calibri" panose="020F0502020204030204" pitchFamily="34" charset="0"/>
              </a:rPr>
              <a:t>. The Fermi energy is given by </a:t>
            </a:r>
            <a:endParaRPr lang="en-IN" dirty="0"/>
          </a:p>
        </p:txBody>
      </p:sp>
      <p:graphicFrame>
        <p:nvGraphicFramePr>
          <p:cNvPr id="3" name="Object 2">
            <a:extLst>
              <a:ext uri="{FF2B5EF4-FFF2-40B4-BE49-F238E27FC236}">
                <a16:creationId xmlns:a16="http://schemas.microsoft.com/office/drawing/2014/main" xmlns="" id="{585B4F90-6B79-4C14-8EAF-EB593DE399FA}"/>
              </a:ext>
            </a:extLst>
          </p:cNvPr>
          <p:cNvGraphicFramePr>
            <a:graphicFrameLocks noChangeAspect="1"/>
          </p:cNvGraphicFramePr>
          <p:nvPr>
            <p:extLst>
              <p:ext uri="{D42A27DB-BD31-4B8C-83A1-F6EECF244321}">
                <p14:modId xmlns:p14="http://schemas.microsoft.com/office/powerpoint/2010/main" val="2508949968"/>
              </p:ext>
            </p:extLst>
          </p:nvPr>
        </p:nvGraphicFramePr>
        <p:xfrm>
          <a:off x="1862026" y="2681070"/>
          <a:ext cx="3597349" cy="1045741"/>
        </p:xfrm>
        <a:graphic>
          <a:graphicData uri="http://schemas.openxmlformats.org/presentationml/2006/ole">
            <mc:AlternateContent xmlns:mc="http://schemas.openxmlformats.org/markup-compatibility/2006">
              <mc:Choice xmlns:v="urn:schemas-microsoft-com:vml" Requires="v">
                <p:oleObj spid="_x0000_s2050" r:id="rId5" imgW="1637589" imgH="482391" progId="Equation.3">
                  <p:embed/>
                </p:oleObj>
              </mc:Choice>
              <mc:Fallback>
                <p:oleObj r:id="rId5" imgW="1637589" imgH="482391"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2026" y="2681070"/>
                        <a:ext cx="3597349" cy="1045741"/>
                      </a:xfrm>
                      <a:prstGeom prst="rect">
                        <a:avLst/>
                      </a:prstGeom>
                      <a:noFill/>
                    </p:spPr>
                  </p:pic>
                </p:oleObj>
              </mc:Fallback>
            </mc:AlternateContent>
          </a:graphicData>
        </a:graphic>
      </p:graphicFrame>
      <p:graphicFrame>
        <p:nvGraphicFramePr>
          <p:cNvPr id="4" name="Object 3">
            <a:extLst>
              <a:ext uri="{FF2B5EF4-FFF2-40B4-BE49-F238E27FC236}">
                <a16:creationId xmlns:a16="http://schemas.microsoft.com/office/drawing/2014/main" xmlns="" id="{A18DBFBF-E936-4B93-B116-E997667AEF8A}"/>
              </a:ext>
            </a:extLst>
          </p:cNvPr>
          <p:cNvGraphicFramePr>
            <a:graphicFrameLocks noChangeAspect="1"/>
          </p:cNvGraphicFramePr>
          <p:nvPr>
            <p:extLst>
              <p:ext uri="{D42A27DB-BD31-4B8C-83A1-F6EECF244321}">
                <p14:modId xmlns:p14="http://schemas.microsoft.com/office/powerpoint/2010/main" val="2203177871"/>
              </p:ext>
            </p:extLst>
          </p:nvPr>
        </p:nvGraphicFramePr>
        <p:xfrm>
          <a:off x="3660700" y="3980585"/>
          <a:ext cx="1474825" cy="816070"/>
        </p:xfrm>
        <a:graphic>
          <a:graphicData uri="http://schemas.openxmlformats.org/presentationml/2006/ole">
            <mc:AlternateContent xmlns:mc="http://schemas.openxmlformats.org/markup-compatibility/2006">
              <mc:Choice xmlns:v="urn:schemas-microsoft-com:vml" Requires="v">
                <p:oleObj spid="_x0000_s2051" r:id="rId7" imgW="952087" imgH="520474" progId="Equation.3">
                  <p:embed/>
                </p:oleObj>
              </mc:Choice>
              <mc:Fallback>
                <p:oleObj r:id="rId7" imgW="952087" imgH="520474"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0700" y="3980585"/>
                        <a:ext cx="1474825" cy="816070"/>
                      </a:xfrm>
                      <a:prstGeom prst="rect">
                        <a:avLst/>
                      </a:prstGeom>
                      <a:noFill/>
                    </p:spPr>
                  </p:pic>
                </p:oleObj>
              </mc:Fallback>
            </mc:AlternateContent>
          </a:graphicData>
        </a:graphic>
      </p:graphicFrame>
      <p:sp>
        <p:nvSpPr>
          <p:cNvPr id="5" name="Rectangle 3">
            <a:extLst>
              <a:ext uri="{FF2B5EF4-FFF2-40B4-BE49-F238E27FC236}">
                <a16:creationId xmlns:a16="http://schemas.microsoft.com/office/drawing/2014/main" xmlns="" id="{36278780-FACF-4298-A3DF-DE411FBBED7C}"/>
              </a:ext>
            </a:extLst>
          </p:cNvPr>
          <p:cNvSpPr>
            <a:spLocks noChangeArrowheads="1"/>
          </p:cNvSpPr>
          <p:nvPr/>
        </p:nvSpPr>
        <p:spPr bwMode="auto">
          <a:xfrm>
            <a:off x="2498651" y="31202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4">
            <a:extLst>
              <a:ext uri="{FF2B5EF4-FFF2-40B4-BE49-F238E27FC236}">
                <a16:creationId xmlns:a16="http://schemas.microsoft.com/office/drawing/2014/main" xmlns="" id="{6F094926-4C04-4FED-A83A-4DE7C4F95892}"/>
              </a:ext>
            </a:extLst>
          </p:cNvPr>
          <p:cNvSpPr>
            <a:spLocks noChangeArrowheads="1"/>
          </p:cNvSpPr>
          <p:nvPr/>
        </p:nvSpPr>
        <p:spPr bwMode="auto">
          <a:xfrm>
            <a:off x="2413591" y="4306114"/>
            <a:ext cx="18994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where N</a:t>
            </a:r>
            <a:r>
              <a:rPr kumimoji="0" lang="en-US" altLang="en-US" sz="16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xmlns="" id="{5ED61335-D586-475E-B27C-7D7CF44F4FE2}"/>
              </a:ext>
            </a:extLst>
          </p:cNvPr>
          <p:cNvSpPr txBox="1"/>
          <p:nvPr/>
        </p:nvSpPr>
        <p:spPr>
          <a:xfrm>
            <a:off x="5953125" y="2479810"/>
            <a:ext cx="6097772" cy="2620526"/>
          </a:xfrm>
          <a:prstGeom prst="rect">
            <a:avLst/>
          </a:prstGeom>
          <a:noFill/>
        </p:spPr>
        <p:txBody>
          <a:bodyPr wrap="square">
            <a:spAutoFit/>
          </a:bodyPr>
          <a:lstStyle/>
          <a:p>
            <a:pPr marL="457200">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shows that in an N-type semiconductor the Fermi-level lies below the bottom of the conduction band. As temperature rises, the Fermi level goes on falling below E</a:t>
            </a:r>
            <a:r>
              <a:rPr lang="en-IN" sz="1800" baseline="-25000" dirty="0">
                <a:effectLst/>
                <a:latin typeface="Times New Roman" panose="02020603050405020304" pitchFamily="18" charset="0"/>
                <a:ea typeface="Calibri" panose="020F0502020204030204" pitchFamily="34" charset="0"/>
                <a:cs typeface="Times New Roman" panose="02020603050405020304" pitchFamily="18" charset="0"/>
              </a:rPr>
              <a:t>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When the temperature is sufficiently raised, the electrons and holes generated due to thermal agitation increase significantly and at a stage become fully dominant over the extrinsic carriers. Then the Fermi level approaches the middle of forbidden energy gap.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7419311"/>
      </p:ext>
    </p:extLst>
  </p:cSld>
  <p:clrMapOvr>
    <a:masterClrMapping/>
  </p:clrMapOvr>
  <p:transition advTm="18756"/>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IN" sz="2000" b="1" dirty="0">
                <a:solidFill>
                  <a:schemeClr val="bg1"/>
                </a:solidFill>
                <a:effectLst/>
                <a:latin typeface="Times New Roman" panose="02020603050405020304" pitchFamily="18" charset="0"/>
                <a:ea typeface="Calibri" panose="020F0502020204030204" pitchFamily="34" charset="0"/>
              </a:rPr>
              <a:t>Fermi level variation with temperature in </a:t>
            </a:r>
            <a:r>
              <a:rPr lang="en-IN" sz="2000" b="1" dirty="0">
                <a:solidFill>
                  <a:schemeClr val="bg1"/>
                </a:solidFill>
                <a:latin typeface="Times New Roman" panose="02020603050405020304" pitchFamily="18" charset="0"/>
                <a:ea typeface="Calibri" panose="020F0502020204030204" pitchFamily="34" charset="0"/>
              </a:rPr>
              <a:t>Ex</a:t>
            </a:r>
            <a:r>
              <a:rPr lang="en-IN" sz="2000" b="1" dirty="0">
                <a:solidFill>
                  <a:schemeClr val="bg1"/>
                </a:solidFill>
                <a:effectLst/>
                <a:latin typeface="Times New Roman" panose="02020603050405020304" pitchFamily="18" charset="0"/>
                <a:ea typeface="Calibri" panose="020F0502020204030204" pitchFamily="34" charset="0"/>
              </a:rPr>
              <a:t>trinsic Semiconductor</a:t>
            </a:r>
            <a:r>
              <a:rPr lang="en-US" sz="2800" dirty="0"/>
              <a:t/>
            </a:r>
            <a:br>
              <a:rPr lang="en-US" sz="2800" dirty="0"/>
            </a:b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xmlns=""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12" name="Rectangle 7">
            <a:extLst>
              <a:ext uri="{FF2B5EF4-FFF2-40B4-BE49-F238E27FC236}">
                <a16:creationId xmlns:a16="http://schemas.microsoft.com/office/drawing/2014/main" xmlns="" id="{9FD34A97-A2C4-44B2-B24C-139DE104FA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xmlns="" id="{36278780-FACF-4298-A3DF-DE411FBBED7C}"/>
              </a:ext>
            </a:extLst>
          </p:cNvPr>
          <p:cNvSpPr>
            <a:spLocks noChangeArrowheads="1"/>
          </p:cNvSpPr>
          <p:nvPr/>
        </p:nvSpPr>
        <p:spPr bwMode="auto">
          <a:xfrm>
            <a:off x="2498651" y="31202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TextBox 14">
            <a:extLst>
              <a:ext uri="{FF2B5EF4-FFF2-40B4-BE49-F238E27FC236}">
                <a16:creationId xmlns:a16="http://schemas.microsoft.com/office/drawing/2014/main" xmlns="" id="{E1920CEF-C141-49EA-AC40-B7D00971DAC1}"/>
              </a:ext>
            </a:extLst>
          </p:cNvPr>
          <p:cNvSpPr txBox="1"/>
          <p:nvPr/>
        </p:nvSpPr>
        <p:spPr>
          <a:xfrm>
            <a:off x="1656020" y="1284400"/>
            <a:ext cx="9072232" cy="4737515"/>
          </a:xfrm>
          <a:prstGeom prst="rect">
            <a:avLst/>
          </a:prstGeom>
          <a:noFill/>
        </p:spPr>
        <p:txBody>
          <a:bodyPr wrap="square">
            <a:spAutoFit/>
          </a:bodyPr>
          <a:lstStyle/>
          <a:p>
            <a:pPr>
              <a:lnSpc>
                <a:spcPct val="115000"/>
              </a:lnSpc>
              <a:spcAft>
                <a:spcPts val="10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In P-type semiconductor: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energy band diagram of a P-type semiconductor is shown in the Figure. The acceptor level is shown by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E</a:t>
            </a:r>
            <a:r>
              <a:rPr lang="en-IN" sz="2400" baseline="-25000" dirty="0" err="1">
                <a:effectLst/>
                <a:latin typeface="Times New Roman" panose="02020603050405020304" pitchFamily="18" charset="0"/>
                <a:ea typeface="Calibri" panose="020F0502020204030204" pitchFamily="34" charset="0"/>
                <a:cs typeface="Times New Roman" panose="02020603050405020304" pitchFamily="18" charset="0"/>
              </a:rPr>
              <a:t>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near the top of the valence band, the Fermi level by E</a:t>
            </a:r>
            <a:r>
              <a:rPr lang="en-IN" sz="2400" baseline="-25000" dirty="0">
                <a:effectLst/>
                <a:latin typeface="Times New Roman" panose="02020603050405020304" pitchFamily="18" charset="0"/>
                <a:ea typeface="Calibri" panose="020F0502020204030204" pitchFamily="34" charset="0"/>
                <a:cs typeface="Times New Roman" panose="02020603050405020304" pitchFamily="18" charset="0"/>
              </a:rPr>
              <a:t>F</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absolute zero, all the holes are in acceptor levels, but as the temperature rises, the electrons from valence band jump into acceptor level on the absorption of energy (E</a:t>
            </a:r>
            <a:r>
              <a:rPr lang="en-IN" sz="2400" baseline="-250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a:t>
            </a:r>
            <a:r>
              <a:rPr lang="en-IN" sz="2400" baseline="-25000" dirty="0">
                <a:effectLst/>
                <a:latin typeface="Times New Roman" panose="02020603050405020304" pitchFamily="18" charset="0"/>
                <a:ea typeface="Calibri" panose="020F0502020204030204" pitchFamily="34" charset="0"/>
                <a:cs typeface="Times New Roman" panose="02020603050405020304" pitchFamily="18" charset="0"/>
              </a:rPr>
              <a:t>V</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by each electron. As a result, these electrons are trapped in the acceptor levels and an equal number of holes are created in the valence band. These holes provide conduction currents. At the room temperature, almost all acceptor atoms trap electrons and thus the number of holes available in the valence band is almost equal to the number of impurity atoms added.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2054723"/>
      </p:ext>
    </p:extLst>
  </p:cSld>
  <p:clrMapOvr>
    <a:masterClrMapping/>
  </p:clrMapOvr>
  <p:transition advTm="18756"/>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IN" sz="2000" b="1" dirty="0">
                <a:solidFill>
                  <a:schemeClr val="bg1"/>
                </a:solidFill>
                <a:effectLst/>
                <a:latin typeface="Times New Roman" panose="02020603050405020304" pitchFamily="18" charset="0"/>
                <a:ea typeface="Calibri" panose="020F0502020204030204" pitchFamily="34" charset="0"/>
              </a:rPr>
              <a:t>Fermi level variation with temperature in </a:t>
            </a:r>
            <a:r>
              <a:rPr lang="en-IN" sz="2000" b="1" dirty="0">
                <a:solidFill>
                  <a:schemeClr val="bg1"/>
                </a:solidFill>
                <a:latin typeface="Times New Roman" panose="02020603050405020304" pitchFamily="18" charset="0"/>
                <a:ea typeface="Calibri" panose="020F0502020204030204" pitchFamily="34" charset="0"/>
              </a:rPr>
              <a:t>Ex</a:t>
            </a:r>
            <a:r>
              <a:rPr lang="en-IN" sz="2000" b="1" dirty="0">
                <a:solidFill>
                  <a:schemeClr val="bg1"/>
                </a:solidFill>
                <a:effectLst/>
                <a:latin typeface="Times New Roman" panose="02020603050405020304" pitchFamily="18" charset="0"/>
                <a:ea typeface="Calibri" panose="020F0502020204030204" pitchFamily="34" charset="0"/>
              </a:rPr>
              <a:t>trinsic Semiconductor</a:t>
            </a:r>
            <a:r>
              <a:rPr lang="en-US" sz="2800" dirty="0"/>
              <a:t/>
            </a:r>
            <a:br>
              <a:rPr lang="en-US" sz="2800" dirty="0"/>
            </a:b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xmlns=""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12" name="Rectangle 7">
            <a:extLst>
              <a:ext uri="{FF2B5EF4-FFF2-40B4-BE49-F238E27FC236}">
                <a16:creationId xmlns:a16="http://schemas.microsoft.com/office/drawing/2014/main" xmlns="" id="{9FD34A97-A2C4-44B2-B24C-139DE104FA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xmlns="" id="{B5931B19-3693-4ECD-B02C-D13EDDC356DE}"/>
              </a:ext>
            </a:extLst>
          </p:cNvPr>
          <p:cNvSpPr txBox="1"/>
          <p:nvPr/>
        </p:nvSpPr>
        <p:spPr>
          <a:xfrm>
            <a:off x="911742" y="1047513"/>
            <a:ext cx="6097772" cy="709233"/>
          </a:xfrm>
          <a:prstGeom prst="rect">
            <a:avLst/>
          </a:prstGeom>
          <a:noFill/>
        </p:spPr>
        <p:txBody>
          <a:bodyPr wrap="square">
            <a:spAutoFit/>
          </a:bodyPr>
          <a:lstStyle/>
          <a:p>
            <a:pPr marL="457200">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variation of Fermi energy with temperature is given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xmlns="" id="{D87AB6F3-0F48-4A80-A212-4C021AB46487}"/>
              </a:ext>
            </a:extLst>
          </p:cNvPr>
          <p:cNvPicPr>
            <a:picLocks noChangeAspect="1"/>
          </p:cNvPicPr>
          <p:nvPr/>
        </p:nvPicPr>
        <p:blipFill>
          <a:blip r:embed="rId4"/>
          <a:stretch>
            <a:fillRect/>
          </a:stretch>
        </p:blipFill>
        <p:spPr>
          <a:xfrm>
            <a:off x="1847180" y="1480555"/>
            <a:ext cx="4838037" cy="827671"/>
          </a:xfrm>
          <a:prstGeom prst="rect">
            <a:avLst/>
          </a:prstGeom>
        </p:spPr>
      </p:pic>
      <p:pic>
        <p:nvPicPr>
          <p:cNvPr id="14" name="Picture 13">
            <a:extLst>
              <a:ext uri="{FF2B5EF4-FFF2-40B4-BE49-F238E27FC236}">
                <a16:creationId xmlns:a16="http://schemas.microsoft.com/office/drawing/2014/main" xmlns="" id="{6B5D562B-97C9-4D5D-8A0F-EB9917B43678}"/>
              </a:ext>
            </a:extLst>
          </p:cNvPr>
          <p:cNvPicPr/>
          <p:nvPr/>
        </p:nvPicPr>
        <p:blipFill>
          <a:blip r:embed="rId5" cstate="print"/>
          <a:srcRect/>
          <a:stretch>
            <a:fillRect/>
          </a:stretch>
        </p:blipFill>
        <p:spPr bwMode="auto">
          <a:xfrm>
            <a:off x="1263860" y="2529139"/>
            <a:ext cx="3978984" cy="2481403"/>
          </a:xfrm>
          <a:prstGeom prst="rect">
            <a:avLst/>
          </a:prstGeom>
          <a:noFill/>
          <a:ln w="9525">
            <a:noFill/>
            <a:miter lim="800000"/>
            <a:headEnd/>
            <a:tailEnd/>
          </a:ln>
        </p:spPr>
      </p:pic>
      <p:sp>
        <p:nvSpPr>
          <p:cNvPr id="16" name="TextBox 15">
            <a:extLst>
              <a:ext uri="{FF2B5EF4-FFF2-40B4-BE49-F238E27FC236}">
                <a16:creationId xmlns:a16="http://schemas.microsoft.com/office/drawing/2014/main" xmlns="" id="{A876CCA5-0115-4F7D-B1EB-7C4A4C61A83E}"/>
              </a:ext>
            </a:extLst>
          </p:cNvPr>
          <p:cNvSpPr txBox="1"/>
          <p:nvPr/>
        </p:nvSpPr>
        <p:spPr>
          <a:xfrm>
            <a:off x="542145" y="5073702"/>
            <a:ext cx="6097772" cy="709233"/>
          </a:xfrm>
          <a:prstGeom prst="rect">
            <a:avLst/>
          </a:prstGeom>
          <a:noFill/>
        </p:spPr>
        <p:txBody>
          <a:bodyPr wrap="square">
            <a:spAutoFit/>
          </a:bodyPr>
          <a:lstStyle/>
          <a:p>
            <a:pPr marL="457200">
              <a:lnSpc>
                <a:spcPct val="115000"/>
              </a:lnSpc>
              <a:spcAft>
                <a:spcPts val="1000"/>
              </a:spcAft>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Energy diagram of P-type Semiconductor. E</a:t>
            </a:r>
            <a:r>
              <a:rPr lang="en-IN" sz="1800" i="1" baseline="-25000" dirty="0">
                <a:effectLst/>
                <a:latin typeface="Times New Roman" panose="02020603050405020304" pitchFamily="18" charset="0"/>
                <a:ea typeface="Calibri" panose="020F0502020204030204" pitchFamily="34" charset="0"/>
                <a:cs typeface="Times New Roman" panose="02020603050405020304" pitchFamily="18" charset="0"/>
              </a:rPr>
              <a:t>F</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(T) shows the effect of temperature on Fermi energy.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xmlns="" id="{C22AB54A-C809-4933-A3E4-E618EB40C46C}"/>
              </a:ext>
            </a:extLst>
          </p:cNvPr>
          <p:cNvSpPr txBox="1"/>
          <p:nvPr/>
        </p:nvSpPr>
        <p:spPr>
          <a:xfrm>
            <a:off x="6887904" y="969014"/>
            <a:ext cx="5331561" cy="4604850"/>
          </a:xfrm>
          <a:prstGeom prst="rect">
            <a:avLst/>
          </a:prstGeom>
          <a:noFill/>
        </p:spPr>
        <p:txBody>
          <a:bodyPr wrap="square">
            <a:spAutoFit/>
          </a:bodyPr>
          <a:lstStyle/>
          <a:p>
            <a:pPr>
              <a:lnSpc>
                <a:spcPct val="115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This shows that Fermi level lies above the top of the valence band. The position of Fermi level depends upon the temperature and the number of impurity atoms. When the number of impurity atoms increases, the number of holes in the valence band will increase and the Fermi level will shift towards the valence band. When the concentration of acceptor impurity atoms is sufficiently high, the number of holes will be far greater than the conduction electrons and the Fermi level may even lie in the valence band. As the temperature is sufficiently increased, electrons from the valence band are excited to the conduction band  and finally the P-type crystal will start behaving like an intrinsic semi-conductor when the number of electrons in the conduction band will be nearly equal to the valence holes. Thus at extremely high temperatures the Fermi level shifts towards the middle of forbidden energy gap.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3799487"/>
      </p:ext>
    </p:extLst>
  </p:cSld>
  <p:clrMapOvr>
    <a:masterClrMapping/>
  </p:clrMapOvr>
  <p:transition advTm="18756"/>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IN" sz="2000" b="1" dirty="0">
                <a:solidFill>
                  <a:schemeClr val="bg1"/>
                </a:solidFill>
                <a:effectLst/>
                <a:latin typeface="Times New Roman" panose="02020603050405020304" pitchFamily="18" charset="0"/>
                <a:ea typeface="Calibri" panose="020F0502020204030204" pitchFamily="34" charset="0"/>
              </a:rPr>
              <a:t>Fermi level variation with doping concentration in </a:t>
            </a:r>
            <a:r>
              <a:rPr lang="en-IN" sz="2000" b="1" dirty="0">
                <a:solidFill>
                  <a:schemeClr val="bg1"/>
                </a:solidFill>
                <a:latin typeface="Times New Roman" panose="02020603050405020304" pitchFamily="18" charset="0"/>
                <a:ea typeface="Calibri" panose="020F0502020204030204" pitchFamily="34" charset="0"/>
              </a:rPr>
              <a:t>Ex</a:t>
            </a:r>
            <a:r>
              <a:rPr lang="en-IN" sz="2000" b="1" dirty="0">
                <a:solidFill>
                  <a:schemeClr val="bg1"/>
                </a:solidFill>
                <a:effectLst/>
                <a:latin typeface="Times New Roman" panose="02020603050405020304" pitchFamily="18" charset="0"/>
                <a:ea typeface="Calibri" panose="020F0502020204030204" pitchFamily="34" charset="0"/>
              </a:rPr>
              <a:t>trinsic Semiconductor</a:t>
            </a:r>
            <a:r>
              <a:rPr lang="en-US" sz="2800" dirty="0"/>
              <a:t/>
            </a:r>
            <a:br>
              <a:rPr lang="en-US" sz="2800" dirty="0"/>
            </a:b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0" y="0"/>
            <a:ext cx="1504949" cy="1023587"/>
          </a:xfrm>
          <a:prstGeom prst="rect">
            <a:avLst/>
          </a:prstGeom>
        </p:spPr>
      </p:pic>
      <p:sp>
        <p:nvSpPr>
          <p:cNvPr id="12" name="Rectangle 7">
            <a:extLst>
              <a:ext uri="{FF2B5EF4-FFF2-40B4-BE49-F238E27FC236}">
                <a16:creationId xmlns:a16="http://schemas.microsoft.com/office/drawing/2014/main" xmlns="" id="{9FD34A97-A2C4-44B2-B24C-139DE104FA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TextBox 12">
            <a:extLst>
              <a:ext uri="{FF2B5EF4-FFF2-40B4-BE49-F238E27FC236}">
                <a16:creationId xmlns:a16="http://schemas.microsoft.com/office/drawing/2014/main" xmlns="" id="{D496DC83-E074-4152-A86D-A598C9268203}"/>
              </a:ext>
            </a:extLst>
          </p:cNvPr>
          <p:cNvSpPr txBox="1"/>
          <p:nvPr/>
        </p:nvSpPr>
        <p:spPr>
          <a:xfrm>
            <a:off x="975536" y="1031091"/>
            <a:ext cx="6097772" cy="1477328"/>
          </a:xfrm>
          <a:prstGeom prst="rect">
            <a:avLst/>
          </a:prstGeom>
          <a:noFill/>
        </p:spPr>
        <p:txBody>
          <a:bodyPr wrap="square">
            <a:spAutoFit/>
          </a:bodyPr>
          <a:lstStyle/>
          <a:p>
            <a:r>
              <a:rPr lang="en-US" sz="1800" b="0" i="0" dirty="0">
                <a:solidFill>
                  <a:srgbClr val="000000"/>
                </a:solidFill>
                <a:effectLst/>
                <a:latin typeface="TimesTen-Roman"/>
              </a:rPr>
              <a:t>Figure shows the location of the Fermi level as a function of the carrier concentration. Note that the solid lines stop when </a:t>
            </a:r>
            <a:r>
              <a:rPr lang="en-US" sz="1800" b="0" i="1" dirty="0">
                <a:solidFill>
                  <a:srgbClr val="000000"/>
                </a:solidFill>
                <a:effectLst/>
                <a:latin typeface="TimesTen-Italic"/>
              </a:rPr>
              <a:t>E</a:t>
            </a:r>
            <a:r>
              <a:rPr lang="en-US" sz="1400" b="0" i="0" dirty="0">
                <a:solidFill>
                  <a:srgbClr val="000000"/>
                </a:solidFill>
                <a:effectLst/>
                <a:latin typeface="TimesTen-Roman"/>
              </a:rPr>
              <a:t>F </a:t>
            </a:r>
            <a:r>
              <a:rPr lang="en-US" sz="1800" b="0" i="0" dirty="0">
                <a:solidFill>
                  <a:srgbClr val="000000"/>
                </a:solidFill>
                <a:effectLst/>
                <a:latin typeface="TimesTen-Roman"/>
              </a:rPr>
              <a:t>is about 20 </a:t>
            </a:r>
            <a:r>
              <a:rPr lang="en-US" sz="1800" b="0" i="0" dirty="0" err="1">
                <a:solidFill>
                  <a:srgbClr val="000000"/>
                </a:solidFill>
                <a:effectLst/>
                <a:latin typeface="TimesTen-Roman"/>
              </a:rPr>
              <a:t>meV</a:t>
            </a:r>
            <a:r>
              <a:rPr lang="en-US" sz="1800" b="0" i="0" dirty="0">
                <a:solidFill>
                  <a:srgbClr val="000000"/>
                </a:solidFill>
                <a:effectLst/>
                <a:latin typeface="TimesTen-Roman"/>
              </a:rPr>
              <a:t> (~</a:t>
            </a:r>
            <a:r>
              <a:rPr lang="en-US" sz="1800" b="0" i="1" dirty="0" err="1">
                <a:solidFill>
                  <a:srgbClr val="000000"/>
                </a:solidFill>
                <a:effectLst/>
                <a:latin typeface="TimesTen-Italic"/>
              </a:rPr>
              <a:t>kT</a:t>
            </a:r>
            <a:r>
              <a:rPr lang="en-US" sz="1800" b="0" i="0" dirty="0">
                <a:solidFill>
                  <a:srgbClr val="000000"/>
                </a:solidFill>
                <a:effectLst/>
                <a:latin typeface="TimesTen-Roman"/>
              </a:rPr>
              <a:t>) from</a:t>
            </a:r>
            <a:r>
              <a:rPr lang="en-US" dirty="0"/>
              <a:t> </a:t>
            </a:r>
            <a:r>
              <a:rPr lang="en-IN" sz="1800" b="0" i="1" dirty="0" err="1">
                <a:solidFill>
                  <a:srgbClr val="000000"/>
                </a:solidFill>
                <a:effectLst/>
                <a:latin typeface="TimesTen-Italic"/>
              </a:rPr>
              <a:t>E</a:t>
            </a:r>
            <a:r>
              <a:rPr lang="en-IN" sz="1800" b="0" i="0" dirty="0" err="1">
                <a:solidFill>
                  <a:srgbClr val="000000"/>
                </a:solidFill>
                <a:effectLst/>
                <a:latin typeface="TimesTen-Roman"/>
              </a:rPr>
              <a:t>c</a:t>
            </a:r>
            <a:r>
              <a:rPr lang="en-IN" sz="1800" b="0" i="0" dirty="0">
                <a:solidFill>
                  <a:srgbClr val="000000"/>
                </a:solidFill>
                <a:effectLst/>
                <a:latin typeface="TimesTen-Roman"/>
              </a:rPr>
              <a:t> or </a:t>
            </a:r>
            <a:r>
              <a:rPr lang="en-IN" sz="1800" b="0" i="1" dirty="0" err="1">
                <a:solidFill>
                  <a:srgbClr val="000000"/>
                </a:solidFill>
                <a:effectLst/>
                <a:latin typeface="TimesTen-Italic"/>
              </a:rPr>
              <a:t>E</a:t>
            </a:r>
            <a:r>
              <a:rPr lang="en-IN" sz="1800" b="0" i="0" dirty="0" err="1">
                <a:solidFill>
                  <a:srgbClr val="000000"/>
                </a:solidFill>
                <a:effectLst/>
                <a:latin typeface="TimesTen-Roman"/>
              </a:rPr>
              <a:t>v</a:t>
            </a:r>
            <a:r>
              <a:rPr lang="en-IN" dirty="0"/>
              <a:t> </a:t>
            </a:r>
            <a:br>
              <a:rPr lang="en-IN" dirty="0"/>
            </a:br>
            <a:r>
              <a:rPr lang="en-US" dirty="0"/>
              <a:t/>
            </a:r>
            <a:br>
              <a:rPr lang="en-US" dirty="0"/>
            </a:br>
            <a:endParaRPr lang="en-IN" dirty="0"/>
          </a:p>
        </p:txBody>
      </p:sp>
      <p:pic>
        <p:nvPicPr>
          <p:cNvPr id="4" name="Picture 3">
            <a:extLst>
              <a:ext uri="{FF2B5EF4-FFF2-40B4-BE49-F238E27FC236}">
                <a16:creationId xmlns:a16="http://schemas.microsoft.com/office/drawing/2014/main" xmlns="" id="{26DE9C67-593F-4703-88EA-853B6175B8B6}"/>
              </a:ext>
            </a:extLst>
          </p:cNvPr>
          <p:cNvPicPr>
            <a:picLocks noChangeAspect="1"/>
          </p:cNvPicPr>
          <p:nvPr/>
        </p:nvPicPr>
        <p:blipFill>
          <a:blip r:embed="rId5"/>
          <a:stretch>
            <a:fillRect/>
          </a:stretch>
        </p:blipFill>
        <p:spPr>
          <a:xfrm>
            <a:off x="975535" y="2189520"/>
            <a:ext cx="6097773" cy="3436204"/>
          </a:xfrm>
          <a:prstGeom prst="rect">
            <a:avLst/>
          </a:prstGeom>
        </p:spPr>
      </p:pic>
      <p:sp>
        <p:nvSpPr>
          <p:cNvPr id="19" name="TextBox 18">
            <a:extLst>
              <a:ext uri="{FF2B5EF4-FFF2-40B4-BE49-F238E27FC236}">
                <a16:creationId xmlns:a16="http://schemas.microsoft.com/office/drawing/2014/main" xmlns="" id="{705D83AA-3006-40F6-A7A2-78AACEEF306C}"/>
              </a:ext>
            </a:extLst>
          </p:cNvPr>
          <p:cNvSpPr txBox="1"/>
          <p:nvPr/>
        </p:nvSpPr>
        <p:spPr>
          <a:xfrm>
            <a:off x="1153632" y="5514214"/>
            <a:ext cx="5042491" cy="738664"/>
          </a:xfrm>
          <a:prstGeom prst="rect">
            <a:avLst/>
          </a:prstGeom>
          <a:noFill/>
        </p:spPr>
        <p:txBody>
          <a:bodyPr wrap="square">
            <a:spAutoFit/>
          </a:bodyPr>
          <a:lstStyle/>
          <a:p>
            <a:r>
              <a:rPr lang="en-US" sz="1400" b="0" i="0" dirty="0">
                <a:solidFill>
                  <a:srgbClr val="000000"/>
                </a:solidFill>
                <a:effectLst/>
                <a:latin typeface="TimesTen-Roman"/>
              </a:rPr>
              <a:t>Location of Fermi level vs. dopant concentration in Si at 300 and 400 K.</a:t>
            </a:r>
            <a:r>
              <a:rPr lang="en-US" sz="1400" dirty="0"/>
              <a:t> </a:t>
            </a:r>
            <a:br>
              <a:rPr lang="en-US" sz="1400" dirty="0"/>
            </a:br>
            <a:endParaRPr lang="en-IN" sz="1400" dirty="0"/>
          </a:p>
        </p:txBody>
      </p:sp>
      <p:graphicFrame>
        <p:nvGraphicFramePr>
          <p:cNvPr id="20" name="Object 19">
            <a:extLst>
              <a:ext uri="{FF2B5EF4-FFF2-40B4-BE49-F238E27FC236}">
                <a16:creationId xmlns:a16="http://schemas.microsoft.com/office/drawing/2014/main" xmlns="" id="{8B1200F5-6F07-4B37-B421-E3EB0C9EDC9A}"/>
              </a:ext>
            </a:extLst>
          </p:cNvPr>
          <p:cNvGraphicFramePr>
            <a:graphicFrameLocks noChangeAspect="1"/>
          </p:cNvGraphicFramePr>
          <p:nvPr>
            <p:extLst>
              <p:ext uri="{D42A27DB-BD31-4B8C-83A1-F6EECF244321}">
                <p14:modId xmlns:p14="http://schemas.microsoft.com/office/powerpoint/2010/main" val="2010493295"/>
              </p:ext>
            </p:extLst>
          </p:nvPr>
        </p:nvGraphicFramePr>
        <p:xfrm>
          <a:off x="8326621" y="1216659"/>
          <a:ext cx="2752505" cy="800147"/>
        </p:xfrm>
        <a:graphic>
          <a:graphicData uri="http://schemas.openxmlformats.org/presentationml/2006/ole">
            <mc:AlternateContent xmlns:mc="http://schemas.openxmlformats.org/markup-compatibility/2006">
              <mc:Choice xmlns:v="urn:schemas-microsoft-com:vml" Requires="v">
                <p:oleObj spid="_x0000_s3074" r:id="rId6" imgW="1637589" imgH="482391" progId="Equation.3">
                  <p:embed/>
                </p:oleObj>
              </mc:Choice>
              <mc:Fallback>
                <p:oleObj r:id="rId6" imgW="1637589" imgH="482391" progId="Equation.3">
                  <p:embed/>
                  <p:pic>
                    <p:nvPicPr>
                      <p:cNvPr id="3" name="Object 2">
                        <a:extLst>
                          <a:ext uri="{FF2B5EF4-FFF2-40B4-BE49-F238E27FC236}">
                            <a16:creationId xmlns:a16="http://schemas.microsoft.com/office/drawing/2014/main" xmlns="" id="{585B4F90-6B79-4C14-8EAF-EB593DE399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26621" y="1216659"/>
                        <a:ext cx="2752505" cy="800147"/>
                      </a:xfrm>
                      <a:prstGeom prst="rect">
                        <a:avLst/>
                      </a:prstGeom>
                      <a:noFill/>
                    </p:spPr>
                  </p:pic>
                </p:oleObj>
              </mc:Fallback>
            </mc:AlternateContent>
          </a:graphicData>
        </a:graphic>
      </p:graphicFrame>
      <p:pic>
        <p:nvPicPr>
          <p:cNvPr id="11" name="Picture 10">
            <a:extLst>
              <a:ext uri="{FF2B5EF4-FFF2-40B4-BE49-F238E27FC236}">
                <a16:creationId xmlns:a16="http://schemas.microsoft.com/office/drawing/2014/main" xmlns="" id="{3C9C6FD1-AB2E-48DD-B2D1-022B498EF082}"/>
              </a:ext>
            </a:extLst>
          </p:cNvPr>
          <p:cNvPicPr>
            <a:picLocks noChangeAspect="1"/>
          </p:cNvPicPr>
          <p:nvPr/>
        </p:nvPicPr>
        <p:blipFill>
          <a:blip r:embed="rId8"/>
          <a:stretch>
            <a:fillRect/>
          </a:stretch>
        </p:blipFill>
        <p:spPr>
          <a:xfrm>
            <a:off x="8326621" y="2336835"/>
            <a:ext cx="2928606" cy="940574"/>
          </a:xfrm>
          <a:prstGeom prst="rect">
            <a:avLst/>
          </a:prstGeom>
        </p:spPr>
      </p:pic>
    </p:spTree>
    <p:extLst>
      <p:ext uri="{BB962C8B-B14F-4D97-AF65-F5344CB8AC3E}">
        <p14:creationId xmlns:p14="http://schemas.microsoft.com/office/powerpoint/2010/main" val="2729122549"/>
      </p:ext>
    </p:extLst>
  </p:cSld>
  <p:clrMapOvr>
    <a:masterClrMapping/>
  </p:clrMapOvr>
  <p:transition advTm="18756"/>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 Practice Questions</a:t>
            </a:r>
            <a:endParaRPr lang="en-IN" sz="2800" b="1" dirty="0">
              <a:solidFill>
                <a:schemeClr val="bg1"/>
              </a:solidFill>
              <a:latin typeface="Tinos"/>
              <a:ea typeface="+mj-ea"/>
              <a:cs typeface="+mj-cs"/>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lang="en-US" altLang="zh-CN" b="1" dirty="0">
              <a:solidFill>
                <a:schemeClr val="bg1"/>
              </a:solidFill>
              <a:latin typeface="Tinos"/>
            </a:endParaRPr>
          </a:p>
        </p:txBody>
      </p:sp>
      <p:sp>
        <p:nvSpPr>
          <p:cNvPr id="2" name="Rectangle 1">
            <a:extLst>
              <a:ext uri="{FF2B5EF4-FFF2-40B4-BE49-F238E27FC236}">
                <a16:creationId xmlns:a16="http://schemas.microsoft.com/office/drawing/2014/main" xmlns="" id="{07FC21E6-A9B4-4DD8-A1F4-108F77166F0B}"/>
              </a:ext>
            </a:extLst>
          </p:cNvPr>
          <p:cNvSpPr/>
          <p:nvPr/>
        </p:nvSpPr>
        <p:spPr>
          <a:xfrm>
            <a:off x="666750" y="1015876"/>
            <a:ext cx="10572750" cy="4708981"/>
          </a:xfrm>
          <a:prstGeom prst="rect">
            <a:avLst/>
          </a:prstGeom>
          <a:noFill/>
        </p:spPr>
        <p:txBody>
          <a:bodyPr wrap="square" lIns="91440" tIns="45720" rIns="91440" bIns="45720">
            <a:spAutoFit/>
          </a:bodyPr>
          <a:lstStyle/>
          <a:p>
            <a:pPr marL="342900" lvl="0" indent="-342900">
              <a:buAutoNum type="arabicPeriod"/>
            </a:pPr>
            <a:endParaRPr lang="en-IN" sz="2000" dirty="0">
              <a:effectLst/>
              <a:latin typeface="Times New Roman" panose="02020603050405020304" pitchFamily="18" charset="0"/>
              <a:ea typeface="Calibri" panose="020F0502020204030204" pitchFamily="34" charset="0"/>
            </a:endParaRPr>
          </a:p>
          <a:p>
            <a:pPr marL="342900" lvl="0" indent="-342900">
              <a:buAutoNum type="arabicPeriod"/>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AutoNum type="arabicPeriod"/>
            </a:pPr>
            <a:r>
              <a:rPr lang="en-IN" sz="2800" dirty="0">
                <a:latin typeface="Times New Roman" panose="02020603050405020304" pitchFamily="18" charset="0"/>
                <a:ea typeface="Calibri" panose="020F0502020204030204" pitchFamily="34" charset="0"/>
                <a:cs typeface="Times New Roman" panose="02020603050405020304" pitchFamily="18" charset="0"/>
              </a:rPr>
              <a:t>Derive the Fermi energy expression for intrinsic semiconductor</a:t>
            </a:r>
          </a:p>
          <a:p>
            <a:pPr marL="342900" lvl="0" indent="-342900">
              <a:buAutoNum type="arabicPeriod"/>
            </a:pPr>
            <a:r>
              <a:rPr lang="en-IN" sz="2800" dirty="0">
                <a:latin typeface="Times New Roman" panose="02020603050405020304" pitchFamily="18" charset="0"/>
                <a:ea typeface="Calibri" panose="020F0502020204030204" pitchFamily="34" charset="0"/>
                <a:cs typeface="Times New Roman" panose="02020603050405020304" pitchFamily="18" charset="0"/>
              </a:rPr>
              <a:t>Derive the Fermi energy expression for extrinsic semiconductor</a:t>
            </a:r>
          </a:p>
          <a:p>
            <a:pPr marL="342900" lvl="0" indent="-342900">
              <a:buAutoNum type="arabicPeriod"/>
            </a:pPr>
            <a:r>
              <a:rPr lang="en-IN" sz="2800" dirty="0">
                <a:latin typeface="Times New Roman" panose="02020603050405020304" pitchFamily="18" charset="0"/>
                <a:ea typeface="Calibri" panose="020F0502020204030204" pitchFamily="34" charset="0"/>
                <a:cs typeface="Times New Roman" panose="02020603050405020304" pitchFamily="18" charset="0"/>
              </a:rPr>
              <a:t>Draw the graph for Fermi energy variation with temperature for extrinsic semiconductor</a:t>
            </a:r>
          </a:p>
          <a:p>
            <a:pPr marL="342900" indent="-342900">
              <a:buFontTx/>
              <a:buAutoNum type="arabicPeriod"/>
            </a:pPr>
            <a:r>
              <a:rPr lang="en-IN" sz="2800" dirty="0">
                <a:latin typeface="Times New Roman" panose="02020603050405020304" pitchFamily="18" charset="0"/>
                <a:ea typeface="Calibri" panose="020F0502020204030204" pitchFamily="34" charset="0"/>
                <a:cs typeface="Times New Roman" panose="02020603050405020304" pitchFamily="18" charset="0"/>
              </a:rPr>
              <a:t>Draw the graph for Fermi energy variation with doping concentration for extrinsic semiconductor</a:t>
            </a:r>
          </a:p>
          <a:p>
            <a:pPr marL="342900" lvl="0" indent="-342900">
              <a:buAutoNum type="arabicPeriod"/>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lvl="0"/>
            <a:endParaRPr lang="en-US" sz="2800" dirty="0">
              <a:solidFill>
                <a:srgbClr val="000000"/>
              </a:solidFill>
              <a:latin typeface="Times New Roman" pitchFamily="18" charset="0"/>
              <a:ea typeface="Times New Roman" panose="02020603050405020304" pitchFamily="18" charset="0"/>
              <a:cs typeface="Times New Roman" pitchFamily="18" charset="0"/>
            </a:endParaRPr>
          </a:p>
          <a:p>
            <a:pPr lvl="0"/>
            <a:endParaRPr lang="en-US" sz="2800" dirty="0">
              <a:solidFill>
                <a:srgbClr val="000000"/>
              </a:solidFill>
              <a:latin typeface="Times New Roman" pitchFamily="18" charset="0"/>
              <a:ea typeface="Times New Roman" panose="02020603050405020304" pitchFamily="18" charset="0"/>
              <a:cs typeface="Times New Roman" pitchFamily="18" charset="0"/>
            </a:endParaRPr>
          </a:p>
        </p:txBody>
      </p:sp>
      <p:pic>
        <p:nvPicPr>
          <p:cNvPr id="3" name="Picture 2">
            <a:extLst>
              <a:ext uri="{FF2B5EF4-FFF2-40B4-BE49-F238E27FC236}">
                <a16:creationId xmlns:a16="http://schemas.microsoft.com/office/drawing/2014/main" xmlns="" id="{AEEB3655-0431-4AB8-8116-C92091C0D9FB}"/>
              </a:ext>
            </a:extLst>
          </p:cNvPr>
          <p:cNvPicPr>
            <a:picLocks noChangeAspect="1"/>
          </p:cNvPicPr>
          <p:nvPr/>
        </p:nvPicPr>
        <p:blipFill>
          <a:blip r:embed="rId3"/>
          <a:stretch>
            <a:fillRect/>
          </a:stretch>
        </p:blipFill>
        <p:spPr>
          <a:xfrm>
            <a:off x="9527" y="-7711"/>
            <a:ext cx="1504949" cy="1023587"/>
          </a:xfrm>
          <a:prstGeom prst="rect">
            <a:avLst/>
          </a:prstGeom>
        </p:spPr>
      </p:pic>
    </p:spTree>
    <p:extLst>
      <p:ext uri="{BB962C8B-B14F-4D97-AF65-F5344CB8AC3E}">
        <p14:creationId xmlns:p14="http://schemas.microsoft.com/office/powerpoint/2010/main" val="4185056813"/>
      </p:ext>
    </p:extLst>
  </p:cSld>
  <p:clrMapOvr>
    <a:masterClrMapping/>
  </p:clrMapOvr>
  <p:transition advTm="25885"/>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 </a:t>
            </a:r>
            <a:r>
              <a:rPr lang="en-US" sz="3600" b="1" dirty="0">
                <a:solidFill>
                  <a:schemeClr val="bg1"/>
                </a:solidFill>
                <a:latin typeface="Tinos"/>
                <a:ea typeface="+mj-ea"/>
                <a:cs typeface="+mj-cs"/>
              </a:rPr>
              <a:t>References:</a:t>
            </a:r>
            <a:endParaRPr lang="en-IN" sz="4400" b="1" dirty="0">
              <a:solidFill>
                <a:schemeClr val="bg1"/>
              </a:solidFill>
              <a:latin typeface="Tinos"/>
              <a:ea typeface="+mj-ea"/>
              <a:cs typeface="+mj-cs"/>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2" name="Rectangle 1">
            <a:extLst>
              <a:ext uri="{FF2B5EF4-FFF2-40B4-BE49-F238E27FC236}">
                <a16:creationId xmlns:a16="http://schemas.microsoft.com/office/drawing/2014/main" xmlns="" id="{07FC21E6-A9B4-4DD8-A1F4-108F77166F0B}"/>
              </a:ext>
            </a:extLst>
          </p:cNvPr>
          <p:cNvSpPr/>
          <p:nvPr/>
        </p:nvSpPr>
        <p:spPr>
          <a:xfrm>
            <a:off x="762001" y="1400222"/>
            <a:ext cx="10572750" cy="4524315"/>
          </a:xfrm>
          <a:prstGeom prst="rect">
            <a:avLst/>
          </a:prstGeom>
          <a:noFill/>
        </p:spPr>
        <p:txBody>
          <a:bodyPr wrap="square" lIns="91440" tIns="45720" rIns="91440" bIns="45720">
            <a:spAutoFit/>
          </a:bodyPr>
          <a:lstStyle/>
          <a:p>
            <a:pPr lvl="0"/>
            <a:r>
              <a:rPr lang="en-IN" sz="2000" dirty="0">
                <a:solidFill>
                  <a:prstClr val="black"/>
                </a:solidFill>
              </a:rPr>
              <a:t>1</a:t>
            </a:r>
            <a:r>
              <a:rPr lang="en-IN" sz="2400" dirty="0">
                <a:solidFill>
                  <a:prstClr val="black"/>
                </a:solidFill>
                <a:latin typeface="Times New Roman" pitchFamily="18" charset="0"/>
                <a:cs typeface="Times New Roman" pitchFamily="18" charset="0"/>
              </a:rPr>
              <a:t>. </a:t>
            </a:r>
            <a:r>
              <a:rPr lang="en-US" sz="2400" dirty="0"/>
              <a:t>J. Singh , Semiconductor optoelectronics, Physics and Technology, Mc-</a:t>
            </a:r>
            <a:r>
              <a:rPr lang="en-US" sz="2400" dirty="0" err="1"/>
              <a:t>Graw</a:t>
            </a:r>
            <a:r>
              <a:rPr lang="en-US" sz="2400" dirty="0"/>
              <a:t> –Hill Inc. 1995.</a:t>
            </a:r>
            <a:endParaRPr lang="en-IN" sz="2400" dirty="0"/>
          </a:p>
          <a:p>
            <a:pPr lvl="0"/>
            <a:endParaRPr lang="en-US" sz="2400" dirty="0"/>
          </a:p>
          <a:p>
            <a:pPr lvl="0"/>
            <a:r>
              <a:rPr lang="en-US" sz="2400" dirty="0"/>
              <a:t>2. S.M. </a:t>
            </a:r>
            <a:r>
              <a:rPr lang="en-US" sz="2400" dirty="0" err="1"/>
              <a:t>Sze</a:t>
            </a:r>
            <a:r>
              <a:rPr lang="en-US" sz="2400" dirty="0"/>
              <a:t>,  Semiconductor Devices: Physics and Technology, Wiley 2008.</a:t>
            </a:r>
          </a:p>
          <a:p>
            <a:endParaRPr lang="en-US" sz="2400" dirty="0"/>
          </a:p>
          <a:p>
            <a:r>
              <a:rPr lang="en-US" sz="2400" dirty="0"/>
              <a:t>3. </a:t>
            </a:r>
            <a:r>
              <a:rPr lang="en-US" sz="2400" dirty="0" err="1"/>
              <a:t>Pillai</a:t>
            </a:r>
            <a:r>
              <a:rPr lang="en-US" sz="2400" dirty="0"/>
              <a:t> S O, Solid State Physics,( 2010), sixth edition, New Age International (P) Ltd. ISBN-9788122427264.</a:t>
            </a:r>
          </a:p>
          <a:p>
            <a:endParaRPr lang="en-IN" sz="2400" dirty="0"/>
          </a:p>
          <a:p>
            <a:r>
              <a:rPr lang="en-IN" sz="2400" dirty="0"/>
              <a:t>4. </a:t>
            </a:r>
            <a:r>
              <a:rPr lang="en-US" sz="2400" dirty="0"/>
              <a:t>M.N. </a:t>
            </a:r>
            <a:r>
              <a:rPr lang="en-US" sz="2400" dirty="0" err="1"/>
              <a:t>Avadhanulu</a:t>
            </a:r>
            <a:r>
              <a:rPr lang="en-US" sz="2400" dirty="0"/>
              <a:t> and P.G. </a:t>
            </a:r>
            <a:r>
              <a:rPr lang="en-US" sz="2400" dirty="0" err="1"/>
              <a:t>Kshirsagar</a:t>
            </a:r>
            <a:r>
              <a:rPr lang="en-US" sz="2400" dirty="0"/>
              <a:t>, A Text book of Engineering Physics-, 10th</a:t>
            </a:r>
          </a:p>
          <a:p>
            <a:r>
              <a:rPr lang="en-US" sz="2400" dirty="0"/>
              <a:t>revised Ed, S. Chand &amp; Company Ltd, New Delhi</a:t>
            </a:r>
          </a:p>
          <a:p>
            <a:pPr lvl="0"/>
            <a:r>
              <a:rPr lang="en-US" sz="2400" dirty="0"/>
              <a:t> </a:t>
            </a:r>
            <a:endParaRPr lang="en-IN" sz="2400" dirty="0"/>
          </a:p>
          <a:p>
            <a:pPr lvl="0"/>
            <a:r>
              <a:rPr lang="en-IN" sz="2400" dirty="0">
                <a:solidFill>
                  <a:prstClr val="black"/>
                </a:solidFill>
                <a:latin typeface="Times New Roman" pitchFamily="18" charset="0"/>
                <a:cs typeface="Times New Roman" pitchFamily="18" charset="0"/>
              </a:rPr>
              <a:t> </a:t>
            </a:r>
            <a:endParaRPr lang="en-US" sz="2400" dirty="0">
              <a:solidFill>
                <a:srgbClr val="000000"/>
              </a:solidFill>
              <a:latin typeface="Times New Roman" pitchFamily="18" charset="0"/>
              <a:ea typeface="Times New Roman" panose="02020603050405020304" pitchFamily="18" charset="0"/>
              <a:cs typeface="Times New Roman" pitchFamily="18" charset="0"/>
            </a:endParaRPr>
          </a:p>
        </p:txBody>
      </p:sp>
      <p:pic>
        <p:nvPicPr>
          <p:cNvPr id="3" name="Picture 2">
            <a:extLst>
              <a:ext uri="{FF2B5EF4-FFF2-40B4-BE49-F238E27FC236}">
                <a16:creationId xmlns:a16="http://schemas.microsoft.com/office/drawing/2014/main" xmlns="" id="{AEEB3655-0431-4AB8-8116-C92091C0D9FB}"/>
              </a:ext>
            </a:extLst>
          </p:cNvPr>
          <p:cNvPicPr>
            <a:picLocks noChangeAspect="1"/>
          </p:cNvPicPr>
          <p:nvPr/>
        </p:nvPicPr>
        <p:blipFill>
          <a:blip r:embed="rId3"/>
          <a:stretch>
            <a:fillRect/>
          </a:stretch>
        </p:blipFill>
        <p:spPr>
          <a:xfrm>
            <a:off x="9527" y="-7711"/>
            <a:ext cx="1504949" cy="1023587"/>
          </a:xfrm>
          <a:prstGeom prst="rect">
            <a:avLst/>
          </a:prstGeom>
        </p:spPr>
      </p:pic>
      <p:sp>
        <p:nvSpPr>
          <p:cNvPr id="8" name="Title 1">
            <a:extLst>
              <a:ext uri="{FF2B5EF4-FFF2-40B4-BE49-F238E27FC236}">
                <a16:creationId xmlns:a16="http://schemas.microsoft.com/office/drawing/2014/main" xmlns="" id="{E27A311F-7C2F-4EE6-8B9C-CAE26E16DA38}"/>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lang="en-US" altLang="zh-CN" b="1" dirty="0">
              <a:solidFill>
                <a:schemeClr val="bg1"/>
              </a:solidFill>
              <a:latin typeface="Tinos"/>
            </a:endParaRPr>
          </a:p>
        </p:txBody>
      </p:sp>
    </p:spTree>
    <p:extLst>
      <p:ext uri="{BB962C8B-B14F-4D97-AF65-F5344CB8AC3E}">
        <p14:creationId xmlns:p14="http://schemas.microsoft.com/office/powerpoint/2010/main" val="3707806091"/>
      </p:ext>
    </p:extLst>
  </p:cSld>
  <p:clrMapOvr>
    <a:masterClrMapping/>
  </p:clrMapOvr>
  <p:transition advTm="5346"/>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latin typeface="Tinos"/>
                <a:ea typeface="+mj-ea"/>
                <a:cs typeface="+mj-cs"/>
              </a:rPr>
              <a:t>Topics</a:t>
            </a:r>
            <a:r>
              <a:rPr lang="en-US" sz="2800" dirty="0">
                <a:solidFill>
                  <a:srgbClr val="FF0000"/>
                </a:solidFill>
                <a:latin typeface="Times New Roman" pitchFamily="18" charset="0"/>
                <a:cs typeface="Times New Roman" pitchFamily="18" charset="0"/>
              </a:rPr>
              <a:t> </a:t>
            </a:r>
            <a:r>
              <a:rPr lang="en-US" sz="2800" b="1" dirty="0">
                <a:solidFill>
                  <a:schemeClr val="bg1"/>
                </a:solidFill>
                <a:latin typeface="Tinos"/>
                <a:ea typeface="+mj-ea"/>
                <a:cs typeface="+mj-cs"/>
              </a:rPr>
              <a:t>to be covered</a:t>
            </a:r>
            <a:endParaRPr lang="en-US" altLang="zh-CN" sz="2800" b="1" dirty="0">
              <a:solidFill>
                <a:schemeClr val="bg1"/>
              </a:solidFill>
              <a:latin typeface="Tinos"/>
              <a:ea typeface="+mj-ea"/>
              <a:cs typeface="+mj-cs"/>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IN" altLang="zh-CN" b="1" dirty="0">
                <a:solidFill>
                  <a:schemeClr val="bg1"/>
                </a:solidFill>
                <a:latin typeface="Tinos"/>
                <a:ea typeface="+mj-ea"/>
                <a:cs typeface="+mj-cs"/>
              </a:rPr>
              <a:t>	</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a16="http://schemas.microsoft.com/office/drawing/2014/main" xmlns="" id="{76ECCD46-935E-4F03-B432-451AF4FE5D6B}"/>
              </a:ext>
            </a:extLst>
          </p:cNvPr>
          <p:cNvSpPr/>
          <p:nvPr/>
        </p:nvSpPr>
        <p:spPr>
          <a:xfrm>
            <a:off x="3043002" y="892668"/>
            <a:ext cx="7882905" cy="144655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lvl="1"/>
            <a:endParaRPr lang="en-IN" sz="4400" dirty="0">
              <a:latin typeface="Times New Roman" pitchFamily="18" charset="0"/>
              <a:cs typeface="Times New Roman" pitchFamily="18" charset="0"/>
            </a:endParaRPr>
          </a:p>
          <a:p>
            <a:pPr marL="0" lvl="1"/>
            <a:endParaRPr lang="en-IN" sz="4400" dirty="0">
              <a:solidFill>
                <a:srgbClr val="0070C0"/>
              </a:solidFill>
            </a:endParaRPr>
          </a:p>
        </p:txBody>
      </p:sp>
      <p:sp>
        <p:nvSpPr>
          <p:cNvPr id="8" name="Rectangle 7"/>
          <p:cNvSpPr/>
          <p:nvPr/>
        </p:nvSpPr>
        <p:spPr>
          <a:xfrm>
            <a:off x="1013153" y="1419315"/>
            <a:ext cx="9385489" cy="2600199"/>
          </a:xfrm>
          <a:prstGeom prst="rect">
            <a:avLst/>
          </a:prstGeom>
        </p:spPr>
        <p:txBody>
          <a:bodyPr wrap="square">
            <a:spAutoFit/>
          </a:bodyPr>
          <a:lstStyle/>
          <a:p>
            <a:pPr marL="800100" lvl="1" indent="-342900">
              <a:lnSpc>
                <a:spcPct val="150000"/>
              </a:lnSpc>
              <a:buFont typeface="Arial" panose="020B0604020202020204" pitchFamily="34" charset="0"/>
              <a:buChar char="•"/>
            </a:pPr>
            <a:r>
              <a:rPr lang="en-IN" sz="2800" dirty="0">
                <a:latin typeface="Times New Roman" pitchFamily="18" charset="0"/>
                <a:cs typeface="Times New Roman" pitchFamily="18" charset="0"/>
              </a:rPr>
              <a:t>Variation for Fermi level with temperature</a:t>
            </a:r>
          </a:p>
          <a:p>
            <a:pPr marL="800100" lvl="1" indent="-342900">
              <a:lnSpc>
                <a:spcPct val="150000"/>
              </a:lnSpc>
              <a:buFont typeface="Arial" panose="020B0604020202020204" pitchFamily="34" charset="0"/>
              <a:buChar char="•"/>
            </a:pPr>
            <a:r>
              <a:rPr lang="en-IN" sz="2800" dirty="0">
                <a:latin typeface="Times New Roman" pitchFamily="18" charset="0"/>
                <a:cs typeface="Times New Roman" pitchFamily="18" charset="0"/>
              </a:rPr>
              <a:t>Variation for Fermi level with carrier concentration</a:t>
            </a:r>
          </a:p>
          <a:p>
            <a:pPr marL="800100" lvl="1" indent="-342900">
              <a:lnSpc>
                <a:spcPct val="150000"/>
              </a:lnSpc>
              <a:buFont typeface="Arial" panose="020B0604020202020204" pitchFamily="34" charset="0"/>
              <a:buChar char="•"/>
            </a:pPr>
            <a:r>
              <a:rPr lang="en-IN" sz="2800" dirty="0">
                <a:latin typeface="Times New Roman" pitchFamily="18" charset="0"/>
                <a:cs typeface="Times New Roman" pitchFamily="18" charset="0"/>
              </a:rPr>
              <a:t>Practice questions</a:t>
            </a:r>
          </a:p>
          <a:p>
            <a:pPr lvl="1">
              <a:lnSpc>
                <a:spcPct val="150000"/>
              </a:lnSpc>
            </a:pPr>
            <a:endParaRPr lang="en-IN" sz="2800" dirty="0">
              <a:latin typeface="Times New Roman" pitchFamily="18" charset="0"/>
              <a:ea typeface="Tahoma" panose="020B0604030504040204" pitchFamily="34" charset="0"/>
              <a:cs typeface="Times New Roman" pitchFamily="18" charset="0"/>
            </a:endParaRPr>
          </a:p>
        </p:txBody>
      </p:sp>
      <p:pic>
        <p:nvPicPr>
          <p:cNvPr id="9" name="Picture 8">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spTree>
    <p:extLst>
      <p:ext uri="{BB962C8B-B14F-4D97-AF65-F5344CB8AC3E}">
        <p14:creationId xmlns:p14="http://schemas.microsoft.com/office/powerpoint/2010/main" val="2465720634"/>
      </p:ext>
    </p:extLst>
  </p:cSld>
  <p:clrMapOvr>
    <a:masterClrMapping/>
  </p:clrMapOvr>
  <p:transition advTm="16793"/>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IN" sz="2800" b="1" dirty="0">
                <a:solidFill>
                  <a:schemeClr val="bg1"/>
                </a:solidFill>
                <a:latin typeface="Times New Roman" panose="02020603050405020304" pitchFamily="18" charset="0"/>
                <a:ea typeface="+mj-ea"/>
                <a:cs typeface="Times New Roman" panose="02020603050405020304" pitchFamily="18" charset="0"/>
              </a:rPr>
              <a:t>Prerequisite/Recapitulations</a:t>
            </a: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endParaRPr kumimoji="0" lang="zh-CN" altLang="en-US" b="1" i="0" u="none" strike="noStrike" kern="1200" cap="none" spc="0" normalizeH="0" baseline="0" noProof="0" dirty="0">
              <a:ln>
                <a:noFill/>
              </a:ln>
              <a:solidFill>
                <a:schemeClr val="tx1">
                  <a:lumMod val="95000"/>
                  <a:lumOff val="5000"/>
                </a:schemeClr>
              </a:solidFill>
              <a:effectLst/>
              <a:highlight>
                <a:srgbClr val="FFFF00"/>
              </a:highligh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sp>
        <p:nvSpPr>
          <p:cNvPr id="205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51" name="Rectangle 3"/>
          <p:cNvSpPr>
            <a:spLocks noChangeArrowheads="1"/>
          </p:cNvSpPr>
          <p:nvPr/>
        </p:nvSpPr>
        <p:spPr bwMode="auto">
          <a:xfrm>
            <a:off x="0" y="5619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a:t>
            </a:r>
            <a:r>
              <a:rPr kumimoji="0" lang="en-US" sz="11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4" name="Picture 23">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6552" y="8477"/>
            <a:ext cx="1504949" cy="1023587"/>
          </a:xfrm>
          <a:prstGeom prst="rect">
            <a:avLst/>
          </a:prstGeom>
        </p:spPr>
      </p:pic>
      <p:sp>
        <p:nvSpPr>
          <p:cNvPr id="5" name="TextBox 4">
            <a:extLst>
              <a:ext uri="{FF2B5EF4-FFF2-40B4-BE49-F238E27FC236}">
                <a16:creationId xmlns:a16="http://schemas.microsoft.com/office/drawing/2014/main" xmlns="" id="{10EA460F-C7CF-4E27-A1CA-BD3760A3EAA2}"/>
              </a:ext>
            </a:extLst>
          </p:cNvPr>
          <p:cNvSpPr txBox="1"/>
          <p:nvPr/>
        </p:nvSpPr>
        <p:spPr>
          <a:xfrm>
            <a:off x="3055026" y="2122617"/>
            <a:ext cx="8077262" cy="1872051"/>
          </a:xfrm>
          <a:prstGeom prst="rect">
            <a:avLst/>
          </a:prstGeom>
          <a:noFill/>
        </p:spPr>
        <p:txBody>
          <a:bodyPr wrap="square">
            <a:spAutoFit/>
          </a:bodyPr>
          <a:lstStyle/>
          <a:p>
            <a:pPr algn="just">
              <a:lnSpc>
                <a:spcPct val="115000"/>
              </a:lnSpc>
              <a:spcAft>
                <a:spcPts val="1000"/>
              </a:spcAft>
            </a:pPr>
            <a:r>
              <a:rPr lang="en-US" sz="2000" b="1" dirty="0"/>
              <a:t>Knowledge of: </a:t>
            </a:r>
          </a:p>
          <a:p>
            <a:pPr algn="just">
              <a:lnSpc>
                <a:spcPct val="115000"/>
              </a:lnSpc>
              <a:spcAft>
                <a:spcPts val="1000"/>
              </a:spcAft>
            </a:pPr>
            <a:r>
              <a:rPr lang="en-US" sz="2000" b="1" dirty="0"/>
              <a:t>Energy band diagram for P and N type semiconductor</a:t>
            </a:r>
          </a:p>
          <a:p>
            <a:pPr algn="just">
              <a:lnSpc>
                <a:spcPct val="115000"/>
              </a:lnSpc>
              <a:spcAft>
                <a:spcPts val="1000"/>
              </a:spcAft>
            </a:pPr>
            <a:r>
              <a:rPr lang="en-US" sz="2000" b="1" dirty="0"/>
              <a:t>Density of energy state in semiconductor</a:t>
            </a:r>
          </a:p>
          <a:p>
            <a:pPr algn="just">
              <a:lnSpc>
                <a:spcPct val="115000"/>
              </a:lnSpc>
              <a:spcAft>
                <a:spcPts val="1000"/>
              </a:spcAft>
            </a:pPr>
            <a:r>
              <a:rPr lang="en-US" sz="2000" b="1" dirty="0"/>
              <a:t>Fermi energy level</a:t>
            </a:r>
          </a:p>
        </p:txBody>
      </p:sp>
    </p:spTree>
  </p:cSld>
  <p:clrMapOvr>
    <a:masterClrMapping/>
  </p:clrMapOvr>
  <p:transition advTm="75058"/>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IN" sz="2800" b="1" dirty="0">
                <a:solidFill>
                  <a:schemeClr val="bg1"/>
                </a:solidFill>
                <a:latin typeface="Times New Roman" panose="02020603050405020304" pitchFamily="18" charset="0"/>
                <a:ea typeface="+mj-ea"/>
                <a:cs typeface="Times New Roman" panose="02020603050405020304" pitchFamily="18" charset="0"/>
              </a:rPr>
              <a:t>Prerequisite/Recapitulations</a:t>
            </a: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endParaRPr kumimoji="0" lang="zh-CN" altLang="en-US" b="1" i="0" u="none" strike="noStrike" kern="1200" cap="none" spc="0" normalizeH="0" baseline="0" noProof="0" dirty="0">
              <a:ln>
                <a:noFill/>
              </a:ln>
              <a:solidFill>
                <a:schemeClr val="tx1">
                  <a:lumMod val="95000"/>
                  <a:lumOff val="5000"/>
                </a:schemeClr>
              </a:solidFill>
              <a:effectLst/>
              <a:highlight>
                <a:srgbClr val="FFFF00"/>
              </a:highligh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sp>
        <p:nvSpPr>
          <p:cNvPr id="205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51" name="Rectangle 3"/>
          <p:cNvSpPr>
            <a:spLocks noChangeArrowheads="1"/>
          </p:cNvSpPr>
          <p:nvPr/>
        </p:nvSpPr>
        <p:spPr bwMode="auto">
          <a:xfrm>
            <a:off x="0" y="5619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a:t>
            </a:r>
            <a:r>
              <a:rPr kumimoji="0" lang="en-US" sz="11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4" name="Picture 23">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6552" y="8477"/>
            <a:ext cx="1504949" cy="1023587"/>
          </a:xfrm>
          <a:prstGeom prst="rect">
            <a:avLst/>
          </a:prstGeom>
        </p:spPr>
      </p:pic>
      <p:sp>
        <p:nvSpPr>
          <p:cNvPr id="11" name="TextBox 10">
            <a:extLst>
              <a:ext uri="{FF2B5EF4-FFF2-40B4-BE49-F238E27FC236}">
                <a16:creationId xmlns:a16="http://schemas.microsoft.com/office/drawing/2014/main" xmlns="" id="{2A02158D-6A1A-43FC-A5FB-D1F18C6CA0C8}"/>
              </a:ext>
            </a:extLst>
          </p:cNvPr>
          <p:cNvSpPr txBox="1"/>
          <p:nvPr/>
        </p:nvSpPr>
        <p:spPr>
          <a:xfrm>
            <a:off x="1826142" y="1288616"/>
            <a:ext cx="7551774" cy="646331"/>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The density of allowed electronic energy states in the conduction band is given by generalising the results for free electron model; </a:t>
            </a:r>
            <a:endParaRPr lang="en-IN"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1E1FC8F3-D18A-4736-93BE-12697FB41EB1}"/>
                  </a:ext>
                </a:extLst>
              </p:cNvPr>
              <p:cNvSpPr txBox="1"/>
              <p:nvPr/>
            </p:nvSpPr>
            <p:spPr>
              <a:xfrm>
                <a:off x="1969235" y="3313654"/>
                <a:ext cx="7679365" cy="8618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𝐷</m:t>
                          </m:r>
                        </m:e>
                        <m:sub>
                          <m:r>
                            <a:rPr lang="en-IN" i="1">
                              <a:latin typeface="Cambria Math" panose="02040503050406030204" pitchFamily="18" charset="0"/>
                            </a:rPr>
                            <m:t>𝐶</m:t>
                          </m:r>
                        </m:sub>
                      </m:sSub>
                      <m:r>
                        <a:rPr lang="en-IN" i="0">
                          <a:latin typeface="Cambria Math" panose="02040503050406030204" pitchFamily="18" charset="0"/>
                        </a:rPr>
                        <m:t>(</m:t>
                      </m:r>
                      <m:r>
                        <a:rPr lang="en-IN" i="1">
                          <a:latin typeface="Cambria Math" panose="02040503050406030204" pitchFamily="18" charset="0"/>
                        </a:rPr>
                        <m:t>𝐸</m:t>
                      </m:r>
                      <m:r>
                        <a:rPr lang="en-IN" i="0">
                          <a:latin typeface="Cambria Math" panose="02040503050406030204" pitchFamily="18" charset="0"/>
                        </a:rPr>
                        <m:t>) =</m:t>
                      </m:r>
                      <m:f>
                        <m:fPr>
                          <m:ctrlPr>
                            <a:rPr lang="en-IN" i="1">
                              <a:solidFill>
                                <a:srgbClr val="836967"/>
                              </a:solidFill>
                              <a:latin typeface="Cambria Math" panose="02040503050406030204" pitchFamily="18" charset="0"/>
                            </a:rPr>
                          </m:ctrlPr>
                        </m:fPr>
                        <m:num>
                          <m:r>
                            <a:rPr lang="en-IN" i="1">
                              <a:latin typeface="Cambria Math" panose="02040503050406030204" pitchFamily="18" charset="0"/>
                            </a:rPr>
                            <m:t>𝜋</m:t>
                          </m:r>
                        </m:num>
                        <m:den>
                          <m:r>
                            <a:rPr lang="en-IN" i="0">
                              <a:latin typeface="Cambria Math" panose="02040503050406030204" pitchFamily="18" charset="0"/>
                            </a:rPr>
                            <m:t>2</m:t>
                          </m:r>
                        </m:den>
                      </m:f>
                      <m:sSup>
                        <m:sSupPr>
                          <m:ctrlPr>
                            <a:rPr lang="en-IN" i="1">
                              <a:solidFill>
                                <a:srgbClr val="836967"/>
                              </a:solidFill>
                              <a:latin typeface="Cambria Math" panose="02040503050406030204" pitchFamily="18" charset="0"/>
                            </a:rPr>
                          </m:ctrlPr>
                        </m:sSupPr>
                        <m:e>
                          <m:d>
                            <m:dPr>
                              <m:begChr m:val="["/>
                              <m:endChr m:val="]"/>
                              <m:ctrlPr>
                                <a:rPr lang="en-IN" i="1">
                                  <a:solidFill>
                                    <a:srgbClr val="836967"/>
                                  </a:solidFill>
                                  <a:latin typeface="Cambria Math" panose="02040503050406030204" pitchFamily="18" charset="0"/>
                                </a:rPr>
                              </m:ctrlPr>
                            </m:dPr>
                            <m:e>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8</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𝑒</m:t>
                                      </m:r>
                                    </m:sub>
                                  </m:sSub>
                                  <m:r>
                                    <a:rPr lang="en-IN" i="0">
                                      <a:latin typeface="Cambria Math" panose="02040503050406030204" pitchFamily="18" charset="0"/>
                                    </a:rPr>
                                    <m:t>∗</m:t>
                                  </m:r>
                                </m:num>
                                <m:den>
                                  <m:sSup>
                                    <m:sSupPr>
                                      <m:ctrlPr>
                                        <a:rPr lang="en-IN" i="1">
                                          <a:solidFill>
                                            <a:srgbClr val="836967"/>
                                          </a:solidFill>
                                          <a:latin typeface="Cambria Math" panose="02040503050406030204" pitchFamily="18" charset="0"/>
                                        </a:rPr>
                                      </m:ctrlPr>
                                    </m:sSupPr>
                                    <m:e>
                                      <m:r>
                                        <a:rPr lang="en-IN" i="1">
                                          <a:latin typeface="Cambria Math" panose="02040503050406030204" pitchFamily="18" charset="0"/>
                                        </a:rPr>
                                        <m:t>h</m:t>
                                      </m:r>
                                    </m:e>
                                    <m:sup>
                                      <m:r>
                                        <a:rPr lang="en-IN" i="0">
                                          <a:latin typeface="Cambria Math" panose="02040503050406030204" pitchFamily="18" charset="0"/>
                                        </a:rPr>
                                        <m:t>2</m:t>
                                      </m:r>
                                    </m:sup>
                                  </m:sSup>
                                </m:den>
                              </m:f>
                            </m:e>
                          </m:d>
                        </m:e>
                        <m:sup>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3</m:t>
                              </m:r>
                            </m:num>
                            <m:den>
                              <m:r>
                                <a:rPr lang="en-IN" i="0">
                                  <a:latin typeface="Cambria Math" panose="02040503050406030204" pitchFamily="18" charset="0"/>
                                </a:rPr>
                                <m:t>2</m:t>
                              </m:r>
                            </m:den>
                          </m:f>
                        </m:sup>
                      </m:sSup>
                      <m:r>
                        <a:rPr lang="en-IN" i="0">
                          <a:latin typeface="Cambria Math" panose="02040503050406030204" pitchFamily="18" charset="0"/>
                        </a:rPr>
                        <m:t>(</m:t>
                      </m:r>
                      <m:r>
                        <a:rPr lang="en-IN" i="1">
                          <a:latin typeface="Cambria Math" panose="02040503050406030204" pitchFamily="18" charset="0"/>
                        </a:rPr>
                        <m:t>𝐸</m:t>
                      </m:r>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𝐶</m:t>
                          </m:r>
                        </m:sub>
                      </m:sSub>
                      <m:sSup>
                        <m:sSupPr>
                          <m:ctrlPr>
                            <a:rPr lang="en-IN" i="1">
                              <a:solidFill>
                                <a:srgbClr val="836967"/>
                              </a:solidFill>
                              <a:latin typeface="Cambria Math" panose="02040503050406030204" pitchFamily="18" charset="0"/>
                            </a:rPr>
                          </m:ctrlPr>
                        </m:sSupPr>
                        <m:e>
                          <m:d>
                            <m:dPr>
                              <m:begChr m:val=")"/>
                              <m:endChr m:val=""/>
                              <m:ctrlPr>
                                <a:rPr lang="en-IN" i="1">
                                  <a:latin typeface="Cambria Math" panose="02040503050406030204" pitchFamily="18" charset="0"/>
                                </a:rPr>
                              </m:ctrlPr>
                            </m:dPr>
                            <m:e/>
                          </m:d>
                        </m:e>
                        <m:sup>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m:t>
                              </m:r>
                            </m:num>
                            <m:den>
                              <m:r>
                                <a:rPr lang="en-IN" i="0">
                                  <a:latin typeface="Cambria Math" panose="02040503050406030204" pitchFamily="18" charset="0"/>
                                </a:rPr>
                                <m:t>2</m:t>
                              </m:r>
                            </m:den>
                          </m:f>
                        </m:sup>
                      </m:sSup>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4</m:t>
                          </m:r>
                          <m:r>
                            <a:rPr lang="en-IN" i="1">
                              <a:latin typeface="Cambria Math" panose="02040503050406030204" pitchFamily="18" charset="0"/>
                            </a:rPr>
                            <m:t>𝜋</m:t>
                          </m:r>
                          <m:r>
                            <a:rPr lang="en-IN" i="0">
                              <a:latin typeface="Cambria Math" panose="02040503050406030204" pitchFamily="18" charset="0"/>
                            </a:rPr>
                            <m:t>(2</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𝑒</m:t>
                              </m:r>
                            </m:sub>
                          </m:sSub>
                          <m:r>
                            <a:rPr lang="en-IN" i="0">
                              <a:latin typeface="Cambria Math" panose="02040503050406030204" pitchFamily="18" charset="0"/>
                            </a:rPr>
                            <m:t>∗</m:t>
                          </m:r>
                          <m:sSup>
                            <m:sSupPr>
                              <m:ctrlPr>
                                <a:rPr lang="en-IN" i="1">
                                  <a:solidFill>
                                    <a:srgbClr val="836967"/>
                                  </a:solidFill>
                                  <a:latin typeface="Cambria Math" panose="02040503050406030204" pitchFamily="18" charset="0"/>
                                </a:rPr>
                              </m:ctrlPr>
                            </m:sSupPr>
                            <m:e>
                              <m:d>
                                <m:dPr>
                                  <m:begChr m:val=")"/>
                                  <m:endChr m:val=""/>
                                  <m:ctrlPr>
                                    <a:rPr lang="en-IN" i="1">
                                      <a:latin typeface="Cambria Math" panose="02040503050406030204" pitchFamily="18" charset="0"/>
                                    </a:rPr>
                                  </m:ctrlPr>
                                </m:dPr>
                                <m:e/>
                              </m:d>
                            </m:e>
                            <m:sup>
                              <m:f>
                                <m:fPr>
                                  <m:type m:val="lin"/>
                                  <m:ctrlPr>
                                    <a:rPr lang="en-IN" i="1">
                                      <a:latin typeface="Cambria Math" panose="02040503050406030204" pitchFamily="18" charset="0"/>
                                    </a:rPr>
                                  </m:ctrlPr>
                                </m:fPr>
                                <m:num>
                                  <m:r>
                                    <a:rPr lang="en-IN" i="0">
                                      <a:latin typeface="Cambria Math" panose="02040503050406030204" pitchFamily="18" charset="0"/>
                                    </a:rPr>
                                    <m:t>3</m:t>
                                  </m:r>
                                </m:num>
                                <m:den>
                                  <m:r>
                                    <a:rPr lang="en-IN" i="0">
                                      <a:latin typeface="Cambria Math" panose="02040503050406030204" pitchFamily="18" charset="0"/>
                                    </a:rPr>
                                    <m:t>2</m:t>
                                  </m:r>
                                </m:den>
                              </m:f>
                            </m:sup>
                          </m:sSup>
                        </m:num>
                        <m:den>
                          <m:sSup>
                            <m:sSupPr>
                              <m:ctrlPr>
                                <a:rPr lang="en-IN" i="1">
                                  <a:solidFill>
                                    <a:srgbClr val="836967"/>
                                  </a:solidFill>
                                  <a:latin typeface="Cambria Math" panose="02040503050406030204" pitchFamily="18" charset="0"/>
                                </a:rPr>
                              </m:ctrlPr>
                            </m:sSupPr>
                            <m:e>
                              <m:r>
                                <a:rPr lang="en-IN" i="1">
                                  <a:latin typeface="Cambria Math" panose="02040503050406030204" pitchFamily="18" charset="0"/>
                                </a:rPr>
                                <m:t>h</m:t>
                              </m:r>
                            </m:e>
                            <m:sup>
                              <m:r>
                                <a:rPr lang="en-IN" i="0">
                                  <a:latin typeface="Cambria Math" panose="02040503050406030204" pitchFamily="18" charset="0"/>
                                </a:rPr>
                                <m:t>3</m:t>
                              </m:r>
                            </m:sup>
                          </m:sSup>
                        </m:den>
                      </m:f>
                      <m:r>
                        <a:rPr lang="en-IN" i="0">
                          <a:latin typeface="Cambria Math" panose="02040503050406030204" pitchFamily="18" charset="0"/>
                        </a:rPr>
                        <m:t>(</m:t>
                      </m:r>
                      <m:r>
                        <a:rPr lang="en-IN" i="1">
                          <a:latin typeface="Cambria Math" panose="02040503050406030204" pitchFamily="18" charset="0"/>
                        </a:rPr>
                        <m:t>𝐸</m:t>
                      </m:r>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𝐶</m:t>
                          </m:r>
                        </m:sub>
                      </m:sSub>
                      <m:sSup>
                        <m:sSupPr>
                          <m:ctrlPr>
                            <a:rPr lang="en-IN" i="1">
                              <a:solidFill>
                                <a:srgbClr val="836967"/>
                              </a:solidFill>
                              <a:latin typeface="Cambria Math" panose="02040503050406030204" pitchFamily="18" charset="0"/>
                            </a:rPr>
                          </m:ctrlPr>
                        </m:sSupPr>
                        <m:e>
                          <m:d>
                            <m:dPr>
                              <m:begChr m:val=")"/>
                              <m:endChr m:val=""/>
                              <m:ctrlPr>
                                <a:rPr lang="en-IN" i="1">
                                  <a:latin typeface="Cambria Math" panose="02040503050406030204" pitchFamily="18" charset="0"/>
                                </a:rPr>
                              </m:ctrlPr>
                            </m:dPr>
                            <m:e/>
                          </m:d>
                        </m:e>
                        <m:sup>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m:t>
                              </m:r>
                            </m:num>
                            <m:den>
                              <m:r>
                                <a:rPr lang="en-IN" i="0">
                                  <a:latin typeface="Cambria Math" panose="02040503050406030204" pitchFamily="18" charset="0"/>
                                </a:rPr>
                                <m:t>2</m:t>
                              </m:r>
                            </m:den>
                          </m:f>
                        </m:sup>
                      </m:sSup>
                    </m:oMath>
                  </m:oMathPara>
                </a14:m>
                <a:endParaRPr lang="en-IN" dirty="0"/>
              </a:p>
            </p:txBody>
          </p:sp>
        </mc:Choice>
        <mc:Fallback xmlns="">
          <p:sp>
            <p:nvSpPr>
              <p:cNvPr id="13" name="TextBox 12">
                <a:extLst>
                  <a:ext uri="{FF2B5EF4-FFF2-40B4-BE49-F238E27FC236}">
                    <a16:creationId xmlns:a16="http://schemas.microsoft.com/office/drawing/2014/main" id="{1E1FC8F3-D18A-4736-93BE-12697FB41EB1}"/>
                  </a:ext>
                </a:extLst>
              </p:cNvPr>
              <p:cNvSpPr txBox="1">
                <a:spLocks noRot="1" noChangeAspect="1" noMove="1" noResize="1" noEditPoints="1" noAdjustHandles="1" noChangeArrowheads="1" noChangeShapeType="1" noTextEdit="1"/>
              </p:cNvSpPr>
              <p:nvPr/>
            </p:nvSpPr>
            <p:spPr>
              <a:xfrm>
                <a:off x="1969235" y="3313654"/>
                <a:ext cx="7679365" cy="861839"/>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AFDED583-625D-4788-B96C-565CFCC0F92D}"/>
                  </a:ext>
                </a:extLst>
              </p:cNvPr>
              <p:cNvSpPr txBox="1"/>
              <p:nvPr/>
            </p:nvSpPr>
            <p:spPr>
              <a:xfrm>
                <a:off x="1521501" y="1860915"/>
                <a:ext cx="6097772" cy="8618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IN" i="1" smtClean="0">
                              <a:solidFill>
                                <a:srgbClr val="836967"/>
                              </a:solidFill>
                              <a:latin typeface="Cambria Math" panose="02040503050406030204" pitchFamily="18" charset="0"/>
                            </a:rPr>
                          </m:ctrlPr>
                        </m:sSupPr>
                        <m:e>
                          <m:r>
                            <a:rPr lang="en-IN" i="1">
                              <a:latin typeface="Cambria Math" panose="02040503050406030204" pitchFamily="18" charset="0"/>
                            </a:rPr>
                            <m:t>𝑍</m:t>
                          </m:r>
                        </m:e>
                        <m:sup>
                          <m:r>
                            <a:rPr lang="en-IN" i="0">
                              <a:latin typeface="Cambria Math" panose="02040503050406030204" pitchFamily="18" charset="0"/>
                            </a:rPr>
                            <m:t>′</m:t>
                          </m:r>
                        </m:sup>
                      </m:sSup>
                      <m:r>
                        <a:rPr lang="en-IN" i="0">
                          <a:latin typeface="Cambria Math" panose="02040503050406030204" pitchFamily="18" charset="0"/>
                        </a:rPr>
                        <m:t>(</m:t>
                      </m:r>
                      <m:r>
                        <a:rPr lang="en-IN" i="1">
                          <a:latin typeface="Cambria Math" panose="02040503050406030204" pitchFamily="18" charset="0"/>
                        </a:rPr>
                        <m:t>𝐸</m:t>
                      </m:r>
                      <m:r>
                        <a:rPr lang="en-IN" i="0">
                          <a:latin typeface="Cambria Math" panose="02040503050406030204" pitchFamily="18" charset="0"/>
                        </a:rPr>
                        <m:t>) =</m:t>
                      </m:r>
                      <m:f>
                        <m:fPr>
                          <m:ctrlPr>
                            <a:rPr lang="en-IN" i="1">
                              <a:solidFill>
                                <a:srgbClr val="836967"/>
                              </a:solidFill>
                              <a:latin typeface="Cambria Math" panose="02040503050406030204" pitchFamily="18" charset="0"/>
                            </a:rPr>
                          </m:ctrlPr>
                        </m:fPr>
                        <m:num>
                          <m:r>
                            <a:rPr lang="en-IN" i="1">
                              <a:latin typeface="Cambria Math" panose="02040503050406030204" pitchFamily="18" charset="0"/>
                            </a:rPr>
                            <m:t>𝜋</m:t>
                          </m:r>
                        </m:num>
                        <m:den>
                          <m:r>
                            <a:rPr lang="en-IN" i="0">
                              <a:latin typeface="Cambria Math" panose="02040503050406030204" pitchFamily="18" charset="0"/>
                            </a:rPr>
                            <m:t>2</m:t>
                          </m:r>
                        </m:den>
                      </m:f>
                      <m:sSup>
                        <m:sSupPr>
                          <m:ctrlPr>
                            <a:rPr lang="en-IN" i="1">
                              <a:solidFill>
                                <a:srgbClr val="836967"/>
                              </a:solidFill>
                              <a:latin typeface="Cambria Math" panose="02040503050406030204" pitchFamily="18" charset="0"/>
                            </a:rPr>
                          </m:ctrlPr>
                        </m:sSupPr>
                        <m:e>
                          <m:d>
                            <m:dPr>
                              <m:begChr m:val="["/>
                              <m:endChr m:val="]"/>
                              <m:ctrlPr>
                                <a:rPr lang="en-IN" i="1">
                                  <a:solidFill>
                                    <a:srgbClr val="836967"/>
                                  </a:solidFill>
                                  <a:latin typeface="Cambria Math" panose="02040503050406030204" pitchFamily="18" charset="0"/>
                                </a:rPr>
                              </m:ctrlPr>
                            </m:dPr>
                            <m:e>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8</m:t>
                                  </m:r>
                                  <m:r>
                                    <a:rPr lang="en-IN" i="1">
                                      <a:latin typeface="Cambria Math" panose="02040503050406030204" pitchFamily="18" charset="0"/>
                                    </a:rPr>
                                    <m:t>𝑚</m:t>
                                  </m:r>
                                </m:num>
                                <m:den>
                                  <m:sSup>
                                    <m:sSupPr>
                                      <m:ctrlPr>
                                        <a:rPr lang="en-IN" i="1">
                                          <a:solidFill>
                                            <a:srgbClr val="836967"/>
                                          </a:solidFill>
                                          <a:latin typeface="Cambria Math" panose="02040503050406030204" pitchFamily="18" charset="0"/>
                                        </a:rPr>
                                      </m:ctrlPr>
                                    </m:sSupPr>
                                    <m:e>
                                      <m:r>
                                        <a:rPr lang="en-IN" i="1">
                                          <a:latin typeface="Cambria Math" panose="02040503050406030204" pitchFamily="18" charset="0"/>
                                        </a:rPr>
                                        <m:t>h</m:t>
                                      </m:r>
                                    </m:e>
                                    <m:sup>
                                      <m:r>
                                        <a:rPr lang="en-IN" i="0">
                                          <a:latin typeface="Cambria Math" panose="02040503050406030204" pitchFamily="18" charset="0"/>
                                        </a:rPr>
                                        <m:t>2</m:t>
                                      </m:r>
                                    </m:sup>
                                  </m:sSup>
                                </m:den>
                              </m:f>
                            </m:e>
                          </m:d>
                        </m:e>
                        <m:sup>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3</m:t>
                              </m:r>
                            </m:num>
                            <m:den>
                              <m:r>
                                <a:rPr lang="en-IN" i="0">
                                  <a:latin typeface="Cambria Math" panose="02040503050406030204" pitchFamily="18" charset="0"/>
                                </a:rPr>
                                <m:t>2</m:t>
                              </m:r>
                            </m:den>
                          </m:f>
                        </m:sup>
                      </m:sSup>
                      <m:sSup>
                        <m:sSupPr>
                          <m:ctrlPr>
                            <a:rPr lang="en-IN" i="1">
                              <a:solidFill>
                                <a:srgbClr val="836967"/>
                              </a:solidFill>
                              <a:latin typeface="Cambria Math" panose="02040503050406030204" pitchFamily="18" charset="0"/>
                            </a:rPr>
                          </m:ctrlPr>
                        </m:sSupPr>
                        <m:e>
                          <m:r>
                            <a:rPr lang="en-IN" i="1">
                              <a:latin typeface="Cambria Math" panose="02040503050406030204" pitchFamily="18" charset="0"/>
                            </a:rPr>
                            <m:t>𝐸</m:t>
                          </m:r>
                        </m:e>
                        <m:sup>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m:t>
                              </m:r>
                            </m:num>
                            <m:den>
                              <m:r>
                                <a:rPr lang="en-IN" i="0">
                                  <a:latin typeface="Cambria Math" panose="02040503050406030204" pitchFamily="18" charset="0"/>
                                </a:rPr>
                                <m:t>2</m:t>
                              </m:r>
                            </m:den>
                          </m:f>
                        </m:sup>
                      </m:sSup>
                    </m:oMath>
                  </m:oMathPara>
                </a14:m>
                <a:endParaRPr lang="en-IN" dirty="0"/>
              </a:p>
            </p:txBody>
          </p:sp>
        </mc:Choice>
        <mc:Fallback xmlns="">
          <p:sp>
            <p:nvSpPr>
              <p:cNvPr id="15" name="TextBox 14">
                <a:extLst>
                  <a:ext uri="{FF2B5EF4-FFF2-40B4-BE49-F238E27FC236}">
                    <a16:creationId xmlns:a16="http://schemas.microsoft.com/office/drawing/2014/main" id="{AFDED583-625D-4788-B96C-565CFCC0F92D}"/>
                  </a:ext>
                </a:extLst>
              </p:cNvPr>
              <p:cNvSpPr txBox="1">
                <a:spLocks noRot="1" noChangeAspect="1" noMove="1" noResize="1" noEditPoints="1" noAdjustHandles="1" noChangeArrowheads="1" noChangeShapeType="1" noTextEdit="1"/>
              </p:cNvSpPr>
              <p:nvPr/>
            </p:nvSpPr>
            <p:spPr>
              <a:xfrm>
                <a:off x="1521501" y="1860915"/>
                <a:ext cx="6097772" cy="861839"/>
              </a:xfrm>
              <a:prstGeom prst="rect">
                <a:avLst/>
              </a:prstGeom>
              <a:blipFill>
                <a:blip r:embed="rId6"/>
                <a:stretch>
                  <a:fillRect/>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xmlns="" id="{3B724467-6929-4126-A4AD-AC38C5C49C07}"/>
              </a:ext>
            </a:extLst>
          </p:cNvPr>
          <p:cNvSpPr txBox="1"/>
          <p:nvPr/>
        </p:nvSpPr>
        <p:spPr>
          <a:xfrm>
            <a:off x="2655482" y="2935010"/>
            <a:ext cx="6097772" cy="646331"/>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In case of semiconductors, the expression  of density of state for conduction  band is </a:t>
            </a:r>
            <a:endParaRPr lang="en-IN" dirty="0"/>
          </a:p>
        </p:txBody>
      </p:sp>
      <p:sp>
        <p:nvSpPr>
          <p:cNvPr id="19" name="TextBox 18">
            <a:extLst>
              <a:ext uri="{FF2B5EF4-FFF2-40B4-BE49-F238E27FC236}">
                <a16:creationId xmlns:a16="http://schemas.microsoft.com/office/drawing/2014/main" xmlns="" id="{546702DC-792B-4AF3-B9BA-78DE3B96DA7D}"/>
              </a:ext>
            </a:extLst>
          </p:cNvPr>
          <p:cNvSpPr txBox="1"/>
          <p:nvPr/>
        </p:nvSpPr>
        <p:spPr>
          <a:xfrm>
            <a:off x="769026" y="4184805"/>
            <a:ext cx="6097772" cy="646331"/>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 Similarly we may then generalize the density of states function to apply to the valence band, so that </a:t>
            </a:r>
            <a:endParaRPr lang="en-IN"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xmlns="" id="{E4E45924-3D54-4D2B-871F-5FA410031DB6}"/>
                  </a:ext>
                </a:extLst>
              </p:cNvPr>
              <p:cNvSpPr txBox="1"/>
              <p:nvPr/>
            </p:nvSpPr>
            <p:spPr>
              <a:xfrm>
                <a:off x="1198821" y="5040048"/>
                <a:ext cx="6097772" cy="7092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𝐷</m:t>
                          </m:r>
                        </m:e>
                        <m:sub>
                          <m:r>
                            <a:rPr lang="en-IN" i="1">
                              <a:latin typeface="Cambria Math" panose="02040503050406030204" pitchFamily="18" charset="0"/>
                            </a:rPr>
                            <m:t>𝑣</m:t>
                          </m:r>
                        </m:sub>
                      </m:sSub>
                      <m:r>
                        <a:rPr lang="en-IN" i="0">
                          <a:latin typeface="Cambria Math" panose="02040503050406030204" pitchFamily="18" charset="0"/>
                        </a:rPr>
                        <m:t>(</m:t>
                      </m:r>
                      <m:r>
                        <a:rPr lang="en-IN" i="1">
                          <a:latin typeface="Cambria Math" panose="02040503050406030204" pitchFamily="18" charset="0"/>
                        </a:rPr>
                        <m:t>𝐸</m:t>
                      </m:r>
                      <m:r>
                        <a:rPr lang="en-IN" i="0">
                          <a:latin typeface="Cambria Math" panose="02040503050406030204" pitchFamily="18" charset="0"/>
                        </a:rPr>
                        <m:t>) =</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4</m:t>
                          </m:r>
                          <m:r>
                            <a:rPr lang="en-IN" i="1">
                              <a:latin typeface="Cambria Math" panose="02040503050406030204" pitchFamily="18" charset="0"/>
                            </a:rPr>
                            <m:t>𝜋</m:t>
                          </m:r>
                          <m:r>
                            <a:rPr lang="en-IN" i="0">
                              <a:latin typeface="Cambria Math" panose="02040503050406030204" pitchFamily="18" charset="0"/>
                            </a:rPr>
                            <m:t>(2</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h</m:t>
                              </m:r>
                            </m:sub>
                          </m:sSub>
                          <m:r>
                            <a:rPr lang="en-IN" i="0">
                              <a:latin typeface="Cambria Math" panose="02040503050406030204" pitchFamily="18" charset="0"/>
                            </a:rPr>
                            <m:t>∗</m:t>
                          </m:r>
                          <m:sSup>
                            <m:sSupPr>
                              <m:ctrlPr>
                                <a:rPr lang="en-IN" i="1">
                                  <a:solidFill>
                                    <a:srgbClr val="836967"/>
                                  </a:solidFill>
                                  <a:latin typeface="Cambria Math" panose="02040503050406030204" pitchFamily="18" charset="0"/>
                                </a:rPr>
                              </m:ctrlPr>
                            </m:sSupPr>
                            <m:e>
                              <m:d>
                                <m:dPr>
                                  <m:begChr m:val=")"/>
                                  <m:endChr m:val=""/>
                                  <m:ctrlPr>
                                    <a:rPr lang="en-IN" i="1">
                                      <a:latin typeface="Cambria Math" panose="02040503050406030204" pitchFamily="18" charset="0"/>
                                    </a:rPr>
                                  </m:ctrlPr>
                                </m:dPr>
                                <m:e/>
                              </m:d>
                            </m:e>
                            <m:sup>
                              <m:f>
                                <m:fPr>
                                  <m:type m:val="lin"/>
                                  <m:ctrlPr>
                                    <a:rPr lang="en-IN" i="1">
                                      <a:latin typeface="Cambria Math" panose="02040503050406030204" pitchFamily="18" charset="0"/>
                                    </a:rPr>
                                  </m:ctrlPr>
                                </m:fPr>
                                <m:num>
                                  <m:r>
                                    <a:rPr lang="en-IN" i="0">
                                      <a:latin typeface="Cambria Math" panose="02040503050406030204" pitchFamily="18" charset="0"/>
                                    </a:rPr>
                                    <m:t>3</m:t>
                                  </m:r>
                                </m:num>
                                <m:den>
                                  <m:r>
                                    <a:rPr lang="en-IN" i="0">
                                      <a:latin typeface="Cambria Math" panose="02040503050406030204" pitchFamily="18" charset="0"/>
                                    </a:rPr>
                                    <m:t>2</m:t>
                                  </m:r>
                                </m:den>
                              </m:f>
                            </m:sup>
                          </m:sSup>
                        </m:num>
                        <m:den>
                          <m:sSup>
                            <m:sSupPr>
                              <m:ctrlPr>
                                <a:rPr lang="en-IN" i="1">
                                  <a:solidFill>
                                    <a:srgbClr val="836967"/>
                                  </a:solidFill>
                                  <a:latin typeface="Cambria Math" panose="02040503050406030204" pitchFamily="18" charset="0"/>
                                </a:rPr>
                              </m:ctrlPr>
                            </m:sSupPr>
                            <m:e>
                              <m:r>
                                <a:rPr lang="en-IN" i="1">
                                  <a:latin typeface="Cambria Math" panose="02040503050406030204" pitchFamily="18" charset="0"/>
                                </a:rPr>
                                <m:t>h</m:t>
                              </m:r>
                            </m:e>
                            <m:sup>
                              <m:r>
                                <a:rPr lang="en-IN" i="0">
                                  <a:latin typeface="Cambria Math" panose="02040503050406030204" pitchFamily="18" charset="0"/>
                                </a:rPr>
                                <m:t>3</m:t>
                              </m:r>
                            </m:sup>
                          </m:sSup>
                        </m:den>
                      </m:f>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𝑣</m:t>
                          </m:r>
                        </m:sub>
                      </m:sSub>
                      <m:r>
                        <a:rPr lang="en-IN" i="0">
                          <a:latin typeface="Cambria Math" panose="02040503050406030204" pitchFamily="18" charset="0"/>
                        </a:rPr>
                        <m:t>−</m:t>
                      </m:r>
                      <m:r>
                        <a:rPr lang="en-IN" i="1">
                          <a:latin typeface="Cambria Math" panose="02040503050406030204" pitchFamily="18" charset="0"/>
                        </a:rPr>
                        <m:t>𝐸</m:t>
                      </m:r>
                      <m:sSup>
                        <m:sSupPr>
                          <m:ctrlPr>
                            <a:rPr lang="en-IN" i="1">
                              <a:solidFill>
                                <a:srgbClr val="836967"/>
                              </a:solidFill>
                              <a:latin typeface="Cambria Math" panose="02040503050406030204" pitchFamily="18" charset="0"/>
                            </a:rPr>
                          </m:ctrlPr>
                        </m:sSupPr>
                        <m:e>
                          <m:d>
                            <m:dPr>
                              <m:begChr m:val=")"/>
                              <m:endChr m:val=""/>
                              <m:ctrlPr>
                                <a:rPr lang="en-IN" i="1">
                                  <a:latin typeface="Cambria Math" panose="02040503050406030204" pitchFamily="18" charset="0"/>
                                </a:rPr>
                              </m:ctrlPr>
                            </m:dPr>
                            <m:e/>
                          </m:d>
                        </m:e>
                        <m:sup>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m:t>
                              </m:r>
                            </m:num>
                            <m:den>
                              <m:r>
                                <a:rPr lang="en-IN" i="0">
                                  <a:latin typeface="Cambria Math" panose="02040503050406030204" pitchFamily="18" charset="0"/>
                                </a:rPr>
                                <m:t>2</m:t>
                              </m:r>
                            </m:den>
                          </m:f>
                        </m:sup>
                      </m:sSup>
                    </m:oMath>
                  </m:oMathPara>
                </a14:m>
                <a:endParaRPr lang="en-IN" dirty="0"/>
              </a:p>
            </p:txBody>
          </p:sp>
        </mc:Choice>
        <mc:Fallback xmlns="">
          <p:sp>
            <p:nvSpPr>
              <p:cNvPr id="21" name="TextBox 20">
                <a:extLst>
                  <a:ext uri="{FF2B5EF4-FFF2-40B4-BE49-F238E27FC236}">
                    <a16:creationId xmlns:a16="http://schemas.microsoft.com/office/drawing/2014/main" id="{E4E45924-3D54-4D2B-871F-5FA410031DB6}"/>
                  </a:ext>
                </a:extLst>
              </p:cNvPr>
              <p:cNvSpPr txBox="1">
                <a:spLocks noRot="1" noChangeAspect="1" noMove="1" noResize="1" noEditPoints="1" noAdjustHandles="1" noChangeArrowheads="1" noChangeShapeType="1" noTextEdit="1"/>
              </p:cNvSpPr>
              <p:nvPr/>
            </p:nvSpPr>
            <p:spPr>
              <a:xfrm>
                <a:off x="1198821" y="5040048"/>
                <a:ext cx="6097772" cy="709233"/>
              </a:xfrm>
              <a:prstGeom prst="rect">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534835532"/>
      </p:ext>
    </p:extLst>
  </p:cSld>
  <p:clrMapOvr>
    <a:masterClrMapping/>
  </p:clrMapOvr>
  <p:transition advTm="75058"/>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14990"/>
            <a:ext cx="12191999" cy="908720"/>
          </a:xfrm>
          <a:prstGeom prst="rect">
            <a:avLst/>
          </a:prstGeom>
          <a:solidFill>
            <a:srgbClr val="C00000"/>
          </a:solidFill>
        </p:spPr>
        <p:txBody>
          <a:bodyPr/>
          <a:lstStyle/>
          <a:p>
            <a:pPr algn="ctr">
              <a:lnSpc>
                <a:spcPct val="90000"/>
              </a:lnSpc>
              <a:spcBef>
                <a:spcPct val="0"/>
              </a:spcBef>
              <a:defRPr/>
            </a:pPr>
            <a:r>
              <a:rPr lang="en-IN" sz="3200" b="1" dirty="0">
                <a:solidFill>
                  <a:schemeClr val="bg1"/>
                </a:solidFill>
                <a:latin typeface="Times New Roman" panose="02020603050405020304" pitchFamily="18" charset="0"/>
                <a:cs typeface="Times New Roman" panose="02020603050405020304" pitchFamily="18" charset="0"/>
              </a:rPr>
              <a:t>Objectives</a:t>
            </a:r>
            <a:endParaRPr lang="en-IN" sz="3600" dirty="0">
              <a:solidFill>
                <a:schemeClr val="bg1"/>
              </a:solidFill>
              <a:latin typeface="Times New Roman" panose="02020603050405020304" pitchFamily="18" charset="0"/>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9" name="Picture 8">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sp>
        <p:nvSpPr>
          <p:cNvPr id="10" name="TextBox 9">
            <a:extLst>
              <a:ext uri="{FF2B5EF4-FFF2-40B4-BE49-F238E27FC236}">
                <a16:creationId xmlns:a16="http://schemas.microsoft.com/office/drawing/2014/main" xmlns="" id="{6BB79D1B-7A19-4A22-A34B-104E36BEF1A3}"/>
              </a:ext>
            </a:extLst>
          </p:cNvPr>
          <p:cNvSpPr txBox="1"/>
          <p:nvPr/>
        </p:nvSpPr>
        <p:spPr>
          <a:xfrm>
            <a:off x="1233743" y="2742510"/>
            <a:ext cx="9919809" cy="1141146"/>
          </a:xfrm>
          <a:prstGeom prst="rect">
            <a:avLst/>
          </a:prstGeom>
          <a:noFill/>
        </p:spPr>
        <p:txBody>
          <a:bodyPr wrap="square">
            <a:spAutoFit/>
          </a:bodyPr>
          <a:lstStyle/>
          <a:p>
            <a:pPr marL="800100" lvl="1" indent="-342900">
              <a:lnSpc>
                <a:spcPct val="150000"/>
              </a:lnSpc>
              <a:buFont typeface="Arial" panose="020B0604020202020204" pitchFamily="34" charset="0"/>
              <a:buChar char="•"/>
            </a:pPr>
            <a:r>
              <a:rPr lang="en-US" sz="2400" dirty="0">
                <a:solidFill>
                  <a:srgbClr val="373D3F"/>
                </a:solidFill>
                <a:latin typeface="proxima-nova"/>
              </a:rPr>
              <a:t> explain the </a:t>
            </a:r>
            <a:r>
              <a:rPr lang="en-IN" sz="2400" dirty="0">
                <a:latin typeface="Times New Roman" pitchFamily="18" charset="0"/>
                <a:cs typeface="Times New Roman" pitchFamily="18" charset="0"/>
              </a:rPr>
              <a:t>variation of Fermi level with temperature</a:t>
            </a:r>
          </a:p>
          <a:p>
            <a:pPr marL="800100" lvl="1" indent="-342900">
              <a:lnSpc>
                <a:spcPct val="150000"/>
              </a:lnSpc>
              <a:buFont typeface="Arial" panose="020B0604020202020204" pitchFamily="34" charset="0"/>
              <a:buChar char="•"/>
            </a:pPr>
            <a:r>
              <a:rPr lang="en-US" sz="2400" dirty="0">
                <a:solidFill>
                  <a:srgbClr val="373D3F"/>
                </a:solidFill>
                <a:latin typeface="proxima-nova"/>
              </a:rPr>
              <a:t> explain the </a:t>
            </a:r>
            <a:r>
              <a:rPr lang="en-IN" sz="2400" dirty="0">
                <a:latin typeface="Times New Roman" pitchFamily="18" charset="0"/>
                <a:cs typeface="Times New Roman" pitchFamily="18" charset="0"/>
              </a:rPr>
              <a:t>variation  of Fermi level with carrier concentration</a:t>
            </a:r>
          </a:p>
        </p:txBody>
      </p:sp>
      <p:sp>
        <p:nvSpPr>
          <p:cNvPr id="2" name="Rectangle 1">
            <a:extLst>
              <a:ext uri="{FF2B5EF4-FFF2-40B4-BE49-F238E27FC236}">
                <a16:creationId xmlns:a16="http://schemas.microsoft.com/office/drawing/2014/main" xmlns="" id="{8F95B561-CA39-4C19-92DD-044FB7DE272D}"/>
              </a:ext>
            </a:extLst>
          </p:cNvPr>
          <p:cNvSpPr/>
          <p:nvPr/>
        </p:nvSpPr>
        <p:spPr>
          <a:xfrm>
            <a:off x="696686" y="1105039"/>
            <a:ext cx="7195457" cy="461665"/>
          </a:xfrm>
          <a:prstGeom prst="rect">
            <a:avLst/>
          </a:prstGeom>
        </p:spPr>
        <p:txBody>
          <a:bodyPr wrap="square">
            <a:spAutoFit/>
          </a:bodyPr>
          <a:lstStyle/>
          <a:p>
            <a:r>
              <a:rPr lang="en-IN" sz="2400" b="1" dirty="0"/>
              <a:t>After the completion of the lecture you will be able to:</a:t>
            </a:r>
          </a:p>
        </p:txBody>
      </p:sp>
    </p:spTree>
    <p:extLst>
      <p:ext uri="{BB962C8B-B14F-4D97-AF65-F5344CB8AC3E}">
        <p14:creationId xmlns:p14="http://schemas.microsoft.com/office/powerpoint/2010/main" val="1142733675"/>
      </p:ext>
    </p:extLst>
  </p:cSld>
  <p:clrMapOvr>
    <a:masterClrMapping/>
  </p:clrMapOvr>
  <p:transition advTm="29966"/>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IN" altLang="zh-CN" sz="2800" b="1" dirty="0">
                <a:solidFill>
                  <a:schemeClr val="bg1"/>
                </a:solidFill>
                <a:latin typeface="Times New Roman" panose="02020603050405020304" pitchFamily="18" charset="0"/>
                <a:ea typeface="+mj-ea"/>
                <a:cs typeface="Times New Roman" panose="02020603050405020304" pitchFamily="18" charset="0"/>
              </a:rPr>
              <a:t>Introduction</a:t>
            </a:r>
          </a:p>
          <a:p>
            <a:pPr lvl="0" algn="ctr">
              <a:lnSpc>
                <a:spcPct val="90000"/>
              </a:lnSpc>
              <a:spcBef>
                <a:spcPct val="0"/>
              </a:spcBef>
              <a:defRPr/>
            </a:pP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xmlns=""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14" name="TextBox 13">
            <a:extLst>
              <a:ext uri="{FF2B5EF4-FFF2-40B4-BE49-F238E27FC236}">
                <a16:creationId xmlns:a16="http://schemas.microsoft.com/office/drawing/2014/main" xmlns="" id="{02C5D781-1DB5-4E8F-916A-145223E9231E}"/>
              </a:ext>
            </a:extLst>
          </p:cNvPr>
          <p:cNvSpPr txBox="1"/>
          <p:nvPr/>
        </p:nvSpPr>
        <p:spPr>
          <a:xfrm>
            <a:off x="1225550" y="1237899"/>
            <a:ext cx="9702027" cy="4739759"/>
          </a:xfrm>
          <a:prstGeom prst="rect">
            <a:avLst/>
          </a:prstGeom>
          <a:noFill/>
        </p:spPr>
        <p:txBody>
          <a:bodyPr wrap="square">
            <a:spAutoFit/>
          </a:bodyPr>
          <a:lstStyle/>
          <a:p>
            <a:r>
              <a:rPr lang="en-US" sz="2000" b="1" dirty="0"/>
              <a:t>Charge Carrier Density in intrinsic semiconductors: </a:t>
            </a:r>
            <a:r>
              <a:rPr lang="en-US" sz="2000" dirty="0"/>
              <a:t>The distribution (with respect to energy) of electrons in the conduction band is given by the density of allowed quantum states times the probability that a state is occupied by an electron. We may express this as ; </a:t>
            </a:r>
          </a:p>
          <a:p>
            <a:pPr algn="ctr"/>
            <a:endParaRPr lang="pt-BR" i="1" dirty="0">
              <a:solidFill>
                <a:srgbClr val="000000"/>
              </a:solidFill>
              <a:latin typeface="TimesTen-Italic"/>
            </a:endParaRPr>
          </a:p>
          <a:p>
            <a:pPr algn="ctr"/>
            <a:r>
              <a:rPr lang="pt-BR" i="1" dirty="0">
                <a:solidFill>
                  <a:srgbClr val="000000"/>
                </a:solidFill>
                <a:latin typeface="TimesTen-Italic"/>
              </a:rPr>
              <a:t>n(E)</a:t>
            </a:r>
            <a:r>
              <a:rPr lang="pt-BR" sz="1800" b="0" i="1" dirty="0">
                <a:solidFill>
                  <a:srgbClr val="000000"/>
                </a:solidFill>
                <a:effectLst/>
                <a:latin typeface="TimesTen-Italic"/>
              </a:rPr>
              <a:t>=f</a:t>
            </a:r>
            <a:r>
              <a:rPr lang="pt-BR" sz="1800" b="0" i="0" dirty="0">
                <a:solidFill>
                  <a:srgbClr val="000000"/>
                </a:solidFill>
                <a:effectLst/>
                <a:latin typeface="TimesTen-Roman"/>
              </a:rPr>
              <a:t>(</a:t>
            </a:r>
            <a:r>
              <a:rPr lang="pt-BR" sz="1800" b="0" i="1" dirty="0">
                <a:solidFill>
                  <a:srgbClr val="000000"/>
                </a:solidFill>
                <a:effectLst/>
                <a:latin typeface="TimesTen-Italic"/>
              </a:rPr>
              <a:t>E</a:t>
            </a:r>
            <a:r>
              <a:rPr lang="pt-BR" sz="1800" b="0" i="0" dirty="0">
                <a:solidFill>
                  <a:srgbClr val="000000"/>
                </a:solidFill>
                <a:effectLst/>
                <a:latin typeface="TimesTen-Roman"/>
              </a:rPr>
              <a:t>)</a:t>
            </a:r>
            <a:r>
              <a:rPr lang="pt-BR" sz="1800" b="0" i="1" dirty="0">
                <a:solidFill>
                  <a:srgbClr val="000000"/>
                </a:solidFill>
                <a:effectLst/>
                <a:latin typeface="TimesTen-Italic"/>
              </a:rPr>
              <a:t>D</a:t>
            </a:r>
            <a:r>
              <a:rPr lang="pt-BR" sz="1800" b="0" i="0" dirty="0">
                <a:solidFill>
                  <a:srgbClr val="000000"/>
                </a:solidFill>
                <a:effectLst/>
                <a:latin typeface="TimesTen-Roman"/>
              </a:rPr>
              <a:t>c(</a:t>
            </a:r>
            <a:r>
              <a:rPr lang="pt-BR" sz="1800" b="0" i="1" dirty="0">
                <a:solidFill>
                  <a:srgbClr val="000000"/>
                </a:solidFill>
                <a:effectLst/>
                <a:latin typeface="TimesTen-Italic"/>
              </a:rPr>
              <a:t>E</a:t>
            </a:r>
            <a:r>
              <a:rPr lang="pt-BR" sz="1800" b="0" i="0" dirty="0">
                <a:solidFill>
                  <a:srgbClr val="000000"/>
                </a:solidFill>
                <a:effectLst/>
                <a:latin typeface="TimesTen-Roman"/>
              </a:rPr>
              <a:t>) d</a:t>
            </a:r>
            <a:r>
              <a:rPr lang="pt-BR" sz="1800" b="0" i="1" dirty="0">
                <a:solidFill>
                  <a:srgbClr val="000000"/>
                </a:solidFill>
                <a:effectLst/>
                <a:latin typeface="TimesTen-Italic"/>
              </a:rPr>
              <a:t>E</a:t>
            </a:r>
            <a:r>
              <a:rPr lang="pt-BR" sz="2000" dirty="0"/>
              <a:t> </a:t>
            </a:r>
            <a:br>
              <a:rPr lang="pt-BR" sz="2000" dirty="0"/>
            </a:br>
            <a:endParaRPr lang="en-US" sz="2000" dirty="0"/>
          </a:p>
          <a:p>
            <a:r>
              <a:rPr lang="en-US" sz="2000" dirty="0"/>
              <a:t>where f (E) is the Fermi-Dirac probability function and Dc(E) is the density of quantum states  in  the conduction band. The total electron concentration per unit volume in the conduction band is then found by integrating above equation over the entire conduction-band energy.</a:t>
            </a:r>
          </a:p>
          <a:p>
            <a:endParaRPr lang="en-US" sz="2000" dirty="0"/>
          </a:p>
          <a:p>
            <a:r>
              <a:rPr lang="en-US" sz="2000" dirty="0"/>
              <a:t>Similarly, the distribution (with respect to energy) of holes in the valence band is the density of allowed quantum states in the valence band multiplied by the probability that a state is not occupied by an electron. We may express this as </a:t>
            </a:r>
            <a:r>
              <a:rPr lang="pt-BR" sz="2000" i="1" dirty="0">
                <a:solidFill>
                  <a:srgbClr val="000000"/>
                </a:solidFill>
                <a:latin typeface="TimesTen-Italic"/>
              </a:rPr>
              <a:t>p(E)</a:t>
            </a:r>
            <a:r>
              <a:rPr lang="pt-BR" sz="2000" b="0" i="1" dirty="0">
                <a:solidFill>
                  <a:srgbClr val="000000"/>
                </a:solidFill>
                <a:effectLst/>
                <a:latin typeface="TimesTen-Italic"/>
              </a:rPr>
              <a:t>= D</a:t>
            </a:r>
            <a:r>
              <a:rPr lang="pt-BR" sz="2000" dirty="0">
                <a:solidFill>
                  <a:srgbClr val="000000"/>
                </a:solidFill>
                <a:latin typeface="TimesTen-Roman"/>
              </a:rPr>
              <a:t>v</a:t>
            </a:r>
            <a:r>
              <a:rPr lang="pt-BR" sz="2000" b="0" i="0" dirty="0">
                <a:solidFill>
                  <a:srgbClr val="000000"/>
                </a:solidFill>
                <a:effectLst/>
                <a:latin typeface="TimesTen-Roman"/>
              </a:rPr>
              <a:t>(</a:t>
            </a:r>
            <a:r>
              <a:rPr lang="pt-BR" sz="2000" b="0" i="1" dirty="0">
                <a:solidFill>
                  <a:srgbClr val="000000"/>
                </a:solidFill>
                <a:effectLst/>
                <a:latin typeface="TimesTen-Italic"/>
              </a:rPr>
              <a:t>E</a:t>
            </a:r>
            <a:r>
              <a:rPr lang="pt-BR" sz="2000" b="0" i="0" dirty="0">
                <a:solidFill>
                  <a:srgbClr val="000000"/>
                </a:solidFill>
                <a:effectLst/>
                <a:latin typeface="TimesTen-Roman"/>
              </a:rPr>
              <a:t>) (1-</a:t>
            </a:r>
            <a:r>
              <a:rPr lang="pt-BR" sz="2000" b="0" i="1" dirty="0">
                <a:solidFill>
                  <a:srgbClr val="000000"/>
                </a:solidFill>
                <a:effectLst/>
                <a:latin typeface="TimesTen-Italic"/>
              </a:rPr>
              <a:t>f</a:t>
            </a:r>
            <a:r>
              <a:rPr lang="pt-BR" sz="2000" b="0" i="0" dirty="0">
                <a:solidFill>
                  <a:srgbClr val="000000"/>
                </a:solidFill>
                <a:effectLst/>
                <a:latin typeface="TimesTen-Roman"/>
              </a:rPr>
              <a:t>(</a:t>
            </a:r>
            <a:r>
              <a:rPr lang="pt-BR" sz="2000" b="0" i="1" dirty="0">
                <a:solidFill>
                  <a:srgbClr val="000000"/>
                </a:solidFill>
                <a:effectLst/>
                <a:latin typeface="TimesTen-Italic"/>
              </a:rPr>
              <a:t>E</a:t>
            </a:r>
            <a:r>
              <a:rPr lang="pt-BR" sz="2000" b="0" i="0" dirty="0">
                <a:solidFill>
                  <a:srgbClr val="000000"/>
                </a:solidFill>
                <a:effectLst/>
                <a:latin typeface="TimesTen-Roman"/>
              </a:rPr>
              <a:t>)) d</a:t>
            </a:r>
            <a:r>
              <a:rPr lang="pt-BR" sz="2000" b="0" i="1" dirty="0">
                <a:solidFill>
                  <a:srgbClr val="000000"/>
                </a:solidFill>
                <a:effectLst/>
                <a:latin typeface="TimesTen-Italic"/>
              </a:rPr>
              <a:t>E</a:t>
            </a:r>
            <a:r>
              <a:rPr lang="pt-BR" sz="2400" dirty="0"/>
              <a:t> </a:t>
            </a:r>
            <a:r>
              <a:rPr lang="en-US" sz="2000" dirty="0"/>
              <a:t>; here </a:t>
            </a:r>
            <a:r>
              <a:rPr lang="en-US" sz="2000" dirty="0" err="1"/>
              <a:t>Dv</a:t>
            </a:r>
            <a:r>
              <a:rPr lang="en-US" sz="2000" dirty="0"/>
              <a:t>(E) is the density of quantum states  in  the conduction band The total hole concentration per unit volume is found by integrating this function over the entire valence-band energy.</a:t>
            </a:r>
          </a:p>
        </p:txBody>
      </p:sp>
      <p:sp>
        <p:nvSpPr>
          <p:cNvPr id="12" name="Rectangle 7">
            <a:extLst>
              <a:ext uri="{FF2B5EF4-FFF2-40B4-BE49-F238E27FC236}">
                <a16:creationId xmlns:a16="http://schemas.microsoft.com/office/drawing/2014/main" xmlns="" id="{9FD34A97-A2C4-44B2-B24C-139DE104FA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29811964"/>
      </p:ext>
    </p:extLst>
  </p:cSld>
  <p:clrMapOvr>
    <a:masterClrMapping/>
  </p:clrMapOvr>
  <p:transition advTm="18756"/>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US" sz="2400" b="1" i="0" dirty="0">
                <a:solidFill>
                  <a:schemeClr val="bg1"/>
                </a:solidFill>
                <a:effectLst/>
                <a:latin typeface="Frutiger-Black"/>
              </a:rPr>
              <a:t>Derivation of </a:t>
            </a:r>
            <a:r>
              <a:rPr lang="en-US" sz="2400" b="1" i="1" dirty="0">
                <a:solidFill>
                  <a:schemeClr val="bg1"/>
                </a:solidFill>
                <a:effectLst/>
                <a:latin typeface="Frutiger-BlackItalic"/>
              </a:rPr>
              <a:t>n </a:t>
            </a:r>
            <a:r>
              <a:rPr lang="en-US" sz="2400" b="1" i="0" dirty="0">
                <a:solidFill>
                  <a:schemeClr val="bg1"/>
                </a:solidFill>
                <a:effectLst/>
                <a:latin typeface="Frutiger-Black"/>
              </a:rPr>
              <a:t>and </a:t>
            </a:r>
            <a:r>
              <a:rPr lang="en-US" sz="2400" b="1" i="1" dirty="0">
                <a:solidFill>
                  <a:schemeClr val="bg1"/>
                </a:solidFill>
                <a:effectLst/>
                <a:latin typeface="Frutiger-BlackItalic"/>
              </a:rPr>
              <a:t>p </a:t>
            </a:r>
            <a:r>
              <a:rPr lang="en-US" sz="2400" b="1" i="0" dirty="0">
                <a:solidFill>
                  <a:schemeClr val="bg1"/>
                </a:solidFill>
                <a:effectLst/>
                <a:latin typeface="Frutiger-Black"/>
              </a:rPr>
              <a:t>from </a:t>
            </a:r>
            <a:r>
              <a:rPr lang="en-US" sz="2400" b="1" i="1" dirty="0">
                <a:solidFill>
                  <a:schemeClr val="bg1"/>
                </a:solidFill>
                <a:effectLst/>
                <a:latin typeface="Frutiger-BlackItalic"/>
              </a:rPr>
              <a:t>D</a:t>
            </a:r>
            <a:r>
              <a:rPr lang="en-US" sz="2400" b="1" i="0" dirty="0">
                <a:solidFill>
                  <a:schemeClr val="bg1"/>
                </a:solidFill>
                <a:effectLst/>
                <a:latin typeface="Frutiger-Black"/>
              </a:rPr>
              <a:t>(</a:t>
            </a:r>
            <a:r>
              <a:rPr lang="en-US" sz="2400" b="1" i="1" dirty="0">
                <a:solidFill>
                  <a:schemeClr val="bg1"/>
                </a:solidFill>
                <a:effectLst/>
                <a:latin typeface="Frutiger-BlackItalic"/>
              </a:rPr>
              <a:t>E</a:t>
            </a:r>
            <a:r>
              <a:rPr lang="en-US" sz="2400" b="1" i="0" dirty="0">
                <a:solidFill>
                  <a:schemeClr val="bg1"/>
                </a:solidFill>
                <a:effectLst/>
                <a:latin typeface="Frutiger-Black"/>
              </a:rPr>
              <a:t>) and </a:t>
            </a:r>
            <a:r>
              <a:rPr lang="en-US" sz="2400" b="1" i="1" dirty="0">
                <a:solidFill>
                  <a:schemeClr val="bg1"/>
                </a:solidFill>
                <a:effectLst/>
                <a:latin typeface="Frutiger-BlackItalic"/>
              </a:rPr>
              <a:t>f</a:t>
            </a:r>
            <a:r>
              <a:rPr lang="en-US" sz="2400" b="1" i="0" dirty="0">
                <a:solidFill>
                  <a:schemeClr val="bg1"/>
                </a:solidFill>
                <a:effectLst/>
                <a:latin typeface="Frutiger-Black"/>
              </a:rPr>
              <a:t>(</a:t>
            </a:r>
            <a:r>
              <a:rPr lang="en-US" sz="2400" b="1" i="1" dirty="0">
                <a:solidFill>
                  <a:schemeClr val="bg1"/>
                </a:solidFill>
                <a:effectLst/>
                <a:latin typeface="Frutiger-BlackItalic"/>
              </a:rPr>
              <a:t>E</a:t>
            </a:r>
            <a:r>
              <a:rPr lang="en-US" sz="2400" b="1" i="0" dirty="0">
                <a:solidFill>
                  <a:schemeClr val="bg1"/>
                </a:solidFill>
                <a:effectLst/>
                <a:latin typeface="Frutiger-Black"/>
              </a:rPr>
              <a:t>)</a:t>
            </a:r>
            <a:r>
              <a:rPr lang="en-US" sz="3600" dirty="0">
                <a:solidFill>
                  <a:schemeClr val="bg1"/>
                </a:solidFill>
              </a:rPr>
              <a:t> </a:t>
            </a:r>
            <a:r>
              <a:rPr lang="en-US" sz="2800" dirty="0"/>
              <a:t/>
            </a:r>
            <a:br>
              <a:rPr lang="en-US" sz="2800" dirty="0"/>
            </a:b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xmlns=""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12" name="Rectangle 7">
            <a:extLst>
              <a:ext uri="{FF2B5EF4-FFF2-40B4-BE49-F238E27FC236}">
                <a16:creationId xmlns:a16="http://schemas.microsoft.com/office/drawing/2014/main" xmlns="" id="{9FD34A97-A2C4-44B2-B24C-139DE104FA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xmlns="" id="{0E602DCC-50B5-4CAC-B5B0-B5AE16DD4B8F}"/>
              </a:ext>
            </a:extLst>
          </p:cNvPr>
          <p:cNvSpPr txBox="1"/>
          <p:nvPr/>
        </p:nvSpPr>
        <p:spPr>
          <a:xfrm>
            <a:off x="1809285" y="1285052"/>
            <a:ext cx="9525466" cy="1754326"/>
          </a:xfrm>
          <a:prstGeom prst="rect">
            <a:avLst/>
          </a:prstGeom>
          <a:noFill/>
        </p:spPr>
        <p:txBody>
          <a:bodyPr wrap="square">
            <a:spAutoFit/>
          </a:bodyPr>
          <a:lstStyle/>
          <a:p>
            <a:r>
              <a:rPr lang="en-US" dirty="0"/>
              <a:t>First, we will derive the concentration of electrons in the conduction band, known</a:t>
            </a:r>
          </a:p>
          <a:p>
            <a:r>
              <a:rPr lang="en-US" dirty="0"/>
              <a:t>as the electron concentration. Since Dc(E) </a:t>
            </a:r>
            <a:r>
              <a:rPr lang="en-US" dirty="0" err="1"/>
              <a:t>dE</a:t>
            </a:r>
            <a:r>
              <a:rPr lang="en-US" dirty="0"/>
              <a:t> is the number of energy states</a:t>
            </a:r>
          </a:p>
          <a:p>
            <a:r>
              <a:rPr lang="en-US" dirty="0"/>
              <a:t>between E and E + </a:t>
            </a:r>
            <a:r>
              <a:rPr lang="en-US" dirty="0" err="1"/>
              <a:t>dE</a:t>
            </a:r>
            <a:r>
              <a:rPr lang="en-US" dirty="0"/>
              <a:t> for each cubic centimeter, the product f(E)Dc(E) </a:t>
            </a:r>
            <a:r>
              <a:rPr lang="en-US" dirty="0" err="1"/>
              <a:t>dE</a:t>
            </a:r>
            <a:r>
              <a:rPr lang="en-US" dirty="0"/>
              <a:t> is then</a:t>
            </a:r>
          </a:p>
          <a:p>
            <a:r>
              <a:rPr lang="en-US" dirty="0"/>
              <a:t>the number of electrons between E and E + </a:t>
            </a:r>
            <a:r>
              <a:rPr lang="en-US" dirty="0" err="1"/>
              <a:t>dE</a:t>
            </a:r>
            <a:r>
              <a:rPr lang="en-US" dirty="0"/>
              <a:t> per cubic centimeter of the</a:t>
            </a:r>
          </a:p>
          <a:p>
            <a:r>
              <a:rPr lang="en-US" dirty="0"/>
              <a:t>semiconductor. Therefore, the number of electrons per cubic centimeter in the</a:t>
            </a:r>
          </a:p>
          <a:p>
            <a:r>
              <a:rPr lang="en-US" dirty="0"/>
              <a:t>entire conduction band is</a:t>
            </a:r>
            <a:endParaRPr lang="en-IN" dirty="0"/>
          </a:p>
        </p:txBody>
      </p:sp>
      <p:pic>
        <p:nvPicPr>
          <p:cNvPr id="4" name="Picture 3">
            <a:extLst>
              <a:ext uri="{FF2B5EF4-FFF2-40B4-BE49-F238E27FC236}">
                <a16:creationId xmlns:a16="http://schemas.microsoft.com/office/drawing/2014/main" xmlns="" id="{F2B10D65-6BA4-4C1D-9925-71045CE3A5E8}"/>
              </a:ext>
            </a:extLst>
          </p:cNvPr>
          <p:cNvPicPr>
            <a:picLocks noChangeAspect="1"/>
          </p:cNvPicPr>
          <p:nvPr/>
        </p:nvPicPr>
        <p:blipFill>
          <a:blip r:embed="rId4"/>
          <a:stretch>
            <a:fillRect/>
          </a:stretch>
        </p:blipFill>
        <p:spPr>
          <a:xfrm>
            <a:off x="2033587" y="3196665"/>
            <a:ext cx="5381625" cy="923925"/>
          </a:xfrm>
          <a:prstGeom prst="rect">
            <a:avLst/>
          </a:prstGeom>
        </p:spPr>
      </p:pic>
    </p:spTree>
    <p:extLst>
      <p:ext uri="{BB962C8B-B14F-4D97-AF65-F5344CB8AC3E}">
        <p14:creationId xmlns:p14="http://schemas.microsoft.com/office/powerpoint/2010/main" val="2942691211"/>
      </p:ext>
    </p:extLst>
  </p:cSld>
  <p:clrMapOvr>
    <a:masterClrMapping/>
  </p:clrMapOvr>
  <p:transition advTm="18756"/>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US" sz="2400" b="1" i="0" dirty="0">
                <a:solidFill>
                  <a:schemeClr val="bg1"/>
                </a:solidFill>
                <a:effectLst/>
                <a:latin typeface="Frutiger-Black"/>
              </a:rPr>
              <a:t>Derivation of </a:t>
            </a:r>
            <a:r>
              <a:rPr lang="en-US" sz="2400" b="1" i="1" dirty="0">
                <a:solidFill>
                  <a:schemeClr val="bg1"/>
                </a:solidFill>
                <a:effectLst/>
                <a:latin typeface="Frutiger-BlackItalic"/>
              </a:rPr>
              <a:t>n </a:t>
            </a:r>
            <a:r>
              <a:rPr lang="en-US" sz="2400" b="1" i="0" dirty="0">
                <a:solidFill>
                  <a:schemeClr val="bg1"/>
                </a:solidFill>
                <a:effectLst/>
                <a:latin typeface="Frutiger-Black"/>
              </a:rPr>
              <a:t>and </a:t>
            </a:r>
            <a:r>
              <a:rPr lang="en-US" sz="2400" b="1" i="1" dirty="0">
                <a:solidFill>
                  <a:schemeClr val="bg1"/>
                </a:solidFill>
                <a:effectLst/>
                <a:latin typeface="Frutiger-BlackItalic"/>
              </a:rPr>
              <a:t>p </a:t>
            </a:r>
            <a:r>
              <a:rPr lang="en-US" sz="2400" b="1" i="0" dirty="0">
                <a:solidFill>
                  <a:schemeClr val="bg1"/>
                </a:solidFill>
                <a:effectLst/>
                <a:latin typeface="Frutiger-Black"/>
              </a:rPr>
              <a:t>from </a:t>
            </a:r>
            <a:r>
              <a:rPr lang="en-US" sz="2400" b="1" i="1" dirty="0">
                <a:solidFill>
                  <a:schemeClr val="bg1"/>
                </a:solidFill>
                <a:effectLst/>
                <a:latin typeface="Frutiger-BlackItalic"/>
              </a:rPr>
              <a:t>D</a:t>
            </a:r>
            <a:r>
              <a:rPr lang="en-US" sz="2400" b="1" i="0" dirty="0">
                <a:solidFill>
                  <a:schemeClr val="bg1"/>
                </a:solidFill>
                <a:effectLst/>
                <a:latin typeface="Frutiger-Black"/>
              </a:rPr>
              <a:t>(</a:t>
            </a:r>
            <a:r>
              <a:rPr lang="en-US" sz="2400" b="1" i="1" dirty="0">
                <a:solidFill>
                  <a:schemeClr val="bg1"/>
                </a:solidFill>
                <a:effectLst/>
                <a:latin typeface="Frutiger-BlackItalic"/>
              </a:rPr>
              <a:t>E</a:t>
            </a:r>
            <a:r>
              <a:rPr lang="en-US" sz="2400" b="1" i="0" dirty="0">
                <a:solidFill>
                  <a:schemeClr val="bg1"/>
                </a:solidFill>
                <a:effectLst/>
                <a:latin typeface="Frutiger-Black"/>
              </a:rPr>
              <a:t>) and </a:t>
            </a:r>
            <a:r>
              <a:rPr lang="en-US" sz="2400" b="1" i="1" dirty="0">
                <a:solidFill>
                  <a:schemeClr val="bg1"/>
                </a:solidFill>
                <a:effectLst/>
                <a:latin typeface="Frutiger-BlackItalic"/>
              </a:rPr>
              <a:t>f</a:t>
            </a:r>
            <a:r>
              <a:rPr lang="en-US" sz="2400" b="1" i="0" dirty="0">
                <a:solidFill>
                  <a:schemeClr val="bg1"/>
                </a:solidFill>
                <a:effectLst/>
                <a:latin typeface="Frutiger-Black"/>
              </a:rPr>
              <a:t>(</a:t>
            </a:r>
            <a:r>
              <a:rPr lang="en-US" sz="2400" b="1" i="1" dirty="0">
                <a:solidFill>
                  <a:schemeClr val="bg1"/>
                </a:solidFill>
                <a:effectLst/>
                <a:latin typeface="Frutiger-BlackItalic"/>
              </a:rPr>
              <a:t>E</a:t>
            </a:r>
            <a:r>
              <a:rPr lang="en-US" sz="2400" b="1" i="0" dirty="0">
                <a:solidFill>
                  <a:schemeClr val="bg1"/>
                </a:solidFill>
                <a:effectLst/>
                <a:latin typeface="Frutiger-Black"/>
              </a:rPr>
              <a:t>)</a:t>
            </a:r>
            <a:r>
              <a:rPr lang="en-US" sz="3600" dirty="0">
                <a:solidFill>
                  <a:schemeClr val="bg1"/>
                </a:solidFill>
              </a:rPr>
              <a:t> </a:t>
            </a:r>
            <a:r>
              <a:rPr lang="en-US" sz="2800" dirty="0"/>
              <a:t/>
            </a:r>
            <a:br>
              <a:rPr lang="en-US" sz="2800" dirty="0"/>
            </a:b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xmlns=""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12" name="Rectangle 7">
            <a:extLst>
              <a:ext uri="{FF2B5EF4-FFF2-40B4-BE49-F238E27FC236}">
                <a16:creationId xmlns:a16="http://schemas.microsoft.com/office/drawing/2014/main" xmlns="" id="{9FD34A97-A2C4-44B2-B24C-139DE104FA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TextBox 10">
            <a:extLst>
              <a:ext uri="{FF2B5EF4-FFF2-40B4-BE49-F238E27FC236}">
                <a16:creationId xmlns:a16="http://schemas.microsoft.com/office/drawing/2014/main" xmlns="" id="{10A424B5-C59F-4AA6-8C1E-5763F45D3DB6}"/>
              </a:ext>
            </a:extLst>
          </p:cNvPr>
          <p:cNvSpPr txBox="1"/>
          <p:nvPr/>
        </p:nvSpPr>
        <p:spPr>
          <a:xfrm>
            <a:off x="571501" y="1115528"/>
            <a:ext cx="4287578" cy="1200329"/>
          </a:xfrm>
          <a:prstGeom prst="rect">
            <a:avLst/>
          </a:prstGeom>
          <a:noFill/>
        </p:spPr>
        <p:txBody>
          <a:bodyPr wrap="square">
            <a:spAutoFit/>
          </a:bodyPr>
          <a:lstStyle/>
          <a:p>
            <a:r>
              <a:rPr lang="en-US" sz="1800" b="0" i="0" dirty="0">
                <a:solidFill>
                  <a:srgbClr val="000000"/>
                </a:solidFill>
                <a:effectLst/>
                <a:latin typeface="TimesTen-Roman"/>
              </a:rPr>
              <a:t>Graphically, this integration gives the shaded area in Fig, which yields the density of electrons. </a:t>
            </a:r>
            <a:r>
              <a:rPr lang="en-US" dirty="0"/>
              <a:t/>
            </a:r>
            <a:br>
              <a:rPr lang="en-US" dirty="0"/>
            </a:br>
            <a:endParaRPr lang="en-IN" dirty="0"/>
          </a:p>
        </p:txBody>
      </p:sp>
      <p:pic>
        <p:nvPicPr>
          <p:cNvPr id="5" name="Picture 4">
            <a:extLst>
              <a:ext uri="{FF2B5EF4-FFF2-40B4-BE49-F238E27FC236}">
                <a16:creationId xmlns:a16="http://schemas.microsoft.com/office/drawing/2014/main" xmlns="" id="{EA6F67E2-4856-43CA-A5BE-8470C74E38A6}"/>
              </a:ext>
            </a:extLst>
          </p:cNvPr>
          <p:cNvPicPr>
            <a:picLocks noChangeAspect="1"/>
          </p:cNvPicPr>
          <p:nvPr/>
        </p:nvPicPr>
        <p:blipFill>
          <a:blip r:embed="rId4"/>
          <a:stretch>
            <a:fillRect/>
          </a:stretch>
        </p:blipFill>
        <p:spPr>
          <a:xfrm>
            <a:off x="5953125" y="873720"/>
            <a:ext cx="6205198" cy="3645633"/>
          </a:xfrm>
          <a:prstGeom prst="rect">
            <a:avLst/>
          </a:prstGeom>
        </p:spPr>
      </p:pic>
      <p:sp>
        <p:nvSpPr>
          <p:cNvPr id="14" name="TextBox 13">
            <a:extLst>
              <a:ext uri="{FF2B5EF4-FFF2-40B4-BE49-F238E27FC236}">
                <a16:creationId xmlns:a16="http://schemas.microsoft.com/office/drawing/2014/main" xmlns="" id="{3AAB7AA4-29A6-4266-9DB0-20AB2AB2A82C}"/>
              </a:ext>
            </a:extLst>
          </p:cNvPr>
          <p:cNvSpPr txBox="1"/>
          <p:nvPr/>
        </p:nvSpPr>
        <p:spPr>
          <a:xfrm>
            <a:off x="6770282" y="4209482"/>
            <a:ext cx="6097772" cy="646331"/>
          </a:xfrm>
          <a:prstGeom prst="rect">
            <a:avLst/>
          </a:prstGeom>
          <a:noFill/>
        </p:spPr>
        <p:txBody>
          <a:bodyPr wrap="square">
            <a:spAutoFit/>
          </a:bodyPr>
          <a:lstStyle/>
          <a:p>
            <a:r>
              <a:rPr lang="en-US" dirty="0"/>
              <a:t>Schematic band diagram, density of states, Fermi–Dirac distribution, and carrier distributions versus energy.</a:t>
            </a:r>
            <a:endParaRPr lang="en-IN" dirty="0"/>
          </a:p>
        </p:txBody>
      </p:sp>
      <p:pic>
        <p:nvPicPr>
          <p:cNvPr id="13" name="Picture 12">
            <a:extLst>
              <a:ext uri="{FF2B5EF4-FFF2-40B4-BE49-F238E27FC236}">
                <a16:creationId xmlns:a16="http://schemas.microsoft.com/office/drawing/2014/main" xmlns="" id="{BA140AD7-AE2F-4056-8E85-6D42219C9ECB}"/>
              </a:ext>
            </a:extLst>
          </p:cNvPr>
          <p:cNvPicPr>
            <a:picLocks noChangeAspect="1"/>
          </p:cNvPicPr>
          <p:nvPr/>
        </p:nvPicPr>
        <p:blipFill>
          <a:blip r:embed="rId5"/>
          <a:stretch>
            <a:fillRect/>
          </a:stretch>
        </p:blipFill>
        <p:spPr>
          <a:xfrm>
            <a:off x="233915" y="2398057"/>
            <a:ext cx="5719209" cy="1695060"/>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xmlns="" id="{D5C31E76-DB03-40A9-A372-BE028962055D}"/>
                  </a:ext>
                </a:extLst>
              </p14:cNvPr>
              <p14:cNvContentPartPr/>
              <p14:nvPr/>
            </p14:nvContentPartPr>
            <p14:xfrm>
              <a:off x="2019240" y="2673360"/>
              <a:ext cx="228960" cy="571680"/>
            </p14:xfrm>
          </p:contentPart>
        </mc:Choice>
        <mc:Fallback xmlns="">
          <p:pic>
            <p:nvPicPr>
              <p:cNvPr id="2" name="Ink 1">
                <a:extLst>
                  <a:ext uri="{FF2B5EF4-FFF2-40B4-BE49-F238E27FC236}">
                    <a16:creationId xmlns:a16="http://schemas.microsoft.com/office/drawing/2014/main" id="{D5C31E76-DB03-40A9-A372-BE028962055D}"/>
                  </a:ext>
                </a:extLst>
              </p:cNvPr>
              <p:cNvPicPr/>
              <p:nvPr/>
            </p:nvPicPr>
            <p:blipFill>
              <a:blip r:embed="rId7"/>
              <a:stretch>
                <a:fillRect/>
              </a:stretch>
            </p:blipFill>
            <p:spPr>
              <a:xfrm>
                <a:off x="2009880" y="2664000"/>
                <a:ext cx="247680" cy="590400"/>
              </a:xfrm>
              <a:prstGeom prst="rect">
                <a:avLst/>
              </a:prstGeom>
            </p:spPr>
          </p:pic>
        </mc:Fallback>
      </mc:AlternateContent>
    </p:spTree>
    <p:extLst>
      <p:ext uri="{BB962C8B-B14F-4D97-AF65-F5344CB8AC3E}">
        <p14:creationId xmlns:p14="http://schemas.microsoft.com/office/powerpoint/2010/main" val="245306694"/>
      </p:ext>
    </p:extLst>
  </p:cSld>
  <p:clrMapOvr>
    <a:masterClrMapping/>
  </p:clrMapOvr>
  <p:transition advTm="18756"/>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US" sz="2400" b="1" i="0" dirty="0">
                <a:solidFill>
                  <a:schemeClr val="bg1"/>
                </a:solidFill>
                <a:effectLst/>
                <a:latin typeface="Frutiger-Black"/>
              </a:rPr>
              <a:t>Derivation of </a:t>
            </a:r>
            <a:r>
              <a:rPr lang="en-US" sz="2400" b="1" i="1" dirty="0">
                <a:solidFill>
                  <a:schemeClr val="bg1"/>
                </a:solidFill>
                <a:effectLst/>
                <a:latin typeface="Frutiger-BlackItalic"/>
              </a:rPr>
              <a:t>n </a:t>
            </a:r>
            <a:r>
              <a:rPr lang="en-US" sz="2400" b="1" i="0" dirty="0">
                <a:solidFill>
                  <a:schemeClr val="bg1"/>
                </a:solidFill>
                <a:effectLst/>
                <a:latin typeface="Frutiger-Black"/>
              </a:rPr>
              <a:t>and </a:t>
            </a:r>
            <a:r>
              <a:rPr lang="en-US" sz="2400" b="1" i="1" dirty="0">
                <a:solidFill>
                  <a:schemeClr val="bg1"/>
                </a:solidFill>
                <a:effectLst/>
                <a:latin typeface="Frutiger-BlackItalic"/>
              </a:rPr>
              <a:t>p </a:t>
            </a:r>
            <a:r>
              <a:rPr lang="en-US" sz="2400" b="1" i="0" dirty="0">
                <a:solidFill>
                  <a:schemeClr val="bg1"/>
                </a:solidFill>
                <a:effectLst/>
                <a:latin typeface="Frutiger-Black"/>
              </a:rPr>
              <a:t>from </a:t>
            </a:r>
            <a:r>
              <a:rPr lang="en-US" sz="2400" b="1" i="1" dirty="0">
                <a:solidFill>
                  <a:schemeClr val="bg1"/>
                </a:solidFill>
                <a:effectLst/>
                <a:latin typeface="Frutiger-BlackItalic"/>
              </a:rPr>
              <a:t>D</a:t>
            </a:r>
            <a:r>
              <a:rPr lang="en-US" sz="2400" b="1" i="0" dirty="0">
                <a:solidFill>
                  <a:schemeClr val="bg1"/>
                </a:solidFill>
                <a:effectLst/>
                <a:latin typeface="Frutiger-Black"/>
              </a:rPr>
              <a:t>(</a:t>
            </a:r>
            <a:r>
              <a:rPr lang="en-US" sz="2400" b="1" i="1" dirty="0">
                <a:solidFill>
                  <a:schemeClr val="bg1"/>
                </a:solidFill>
                <a:effectLst/>
                <a:latin typeface="Frutiger-BlackItalic"/>
              </a:rPr>
              <a:t>E</a:t>
            </a:r>
            <a:r>
              <a:rPr lang="en-US" sz="2400" b="1" i="0" dirty="0">
                <a:solidFill>
                  <a:schemeClr val="bg1"/>
                </a:solidFill>
                <a:effectLst/>
                <a:latin typeface="Frutiger-Black"/>
              </a:rPr>
              <a:t>) and </a:t>
            </a:r>
            <a:r>
              <a:rPr lang="en-US" sz="2400" b="1" i="1" dirty="0">
                <a:solidFill>
                  <a:schemeClr val="bg1"/>
                </a:solidFill>
                <a:effectLst/>
                <a:latin typeface="Frutiger-BlackItalic"/>
              </a:rPr>
              <a:t>f</a:t>
            </a:r>
            <a:r>
              <a:rPr lang="en-US" sz="2400" b="1" i="0" dirty="0">
                <a:solidFill>
                  <a:schemeClr val="bg1"/>
                </a:solidFill>
                <a:effectLst/>
                <a:latin typeface="Frutiger-Black"/>
              </a:rPr>
              <a:t>(</a:t>
            </a:r>
            <a:r>
              <a:rPr lang="en-US" sz="2400" b="1" i="1" dirty="0">
                <a:solidFill>
                  <a:schemeClr val="bg1"/>
                </a:solidFill>
                <a:effectLst/>
                <a:latin typeface="Frutiger-BlackItalic"/>
              </a:rPr>
              <a:t>E</a:t>
            </a:r>
            <a:r>
              <a:rPr lang="en-US" sz="2400" b="1" i="0" dirty="0">
                <a:solidFill>
                  <a:schemeClr val="bg1"/>
                </a:solidFill>
                <a:effectLst/>
                <a:latin typeface="Frutiger-Black"/>
              </a:rPr>
              <a:t>)</a:t>
            </a:r>
            <a:r>
              <a:rPr lang="en-US" sz="3600" dirty="0">
                <a:solidFill>
                  <a:schemeClr val="bg1"/>
                </a:solidFill>
              </a:rPr>
              <a:t> </a:t>
            </a:r>
            <a:r>
              <a:rPr lang="en-US" sz="2800" dirty="0"/>
              <a:t/>
            </a:r>
            <a:br>
              <a:rPr lang="en-US" sz="2800" dirty="0"/>
            </a:b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xmlns=""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12" name="Rectangle 7">
            <a:extLst>
              <a:ext uri="{FF2B5EF4-FFF2-40B4-BE49-F238E27FC236}">
                <a16:creationId xmlns:a16="http://schemas.microsoft.com/office/drawing/2014/main" xmlns="" id="{9FD34A97-A2C4-44B2-B24C-139DE104FA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xmlns="" id="{CBF53CFB-86ED-49AF-887B-047DBB9C1BE5}"/>
              </a:ext>
            </a:extLst>
          </p:cNvPr>
          <p:cNvSpPr txBox="1"/>
          <p:nvPr/>
        </p:nvSpPr>
        <p:spPr>
          <a:xfrm>
            <a:off x="2230179" y="1218556"/>
            <a:ext cx="6097772" cy="646331"/>
          </a:xfrm>
          <a:prstGeom prst="rect">
            <a:avLst/>
          </a:prstGeom>
          <a:noFill/>
        </p:spPr>
        <p:txBody>
          <a:bodyPr wrap="square">
            <a:spAutoFit/>
          </a:bodyPr>
          <a:lstStyle/>
          <a:p>
            <a:r>
              <a:rPr lang="en-IN" sz="1800" b="0" i="0" dirty="0">
                <a:solidFill>
                  <a:srgbClr val="000000"/>
                </a:solidFill>
                <a:effectLst/>
                <a:latin typeface="TimesTen-Roman"/>
              </a:rPr>
              <a:t>Introducing a new variable</a:t>
            </a:r>
            <a:r>
              <a:rPr lang="en-IN" dirty="0"/>
              <a:t> </a:t>
            </a:r>
            <a:br>
              <a:rPr lang="en-IN" dirty="0"/>
            </a:br>
            <a:endParaRPr lang="en-IN" dirty="0"/>
          </a:p>
        </p:txBody>
      </p:sp>
      <p:pic>
        <p:nvPicPr>
          <p:cNvPr id="4" name="Picture 3">
            <a:extLst>
              <a:ext uri="{FF2B5EF4-FFF2-40B4-BE49-F238E27FC236}">
                <a16:creationId xmlns:a16="http://schemas.microsoft.com/office/drawing/2014/main" xmlns="" id="{F45DE631-6BD5-4A26-BE5D-EB652996763E}"/>
              </a:ext>
            </a:extLst>
          </p:cNvPr>
          <p:cNvPicPr>
            <a:picLocks noChangeAspect="1"/>
          </p:cNvPicPr>
          <p:nvPr/>
        </p:nvPicPr>
        <p:blipFill>
          <a:blip r:embed="rId4"/>
          <a:stretch>
            <a:fillRect/>
          </a:stretch>
        </p:blipFill>
        <p:spPr>
          <a:xfrm>
            <a:off x="5103630" y="1158455"/>
            <a:ext cx="2466751" cy="516357"/>
          </a:xfrm>
          <a:prstGeom prst="rect">
            <a:avLst/>
          </a:prstGeom>
        </p:spPr>
      </p:pic>
      <p:sp>
        <p:nvSpPr>
          <p:cNvPr id="13" name="TextBox 12">
            <a:extLst>
              <a:ext uri="{FF2B5EF4-FFF2-40B4-BE49-F238E27FC236}">
                <a16:creationId xmlns:a16="http://schemas.microsoft.com/office/drawing/2014/main" xmlns="" id="{79FEED9B-2BE6-4B14-835F-720DF728A33C}"/>
              </a:ext>
            </a:extLst>
          </p:cNvPr>
          <p:cNvSpPr txBox="1"/>
          <p:nvPr/>
        </p:nvSpPr>
        <p:spPr>
          <a:xfrm>
            <a:off x="2054744" y="2065150"/>
            <a:ext cx="6855340" cy="923330"/>
          </a:xfrm>
          <a:prstGeom prst="rect">
            <a:avLst/>
          </a:prstGeom>
          <a:noFill/>
        </p:spPr>
        <p:txBody>
          <a:bodyPr wrap="square">
            <a:spAutoFit/>
          </a:bodyPr>
          <a:lstStyle/>
          <a:p>
            <a:r>
              <a:rPr lang="en-US" sz="1800" b="0" i="0" dirty="0">
                <a:solidFill>
                  <a:srgbClr val="000000"/>
                </a:solidFill>
                <a:effectLst/>
                <a:latin typeface="TimesTen-Roman"/>
              </a:rPr>
              <a:t>reveals that the integral in Eq is of a form known as a </a:t>
            </a:r>
            <a:r>
              <a:rPr lang="en-US" sz="1800" b="1" i="0" dirty="0">
                <a:solidFill>
                  <a:srgbClr val="000000"/>
                </a:solidFill>
                <a:effectLst/>
                <a:latin typeface="TimesTen-Bold"/>
              </a:rPr>
              <a:t>gamma function </a:t>
            </a:r>
            <a:r>
              <a:rPr lang="en-US" sz="1800" b="0" i="0" dirty="0">
                <a:solidFill>
                  <a:srgbClr val="000000"/>
                </a:solidFill>
                <a:effectLst/>
                <a:latin typeface="TimesTen-Roman"/>
              </a:rPr>
              <a:t>and is equal to</a:t>
            </a:r>
            <a:r>
              <a:rPr lang="en-US" dirty="0"/>
              <a:t> </a:t>
            </a:r>
            <a:br>
              <a:rPr lang="en-US" dirty="0"/>
            </a:br>
            <a:endParaRPr lang="en-IN" dirty="0"/>
          </a:p>
        </p:txBody>
      </p:sp>
      <p:pic>
        <p:nvPicPr>
          <p:cNvPr id="9" name="Picture 8">
            <a:extLst>
              <a:ext uri="{FF2B5EF4-FFF2-40B4-BE49-F238E27FC236}">
                <a16:creationId xmlns:a16="http://schemas.microsoft.com/office/drawing/2014/main" xmlns="" id="{BEDD81A9-4254-44C4-9C93-0ED0A2139DB5}"/>
              </a:ext>
            </a:extLst>
          </p:cNvPr>
          <p:cNvPicPr>
            <a:picLocks noChangeAspect="1"/>
          </p:cNvPicPr>
          <p:nvPr/>
        </p:nvPicPr>
        <p:blipFill>
          <a:blip r:embed="rId5"/>
          <a:stretch>
            <a:fillRect/>
          </a:stretch>
        </p:blipFill>
        <p:spPr>
          <a:xfrm>
            <a:off x="3595244" y="2410208"/>
            <a:ext cx="955491" cy="339555"/>
          </a:xfrm>
          <a:prstGeom prst="rect">
            <a:avLst/>
          </a:prstGeom>
        </p:spPr>
      </p:pic>
      <p:pic>
        <p:nvPicPr>
          <p:cNvPr id="14" name="Picture 13">
            <a:extLst>
              <a:ext uri="{FF2B5EF4-FFF2-40B4-BE49-F238E27FC236}">
                <a16:creationId xmlns:a16="http://schemas.microsoft.com/office/drawing/2014/main" xmlns="" id="{42766DEA-684B-4040-883B-140F23D400A1}"/>
              </a:ext>
            </a:extLst>
          </p:cNvPr>
          <p:cNvPicPr>
            <a:picLocks noChangeAspect="1"/>
          </p:cNvPicPr>
          <p:nvPr/>
        </p:nvPicPr>
        <p:blipFill>
          <a:blip r:embed="rId6"/>
          <a:stretch>
            <a:fillRect/>
          </a:stretch>
        </p:blipFill>
        <p:spPr>
          <a:xfrm>
            <a:off x="2230179" y="2968903"/>
            <a:ext cx="2313468" cy="663006"/>
          </a:xfrm>
          <a:prstGeom prst="rect">
            <a:avLst/>
          </a:prstGeom>
        </p:spPr>
      </p:pic>
      <p:pic>
        <p:nvPicPr>
          <p:cNvPr id="16" name="Picture 15">
            <a:extLst>
              <a:ext uri="{FF2B5EF4-FFF2-40B4-BE49-F238E27FC236}">
                <a16:creationId xmlns:a16="http://schemas.microsoft.com/office/drawing/2014/main" xmlns="" id="{A2633C67-2A14-4FCB-89FE-6D5ED3AF5E21}"/>
              </a:ext>
            </a:extLst>
          </p:cNvPr>
          <p:cNvPicPr>
            <a:picLocks noChangeAspect="1"/>
          </p:cNvPicPr>
          <p:nvPr/>
        </p:nvPicPr>
        <p:blipFill>
          <a:blip r:embed="rId7"/>
          <a:stretch>
            <a:fillRect/>
          </a:stretch>
        </p:blipFill>
        <p:spPr>
          <a:xfrm>
            <a:off x="2070801" y="4074087"/>
            <a:ext cx="3048886" cy="1661518"/>
          </a:xfrm>
          <a:prstGeom prst="rect">
            <a:avLst/>
          </a:prstGeom>
        </p:spPr>
      </p:pic>
      <p:sp>
        <p:nvSpPr>
          <p:cNvPr id="20" name="TextBox 19">
            <a:extLst>
              <a:ext uri="{FF2B5EF4-FFF2-40B4-BE49-F238E27FC236}">
                <a16:creationId xmlns:a16="http://schemas.microsoft.com/office/drawing/2014/main" xmlns="" id="{3761C325-B8E0-4F55-9357-9B85D93D9841}"/>
              </a:ext>
            </a:extLst>
          </p:cNvPr>
          <p:cNvSpPr txBox="1"/>
          <p:nvPr/>
        </p:nvSpPr>
        <p:spPr>
          <a:xfrm>
            <a:off x="2230179" y="3644996"/>
            <a:ext cx="6097772" cy="369332"/>
          </a:xfrm>
          <a:prstGeom prst="rect">
            <a:avLst/>
          </a:prstGeom>
          <a:noFill/>
        </p:spPr>
        <p:txBody>
          <a:bodyPr wrap="square">
            <a:spAutoFit/>
          </a:bodyPr>
          <a:lstStyle/>
          <a:p>
            <a:r>
              <a:rPr lang="en-US" sz="1800" b="0" i="0" dirty="0">
                <a:solidFill>
                  <a:srgbClr val="000000"/>
                </a:solidFill>
                <a:effectLst/>
                <a:latin typeface="TimesTen-Roman"/>
              </a:rPr>
              <a:t>Thus the equation </a:t>
            </a:r>
            <a:r>
              <a:rPr lang="en-US" dirty="0">
                <a:solidFill>
                  <a:srgbClr val="000000"/>
                </a:solidFill>
                <a:latin typeface="TimesTen-Roman"/>
              </a:rPr>
              <a:t> becomes</a:t>
            </a:r>
            <a:endParaRPr lang="en-IN" dirty="0"/>
          </a:p>
        </p:txBody>
      </p:sp>
      <p:sp>
        <p:nvSpPr>
          <p:cNvPr id="22" name="TextBox 21">
            <a:extLst>
              <a:ext uri="{FF2B5EF4-FFF2-40B4-BE49-F238E27FC236}">
                <a16:creationId xmlns:a16="http://schemas.microsoft.com/office/drawing/2014/main" xmlns="" id="{03CC965A-053D-44F0-B1DD-57058D0D1DD5}"/>
              </a:ext>
            </a:extLst>
          </p:cNvPr>
          <p:cNvSpPr txBox="1"/>
          <p:nvPr/>
        </p:nvSpPr>
        <p:spPr>
          <a:xfrm>
            <a:off x="5119687" y="4993113"/>
            <a:ext cx="4183912" cy="923330"/>
          </a:xfrm>
          <a:prstGeom prst="rect">
            <a:avLst/>
          </a:prstGeom>
          <a:noFill/>
        </p:spPr>
        <p:txBody>
          <a:bodyPr wrap="square">
            <a:spAutoFit/>
          </a:bodyPr>
          <a:lstStyle/>
          <a:p>
            <a:r>
              <a:rPr lang="en-US" sz="1800" b="0" i="1" dirty="0">
                <a:solidFill>
                  <a:srgbClr val="000000"/>
                </a:solidFill>
                <a:effectLst/>
                <a:latin typeface="TimesTen-Italic"/>
              </a:rPr>
              <a:t>N</a:t>
            </a:r>
            <a:r>
              <a:rPr lang="en-US" sz="1400" b="0" i="0" dirty="0">
                <a:solidFill>
                  <a:srgbClr val="000000"/>
                </a:solidFill>
                <a:effectLst/>
                <a:latin typeface="TimesTen-Roman"/>
              </a:rPr>
              <a:t>c </a:t>
            </a:r>
            <a:r>
              <a:rPr lang="en-US" sz="1800" b="0" i="0" dirty="0">
                <a:solidFill>
                  <a:srgbClr val="000000"/>
                </a:solidFill>
                <a:effectLst/>
                <a:latin typeface="TimesTen-Roman"/>
              </a:rPr>
              <a:t>is called the </a:t>
            </a:r>
            <a:r>
              <a:rPr lang="en-US" sz="1800" b="1" i="0" dirty="0">
                <a:solidFill>
                  <a:srgbClr val="000000"/>
                </a:solidFill>
                <a:effectLst/>
                <a:latin typeface="TimesTen-Bold"/>
              </a:rPr>
              <a:t>effective density of states in conduction band </a:t>
            </a:r>
            <a:r>
              <a:rPr lang="en-US" sz="1800" b="0" i="0" dirty="0">
                <a:solidFill>
                  <a:srgbClr val="000000"/>
                </a:solidFill>
                <a:effectLst/>
                <a:latin typeface="TimesTen-Roman"/>
              </a:rPr>
              <a:t>. </a:t>
            </a:r>
            <a:r>
              <a:rPr lang="en-US" dirty="0"/>
              <a:t/>
            </a:r>
            <a:br>
              <a:rPr lang="en-US" dirty="0"/>
            </a:br>
            <a:endParaRPr lang="en-IN" dirty="0"/>
          </a:p>
        </p:txBody>
      </p:sp>
    </p:spTree>
    <p:extLst>
      <p:ext uri="{BB962C8B-B14F-4D97-AF65-F5344CB8AC3E}">
        <p14:creationId xmlns:p14="http://schemas.microsoft.com/office/powerpoint/2010/main" val="3323658572"/>
      </p:ext>
    </p:extLst>
  </p:cSld>
  <p:clrMapOvr>
    <a:masterClrMapping/>
  </p:clrMapOvr>
  <p:transition advTm="18756"/>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8435</TotalTime>
  <Words>1365</Words>
  <Application>Microsoft Office PowerPoint</Application>
  <PresentationFormat>Widescreen</PresentationFormat>
  <Paragraphs>138</Paragraphs>
  <Slides>18</Slides>
  <Notes>18</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36" baseType="lpstr">
      <vt:lpstr>Arial</vt:lpstr>
      <vt:lpstr>Arimo</vt:lpstr>
      <vt:lpstr>Calibri</vt:lpstr>
      <vt:lpstr>Calibri Light</vt:lpstr>
      <vt:lpstr>Cambria Math</vt:lpstr>
      <vt:lpstr>等线</vt:lpstr>
      <vt:lpstr>等线 Light</vt:lpstr>
      <vt:lpstr>Frutiger-Black</vt:lpstr>
      <vt:lpstr>Frutiger-BlackItalic</vt:lpstr>
      <vt:lpstr>proxima-nova</vt:lpstr>
      <vt:lpstr>Tahoma</vt:lpstr>
      <vt:lpstr>Times New Roman</vt:lpstr>
      <vt:lpstr>TimesTen-Bold</vt:lpstr>
      <vt:lpstr>TimesTen-Italic</vt:lpstr>
      <vt:lpstr>TimesTen-Roman</vt:lpstr>
      <vt:lpstr>Tinos</vt:lpstr>
      <vt:lpstr>Office Theme</vt:lpstr>
      <vt:lpstr>Equation.3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Aakash</cp:lastModifiedBy>
  <cp:revision>396</cp:revision>
  <dcterms:created xsi:type="dcterms:W3CDTF">2020-05-05T09:43:45Z</dcterms:created>
  <dcterms:modified xsi:type="dcterms:W3CDTF">2021-11-23T04:03:56Z</dcterms:modified>
</cp:coreProperties>
</file>