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82" r:id="rId2"/>
    <p:sldId id="479" r:id="rId3"/>
    <p:sldId id="470" r:id="rId4"/>
    <p:sldId id="480" r:id="rId5"/>
    <p:sldId id="491" r:id="rId6"/>
    <p:sldId id="492" r:id="rId7"/>
    <p:sldId id="498" r:id="rId8"/>
    <p:sldId id="497" r:id="rId9"/>
    <p:sldId id="496" r:id="rId10"/>
    <p:sldId id="499" r:id="rId11"/>
    <p:sldId id="503" r:id="rId12"/>
    <p:sldId id="502" r:id="rId13"/>
    <p:sldId id="500" r:id="rId14"/>
    <p:sldId id="368" r:id="rId15"/>
    <p:sldId id="4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94696"/>
  </p:normalViewPr>
  <p:slideViewPr>
    <p:cSldViewPr snapToGrid="0" snapToObjects="1">
      <p:cViewPr varScale="1">
        <p:scale>
          <a:sx n="60" d="100"/>
          <a:sy n="60" d="100"/>
        </p:scale>
        <p:origin x="59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FA247-0B2D-A648-ACD1-EF9D1C1BBAEB}" type="datetime1">
              <a:rPr lang="en-IN" smtClean="0"/>
              <a:pPr/>
              <a:t>22-01-2021</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47752-78CA-404D-91C8-45DA75B158D6}" type="datetime1">
              <a:rPr lang="en-IN" smtClean="0"/>
              <a:pPr/>
              <a:t>22-01-2021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10</a:t>
            </a:fld>
            <a:endParaRPr lang="en-US"/>
          </a:p>
        </p:txBody>
      </p:sp>
    </p:spTree>
    <p:extLst>
      <p:ext uri="{BB962C8B-B14F-4D97-AF65-F5344CB8AC3E}">
        <p14:creationId xmlns:p14="http://schemas.microsoft.com/office/powerpoint/2010/main" val="2396476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11</a:t>
            </a:fld>
            <a:endParaRPr lang="en-US"/>
          </a:p>
        </p:txBody>
      </p:sp>
    </p:spTree>
    <p:extLst>
      <p:ext uri="{BB962C8B-B14F-4D97-AF65-F5344CB8AC3E}">
        <p14:creationId xmlns:p14="http://schemas.microsoft.com/office/powerpoint/2010/main" val="2806505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12</a:t>
            </a:fld>
            <a:endParaRPr lang="en-US"/>
          </a:p>
        </p:txBody>
      </p:sp>
    </p:spTree>
    <p:extLst>
      <p:ext uri="{BB962C8B-B14F-4D97-AF65-F5344CB8AC3E}">
        <p14:creationId xmlns:p14="http://schemas.microsoft.com/office/powerpoint/2010/main" val="4204680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13</a:t>
            </a:fld>
            <a:endParaRPr lang="en-US"/>
          </a:p>
        </p:txBody>
      </p:sp>
    </p:spTree>
    <p:extLst>
      <p:ext uri="{BB962C8B-B14F-4D97-AF65-F5344CB8AC3E}">
        <p14:creationId xmlns:p14="http://schemas.microsoft.com/office/powerpoint/2010/main" val="2841971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14</a:t>
            </a:fld>
            <a:endParaRPr lang="en-US"/>
          </a:p>
        </p:txBody>
      </p:sp>
    </p:spTree>
    <p:extLst>
      <p:ext uri="{BB962C8B-B14F-4D97-AF65-F5344CB8AC3E}">
        <p14:creationId xmlns:p14="http://schemas.microsoft.com/office/powerpoint/2010/main" val="2837262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15</a:t>
            </a:fld>
            <a:endParaRPr lang="en-US"/>
          </a:p>
        </p:txBody>
      </p:sp>
    </p:spTree>
    <p:extLst>
      <p:ext uri="{BB962C8B-B14F-4D97-AF65-F5344CB8AC3E}">
        <p14:creationId xmlns:p14="http://schemas.microsoft.com/office/powerpoint/2010/main" val="354773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a:t>
            </a:fld>
            <a:endParaRPr lang="en-US"/>
          </a:p>
        </p:txBody>
      </p:sp>
    </p:spTree>
    <p:extLst>
      <p:ext uri="{BB962C8B-B14F-4D97-AF65-F5344CB8AC3E}">
        <p14:creationId xmlns:p14="http://schemas.microsoft.com/office/powerpoint/2010/main" val="3181487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a:t>
            </a:fld>
            <a:endParaRPr lang="en-US"/>
          </a:p>
        </p:txBody>
      </p:sp>
    </p:spTree>
    <p:extLst>
      <p:ext uri="{BB962C8B-B14F-4D97-AF65-F5344CB8AC3E}">
        <p14:creationId xmlns:p14="http://schemas.microsoft.com/office/powerpoint/2010/main" val="2328238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5</a:t>
            </a:fld>
            <a:endParaRPr lang="en-US"/>
          </a:p>
        </p:txBody>
      </p:sp>
    </p:spTree>
    <p:extLst>
      <p:ext uri="{BB962C8B-B14F-4D97-AF65-F5344CB8AC3E}">
        <p14:creationId xmlns:p14="http://schemas.microsoft.com/office/powerpoint/2010/main" val="331936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6</a:t>
            </a:fld>
            <a:endParaRPr lang="en-US"/>
          </a:p>
        </p:txBody>
      </p:sp>
    </p:spTree>
    <p:extLst>
      <p:ext uri="{BB962C8B-B14F-4D97-AF65-F5344CB8AC3E}">
        <p14:creationId xmlns:p14="http://schemas.microsoft.com/office/powerpoint/2010/main" val="264628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7</a:t>
            </a:fld>
            <a:endParaRPr lang="en-US"/>
          </a:p>
        </p:txBody>
      </p:sp>
    </p:spTree>
    <p:extLst>
      <p:ext uri="{BB962C8B-B14F-4D97-AF65-F5344CB8AC3E}">
        <p14:creationId xmlns:p14="http://schemas.microsoft.com/office/powerpoint/2010/main" val="348206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8</a:t>
            </a:fld>
            <a:endParaRPr lang="en-US"/>
          </a:p>
        </p:txBody>
      </p:sp>
    </p:spTree>
    <p:extLst>
      <p:ext uri="{BB962C8B-B14F-4D97-AF65-F5344CB8AC3E}">
        <p14:creationId xmlns:p14="http://schemas.microsoft.com/office/powerpoint/2010/main" val="882114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9</a:t>
            </a:fld>
            <a:endParaRPr lang="en-US"/>
          </a:p>
        </p:txBody>
      </p:sp>
    </p:spTree>
    <p:extLst>
      <p:ext uri="{BB962C8B-B14F-4D97-AF65-F5344CB8AC3E}">
        <p14:creationId xmlns:p14="http://schemas.microsoft.com/office/powerpoint/2010/main" val="1341669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96F860D4-43D9-1743-83F5-C61DF5B0AAFC}" type="datetimeFigureOut">
              <a:rPr lang="en-US" smtClean="0"/>
              <a:pPr/>
              <a:t>1/22/2021</a:t>
            </a:fld>
            <a:endParaRPr lang="en-US"/>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96F860D4-43D9-1743-83F5-C61DF5B0AAFC}" type="datetimeFigureOut">
              <a:rPr lang="en-US" smtClean="0"/>
              <a:pPr/>
              <a:t>1/22/2021</a:t>
            </a:fld>
            <a:endParaRPr lang="en-US"/>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96F860D4-43D9-1743-83F5-C61DF5B0AAFC}" type="datetimeFigureOut">
              <a:rPr lang="en-US" smtClean="0"/>
              <a:pPr/>
              <a:t>1/22/2021</a:t>
            </a:fld>
            <a:endParaRPr lang="en-US"/>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96F860D4-43D9-1743-83F5-C61DF5B0AAFC}" type="datetimeFigureOut">
              <a:rPr lang="en-US" smtClean="0"/>
              <a:pPr/>
              <a:t>1/22/2021</a:t>
            </a:fld>
            <a:endParaRPr lang="en-US"/>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96F860D4-43D9-1743-83F5-C61DF5B0AAFC}" type="datetimeFigureOut">
              <a:rPr lang="en-US" smtClean="0"/>
              <a:pPr/>
              <a:t>1/22/2021</a:t>
            </a:fld>
            <a:endParaRPr lang="en-US"/>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96F860D4-43D9-1743-83F5-C61DF5B0AAFC}" type="datetimeFigureOut">
              <a:rPr lang="en-US" smtClean="0"/>
              <a:pPr/>
              <a:t>1/22/2021</a:t>
            </a:fld>
            <a:endParaRPr lang="en-US"/>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96F860D4-43D9-1743-83F5-C61DF5B0AAFC}" type="datetimeFigureOut">
              <a:rPr lang="en-US" smtClean="0"/>
              <a:pPr/>
              <a:t>1/22/2021</a:t>
            </a:fld>
            <a:endParaRPr lang="en-US"/>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96F860D4-43D9-1743-83F5-C61DF5B0AAFC}" type="datetimeFigureOut">
              <a:rPr lang="en-US" smtClean="0"/>
              <a:pPr/>
              <a:t>1/22/2021</a:t>
            </a:fld>
            <a:endParaRPr lang="en-US"/>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96F860D4-43D9-1743-83F5-C61DF5B0AAFC}" type="datetimeFigureOut">
              <a:rPr lang="en-US" smtClean="0"/>
              <a:pPr/>
              <a:t>1/22/2021</a:t>
            </a:fld>
            <a:endParaRPr lang="en-US"/>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96F860D4-43D9-1743-83F5-C61DF5B0AAFC}" type="datetimeFigureOut">
              <a:rPr lang="en-US" smtClean="0"/>
              <a:pPr/>
              <a:t>1/22/2021</a:t>
            </a:fld>
            <a:endParaRPr lang="en-US"/>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96F860D4-43D9-1743-83F5-C61DF5B0AAFC}" type="datetimeFigureOut">
              <a:rPr lang="en-US" smtClean="0"/>
              <a:pPr/>
              <a:t>1/22/2021</a:t>
            </a:fld>
            <a:endParaRPr lang="en-US"/>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1/22/2021</a:t>
            </a:fld>
            <a:endParaRPr lang="en-US"/>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eng.libretexts.org/Textbook_Maps/Chemical_Engineering/Supplemental_Modules_(Materials_Science)/Electronic_Properties/Resistivity"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Basic and Applied Sciences</a:t>
            </a:r>
          </a:p>
          <a:p>
            <a:pPr lvl="0" algn="ctr">
              <a:lnSpc>
                <a:spcPct val="90000"/>
              </a:lnSpc>
              <a:spcBef>
                <a:spcPct val="0"/>
              </a:spcBef>
              <a:defRPr/>
            </a:pPr>
            <a:br>
              <a:rPr lang="en-US" altLang="zh-CN" b="1" dirty="0">
                <a:solidFill>
                  <a:schemeClr val="bg1"/>
                </a:solidFill>
                <a:latin typeface="Tinos"/>
                <a:ea typeface="+mj-ea"/>
                <a:cs typeface="+mj-cs"/>
              </a:rPr>
            </a:br>
            <a:r>
              <a:rPr lang="en-US" altLang="zh-CN" sz="2000" b="1" dirty="0">
                <a:solidFill>
                  <a:schemeClr val="bg1"/>
                </a:solidFill>
                <a:latin typeface="Tinos"/>
                <a:ea typeface="+mj-ea"/>
                <a:cs typeface="+mj-cs"/>
              </a:rPr>
              <a:t> </a:t>
            </a:r>
            <a:r>
              <a:rPr lang="en-IN" sz="2000" b="1" dirty="0">
                <a:solidFill>
                  <a:schemeClr val="bg1"/>
                </a:solidFill>
                <a:latin typeface="Times New Roman" panose="02020603050405020304" pitchFamily="18" charset="0"/>
                <a:cs typeface="Times New Roman" panose="02020603050405020304" pitchFamily="18" charset="0"/>
              </a:rPr>
              <a:t>Course Code:   BBS01T1002                     Course Name: Semiconductor Physics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Name of the Faculty: Dr. </a:t>
            </a:r>
            <a:r>
              <a:rPr lang="en-IN" altLang="zh-CN" sz="2400" b="1" noProof="0" dirty="0">
                <a:solidFill>
                  <a:schemeClr val="bg1"/>
                </a:solidFill>
                <a:latin typeface="Tinos"/>
                <a:ea typeface="+mj-ea"/>
                <a:cs typeface="+mj-cs"/>
              </a:rPr>
              <a:t>Prabhakar Singh</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r>
              <a:rPr lang="en-US" altLang="zh-CN" sz="2400" b="1" dirty="0">
                <a:solidFill>
                  <a:schemeClr val="bg1"/>
                </a:solidFill>
                <a:latin typeface="Tinos"/>
              </a:rPr>
              <a:t>Program Name: </a:t>
            </a:r>
            <a:r>
              <a:rPr lang="en-US" altLang="zh-CN" sz="2400" b="1" dirty="0" err="1">
                <a:solidFill>
                  <a:schemeClr val="bg1"/>
                </a:solidFill>
                <a:latin typeface="Tinos"/>
              </a:rPr>
              <a:t>B.Tech</a:t>
            </a:r>
            <a:endParaRPr lang="zh-CN" altLang="en-US" sz="2400"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a16="http://schemas.microsoft.com/office/drawing/2014/main" id="{76ECCD46-935E-4F03-B432-451AF4FE5D6B}"/>
              </a:ext>
            </a:extLst>
          </p:cNvPr>
          <p:cNvSpPr/>
          <p:nvPr/>
        </p:nvSpPr>
        <p:spPr>
          <a:xfrm>
            <a:off x="1224017" y="1917628"/>
            <a:ext cx="10026988" cy="28623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857250" lvl="1" indent="-857250" algn="ctr">
              <a:buFont typeface="Arial" panose="020B0604020202020204" pitchFamily="34" charset="0"/>
              <a:buChar char="•"/>
            </a:pPr>
            <a:r>
              <a:rPr lang="en-US" altLang="zh-CN" sz="6000" b="1" dirty="0">
                <a:solidFill>
                  <a:srgbClr val="0070C0"/>
                </a:solidFill>
                <a:effectLst>
                  <a:outerShdw blurRad="38100" dist="38100" dir="2700000" algn="tl">
                    <a:srgbClr val="000000">
                      <a:alpha val="43137"/>
                    </a:srgbClr>
                  </a:outerShdw>
                </a:effectLst>
                <a:latin typeface="Tinos"/>
              </a:rPr>
              <a:t>Elemental semiconductor</a:t>
            </a:r>
          </a:p>
          <a:p>
            <a:pPr marL="0" lvl="1" algn="ctr"/>
            <a:r>
              <a:rPr lang="en-US" altLang="zh-CN" sz="6000" b="1" dirty="0">
                <a:solidFill>
                  <a:srgbClr val="0070C0"/>
                </a:solidFill>
                <a:effectLst>
                  <a:outerShdw blurRad="38100" dist="38100" dir="2700000" algn="tl">
                    <a:srgbClr val="000000">
                      <a:alpha val="43137"/>
                    </a:srgbClr>
                  </a:outerShdw>
                </a:effectLst>
                <a:latin typeface="Tinos"/>
              </a:rPr>
              <a:t>&amp; </a:t>
            </a:r>
          </a:p>
          <a:p>
            <a:pPr marL="857250" lvl="1" indent="-857250" algn="ctr">
              <a:buFont typeface="Arial" panose="020B0604020202020204" pitchFamily="34" charset="0"/>
              <a:buChar char="•"/>
            </a:pPr>
            <a:r>
              <a:rPr lang="en-US" altLang="zh-CN" sz="6000" b="1" dirty="0">
                <a:solidFill>
                  <a:srgbClr val="0070C0"/>
                </a:solidFill>
                <a:effectLst>
                  <a:outerShdw blurRad="38100" dist="38100" dir="2700000" algn="tl">
                    <a:srgbClr val="000000">
                      <a:alpha val="43137"/>
                    </a:srgbClr>
                  </a:outerShdw>
                </a:effectLst>
                <a:latin typeface="Tinos"/>
              </a:rPr>
              <a:t>Compound semiconductor</a:t>
            </a:r>
            <a:endParaRPr lang="en-IN" sz="6000" dirty="0">
              <a:solidFill>
                <a:srgbClr val="0070C0"/>
              </a:solidFill>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1" y="0"/>
            <a:ext cx="1504949" cy="1023587"/>
          </a:xfrm>
          <a:prstGeom prst="rect">
            <a:avLst/>
          </a:prstGeom>
        </p:spPr>
      </p:pic>
    </p:spTree>
  </p:cSld>
  <p:clrMapOvr>
    <a:masterClrMapping/>
  </p:clrMapOvr>
  <p:transition advTm="15927"/>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mes New Roman" panose="02020603050405020304" pitchFamily="18" charset="0"/>
                <a:ea typeface="+mj-ea"/>
                <a:cs typeface="Times New Roman" panose="02020603050405020304" pitchFamily="18" charset="0"/>
              </a:rPr>
              <a:t>Compound Semiconductors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2" name="Rectangle 1">
            <a:extLst>
              <a:ext uri="{FF2B5EF4-FFF2-40B4-BE49-F238E27FC236}">
                <a16:creationId xmlns:a16="http://schemas.microsoft.com/office/drawing/2014/main" id="{1C39A466-F4AF-4605-9264-8141669CDD20}"/>
              </a:ext>
            </a:extLst>
          </p:cNvPr>
          <p:cNvSpPr/>
          <p:nvPr/>
        </p:nvSpPr>
        <p:spPr>
          <a:xfrm>
            <a:off x="1306285" y="1237900"/>
            <a:ext cx="9067800" cy="3970318"/>
          </a:xfrm>
          <a:prstGeom prst="rect">
            <a:avLst/>
          </a:prstGeom>
        </p:spPr>
        <p:txBody>
          <a:bodyPr wrap="square">
            <a:spAutoFit/>
          </a:bodyPr>
          <a:lstStyle/>
          <a:p>
            <a:pPr marL="457200" indent="-457200">
              <a:buFont typeface="Wingdings" panose="05000000000000000000" pitchFamily="2" charset="2"/>
              <a:buChar char="q"/>
            </a:pPr>
            <a:r>
              <a:rPr lang="en-IN" sz="2800" dirty="0"/>
              <a:t>They are usually formed from</a:t>
            </a:r>
          </a:p>
          <a:p>
            <a:r>
              <a:rPr lang="en-IN" sz="2800" dirty="0"/>
              <a:t>o III-V group</a:t>
            </a:r>
          </a:p>
          <a:p>
            <a:r>
              <a:rPr lang="en-IN" sz="2800" dirty="0"/>
              <a:t>o II-VI</a:t>
            </a:r>
          </a:p>
          <a:p>
            <a:r>
              <a:rPr lang="en-IN" sz="2800" dirty="0"/>
              <a:t>o IV-VI</a:t>
            </a:r>
          </a:p>
          <a:p>
            <a:pPr marL="457200" indent="-457200">
              <a:buFont typeface="Wingdings" panose="05000000000000000000" pitchFamily="2" charset="2"/>
              <a:buChar char="q"/>
            </a:pPr>
            <a:endParaRPr lang="en-IN" sz="2800" dirty="0"/>
          </a:p>
          <a:p>
            <a:pPr marL="457200" indent="-457200">
              <a:buFont typeface="Wingdings" panose="05000000000000000000" pitchFamily="2" charset="2"/>
              <a:buChar char="q"/>
            </a:pPr>
            <a:r>
              <a:rPr lang="en-IN" sz="2800" dirty="0"/>
              <a:t>III-V group semiconductors are GaAs, </a:t>
            </a:r>
            <a:r>
              <a:rPr lang="en-IN" sz="2800" dirty="0" err="1"/>
              <a:t>GaP</a:t>
            </a:r>
            <a:r>
              <a:rPr lang="en-IN" sz="2800" dirty="0"/>
              <a:t>, </a:t>
            </a:r>
            <a:r>
              <a:rPr lang="en-IN" sz="2800" dirty="0" err="1"/>
              <a:t>GaN</a:t>
            </a:r>
            <a:r>
              <a:rPr lang="en-IN" sz="2800" dirty="0"/>
              <a:t>, </a:t>
            </a:r>
            <a:r>
              <a:rPr lang="en-IN" sz="2800" dirty="0" err="1"/>
              <a:t>AlAs</a:t>
            </a:r>
            <a:r>
              <a:rPr lang="en-IN" sz="2800" dirty="0"/>
              <a:t>, </a:t>
            </a:r>
            <a:r>
              <a:rPr lang="en-IN" sz="2800" dirty="0" err="1"/>
              <a:t>InSb</a:t>
            </a:r>
            <a:r>
              <a:rPr lang="en-IN" sz="2800" dirty="0"/>
              <a:t>, </a:t>
            </a:r>
            <a:r>
              <a:rPr lang="en-IN" sz="2800" dirty="0" err="1"/>
              <a:t>InAs</a:t>
            </a:r>
            <a:r>
              <a:rPr lang="en-IN" sz="2800" dirty="0"/>
              <a:t>, </a:t>
            </a:r>
            <a:r>
              <a:rPr lang="en-IN" sz="2800" dirty="0" err="1"/>
              <a:t>InP</a:t>
            </a:r>
            <a:r>
              <a:rPr lang="en-IN" sz="2800" dirty="0"/>
              <a:t> etc</a:t>
            </a:r>
          </a:p>
          <a:p>
            <a:pPr marL="457200" indent="-457200">
              <a:buFont typeface="Wingdings" panose="05000000000000000000" pitchFamily="2" charset="2"/>
              <a:buChar char="q"/>
            </a:pPr>
            <a:endParaRPr lang="en-IN" sz="2800" dirty="0"/>
          </a:p>
          <a:p>
            <a:pPr marL="457200" indent="-457200">
              <a:buFont typeface="Wingdings" panose="05000000000000000000" pitchFamily="2" charset="2"/>
              <a:buChar char="q"/>
            </a:pPr>
            <a:r>
              <a:rPr lang="en-IN" sz="2800" dirty="0"/>
              <a:t>In general, these are crystallized materials</a:t>
            </a:r>
          </a:p>
        </p:txBody>
      </p:sp>
    </p:spTree>
    <p:extLst>
      <p:ext uri="{BB962C8B-B14F-4D97-AF65-F5344CB8AC3E}">
        <p14:creationId xmlns:p14="http://schemas.microsoft.com/office/powerpoint/2010/main" val="3053338433"/>
      </p:ext>
    </p:extLst>
  </p:cSld>
  <p:clrMapOvr>
    <a:masterClrMapping/>
  </p:clrMapOvr>
  <p:transition advTm="32547"/>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mes New Roman" panose="02020603050405020304" pitchFamily="18" charset="0"/>
                <a:cs typeface="Times New Roman" panose="02020603050405020304" pitchFamily="18" charset="0"/>
              </a:rPr>
              <a:t>Compound Semiconductors</a:t>
            </a:r>
            <a:endParaRPr lang="zh-CN" altLang="en-US" b="1" dirty="0">
              <a:solidFill>
                <a:schemeClr val="bg1"/>
              </a:solidFill>
              <a:latin typeface="Tinos"/>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2" name="Rectangle 1">
            <a:extLst>
              <a:ext uri="{FF2B5EF4-FFF2-40B4-BE49-F238E27FC236}">
                <a16:creationId xmlns:a16="http://schemas.microsoft.com/office/drawing/2014/main" id="{7C9160DB-8465-4E49-BF18-646D91AECE24}"/>
              </a:ext>
            </a:extLst>
          </p:cNvPr>
          <p:cNvSpPr/>
          <p:nvPr/>
        </p:nvSpPr>
        <p:spPr>
          <a:xfrm>
            <a:off x="668109" y="997837"/>
            <a:ext cx="9020177" cy="4832092"/>
          </a:xfrm>
          <a:prstGeom prst="rect">
            <a:avLst/>
          </a:prstGeom>
        </p:spPr>
        <p:txBody>
          <a:bodyPr wrap="square">
            <a:spAutoFit/>
          </a:bodyPr>
          <a:lstStyle/>
          <a:p>
            <a:pPr marL="457200" indent="-457200">
              <a:buFont typeface="Wingdings" panose="05000000000000000000" pitchFamily="2" charset="2"/>
              <a:buChar char="Ø"/>
            </a:pPr>
            <a:r>
              <a:rPr lang="en-US" sz="2800" dirty="0"/>
              <a:t>GaAs, </a:t>
            </a:r>
            <a:r>
              <a:rPr lang="en-US" sz="2800" dirty="0" err="1"/>
              <a:t>InAs</a:t>
            </a:r>
            <a:r>
              <a:rPr lang="en-US" sz="2800" dirty="0"/>
              <a:t>, </a:t>
            </a:r>
            <a:r>
              <a:rPr lang="en-US" sz="2800" dirty="0" err="1"/>
              <a:t>InP</a:t>
            </a:r>
            <a:r>
              <a:rPr lang="en-US" sz="2800" dirty="0"/>
              <a:t>, </a:t>
            </a:r>
            <a:r>
              <a:rPr lang="en-US" sz="2800" dirty="0" err="1"/>
              <a:t>InSb</a:t>
            </a:r>
            <a:r>
              <a:rPr lang="en-US" sz="2800" dirty="0"/>
              <a:t> have direct energy band-gaps and high carrier mobilities</a:t>
            </a:r>
          </a:p>
          <a:p>
            <a:endParaRPr lang="en-US" sz="2800" dirty="0">
              <a:solidFill>
                <a:srgbClr val="C00000"/>
              </a:solidFill>
            </a:endParaRPr>
          </a:p>
          <a:p>
            <a:r>
              <a:rPr lang="en-US" sz="2800" dirty="0">
                <a:solidFill>
                  <a:srgbClr val="C00000"/>
                </a:solidFill>
              </a:rPr>
              <a:t>Common applications of these semiconductors:</a:t>
            </a:r>
          </a:p>
          <a:p>
            <a:pPr marL="457200" indent="-457200">
              <a:buFont typeface="Arial" panose="020B0604020202020204" pitchFamily="34" charset="0"/>
              <a:buChar char="•"/>
            </a:pPr>
            <a:r>
              <a:rPr lang="en-US" sz="2800" dirty="0"/>
              <a:t>used to design a variety of optoelectronic devices for </a:t>
            </a:r>
          </a:p>
          <a:p>
            <a:pPr marL="457200" indent="-457200">
              <a:buFont typeface="Wingdings" panose="05000000000000000000" pitchFamily="2" charset="2"/>
              <a:buChar char="ü"/>
            </a:pPr>
            <a:r>
              <a:rPr lang="en-US" sz="2800" dirty="0"/>
              <a:t> detection and generation of electromagnetic radiation</a:t>
            </a:r>
          </a:p>
          <a:p>
            <a:pPr marL="457200" indent="-457200">
              <a:buFont typeface="Wingdings" panose="05000000000000000000" pitchFamily="2" charset="2"/>
              <a:buChar char="ü"/>
            </a:pPr>
            <a:r>
              <a:rPr lang="en-US" sz="2800" dirty="0"/>
              <a:t> in high-speed electronic devices</a:t>
            </a:r>
          </a:p>
          <a:p>
            <a:pPr marL="457200" indent="-457200">
              <a:buFont typeface="Arial" panose="020B0604020202020204" pitchFamily="34" charset="0"/>
              <a:buChar char="•"/>
            </a:pPr>
            <a:r>
              <a:rPr lang="en-US" sz="2800" dirty="0"/>
              <a:t>The energy band-gaps of these compounds are useful for</a:t>
            </a:r>
          </a:p>
          <a:p>
            <a:r>
              <a:rPr lang="en-US" sz="2800" dirty="0"/>
              <a:t>      optoelectronic applications</a:t>
            </a:r>
          </a:p>
          <a:p>
            <a:pPr marL="457200" indent="-457200">
              <a:buFont typeface="Arial" panose="020B0604020202020204" pitchFamily="34" charset="0"/>
              <a:buChar char="•"/>
            </a:pPr>
            <a:r>
              <a:rPr lang="en-US" sz="2800" dirty="0"/>
              <a:t>The energy bandgap ranges from 0.17eV for </a:t>
            </a:r>
            <a:r>
              <a:rPr lang="en-US" sz="2800" dirty="0" err="1"/>
              <a:t>InSb</a:t>
            </a:r>
            <a:r>
              <a:rPr lang="en-US" sz="2800" dirty="0"/>
              <a:t> to 3.44eV for </a:t>
            </a:r>
            <a:r>
              <a:rPr lang="en-US" sz="2800" dirty="0" err="1"/>
              <a:t>GaN</a:t>
            </a:r>
            <a:endParaRPr lang="en-IN" sz="2800" dirty="0"/>
          </a:p>
        </p:txBody>
      </p:sp>
    </p:spTree>
    <p:extLst>
      <p:ext uri="{BB962C8B-B14F-4D97-AF65-F5344CB8AC3E}">
        <p14:creationId xmlns:p14="http://schemas.microsoft.com/office/powerpoint/2010/main" val="1096587571"/>
      </p:ext>
    </p:extLst>
  </p:cSld>
  <p:clrMapOvr>
    <a:masterClrMapping/>
  </p:clrMapOvr>
  <p:transition advTm="48585"/>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mes New Roman" panose="02020603050405020304" pitchFamily="18" charset="0"/>
                <a:cs typeface="Times New Roman" panose="02020603050405020304" pitchFamily="18" charset="0"/>
              </a:rPr>
              <a:t>Compound Semiconductors</a:t>
            </a:r>
            <a:endParaRPr lang="zh-CN" altLang="en-US" b="1" dirty="0">
              <a:solidFill>
                <a:schemeClr val="bg1"/>
              </a:solidFill>
              <a:latin typeface="Tino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2" name="Rectangle 1">
            <a:extLst>
              <a:ext uri="{FF2B5EF4-FFF2-40B4-BE49-F238E27FC236}">
                <a16:creationId xmlns:a16="http://schemas.microsoft.com/office/drawing/2014/main" id="{E8EF54AA-2EAC-42F8-A35A-4B92A26A4AC9}"/>
              </a:ext>
            </a:extLst>
          </p:cNvPr>
          <p:cNvSpPr/>
          <p:nvPr/>
        </p:nvSpPr>
        <p:spPr>
          <a:xfrm>
            <a:off x="752474" y="1272929"/>
            <a:ext cx="8217356" cy="4154984"/>
          </a:xfrm>
          <a:prstGeom prst="rect">
            <a:avLst/>
          </a:prstGeom>
        </p:spPr>
        <p:txBody>
          <a:bodyPr wrap="square">
            <a:spAutoFit/>
          </a:bodyPr>
          <a:lstStyle/>
          <a:p>
            <a:r>
              <a:rPr lang="en-US" sz="2400" dirty="0">
                <a:solidFill>
                  <a:srgbClr val="C00000"/>
                </a:solidFill>
              </a:rPr>
              <a:t>II-VI compound semiconductor: </a:t>
            </a:r>
          </a:p>
          <a:p>
            <a:r>
              <a:rPr lang="en-US" sz="2400" dirty="0"/>
              <a:t>	II-VI compound semiconductor such as Zn and   	compounds with oxygen O, S, Se</a:t>
            </a:r>
          </a:p>
          <a:p>
            <a:endParaRPr lang="en-US" sz="2400" dirty="0"/>
          </a:p>
          <a:p>
            <a:pPr marL="800100" lvl="1" indent="-342900">
              <a:buFont typeface="Arial" panose="020B0604020202020204" pitchFamily="34" charset="0"/>
              <a:buChar char="•"/>
            </a:pPr>
            <a:r>
              <a:rPr lang="en-US" sz="2400" dirty="0"/>
              <a:t>These cover a wide range of electronic and optical properties due to the wide variations in their energy bandgap</a:t>
            </a:r>
          </a:p>
          <a:p>
            <a:pPr marL="800100" lvl="1" indent="-342900">
              <a:buFont typeface="Arial" panose="020B0604020202020204" pitchFamily="34" charset="0"/>
              <a:buChar char="•"/>
            </a:pPr>
            <a:r>
              <a:rPr lang="en-US" sz="2400" dirty="0"/>
              <a:t>These are typically n-type as grown, except </a:t>
            </a:r>
            <a:r>
              <a:rPr lang="en-US" sz="2400" dirty="0" err="1">
                <a:solidFill>
                  <a:srgbClr val="FF0000"/>
                </a:solidFill>
              </a:rPr>
              <a:t>ZnTe</a:t>
            </a:r>
            <a:r>
              <a:rPr lang="en-US" sz="2400" dirty="0"/>
              <a:t>, which is p- type</a:t>
            </a:r>
          </a:p>
          <a:p>
            <a:pPr marL="800100" lvl="1" indent="-342900">
              <a:buFont typeface="Arial" panose="020B0604020202020204" pitchFamily="34" charset="0"/>
              <a:buChar char="•"/>
            </a:pPr>
            <a:r>
              <a:rPr lang="en-US" sz="2400" dirty="0"/>
              <a:t>All the II-VI compound semiconductors have direct energy</a:t>
            </a:r>
          </a:p>
          <a:p>
            <a:r>
              <a:rPr lang="en-US" sz="2400" dirty="0"/>
              <a:t>            bandgaps</a:t>
            </a:r>
            <a:endParaRPr lang="en-IN" sz="2400" dirty="0"/>
          </a:p>
        </p:txBody>
      </p:sp>
    </p:spTree>
    <p:extLst>
      <p:ext uri="{BB962C8B-B14F-4D97-AF65-F5344CB8AC3E}">
        <p14:creationId xmlns:p14="http://schemas.microsoft.com/office/powerpoint/2010/main" val="2365889742"/>
      </p:ext>
    </p:extLst>
  </p:cSld>
  <p:clrMapOvr>
    <a:masterClrMapping/>
  </p:clrMapOvr>
  <p:transition advTm="3705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lvl="0" algn="ctr">
              <a:lnSpc>
                <a:spcPct val="90000"/>
              </a:lnSpc>
              <a:spcBef>
                <a:spcPct val="0"/>
              </a:spcBef>
              <a:defRPr/>
            </a:pPr>
            <a:endParaRPr lang="en-US" altLang="zh-CN" sz="3200" b="1" dirty="0">
              <a:solidFill>
                <a:schemeClr val="bg1"/>
              </a:solidFill>
              <a:latin typeface="Times New Roman" panose="02020603050405020304" pitchFamily="18" charset="0"/>
              <a:ea typeface="+mj-ea"/>
              <a:cs typeface="Times New Roman" panose="02020603050405020304" pitchFamily="18" charset="0"/>
            </a:endParaRPr>
          </a:p>
          <a:p>
            <a:pPr algn="ctr">
              <a:lnSpc>
                <a:spcPct val="90000"/>
              </a:lnSpc>
              <a:spcBef>
                <a:spcPct val="0"/>
              </a:spcBef>
              <a:defRPr/>
            </a:pPr>
            <a:r>
              <a:rPr lang="en-US" altLang="zh-CN" sz="2800" b="1" dirty="0">
                <a:solidFill>
                  <a:schemeClr val="bg1"/>
                </a:solidFill>
                <a:latin typeface="Times New Roman" panose="02020603050405020304" pitchFamily="18" charset="0"/>
                <a:cs typeface="Times New Roman" panose="02020603050405020304" pitchFamily="18" charset="0"/>
              </a:rPr>
              <a:t>Compound Semiconductors</a:t>
            </a:r>
            <a:endParaRPr lang="zh-CN" altLang="en-US" sz="2800" b="1" dirty="0">
              <a:solidFill>
                <a:schemeClr val="bg1"/>
              </a:solidFill>
              <a:latin typeface="Tinos"/>
            </a:endParaRPr>
          </a:p>
          <a:p>
            <a:pPr lvl="0" algn="ctr">
              <a:lnSpc>
                <a:spcPct val="90000"/>
              </a:lnSpc>
              <a:spcBef>
                <a:spcPct val="0"/>
              </a:spcBef>
              <a:defRPr/>
            </a:pPr>
            <a:endParaRPr kumimoji="0" lang="zh-CN" altLang="en-US" sz="2000"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2" name="Rectangle 1">
            <a:extLst>
              <a:ext uri="{FF2B5EF4-FFF2-40B4-BE49-F238E27FC236}">
                <a16:creationId xmlns:a16="http://schemas.microsoft.com/office/drawing/2014/main" id="{F2519DA8-51B3-4A2B-A74D-77636B7A95F2}"/>
              </a:ext>
            </a:extLst>
          </p:cNvPr>
          <p:cNvSpPr/>
          <p:nvPr/>
        </p:nvSpPr>
        <p:spPr>
          <a:xfrm>
            <a:off x="798738" y="1293226"/>
            <a:ext cx="8345261" cy="3785652"/>
          </a:xfrm>
          <a:prstGeom prst="rect">
            <a:avLst/>
          </a:prstGeom>
        </p:spPr>
        <p:txBody>
          <a:bodyPr wrap="square">
            <a:spAutoFit/>
          </a:bodyPr>
          <a:lstStyle/>
          <a:p>
            <a:r>
              <a:rPr lang="en-US" sz="2400" dirty="0">
                <a:solidFill>
                  <a:srgbClr val="C00000"/>
                </a:solidFill>
              </a:rPr>
              <a:t>IV-VI compound semiconductor</a:t>
            </a:r>
          </a:p>
          <a:p>
            <a:pPr marL="457200" indent="-457200">
              <a:buFont typeface="Arial" panose="020B0604020202020204" pitchFamily="34" charset="0"/>
              <a:buChar char="•"/>
            </a:pPr>
            <a:r>
              <a:rPr lang="en-US" sz="2400" dirty="0" err="1"/>
              <a:t>PbS</a:t>
            </a:r>
            <a:r>
              <a:rPr lang="en-US" sz="2400" dirty="0"/>
              <a:t>, </a:t>
            </a:r>
            <a:r>
              <a:rPr lang="en-US" sz="2400" dirty="0" err="1"/>
              <a:t>PbSe</a:t>
            </a:r>
            <a:r>
              <a:rPr lang="en-US" sz="2400" dirty="0"/>
              <a:t>, and </a:t>
            </a:r>
            <a:r>
              <a:rPr lang="en-US" sz="2400" dirty="0" err="1"/>
              <a:t>PbTe</a:t>
            </a:r>
            <a:endParaRPr lang="en-US" sz="2400" dirty="0"/>
          </a:p>
          <a:p>
            <a:pPr marL="457200" indent="-457200">
              <a:buFont typeface="Arial" panose="020B0604020202020204" pitchFamily="34" charset="0"/>
              <a:buChar char="•"/>
            </a:pPr>
            <a:r>
              <a:rPr lang="en-US" sz="2400" dirty="0"/>
              <a:t>Characterized by narrow energy gaps, high carrier mobilities, and high dielectric constants</a:t>
            </a:r>
          </a:p>
          <a:p>
            <a:pPr marL="457200" indent="-457200">
              <a:buFont typeface="Arial" panose="020B0604020202020204" pitchFamily="34" charset="0"/>
              <a:buChar char="•"/>
            </a:pPr>
            <a:r>
              <a:rPr lang="en-US" sz="2400" dirty="0"/>
              <a:t>The unique feature of the direct energy gap in these compounds  is that its energy band-gap increases with increasing   temperature, which means the energy gap has a positive  temperature coefficient</a:t>
            </a:r>
          </a:p>
          <a:p>
            <a:pPr marL="457200" indent="-457200">
              <a:buFont typeface="Arial" panose="020B0604020202020204" pitchFamily="34" charset="0"/>
              <a:buChar char="•"/>
            </a:pPr>
            <a:r>
              <a:rPr lang="en-US" sz="2400" dirty="0"/>
              <a:t>Main applications of these compounds are in light emitting</a:t>
            </a:r>
          </a:p>
          <a:p>
            <a:r>
              <a:rPr lang="en-US" sz="2400" dirty="0"/>
              <a:t>     devices and detectors in the infrared spectral region</a:t>
            </a:r>
            <a:endParaRPr lang="en-IN" sz="2400" dirty="0"/>
          </a:p>
        </p:txBody>
      </p:sp>
    </p:spTree>
    <p:extLst>
      <p:ext uri="{BB962C8B-B14F-4D97-AF65-F5344CB8AC3E}">
        <p14:creationId xmlns:p14="http://schemas.microsoft.com/office/powerpoint/2010/main" val="3470438161"/>
      </p:ext>
    </p:extLst>
  </p:cSld>
  <p:clrMapOvr>
    <a:masterClrMapping/>
  </p:clrMapOvr>
  <p:transition advTm="38355"/>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 Practice Questions</a:t>
            </a:r>
            <a:endParaRPr lang="en-IN" sz="2800" b="1" dirty="0">
              <a:solidFill>
                <a:schemeClr val="bg1"/>
              </a:solidFill>
              <a:latin typeface="Tinos"/>
              <a:ea typeface="+mj-ea"/>
              <a:cs typeface="+mj-cs"/>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lang="en-US" altLang="zh-CN" b="1" dirty="0">
              <a:solidFill>
                <a:schemeClr val="bg1"/>
              </a:solidFill>
              <a:latin typeface="Tinos"/>
            </a:endParaRPr>
          </a:p>
        </p:txBody>
      </p:sp>
      <p:sp>
        <p:nvSpPr>
          <p:cNvPr id="2" name="Rectangle 1">
            <a:extLst>
              <a:ext uri="{FF2B5EF4-FFF2-40B4-BE49-F238E27FC236}">
                <a16:creationId xmlns:a16="http://schemas.microsoft.com/office/drawing/2014/main" id="{07FC21E6-A9B4-4DD8-A1F4-108F77166F0B}"/>
              </a:ext>
            </a:extLst>
          </p:cNvPr>
          <p:cNvSpPr/>
          <p:nvPr/>
        </p:nvSpPr>
        <p:spPr>
          <a:xfrm>
            <a:off x="666750" y="1015876"/>
            <a:ext cx="10572750" cy="3847207"/>
          </a:xfrm>
          <a:prstGeom prst="rect">
            <a:avLst/>
          </a:prstGeom>
          <a:noFill/>
        </p:spPr>
        <p:txBody>
          <a:bodyPr wrap="square" lIns="91440" tIns="45720" rIns="91440" bIns="45720">
            <a:spAutoFit/>
          </a:bodyPr>
          <a:lstStyle/>
          <a:p>
            <a:pPr marL="342900" lvl="0" indent="-342900">
              <a:buAutoNum type="arabicPeriod"/>
            </a:pPr>
            <a:endParaRPr lang="en-IN" sz="2000" dirty="0">
              <a:effectLst/>
              <a:latin typeface="Times New Roman" panose="02020603050405020304" pitchFamily="18" charset="0"/>
              <a:ea typeface="Calibri" panose="020F0502020204030204" pitchFamily="34" charset="0"/>
            </a:endParaRPr>
          </a:p>
          <a:p>
            <a:pPr marL="342900" lvl="0" indent="-342900">
              <a:buAutoNum type="arabicPeriod"/>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AutoNum type="arabicPeriod"/>
            </a:pPr>
            <a:r>
              <a:rPr lang="en-IN" sz="2800" dirty="0">
                <a:latin typeface="Times New Roman" panose="02020603050405020304" pitchFamily="18" charset="0"/>
                <a:ea typeface="Calibri" panose="020F0502020204030204" pitchFamily="34" charset="0"/>
                <a:cs typeface="Times New Roman" panose="02020603050405020304" pitchFamily="18" charset="0"/>
              </a:rPr>
              <a:t>Define the formation of covalent bonds in intrinsic semiconductor.</a:t>
            </a:r>
          </a:p>
          <a:p>
            <a:pPr marL="342900" lvl="0" indent="-342900">
              <a:buAutoNum type="arabicPeriod"/>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lvl="0"/>
            <a:r>
              <a:rPr lang="en-US" sz="2800" dirty="0">
                <a:solidFill>
                  <a:srgbClr val="000000"/>
                </a:solidFill>
                <a:latin typeface="Times New Roman" pitchFamily="18" charset="0"/>
                <a:ea typeface="Times New Roman" panose="02020603050405020304" pitchFamily="18" charset="0"/>
                <a:cs typeface="Times New Roman" pitchFamily="18" charset="0"/>
              </a:rPr>
              <a:t>2. Explain elemental semiconductor with examples.</a:t>
            </a:r>
          </a:p>
          <a:p>
            <a:pPr lvl="0"/>
            <a:endParaRPr lang="en-US" sz="2800" dirty="0">
              <a:solidFill>
                <a:srgbClr val="000000"/>
              </a:solidFill>
              <a:latin typeface="Times New Roman" pitchFamily="18" charset="0"/>
              <a:ea typeface="Times New Roman" panose="02020603050405020304" pitchFamily="18" charset="0"/>
              <a:cs typeface="Times New Roman" pitchFamily="18" charset="0"/>
            </a:endParaRPr>
          </a:p>
          <a:p>
            <a:pPr lvl="0"/>
            <a:r>
              <a:rPr lang="en-US" sz="2800" dirty="0">
                <a:solidFill>
                  <a:srgbClr val="000000"/>
                </a:solidFill>
                <a:latin typeface="Times New Roman" pitchFamily="18" charset="0"/>
                <a:ea typeface="Times New Roman" panose="02020603050405020304" pitchFamily="18" charset="0"/>
                <a:cs typeface="Times New Roman" pitchFamily="18" charset="0"/>
              </a:rPr>
              <a:t>3. Explain compound semiconducting materials with the examples of a combinations of Group III and Group V elements or Group II and Group VI elements.</a:t>
            </a:r>
          </a:p>
        </p:txBody>
      </p:sp>
      <p:pic>
        <p:nvPicPr>
          <p:cNvPr id="3" name="Picture 2">
            <a:extLst>
              <a:ext uri="{FF2B5EF4-FFF2-40B4-BE49-F238E27FC236}">
                <a16:creationId xmlns:a16="http://schemas.microsoft.com/office/drawing/2014/main" id="{AEEB3655-0431-4AB8-8116-C92091C0D9FB}"/>
              </a:ext>
            </a:extLst>
          </p:cNvPr>
          <p:cNvPicPr>
            <a:picLocks noChangeAspect="1"/>
          </p:cNvPicPr>
          <p:nvPr/>
        </p:nvPicPr>
        <p:blipFill>
          <a:blip r:embed="rId3"/>
          <a:stretch>
            <a:fillRect/>
          </a:stretch>
        </p:blipFill>
        <p:spPr>
          <a:xfrm>
            <a:off x="9527" y="-7711"/>
            <a:ext cx="1504949" cy="1023587"/>
          </a:xfrm>
          <a:prstGeom prst="rect">
            <a:avLst/>
          </a:prstGeom>
        </p:spPr>
      </p:pic>
    </p:spTree>
    <p:extLst>
      <p:ext uri="{BB962C8B-B14F-4D97-AF65-F5344CB8AC3E}">
        <p14:creationId xmlns:p14="http://schemas.microsoft.com/office/powerpoint/2010/main" val="4185056813"/>
      </p:ext>
    </p:extLst>
  </p:cSld>
  <p:clrMapOvr>
    <a:masterClrMapping/>
  </p:clrMapOvr>
  <p:transition advTm="25885"/>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 </a:t>
            </a:r>
            <a:r>
              <a:rPr lang="en-US" sz="3600" b="1" dirty="0">
                <a:solidFill>
                  <a:schemeClr val="bg1"/>
                </a:solidFill>
                <a:latin typeface="Tinos"/>
                <a:ea typeface="+mj-ea"/>
                <a:cs typeface="+mj-cs"/>
              </a:rPr>
              <a:t>References:</a:t>
            </a:r>
            <a:endParaRPr lang="en-IN" sz="4400" b="1" dirty="0">
              <a:solidFill>
                <a:schemeClr val="bg1"/>
              </a:solidFill>
              <a:latin typeface="Tinos"/>
              <a:ea typeface="+mj-ea"/>
              <a:cs typeface="+mj-cs"/>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2" name="Rectangle 1">
            <a:extLst>
              <a:ext uri="{FF2B5EF4-FFF2-40B4-BE49-F238E27FC236}">
                <a16:creationId xmlns:a16="http://schemas.microsoft.com/office/drawing/2014/main" id="{07FC21E6-A9B4-4DD8-A1F4-108F77166F0B}"/>
              </a:ext>
            </a:extLst>
          </p:cNvPr>
          <p:cNvSpPr/>
          <p:nvPr/>
        </p:nvSpPr>
        <p:spPr>
          <a:xfrm>
            <a:off x="762001" y="1400222"/>
            <a:ext cx="10572750" cy="4524315"/>
          </a:xfrm>
          <a:prstGeom prst="rect">
            <a:avLst/>
          </a:prstGeom>
          <a:noFill/>
        </p:spPr>
        <p:txBody>
          <a:bodyPr wrap="square" lIns="91440" tIns="45720" rIns="91440" bIns="45720">
            <a:spAutoFit/>
          </a:bodyPr>
          <a:lstStyle/>
          <a:p>
            <a:pPr lvl="0"/>
            <a:r>
              <a:rPr lang="en-IN" sz="2000" dirty="0">
                <a:solidFill>
                  <a:prstClr val="black"/>
                </a:solidFill>
              </a:rPr>
              <a:t>1</a:t>
            </a:r>
            <a:r>
              <a:rPr lang="en-IN" sz="2400" dirty="0">
                <a:solidFill>
                  <a:prstClr val="black"/>
                </a:solidFill>
                <a:latin typeface="Times New Roman" pitchFamily="18" charset="0"/>
                <a:cs typeface="Times New Roman" pitchFamily="18" charset="0"/>
              </a:rPr>
              <a:t>. </a:t>
            </a:r>
            <a:r>
              <a:rPr lang="en-US" sz="2400" dirty="0"/>
              <a:t>J. Singh , Semiconductor optoelectronics, Physics and Technology, Mc-</a:t>
            </a:r>
            <a:r>
              <a:rPr lang="en-US" sz="2400" dirty="0" err="1"/>
              <a:t>Graw</a:t>
            </a:r>
            <a:r>
              <a:rPr lang="en-US" sz="2400" dirty="0"/>
              <a:t> –Hill Inc. 1995.</a:t>
            </a:r>
            <a:endParaRPr lang="en-IN" sz="2400" dirty="0"/>
          </a:p>
          <a:p>
            <a:pPr lvl="0"/>
            <a:endParaRPr lang="en-US" sz="2400" dirty="0"/>
          </a:p>
          <a:p>
            <a:pPr lvl="0"/>
            <a:r>
              <a:rPr lang="en-US" sz="2400" dirty="0"/>
              <a:t>2. S.M. </a:t>
            </a:r>
            <a:r>
              <a:rPr lang="en-US" sz="2400" dirty="0" err="1"/>
              <a:t>Sze</a:t>
            </a:r>
            <a:r>
              <a:rPr lang="en-US" sz="2400" dirty="0"/>
              <a:t>,  Semiconductor Devices: Physics and Technology, Wiley 2008.</a:t>
            </a:r>
          </a:p>
          <a:p>
            <a:endParaRPr lang="en-US" sz="2400" dirty="0"/>
          </a:p>
          <a:p>
            <a:r>
              <a:rPr lang="en-US" sz="2400" dirty="0"/>
              <a:t>3. </a:t>
            </a:r>
            <a:r>
              <a:rPr lang="en-US" sz="2400" dirty="0" err="1"/>
              <a:t>Pillai</a:t>
            </a:r>
            <a:r>
              <a:rPr lang="en-US" sz="2400" dirty="0"/>
              <a:t> S O, Solid State Physics,( 2010), sixth edition, New Age International (P) Ltd. ISBN-9788122427264.</a:t>
            </a:r>
          </a:p>
          <a:p>
            <a:endParaRPr lang="en-IN" sz="2400" dirty="0"/>
          </a:p>
          <a:p>
            <a:r>
              <a:rPr lang="en-IN" sz="2400" dirty="0"/>
              <a:t>4. </a:t>
            </a:r>
            <a:r>
              <a:rPr lang="en-US" sz="2400" dirty="0"/>
              <a:t>M.N. </a:t>
            </a:r>
            <a:r>
              <a:rPr lang="en-US" sz="2400" dirty="0" err="1"/>
              <a:t>Avadhanulu</a:t>
            </a:r>
            <a:r>
              <a:rPr lang="en-US" sz="2400" dirty="0"/>
              <a:t> and P.G. </a:t>
            </a:r>
            <a:r>
              <a:rPr lang="en-US" sz="2400" dirty="0" err="1"/>
              <a:t>Kshirsagar</a:t>
            </a:r>
            <a:r>
              <a:rPr lang="en-US" sz="2400" dirty="0"/>
              <a:t>, A Text book of Engineering Physics-, 10th</a:t>
            </a:r>
          </a:p>
          <a:p>
            <a:r>
              <a:rPr lang="en-US" sz="2400" dirty="0"/>
              <a:t>revised Ed, S. Chand &amp; Company Ltd, New Delhi</a:t>
            </a:r>
          </a:p>
          <a:p>
            <a:pPr lvl="0"/>
            <a:r>
              <a:rPr lang="en-US" sz="2400" dirty="0"/>
              <a:t> </a:t>
            </a:r>
            <a:endParaRPr lang="en-IN" sz="2400" dirty="0"/>
          </a:p>
          <a:p>
            <a:pPr lvl="0"/>
            <a:r>
              <a:rPr lang="en-IN" sz="2400" dirty="0">
                <a:solidFill>
                  <a:prstClr val="black"/>
                </a:solidFill>
                <a:latin typeface="Times New Roman" pitchFamily="18" charset="0"/>
                <a:cs typeface="Times New Roman" pitchFamily="18" charset="0"/>
              </a:rPr>
              <a:t> </a:t>
            </a:r>
            <a:endParaRPr lang="en-US" sz="2400" dirty="0">
              <a:solidFill>
                <a:srgbClr val="000000"/>
              </a:solidFill>
              <a:latin typeface="Times New Roman" pitchFamily="18" charset="0"/>
              <a:ea typeface="Times New Roman" panose="02020603050405020304" pitchFamily="18" charset="0"/>
              <a:cs typeface="Times New Roman" pitchFamily="18" charset="0"/>
            </a:endParaRPr>
          </a:p>
        </p:txBody>
      </p:sp>
      <p:pic>
        <p:nvPicPr>
          <p:cNvPr id="3" name="Picture 2">
            <a:extLst>
              <a:ext uri="{FF2B5EF4-FFF2-40B4-BE49-F238E27FC236}">
                <a16:creationId xmlns:a16="http://schemas.microsoft.com/office/drawing/2014/main" id="{AEEB3655-0431-4AB8-8116-C92091C0D9FB}"/>
              </a:ext>
            </a:extLst>
          </p:cNvPr>
          <p:cNvPicPr>
            <a:picLocks noChangeAspect="1"/>
          </p:cNvPicPr>
          <p:nvPr/>
        </p:nvPicPr>
        <p:blipFill>
          <a:blip r:embed="rId3"/>
          <a:stretch>
            <a:fillRect/>
          </a:stretch>
        </p:blipFill>
        <p:spPr>
          <a:xfrm>
            <a:off x="9527" y="-7711"/>
            <a:ext cx="1504949" cy="1023587"/>
          </a:xfrm>
          <a:prstGeom prst="rect">
            <a:avLst/>
          </a:prstGeom>
        </p:spPr>
      </p:pic>
      <p:sp>
        <p:nvSpPr>
          <p:cNvPr id="8" name="Title 1">
            <a:extLst>
              <a:ext uri="{FF2B5EF4-FFF2-40B4-BE49-F238E27FC236}">
                <a16:creationId xmlns:a16="http://schemas.microsoft.com/office/drawing/2014/main" id="{E27A311F-7C2F-4EE6-8B9C-CAE26E16DA38}"/>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lang="en-US" altLang="zh-CN" b="1" dirty="0">
              <a:solidFill>
                <a:schemeClr val="bg1"/>
              </a:solidFill>
              <a:latin typeface="Tinos"/>
            </a:endParaRPr>
          </a:p>
        </p:txBody>
      </p:sp>
    </p:spTree>
    <p:extLst>
      <p:ext uri="{BB962C8B-B14F-4D97-AF65-F5344CB8AC3E}">
        <p14:creationId xmlns:p14="http://schemas.microsoft.com/office/powerpoint/2010/main" val="3707806091"/>
      </p:ext>
    </p:extLst>
  </p:cSld>
  <p:clrMapOvr>
    <a:masterClrMapping/>
  </p:clrMapOvr>
  <p:transition advTm="5346"/>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latin typeface="Tinos"/>
                <a:ea typeface="+mj-ea"/>
                <a:cs typeface="+mj-cs"/>
              </a:rPr>
              <a:t>Topics</a:t>
            </a:r>
            <a:r>
              <a:rPr lang="en-US" sz="2800" dirty="0">
                <a:solidFill>
                  <a:srgbClr val="FF0000"/>
                </a:solidFill>
                <a:latin typeface="Times New Roman" pitchFamily="18" charset="0"/>
                <a:cs typeface="Times New Roman" pitchFamily="18" charset="0"/>
              </a:rPr>
              <a:t> </a:t>
            </a:r>
            <a:r>
              <a:rPr lang="en-US" sz="2800" b="1" dirty="0">
                <a:solidFill>
                  <a:schemeClr val="bg1"/>
                </a:solidFill>
                <a:latin typeface="Tinos"/>
                <a:ea typeface="+mj-ea"/>
                <a:cs typeface="+mj-cs"/>
              </a:rPr>
              <a:t>to be covered</a:t>
            </a:r>
            <a:endParaRPr lang="en-US" altLang="zh-CN" sz="2800" b="1" dirty="0">
              <a:solidFill>
                <a:schemeClr val="bg1"/>
              </a:solidFill>
              <a:latin typeface="Tinos"/>
              <a:ea typeface="+mj-ea"/>
              <a:cs typeface="+mj-cs"/>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IN" altLang="zh-CN" b="1" dirty="0">
                <a:solidFill>
                  <a:schemeClr val="bg1"/>
                </a:solidFill>
                <a:latin typeface="Tinos"/>
                <a:ea typeface="+mj-ea"/>
                <a:cs typeface="+mj-cs"/>
              </a:rPr>
              <a:t>	</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a16="http://schemas.microsoft.com/office/drawing/2014/main" id="{76ECCD46-935E-4F03-B432-451AF4FE5D6B}"/>
              </a:ext>
            </a:extLst>
          </p:cNvPr>
          <p:cNvSpPr/>
          <p:nvPr/>
        </p:nvSpPr>
        <p:spPr>
          <a:xfrm>
            <a:off x="3043002" y="892668"/>
            <a:ext cx="7882905" cy="144655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lvl="1"/>
            <a:endParaRPr lang="en-IN" sz="4400" dirty="0">
              <a:latin typeface="Times New Roman" pitchFamily="18" charset="0"/>
              <a:cs typeface="Times New Roman" pitchFamily="18" charset="0"/>
            </a:endParaRPr>
          </a:p>
          <a:p>
            <a:pPr marL="0" lvl="1"/>
            <a:endParaRPr lang="en-IN" sz="4400" dirty="0">
              <a:solidFill>
                <a:srgbClr val="0070C0"/>
              </a:solidFill>
            </a:endParaRPr>
          </a:p>
        </p:txBody>
      </p:sp>
      <p:sp>
        <p:nvSpPr>
          <p:cNvPr id="8" name="Rectangle 7"/>
          <p:cNvSpPr/>
          <p:nvPr/>
        </p:nvSpPr>
        <p:spPr>
          <a:xfrm>
            <a:off x="1013153" y="1419315"/>
            <a:ext cx="7882905" cy="3892861"/>
          </a:xfrm>
          <a:prstGeom prst="rect">
            <a:avLst/>
          </a:prstGeom>
        </p:spPr>
        <p:txBody>
          <a:bodyPr wrap="square">
            <a:spAutoFit/>
          </a:bodyPr>
          <a:lstStyle/>
          <a:p>
            <a:pPr marL="800100" lvl="1" indent="-342900">
              <a:lnSpc>
                <a:spcPct val="150000"/>
              </a:lnSpc>
              <a:buFont typeface="Arial" panose="020B0604020202020204" pitchFamily="34" charset="0"/>
              <a:buChar char="•"/>
            </a:pPr>
            <a:r>
              <a:rPr lang="en-IN" sz="2800" dirty="0">
                <a:latin typeface="Times New Roman" pitchFamily="18" charset="0"/>
                <a:cs typeface="Times New Roman" pitchFamily="18" charset="0"/>
              </a:rPr>
              <a:t>Basics of semiconductor</a:t>
            </a:r>
          </a:p>
          <a:p>
            <a:pPr marL="800100" lvl="1" indent="-342900">
              <a:lnSpc>
                <a:spcPct val="150000"/>
              </a:lnSpc>
              <a:buFont typeface="Arial" panose="020B0604020202020204" pitchFamily="34" charset="0"/>
              <a:buChar char="•"/>
            </a:pPr>
            <a:r>
              <a:rPr lang="en-IN" sz="2800" dirty="0">
                <a:latin typeface="Times New Roman" pitchFamily="18" charset="0"/>
                <a:cs typeface="Times New Roman" pitchFamily="18" charset="0"/>
              </a:rPr>
              <a:t>Classification of semiconductor</a:t>
            </a:r>
          </a:p>
          <a:p>
            <a:pPr marL="800100" lvl="1" indent="-342900">
              <a:lnSpc>
                <a:spcPct val="150000"/>
              </a:lnSpc>
              <a:buFont typeface="Arial" panose="020B0604020202020204" pitchFamily="34" charset="0"/>
              <a:buChar char="•"/>
            </a:pPr>
            <a:r>
              <a:rPr lang="en-IN" sz="2800" dirty="0">
                <a:latin typeface="Times New Roman" pitchFamily="18" charset="0"/>
                <a:cs typeface="Times New Roman" pitchFamily="18" charset="0"/>
              </a:rPr>
              <a:t>Elemental semiconductor</a:t>
            </a:r>
          </a:p>
          <a:p>
            <a:pPr marL="800100" lvl="1" indent="-342900">
              <a:lnSpc>
                <a:spcPct val="150000"/>
              </a:lnSpc>
              <a:buFont typeface="Arial" panose="020B0604020202020204" pitchFamily="34" charset="0"/>
              <a:buChar char="•"/>
            </a:pPr>
            <a:r>
              <a:rPr lang="en-IN" sz="2800" dirty="0">
                <a:latin typeface="Times New Roman" pitchFamily="18" charset="0"/>
                <a:cs typeface="Times New Roman" pitchFamily="18" charset="0"/>
              </a:rPr>
              <a:t>Compound semiconductor</a:t>
            </a:r>
          </a:p>
          <a:p>
            <a:pPr marL="800100" lvl="1" indent="-342900">
              <a:lnSpc>
                <a:spcPct val="150000"/>
              </a:lnSpc>
              <a:buFont typeface="Arial" panose="020B0604020202020204" pitchFamily="34" charset="0"/>
              <a:buChar char="•"/>
            </a:pPr>
            <a:r>
              <a:rPr lang="en-IN" sz="2800" dirty="0">
                <a:latin typeface="Times New Roman" pitchFamily="18" charset="0"/>
                <a:cs typeface="Times New Roman" pitchFamily="18" charset="0"/>
              </a:rPr>
              <a:t>Practice questions</a:t>
            </a:r>
          </a:p>
          <a:p>
            <a:pPr marL="800100" lvl="1" indent="-342900">
              <a:lnSpc>
                <a:spcPct val="150000"/>
              </a:lnSpc>
              <a:buFont typeface="Arial" panose="020B0604020202020204" pitchFamily="34" charset="0"/>
              <a:buChar char="•"/>
            </a:pPr>
            <a:r>
              <a:rPr lang="en-US" sz="2800" dirty="0">
                <a:latin typeface="Times New Roman" pitchFamily="18" charset="0"/>
                <a:ea typeface="Tahoma" panose="020B0604030504040204" pitchFamily="34" charset="0"/>
                <a:cs typeface="Times New Roman" pitchFamily="18" charset="0"/>
              </a:rPr>
              <a:t>References</a:t>
            </a:r>
            <a:endParaRPr lang="en-IN" sz="2800" dirty="0">
              <a:latin typeface="Times New Roman" pitchFamily="18" charset="0"/>
              <a:ea typeface="Tahoma" panose="020B0604030504040204" pitchFamily="34" charset="0"/>
              <a:cs typeface="Times New Roman" pitchFamily="18" charset="0"/>
            </a:endParaRPr>
          </a:p>
        </p:txBody>
      </p:sp>
      <p:pic>
        <p:nvPicPr>
          <p:cNvPr id="9" name="Picture 8">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spTree>
    <p:extLst>
      <p:ext uri="{BB962C8B-B14F-4D97-AF65-F5344CB8AC3E}">
        <p14:creationId xmlns:p14="http://schemas.microsoft.com/office/powerpoint/2010/main" val="2465720634"/>
      </p:ext>
    </p:extLst>
  </p:cSld>
  <p:clrMapOvr>
    <a:masterClrMapping/>
  </p:clrMapOvr>
  <p:transition advTm="16793"/>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IN" sz="2800" b="1" dirty="0">
                <a:solidFill>
                  <a:schemeClr val="bg1"/>
                </a:solidFill>
                <a:latin typeface="Times New Roman" panose="02020603050405020304" pitchFamily="18" charset="0"/>
                <a:ea typeface="+mj-ea"/>
                <a:cs typeface="Times New Roman" panose="02020603050405020304" pitchFamily="18" charset="0"/>
              </a:rPr>
              <a:t>Prerequisite/Recapitulations</a:t>
            </a: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endParaRPr kumimoji="0" lang="zh-CN" altLang="en-US" b="1" i="0" u="none" strike="noStrike" kern="1200" cap="none" spc="0" normalizeH="0" baseline="0" noProof="0" dirty="0">
              <a:ln>
                <a:noFill/>
              </a:ln>
              <a:solidFill>
                <a:schemeClr val="tx1">
                  <a:lumMod val="95000"/>
                  <a:lumOff val="5000"/>
                </a:schemeClr>
              </a:solidFill>
              <a:effectLst/>
              <a:highlight>
                <a:srgbClr val="FFFF00"/>
              </a:highligh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sp>
        <p:nvSpPr>
          <p:cNvPr id="205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51" name="Rectangle 3"/>
          <p:cNvSpPr>
            <a:spLocks noChangeArrowheads="1"/>
          </p:cNvSpPr>
          <p:nvPr/>
        </p:nvSpPr>
        <p:spPr bwMode="auto">
          <a:xfrm>
            <a:off x="0" y="5619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a:t>
            </a:r>
            <a:r>
              <a:rPr kumimoji="0" lang="en-US" sz="11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58" name="Rectangle 10"/>
          <p:cNvSpPr>
            <a:spLocks noChangeArrowheads="1"/>
          </p:cNvSpPr>
          <p:nvPr/>
        </p:nvSpPr>
        <p:spPr bwMode="auto">
          <a:xfrm>
            <a:off x="292100" y="4841749"/>
            <a:ext cx="80391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24" name="Picture 23">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16552" y="8477"/>
            <a:ext cx="1504949" cy="1023587"/>
          </a:xfrm>
          <a:prstGeom prst="rect">
            <a:avLst/>
          </a:prstGeom>
        </p:spPr>
      </p:pic>
      <p:sp>
        <p:nvSpPr>
          <p:cNvPr id="2" name="TextBox 1">
            <a:extLst>
              <a:ext uri="{FF2B5EF4-FFF2-40B4-BE49-F238E27FC236}">
                <a16:creationId xmlns:a16="http://schemas.microsoft.com/office/drawing/2014/main" id="{21F4DBAF-823E-4F51-B6A9-C8F412EC4C35}"/>
              </a:ext>
            </a:extLst>
          </p:cNvPr>
          <p:cNvSpPr txBox="1"/>
          <p:nvPr/>
        </p:nvSpPr>
        <p:spPr>
          <a:xfrm>
            <a:off x="448130" y="1132525"/>
            <a:ext cx="6097836" cy="461665"/>
          </a:xfrm>
          <a:prstGeom prst="rect">
            <a:avLst/>
          </a:prstGeom>
          <a:noFill/>
        </p:spPr>
        <p:txBody>
          <a:bodyPr wrap="square">
            <a:spAutoFit/>
          </a:bodyPr>
          <a:lstStyle/>
          <a:p>
            <a:r>
              <a:rPr lang="en-IN" sz="2400" b="1" dirty="0"/>
              <a:t>Semiconducting materials:</a:t>
            </a:r>
          </a:p>
        </p:txBody>
      </p:sp>
      <p:sp>
        <p:nvSpPr>
          <p:cNvPr id="5" name="TextBox 4">
            <a:extLst>
              <a:ext uri="{FF2B5EF4-FFF2-40B4-BE49-F238E27FC236}">
                <a16:creationId xmlns:a16="http://schemas.microsoft.com/office/drawing/2014/main" id="{10EA460F-C7CF-4E27-A1CA-BD3760A3EAA2}"/>
              </a:ext>
            </a:extLst>
          </p:cNvPr>
          <p:cNvSpPr txBox="1"/>
          <p:nvPr/>
        </p:nvSpPr>
        <p:spPr>
          <a:xfrm>
            <a:off x="448130" y="1762239"/>
            <a:ext cx="10981870" cy="2559675"/>
          </a:xfrm>
          <a:prstGeom prst="rect">
            <a:avLst/>
          </a:prstGeom>
          <a:noFill/>
        </p:spPr>
        <p:txBody>
          <a:bodyPr wrap="square">
            <a:spAutoFit/>
          </a:bodyPr>
          <a:lstStyle/>
          <a:p>
            <a:pPr algn="just">
              <a:lnSpc>
                <a:spcPct val="115000"/>
              </a:lnSpc>
              <a:spcAft>
                <a:spcPts val="1000"/>
              </a:spcAft>
            </a:pPr>
            <a:r>
              <a:rPr lang="en-IN" sz="2000" dirty="0">
                <a:effectLst/>
                <a:latin typeface="Calibri" panose="020F0502020204030204" pitchFamily="34" charset="0"/>
                <a:ea typeface="Calibri" panose="020F0502020204030204" pitchFamily="34" charset="0"/>
                <a:cs typeface="Mangal" panose="02040503050203030202" pitchFamily="18" charset="0"/>
              </a:rPr>
              <a:t>Semiconductors are the materials which have electrical conductivities lying between those of good conductors and insulators. The resistivity of semiconductors varies from 10</a:t>
            </a:r>
            <a:r>
              <a:rPr lang="en-IN" sz="2000" baseline="30000" dirty="0">
                <a:effectLst/>
                <a:latin typeface="Calibri" panose="020F0502020204030204" pitchFamily="34" charset="0"/>
                <a:ea typeface="Calibri" panose="020F0502020204030204" pitchFamily="34" charset="0"/>
                <a:cs typeface="Mangal" panose="02040503050203030202" pitchFamily="18" charset="0"/>
              </a:rPr>
              <a:t>-3</a:t>
            </a:r>
            <a:r>
              <a:rPr lang="en-IN" sz="2000" dirty="0">
                <a:effectLst/>
                <a:latin typeface="Calibri" panose="020F0502020204030204" pitchFamily="34" charset="0"/>
                <a:ea typeface="Calibri" panose="020F0502020204030204" pitchFamily="34" charset="0"/>
                <a:cs typeface="Mangal" panose="02040503050203030202" pitchFamily="18" charset="0"/>
              </a:rPr>
              <a:t> to 10</a:t>
            </a:r>
            <a:r>
              <a:rPr lang="en-IN" sz="2000" baseline="30000" dirty="0">
                <a:effectLst/>
                <a:latin typeface="Calibri" panose="020F0502020204030204" pitchFamily="34" charset="0"/>
                <a:ea typeface="Calibri" panose="020F0502020204030204" pitchFamily="34" charset="0"/>
                <a:cs typeface="Mangal" panose="02040503050203030202" pitchFamily="18" charset="0"/>
              </a:rPr>
              <a:t>+8</a:t>
            </a:r>
            <a:r>
              <a:rPr lang="en-IN" sz="2000" dirty="0">
                <a:effectLst/>
                <a:latin typeface="Calibri" panose="020F0502020204030204" pitchFamily="34" charset="0"/>
                <a:ea typeface="Calibri" panose="020F0502020204030204" pitchFamily="34" charset="0"/>
                <a:cs typeface="Mangal" panose="02040503050203030202" pitchFamily="18" charset="0"/>
              </a:rPr>
              <a:t> ohm-cm as compared to the values ranging from 10</a:t>
            </a:r>
            <a:r>
              <a:rPr lang="en-IN" sz="2000" baseline="30000" dirty="0">
                <a:effectLst/>
                <a:latin typeface="Calibri" panose="020F0502020204030204" pitchFamily="34" charset="0"/>
                <a:ea typeface="Calibri" panose="020F0502020204030204" pitchFamily="34" charset="0"/>
                <a:cs typeface="Mangal" panose="02040503050203030202" pitchFamily="18" charset="0"/>
              </a:rPr>
              <a:t>-2</a:t>
            </a:r>
            <a:r>
              <a:rPr lang="en-IN" sz="2000" dirty="0">
                <a:effectLst/>
                <a:latin typeface="Calibri" panose="020F0502020204030204" pitchFamily="34" charset="0"/>
                <a:ea typeface="Calibri" panose="020F0502020204030204" pitchFamily="34" charset="0"/>
                <a:cs typeface="Mangal" panose="02040503050203030202" pitchFamily="18" charset="0"/>
              </a:rPr>
              <a:t> to 10</a:t>
            </a:r>
            <a:r>
              <a:rPr lang="en-IN" sz="2000" baseline="30000" dirty="0">
                <a:effectLst/>
                <a:latin typeface="Calibri" panose="020F0502020204030204" pitchFamily="34" charset="0"/>
                <a:ea typeface="Calibri" panose="020F0502020204030204" pitchFamily="34" charset="0"/>
                <a:cs typeface="Mangal" panose="02040503050203030202" pitchFamily="18" charset="0"/>
              </a:rPr>
              <a:t>-7</a:t>
            </a:r>
            <a:r>
              <a:rPr lang="en-IN" sz="2000" dirty="0">
                <a:effectLst/>
                <a:latin typeface="Calibri" panose="020F0502020204030204" pitchFamily="34" charset="0"/>
                <a:ea typeface="Calibri" panose="020F0502020204030204" pitchFamily="34" charset="0"/>
                <a:cs typeface="Mangal" panose="02040503050203030202" pitchFamily="18" charset="0"/>
              </a:rPr>
              <a:t> ohm-cm for conductors and from 10</a:t>
            </a:r>
            <a:r>
              <a:rPr lang="en-IN" sz="2000" baseline="30000" dirty="0">
                <a:effectLst/>
                <a:latin typeface="Calibri" panose="020F0502020204030204" pitchFamily="34" charset="0"/>
                <a:ea typeface="Calibri" panose="020F0502020204030204" pitchFamily="34" charset="0"/>
                <a:cs typeface="Mangal" panose="02040503050203030202" pitchFamily="18" charset="0"/>
              </a:rPr>
              <a:t>7 </a:t>
            </a:r>
            <a:r>
              <a:rPr lang="en-IN" sz="2000" dirty="0">
                <a:effectLst/>
                <a:latin typeface="Calibri" panose="020F0502020204030204" pitchFamily="34" charset="0"/>
                <a:ea typeface="Calibri" panose="020F0502020204030204" pitchFamily="34" charset="0"/>
                <a:cs typeface="Mangal" panose="02040503050203030202" pitchFamily="18" charset="0"/>
              </a:rPr>
              <a:t>to 10</a:t>
            </a:r>
            <a:r>
              <a:rPr lang="en-IN" sz="2000" baseline="30000" dirty="0">
                <a:latin typeface="Calibri" panose="020F0502020204030204" pitchFamily="34" charset="0"/>
                <a:ea typeface="Calibri" panose="020F0502020204030204" pitchFamily="34" charset="0"/>
                <a:cs typeface="Mangal" panose="02040503050203030202" pitchFamily="18" charset="0"/>
              </a:rPr>
              <a:t>20</a:t>
            </a:r>
            <a:r>
              <a:rPr lang="en-IN" sz="2000" dirty="0">
                <a:effectLst/>
                <a:latin typeface="Calibri" panose="020F0502020204030204" pitchFamily="34" charset="0"/>
                <a:ea typeface="Calibri" panose="020F0502020204030204" pitchFamily="34" charset="0"/>
                <a:cs typeface="Mangal" panose="02040503050203030202" pitchFamily="18" charset="0"/>
              </a:rPr>
              <a:t> ohm-cm for insulators. </a:t>
            </a:r>
          </a:p>
          <a:p>
            <a:pPr algn="just"/>
            <a:r>
              <a:rPr lang="en-IN" sz="2000" dirty="0">
                <a:effectLst/>
                <a:latin typeface="Calibri" panose="020F0502020204030204" pitchFamily="34" charset="0"/>
                <a:ea typeface="Calibri" panose="020F0502020204030204" pitchFamily="34" charset="0"/>
                <a:cs typeface="Mangal" panose="02040503050203030202" pitchFamily="18" charset="0"/>
              </a:rPr>
              <a:t>Another important characteristic of the semiconductors is that they have small band gap. The band gap of semiconductors varies from 0.2 to 2.5 eV which is quite small as compared to that of insulators. The band gap of a typical insulator such as diamond is about 6 eV. </a:t>
            </a:r>
            <a:endParaRPr lang="en-US" sz="2000" b="1" dirty="0"/>
          </a:p>
        </p:txBody>
      </p:sp>
      <p:pic>
        <p:nvPicPr>
          <p:cNvPr id="8" name="Picture 7" descr="Chart&#10;&#10;Description automatically generated">
            <a:extLst>
              <a:ext uri="{FF2B5EF4-FFF2-40B4-BE49-F238E27FC236}">
                <a16:creationId xmlns:a16="http://schemas.microsoft.com/office/drawing/2014/main" id="{5B556846-0870-4834-81F9-FB0EC874B1C8}"/>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860664" y="4325234"/>
            <a:ext cx="5879299" cy="174406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advTm="75058"/>
  <p:extLst>
    <p:ext uri="{3A86A75C-4F4B-4683-9AE1-C65F6400EC91}">
      <p14:laserTraceLst xmlns:p14="http://schemas.microsoft.com/office/powerpoint/2010/main">
        <p14:tracePtLst>
          <p14:tracePt t="35336" x="6667500" y="2940050"/>
          <p14:tracePt t="35959" x="6667500" y="2930525"/>
          <p14:tracePt t="35979" x="6667500" y="2922588"/>
          <p14:tracePt t="36407" x="6675438" y="2922588"/>
          <p14:tracePt t="36422" x="6694488" y="2930525"/>
          <p14:tracePt t="36430" x="6767513" y="2940050"/>
          <p14:tracePt t="36438" x="6840538" y="2959100"/>
          <p14:tracePt t="36446" x="6913563" y="2959100"/>
          <p14:tracePt t="36455" x="6996113" y="2959100"/>
          <p14:tracePt t="36462" x="7050088" y="2959100"/>
          <p14:tracePt t="36469" x="7086600" y="2949575"/>
          <p14:tracePt t="36477" x="7123113" y="2940050"/>
          <p14:tracePt t="36484" x="7159625" y="2930525"/>
          <p14:tracePt t="36493" x="7178675" y="2913063"/>
          <p14:tracePt t="36500" x="7205663" y="2903538"/>
          <p14:tracePt t="36508" x="7223125" y="2894013"/>
          <p14:tracePt t="36514" x="7223125" y="2886075"/>
          <p14:tracePt t="36522" x="7223125" y="2876550"/>
          <p14:tracePt t="36530" x="7232650" y="2876550"/>
          <p14:tracePt t="36539" x="7242175" y="2867025"/>
          <p14:tracePt t="36546" x="7251700" y="2867025"/>
          <p14:tracePt t="36585" x="7259638" y="2867025"/>
          <p14:tracePt t="36592" x="7269163" y="2867025"/>
          <p14:tracePt t="36600" x="7288213" y="2857500"/>
          <p14:tracePt t="36608" x="7296150" y="2857500"/>
          <p14:tracePt t="36616" x="7342188" y="2857500"/>
          <p14:tracePt t="36624" x="7397750" y="2867025"/>
          <p14:tracePt t="36630" x="7480300" y="2886075"/>
          <p14:tracePt t="36638" x="7589838" y="2894013"/>
          <p14:tracePt t="36646" x="7716838" y="2913063"/>
          <p14:tracePt t="36654" x="7899400" y="2913063"/>
          <p14:tracePt t="36662" x="8081963" y="2922588"/>
          <p14:tracePt t="36670" x="8264525" y="2922588"/>
          <p14:tracePt t="36682" x="8602663" y="2959100"/>
          <p14:tracePt t="36688" x="8748713" y="2995613"/>
          <p14:tracePt t="36697" x="8858250" y="3005138"/>
          <p14:tracePt t="36704" x="8977313" y="3022600"/>
          <p14:tracePt t="36712" x="9050338" y="3022600"/>
          <p14:tracePt t="36720" x="9105900" y="3032125"/>
          <p14:tracePt t="36729" x="9123363" y="3041650"/>
          <p14:tracePt t="36734" x="9142413" y="3041650"/>
          <p14:tracePt t="36743" x="9150350" y="3041650"/>
          <p14:tracePt t="36750" x="9159875" y="3041650"/>
          <p14:tracePt t="36870" x="9159875" y="3049588"/>
          <p14:tracePt t="37024" x="9159875" y="3059113"/>
          <p14:tracePt t="37234" x="9159875" y="3086100"/>
          <p14:tracePt t="37243" x="9159875" y="3168650"/>
          <p14:tracePt t="37250" x="9142413" y="3278188"/>
          <p14:tracePt t="37259" x="9142413" y="3370263"/>
          <p14:tracePt t="37266" x="9132888" y="3497263"/>
          <p14:tracePt t="37273" x="9113838" y="3652838"/>
          <p14:tracePt t="37280" x="9086850" y="3835400"/>
          <p14:tracePt t="37288" x="9013825" y="4073525"/>
          <p14:tracePt t="37296" x="8904288" y="4319588"/>
          <p14:tracePt t="37302" x="8767763" y="4565650"/>
          <p14:tracePt t="37310" x="8639175" y="4784725"/>
          <p14:tracePt t="37317" x="8502650" y="4976813"/>
          <p14:tracePt t="37326" x="8410575" y="5132388"/>
          <p14:tracePt t="37334" x="8320088" y="5251450"/>
          <p14:tracePt t="37343" x="8264525" y="5387975"/>
          <p14:tracePt t="37351" x="8220075" y="5497513"/>
          <p14:tracePt t="37356" x="8220075" y="5607050"/>
          <p14:tracePt t="37364" x="8228013" y="5734050"/>
          <p14:tracePt t="37372" x="8237538" y="5872163"/>
          <p14:tracePt t="37380" x="8264525" y="5962650"/>
          <p14:tracePt t="37393" x="8264525" y="6035675"/>
          <p14:tracePt t="37400" x="8283575" y="6145213"/>
          <p14:tracePt t="37408" x="8293100" y="6191250"/>
          <p14:tracePt t="37414" x="8310563" y="6210300"/>
          <p14:tracePt t="37422" x="8320088" y="6227763"/>
          <p14:tracePt t="37430" x="8337550" y="6246813"/>
          <p14:tracePt t="37438" x="8356600" y="6254750"/>
          <p14:tracePt t="37446" x="8374063" y="6254750"/>
          <p14:tracePt t="37453" x="8393113" y="6254750"/>
          <p14:tracePt t="37462" x="8410575" y="6237288"/>
          <p14:tracePt t="37470" x="8447088" y="6218238"/>
          <p14:tracePt t="37481" x="8483600" y="6200775"/>
          <p14:tracePt t="37486" x="8520113" y="6164263"/>
          <p14:tracePt t="37497" x="8566150" y="6145213"/>
          <p14:tracePt t="37501" x="8629650" y="6118225"/>
          <p14:tracePt t="37508" x="8648700" y="6100763"/>
          <p14:tracePt t="37516" x="8666163" y="6081713"/>
          <p14:tracePt t="37522" x="8685213" y="6072188"/>
          <p14:tracePt t="37530" x="8685213" y="6064250"/>
          <p14:tracePt t="37650" x="8675688" y="6064250"/>
          <p14:tracePt t="37725" x="8666163" y="6064250"/>
          <p14:tracePt t="37817" x="8666163" y="6072188"/>
          <p14:tracePt t="37823" x="8675688" y="6072188"/>
          <p14:tracePt t="37832" x="8694738" y="6064250"/>
          <p14:tracePt t="37840" x="8702675" y="6045200"/>
          <p14:tracePt t="37862" x="8675688" y="6064250"/>
          <p14:tracePt t="37870" x="8629650" y="6081713"/>
          <p14:tracePt t="37878" x="8566150" y="6108700"/>
          <p14:tracePt t="37886" x="8502650" y="6145213"/>
          <p14:tracePt t="37895" x="8502650" y="6154738"/>
          <p14:tracePt t="37918" x="8493125" y="6154738"/>
          <p14:tracePt t="38002" x="8548688" y="6091238"/>
          <p14:tracePt t="38013" x="8566150" y="6054725"/>
          <p14:tracePt t="38044" x="8566150" y="6045200"/>
          <p14:tracePt t="38053" x="8566150" y="6027738"/>
          <p14:tracePt t="38060" x="8566150" y="6018213"/>
          <p14:tracePt t="38068" x="8556625" y="6018213"/>
          <p14:tracePt t="38077" x="8539163" y="6008688"/>
          <p14:tracePt t="38082" x="8520113" y="6008688"/>
          <p14:tracePt t="38091" x="8502650" y="6008688"/>
          <p14:tracePt t="38098" x="8475663" y="6008688"/>
          <p14:tracePt t="38107" x="8456613" y="6008688"/>
          <p14:tracePt t="38114" x="8429625" y="6018213"/>
          <p14:tracePt t="38123" x="8356600" y="6035675"/>
          <p14:tracePt t="38133" x="8293100" y="6045200"/>
          <p14:tracePt t="38138" x="8220075" y="6054725"/>
          <p14:tracePt t="38147" x="8137525" y="6081713"/>
          <p14:tracePt t="38153" x="8045450" y="6127750"/>
          <p14:tracePt t="38163" x="7945438" y="6200775"/>
          <p14:tracePt t="38168" x="7826375" y="6237288"/>
          <p14:tracePt t="38177" x="7707313" y="6310313"/>
          <p14:tracePt t="38185" x="7543800" y="6373813"/>
          <p14:tracePt t="38192" x="7342188" y="6473825"/>
          <p14:tracePt t="38198" x="6913563" y="6665913"/>
          <p14:tracePt t="38212" x="6438900" y="6757988"/>
          <p14:tracePt t="38219" x="5735638" y="6738938"/>
          <p14:tracePt t="38227" x="5434013" y="6738938"/>
          <p14:tracePt t="38235" x="5041900" y="6794500"/>
          <p14:tracePt t="38245" x="4648200" y="6838950"/>
          <p14:tracePt t="38253" x="4237038" y="6838950"/>
          <p14:tracePt t="38259" x="3825875" y="6838950"/>
          <p14:tracePt t="38388" x="2849563" y="6765925"/>
          <p14:tracePt t="38396" x="2840038" y="6729413"/>
          <p14:tracePt t="38404" x="2813050" y="6648450"/>
          <p14:tracePt t="38413" x="2813050" y="6575425"/>
          <p14:tracePt t="38425" x="2786063" y="6446838"/>
          <p14:tracePt t="38430" x="2786063" y="6373813"/>
          <p14:tracePt t="38437" x="2786063" y="6291263"/>
          <p14:tracePt t="38446" x="2786063" y="6254750"/>
          <p14:tracePt t="38454" x="2776538" y="6227763"/>
          <p14:tracePt t="38462" x="2776538" y="6210300"/>
          <p14:tracePt t="38470" x="2776538" y="6173788"/>
          <p14:tracePt t="38478" x="2757488" y="6154738"/>
          <p14:tracePt t="38486" x="2757488" y="6137275"/>
          <p14:tracePt t="38492" x="2757488" y="6127750"/>
          <p14:tracePt t="38500" x="2767013" y="6108700"/>
          <p14:tracePt t="38509" x="2776538" y="6081713"/>
          <p14:tracePt t="38516" x="2794000" y="6064250"/>
          <p14:tracePt t="38524" x="2813050" y="6045200"/>
          <p14:tracePt t="38532" x="2830513" y="5991225"/>
          <p14:tracePt t="38539" x="2859088" y="5945188"/>
          <p14:tracePt t="38546" x="2876550" y="5899150"/>
          <p14:tracePt t="38555" x="2886075" y="5872163"/>
          <p14:tracePt t="38562" x="2886075" y="5853113"/>
          <p14:tracePt t="38572" x="2895600" y="5816600"/>
          <p14:tracePt t="38579" x="2895600" y="5807075"/>
          <p14:tracePt t="38586" x="2895600" y="5789613"/>
          <p14:tracePt t="38592" x="2895600" y="5780088"/>
          <p14:tracePt t="38600" x="2895600" y="5770563"/>
          <p14:tracePt t="38612" x="2895600" y="5753100"/>
          <p14:tracePt t="38622" x="2895600" y="5726113"/>
          <p14:tracePt t="38628" x="2895600" y="5707063"/>
          <p14:tracePt t="38636" x="2895600" y="5680075"/>
          <p14:tracePt t="38645" x="2895600" y="5661025"/>
          <p14:tracePt t="38650" x="2895600" y="5653088"/>
          <p14:tracePt t="38659" x="2895600" y="5643563"/>
          <p14:tracePt t="38770" x="2913063" y="5653088"/>
          <p14:tracePt t="38778" x="3005138" y="5689600"/>
          <p14:tracePt t="38787" x="3114675" y="5716588"/>
          <p14:tracePt t="38794" x="3270250" y="5807075"/>
          <p14:tracePt t="38802" x="3424238" y="5918200"/>
          <p14:tracePt t="38811" x="3616325" y="5999163"/>
          <p14:tracePt t="38818" x="3789363" y="6072188"/>
          <p14:tracePt t="38828" x="4083050" y="6145213"/>
          <p14:tracePt t="38836" x="4229100" y="6181725"/>
          <p14:tracePt t="38845" x="4346575" y="6191250"/>
          <p14:tracePt t="38852" x="4456113" y="6191250"/>
          <p14:tracePt t="38861" x="4511675" y="6173788"/>
          <p14:tracePt t="38868" x="4548188" y="6164263"/>
          <p14:tracePt t="38928" x="4538663" y="6164263"/>
          <p14:tracePt t="38932" x="4502150" y="6191250"/>
          <p14:tracePt t="38940" x="4456113" y="6210300"/>
          <p14:tracePt t="38948" x="4392613" y="6246813"/>
          <p14:tracePt t="38956" x="4319588" y="6273800"/>
          <p14:tracePt t="38964" x="4237038" y="6310313"/>
          <p14:tracePt t="38972" x="4156075" y="6356350"/>
          <p14:tracePt t="38980" x="4110038" y="6392863"/>
          <p14:tracePt t="38986" x="4064000" y="6429375"/>
          <p14:tracePt t="38998" x="4037013" y="6456363"/>
          <p14:tracePt t="39005" x="4017963" y="6473825"/>
          <p14:tracePt t="39013" x="4000500" y="6492875"/>
          <p14:tracePt t="39018" x="3981450" y="6529388"/>
          <p14:tracePt t="39026" x="3963988" y="6546850"/>
          <p14:tracePt t="39035" x="3944938" y="6565900"/>
          <p14:tracePt t="39040" x="3935413" y="6583363"/>
          <p14:tracePt t="39048" x="3927475" y="6592888"/>
          <p14:tracePt t="39077" x="3927475" y="6602413"/>
          <p14:tracePt t="39084" x="3927475" y="6611938"/>
          <p14:tracePt t="39098" x="3935413" y="6619875"/>
          <p14:tracePt t="39106" x="3954463" y="6638925"/>
          <p14:tracePt t="39115" x="3971925" y="6656388"/>
          <p14:tracePt t="39122" x="4008438" y="6665913"/>
          <p14:tracePt t="39132" x="4044950" y="6692900"/>
          <p14:tracePt t="39138" x="4127500" y="6702425"/>
          <p14:tracePt t="39144" x="4200525" y="6702425"/>
          <p14:tracePt t="39152" x="4283075" y="6675438"/>
          <p14:tracePt t="39162" x="4365625" y="6619875"/>
          <p14:tracePt t="39168" x="4448175" y="6529388"/>
          <p14:tracePt t="39176" x="4502150" y="6446838"/>
          <p14:tracePt t="39184" x="4548188" y="6356350"/>
          <p14:tracePt t="39192" x="4575175" y="6237288"/>
          <p14:tracePt t="39200" x="4621213" y="6145213"/>
          <p14:tracePt t="39206" x="4648200" y="6027738"/>
          <p14:tracePt t="39214" x="4675188" y="5918200"/>
          <p14:tracePt t="39222" x="4703763" y="5799138"/>
          <p14:tracePt t="39230" x="4730750" y="5689600"/>
          <p14:tracePt t="39238" x="4757738" y="5588000"/>
          <p14:tracePt t="39246" x="4767263" y="5570538"/>
          <p14:tracePt t="39254" x="4767263" y="5561013"/>
          <p14:tracePt t="39278" x="4757738" y="5561013"/>
          <p14:tracePt t="39280" x="4721225" y="5561013"/>
          <p14:tracePt t="39288" x="4648200" y="5570538"/>
          <p14:tracePt t="39296" x="4565650" y="5597525"/>
          <p14:tracePt t="39304" x="4484688" y="5634038"/>
          <p14:tracePt t="39312" x="4411663" y="5661025"/>
          <p14:tracePt t="39318" x="4310063" y="5689600"/>
          <p14:tracePt t="39326" x="4237038" y="5707063"/>
          <p14:tracePt t="39336" x="4156075" y="5734050"/>
          <p14:tracePt t="39343" x="4073525" y="5762625"/>
          <p14:tracePt t="39351" x="4027488" y="5780088"/>
          <p14:tracePt t="39359" x="4008438" y="5799138"/>
          <p14:tracePt t="39366" x="3990975" y="5816600"/>
          <p14:tracePt t="39372" x="3971925" y="5835650"/>
          <p14:tracePt t="39380" x="3954463" y="5862638"/>
          <p14:tracePt t="39388" x="3944938" y="5881688"/>
          <p14:tracePt t="39396" x="3935413" y="5908675"/>
          <p14:tracePt t="39404" x="3935413" y="5935663"/>
          <p14:tracePt t="39412" x="3935413" y="5981700"/>
          <p14:tracePt t="39420" x="3963988" y="6035675"/>
          <p14:tracePt t="39428" x="3990975" y="6118225"/>
          <p14:tracePt t="39435" x="4008438" y="6200775"/>
          <p14:tracePt t="39442" x="4054475" y="6283325"/>
          <p14:tracePt t="39451" x="4090988" y="6327775"/>
          <p14:tracePt t="39459" x="4127500" y="6392863"/>
          <p14:tracePt t="39466" x="4156075" y="6419850"/>
          <p14:tracePt t="39473" x="4183063" y="6456363"/>
          <p14:tracePt t="39482" x="4200525" y="6473825"/>
          <p14:tracePt t="39488" x="4210050" y="6473825"/>
          <p14:tracePt t="39497" x="4219575" y="6483350"/>
          <p14:tracePt t="39524" x="4229100" y="6483350"/>
          <p14:tracePt t="39532" x="4246563" y="6473825"/>
          <p14:tracePt t="39543" x="4265613" y="6456363"/>
          <p14:tracePt t="39546" x="4292600" y="6419850"/>
          <p14:tracePt t="39554" x="4338638" y="6373813"/>
          <p14:tracePt t="39563" x="4383088" y="6337300"/>
          <p14:tracePt t="39570" x="4411663" y="6310313"/>
          <p14:tracePt t="39579" x="4438650" y="6273800"/>
          <p14:tracePt t="39588" x="4456113" y="6254750"/>
          <p14:tracePt t="39595" x="4475163" y="6237288"/>
          <p14:tracePt t="39605" x="4475163" y="6218238"/>
          <p14:tracePt t="39609" x="4484688" y="6200775"/>
          <p14:tracePt t="39616" x="4484688" y="6181725"/>
          <p14:tracePt t="39624" x="4484688" y="6164263"/>
          <p14:tracePt t="39632" x="4484688" y="6137275"/>
          <p14:tracePt t="39641" x="4484688" y="6118225"/>
          <p14:tracePt t="39648" x="4465638" y="6091238"/>
          <p14:tracePt t="39654" x="4438650" y="6045200"/>
          <p14:tracePt t="39662" x="4419600" y="6027738"/>
          <p14:tracePt t="39670" x="4375150" y="5999163"/>
          <p14:tracePt t="39680" x="4310063" y="5981700"/>
          <p14:tracePt t="39686" x="4237038" y="5962650"/>
          <p14:tracePt t="39695" x="4164013" y="5954713"/>
          <p14:tracePt t="39700" x="4090988" y="5954713"/>
          <p14:tracePt t="39708" x="4008438" y="5972175"/>
          <p14:tracePt t="39716" x="3927475" y="6008688"/>
          <p14:tracePt t="39725" x="3844925" y="6035675"/>
          <p14:tracePt t="39733" x="3752850" y="6081713"/>
          <p14:tracePt t="39743" x="3635375" y="6108700"/>
          <p14:tracePt t="39748" x="3533775" y="6145213"/>
          <p14:tracePt t="39756" x="3460750" y="6173788"/>
          <p14:tracePt t="39762" x="3379788" y="6200775"/>
          <p14:tracePt t="39770" x="3306763" y="6227763"/>
          <p14:tracePt t="39781" x="3224213" y="6254750"/>
          <p14:tracePt t="39789" x="3159125" y="6291263"/>
          <p14:tracePt t="39797" x="3141663" y="6310313"/>
          <p14:tracePt t="39803" x="3141663" y="6327775"/>
          <p14:tracePt t="39811" x="3132138" y="6346825"/>
          <p14:tracePt t="39819" x="3132138" y="6364288"/>
          <p14:tracePt t="39824" x="3151188" y="6383338"/>
          <p14:tracePt t="39832" x="3159125" y="6400800"/>
          <p14:tracePt t="39840" x="3178175" y="6429375"/>
          <p14:tracePt t="39848" x="3224213" y="6446838"/>
          <p14:tracePt t="39856" x="3287713" y="6473825"/>
          <p14:tracePt t="39864" x="3360738" y="6502400"/>
          <p14:tracePt t="39870" x="3443288" y="6510338"/>
          <p14:tracePt t="39878" x="3516313" y="6519863"/>
          <p14:tracePt t="39885" x="3598863" y="6519863"/>
          <p14:tracePt t="39894" x="3652838" y="6492875"/>
          <p14:tracePt t="39902" x="3679825" y="6465888"/>
          <p14:tracePt t="39910" x="3708400" y="6446838"/>
          <p14:tracePt t="39918" x="3725863" y="6383338"/>
          <p14:tracePt t="39924" x="3752850" y="6310313"/>
          <p14:tracePt t="39932" x="3798888" y="6227763"/>
          <p14:tracePt t="39940" x="3825875" y="6145213"/>
          <p14:tracePt t="39950" x="3844925" y="6081713"/>
          <p14:tracePt t="39956" x="3854450" y="6054725"/>
          <p14:tracePt t="39964" x="3881438" y="6035675"/>
          <p14:tracePt t="39972" x="3890963" y="6018213"/>
          <p14:tracePt t="39980" x="3898900" y="5999163"/>
          <p14:tracePt t="39986" x="3898900" y="5981700"/>
          <p14:tracePt t="39994" x="3898900" y="5972175"/>
          <p14:tracePt t="40003" x="3898900" y="5962650"/>
          <p14:tracePt t="40064" x="3890963" y="5972175"/>
          <p14:tracePt t="40072" x="3871913" y="5991225"/>
          <p14:tracePt t="40079" x="3854450" y="6008688"/>
          <p14:tracePt t="40088" x="3825875" y="6035675"/>
          <p14:tracePt t="40094" x="3808413" y="6054725"/>
          <p14:tracePt t="40102" x="3789363" y="6072188"/>
          <p14:tracePt t="40111" x="3781425" y="6081713"/>
          <p14:tracePt t="40118" x="3762375" y="6100763"/>
          <p14:tracePt t="40126" x="3744913" y="6118225"/>
          <p14:tracePt t="40134" x="3725863" y="6127750"/>
          <p14:tracePt t="40142" x="3708400" y="6137275"/>
          <p14:tracePt t="40152" x="3689350" y="6154738"/>
          <p14:tracePt t="40156" x="3671888" y="6164263"/>
          <p14:tracePt t="40164" x="3652838" y="6181725"/>
          <p14:tracePt t="40172" x="3643313" y="6191250"/>
          <p14:tracePt t="40180" x="3635375" y="6200775"/>
          <p14:tracePt t="40250" x="3635375" y="6173788"/>
          <p14:tracePt t="40259" x="3635375" y="6127750"/>
          <p14:tracePt t="40264" x="3635375" y="6054725"/>
          <p14:tracePt t="40272" x="3625850" y="5999163"/>
          <p14:tracePt t="40280" x="3598863" y="5918200"/>
          <p14:tracePt t="40288" x="3570288" y="5835650"/>
          <p14:tracePt t="40296" x="3552825" y="5816600"/>
          <p14:tracePt t="40304" x="3525838" y="5789613"/>
          <p14:tracePt t="40312" x="3506788" y="5770563"/>
          <p14:tracePt t="40320" x="3497263" y="5762625"/>
          <p14:tracePt t="40326" x="3489325" y="5753100"/>
          <p14:tracePt t="40334" x="3460750" y="5743575"/>
          <p14:tracePt t="40343" x="3452813" y="5743575"/>
          <p14:tracePt t="40350" x="3443288" y="5734050"/>
          <p14:tracePt t="40365" x="3424238" y="5734050"/>
          <p14:tracePt t="40369" x="3416300" y="5734050"/>
          <p14:tracePt t="40375" x="3397250" y="5726113"/>
          <p14:tracePt t="40380" x="3370263" y="5716588"/>
          <p14:tracePt t="40388" x="3351213" y="5697538"/>
          <p14:tracePt t="40397" x="3314700" y="5680075"/>
          <p14:tracePt t="40404" x="3297238" y="5653088"/>
          <p14:tracePt t="40412" x="3278188" y="5634038"/>
          <p14:tracePt t="40420" x="3260725" y="5616575"/>
          <p14:tracePt t="40428" x="3241675" y="5597525"/>
          <p14:tracePt t="40434" x="3224213" y="5580063"/>
          <p14:tracePt t="40443" x="3214688" y="5570538"/>
          <p14:tracePt t="40450" x="3214688" y="5561013"/>
          <p14:tracePt t="40461" x="3205163" y="5561013"/>
          <p14:tracePt t="40466" x="3195638" y="5561013"/>
          <p14:tracePt t="40475" x="3187700" y="5551488"/>
          <p14:tracePt t="40484" x="3168650" y="5543550"/>
          <p14:tracePt t="40490" x="3151188" y="5534025"/>
          <p14:tracePt t="40498" x="3132138" y="5534025"/>
          <p14:tracePt t="40505" x="3105150" y="5524500"/>
          <p14:tracePt t="40514" x="3078163" y="5507038"/>
          <p14:tracePt t="40521" x="3032125" y="5497513"/>
          <p14:tracePt t="40529" x="2959100" y="5478463"/>
          <p14:tracePt t="40536" x="2903538" y="5478463"/>
          <p14:tracePt t="40545" x="2822575" y="5470525"/>
          <p14:tracePt t="40553" x="2786063" y="5470525"/>
          <p14:tracePt t="40563" x="2730500" y="5461000"/>
          <p14:tracePt t="40574" x="2603500" y="5461000"/>
          <p14:tracePt t="40582" x="2566988" y="5461000"/>
          <p14:tracePt t="40590" x="2547938" y="5470525"/>
          <p14:tracePt t="40596" x="2530475" y="5478463"/>
          <p14:tracePt t="40605" x="2511425" y="5478463"/>
          <p14:tracePt t="40612" x="2511425" y="5487988"/>
          <p14:tracePt t="40621" x="2511425" y="5507038"/>
          <p14:tracePt t="40629" x="2511425" y="5534025"/>
          <p14:tracePt t="40636" x="2530475" y="5588000"/>
          <p14:tracePt t="40643" x="2611438" y="5689600"/>
          <p14:tracePt t="40652" x="2703513" y="5789613"/>
          <p14:tracePt t="40658" x="2822575" y="5899150"/>
          <p14:tracePt t="40668" x="2940050" y="5991225"/>
          <p14:tracePt t="40674" x="3041650" y="6072188"/>
          <p14:tracePt t="40683" x="3105150" y="6127750"/>
          <p14:tracePt t="40690" x="3151188" y="6145213"/>
          <p14:tracePt t="40699" x="3159125" y="6154738"/>
          <p14:tracePt t="40706" x="3168650" y="6154738"/>
          <p14:tracePt t="40721" x="3178175" y="6154738"/>
          <p14:tracePt t="40728" x="3187700" y="6154738"/>
          <p14:tracePt t="40736" x="3205163" y="6145213"/>
          <p14:tracePt t="40745" x="3224213" y="6118225"/>
          <p14:tracePt t="40752" x="3251200" y="6100763"/>
          <p14:tracePt t="40762" x="3297238" y="6081713"/>
          <p14:tracePt t="40770" x="3343275" y="6054725"/>
          <p14:tracePt t="40783" x="3370263" y="6027738"/>
          <p14:tracePt t="40788" x="3379788" y="6008688"/>
          <p14:tracePt t="40796" x="3406775" y="5991225"/>
          <p14:tracePt t="40802" x="3416300" y="5954713"/>
          <p14:tracePt t="40812" x="3424238" y="5935663"/>
          <p14:tracePt t="40816" x="3433763" y="5918200"/>
          <p14:tracePt t="40824" x="3433763" y="5899150"/>
          <p14:tracePt t="40832" x="3443288" y="5881688"/>
          <p14:tracePt t="40841" x="3460750" y="5862638"/>
          <p14:tracePt t="40848" x="3470275" y="5843588"/>
          <p14:tracePt t="40856" x="3489325" y="5826125"/>
          <p14:tracePt t="40864" x="3506788" y="5807075"/>
          <p14:tracePt t="40872" x="3516313" y="5789613"/>
          <p14:tracePt t="40878" x="3516313" y="5780088"/>
          <p14:tracePt t="40886" x="3525838" y="5770563"/>
          <p14:tracePt t="40902" x="3533775" y="5770563"/>
          <p14:tracePt t="40912" x="3533775" y="5762625"/>
          <p14:tracePt t="40918" x="3543300" y="5753100"/>
          <p14:tracePt t="40926" x="3552825" y="5734050"/>
          <p14:tracePt t="40932" x="3570288" y="5726113"/>
          <p14:tracePt t="40941" x="3589338" y="5707063"/>
          <p14:tracePt t="40948" x="3606800" y="5689600"/>
          <p14:tracePt t="40956" x="3662363" y="5689600"/>
          <p14:tracePt t="40965" x="3679825" y="5680075"/>
          <p14:tracePt t="40972" x="3698875" y="5680075"/>
          <p14:tracePt t="40980" x="3716338" y="5697538"/>
          <p14:tracePt t="40986" x="3735388" y="5707063"/>
          <p14:tracePt t="40994" x="3752850" y="5726113"/>
          <p14:tracePt t="41003" x="3771900" y="5753100"/>
          <p14:tracePt t="41014" x="3798888" y="5770563"/>
          <p14:tracePt t="41020" x="3817938" y="5780088"/>
          <p14:tracePt t="41029" x="3825875" y="5799138"/>
          <p14:tracePt t="41034" x="3844925" y="5816600"/>
          <p14:tracePt t="41040" x="3854450" y="5835650"/>
          <p14:tracePt t="41048" x="3871913" y="5853113"/>
          <p14:tracePt t="41057" x="3881438" y="5872163"/>
          <p14:tracePt t="41063" x="3898900" y="5889625"/>
          <p14:tracePt t="41071" x="3908425" y="5908675"/>
          <p14:tracePt t="41081" x="3917950" y="5918200"/>
          <p14:tracePt t="41089" x="3927475" y="5926138"/>
          <p14:tracePt t="41142" x="3935413" y="5926138"/>
          <p14:tracePt t="41158" x="3944938" y="5926138"/>
          <p14:tracePt t="41173" x="3954463" y="5918200"/>
          <p14:tracePt t="41188" x="3963988" y="5881688"/>
          <p14:tracePt t="41196" x="3971925" y="5862638"/>
          <p14:tracePt t="41202" x="3971925" y="5843588"/>
          <p14:tracePt t="41210" x="3971925" y="5826125"/>
          <p14:tracePt t="41218" x="3981450" y="5799138"/>
          <p14:tracePt t="41228" x="4008438" y="5770563"/>
          <p14:tracePt t="41234" x="4027488" y="5707063"/>
          <p14:tracePt t="41246" x="4064000" y="5643563"/>
          <p14:tracePt t="41252" x="4119563" y="5580063"/>
          <p14:tracePt t="41261" x="4156075" y="5561013"/>
          <p14:tracePt t="41266" x="4173538" y="5543550"/>
          <p14:tracePt t="41272" x="4192588" y="5524500"/>
          <p14:tracePt t="41282" x="4200525" y="5514975"/>
          <p14:tracePt t="41354" x="4200525" y="5507038"/>
          <p14:tracePt t="41382" x="4210050" y="5507038"/>
          <p14:tracePt t="41416" x="4210050" y="5524500"/>
          <p14:tracePt t="41424" x="4229100" y="5551488"/>
          <p14:tracePt t="41430" x="4237038" y="5580063"/>
          <p14:tracePt t="41438" x="4256088" y="5607050"/>
          <p14:tracePt t="41446" x="4273550" y="5634038"/>
          <p14:tracePt t="41454" x="4292600" y="5653088"/>
          <p14:tracePt t="41462" x="4302125" y="5670550"/>
          <p14:tracePt t="41470" x="4310063" y="5670550"/>
          <p14:tracePt t="41488" x="4319588" y="5670550"/>
          <p14:tracePt t="41496" x="4329113" y="5670550"/>
          <p14:tracePt t="41504" x="4338638" y="5670550"/>
          <p14:tracePt t="41520" x="4346575" y="5670550"/>
          <p14:tracePt t="41528" x="4365625" y="5670550"/>
          <p14:tracePt t="41536" x="4383088" y="5680075"/>
          <p14:tracePt t="41542" x="4402138" y="5689600"/>
          <p14:tracePt t="41550" x="4411663" y="5707063"/>
          <p14:tracePt t="41558" x="4419600" y="5726113"/>
          <p14:tracePt t="41566" x="4438650" y="5734050"/>
          <p14:tracePt t="41575" x="4438650" y="5743575"/>
          <p14:tracePt t="41582" x="4448175" y="5743575"/>
          <p14:tracePt t="41616" x="4456113" y="5743575"/>
          <p14:tracePt t="41636" x="4465638" y="5743575"/>
          <p14:tracePt t="41702" x="4448175" y="5726113"/>
          <p14:tracePt t="41709" x="4429125" y="5716588"/>
          <p14:tracePt t="41716" x="4419600" y="5707063"/>
          <p14:tracePt t="41724" x="4411663" y="5707063"/>
          <p14:tracePt t="41732" x="4411663" y="5697538"/>
          <p14:tracePt t="41748" x="4411663" y="5689600"/>
          <p14:tracePt t="41836" x="4411663" y="5680075"/>
          <p14:tracePt t="41853" x="4411663" y="5670550"/>
          <p14:tracePt t="41860" x="4411663" y="5661025"/>
          <p14:tracePt t="41933" x="4411663" y="5653088"/>
          <p14:tracePt t="41952" x="4411663" y="5643563"/>
          <p14:tracePt t="41960" x="4419600" y="5624513"/>
          <p14:tracePt t="41973" x="4419600" y="5616575"/>
          <p14:tracePt t="41980" x="4419600" y="5607050"/>
          <p14:tracePt t="41991" x="4419600" y="5597525"/>
          <p14:tracePt t="42001" x="4419600" y="5588000"/>
          <p14:tracePt t="42019" x="4411663" y="5570538"/>
          <p14:tracePt t="42029" x="4411663" y="5561013"/>
          <p14:tracePt t="42034" x="4402138" y="5551488"/>
          <p14:tracePt t="42041" x="4392613" y="5543550"/>
          <p14:tracePt t="42048" x="4375150" y="5524500"/>
          <p14:tracePt t="42056" x="4365625" y="5524500"/>
          <p14:tracePt t="42064" x="4346575" y="5514975"/>
          <p14:tracePt t="42072" x="4329113" y="5507038"/>
          <p14:tracePt t="42080" x="4319588" y="5497513"/>
          <p14:tracePt t="42088" x="4310063" y="5497513"/>
          <p14:tracePt t="42098" x="4302125" y="5497513"/>
          <p14:tracePt t="42107" x="4265613" y="5478463"/>
          <p14:tracePt t="42114" x="4246563" y="5470525"/>
          <p14:tracePt t="42122" x="4237038" y="5470525"/>
          <p14:tracePt t="42130" x="4219575" y="5470525"/>
          <p14:tracePt t="42138" x="4200525" y="5461000"/>
          <p14:tracePt t="42146" x="4192588" y="5461000"/>
          <p14:tracePt t="42155" x="4164013" y="5441950"/>
          <p14:tracePt t="42161" x="4156075" y="5441950"/>
          <p14:tracePt t="42168" x="4137025" y="5441950"/>
          <p14:tracePt t="42178" x="4119563" y="5434013"/>
          <p14:tracePt t="42184" x="4100513" y="5434013"/>
          <p14:tracePt t="42192" x="4083050" y="5424488"/>
          <p14:tracePt t="42204" x="4064000" y="5414963"/>
          <p14:tracePt t="42211" x="4027488" y="5405438"/>
          <p14:tracePt t="42218" x="4008438" y="5397500"/>
          <p14:tracePt t="42228" x="3981450" y="5387975"/>
          <p14:tracePt t="42234" x="3963988" y="5378450"/>
          <p14:tracePt t="42242" x="3944938" y="5368925"/>
          <p14:tracePt t="42250" x="3927475" y="5368925"/>
          <p14:tracePt t="42258" x="3908425" y="5368925"/>
          <p14:tracePt t="42264" x="3890963" y="5368925"/>
          <p14:tracePt t="42272" x="3871913" y="5360988"/>
          <p14:tracePt t="42294" x="3835400" y="5360988"/>
          <p14:tracePt t="42297" x="3808413" y="5351463"/>
          <p14:tracePt t="42306" x="3789363" y="5341938"/>
          <p14:tracePt t="42312" x="3771900" y="5341938"/>
          <p14:tracePt t="42318" x="3752850" y="5332413"/>
          <p14:tracePt t="42326" x="3735388" y="5332413"/>
          <p14:tracePt t="42334" x="3716338" y="5324475"/>
          <p14:tracePt t="42342" x="3698875" y="5324475"/>
          <p14:tracePt t="42350" x="3679825" y="5324475"/>
          <p14:tracePt t="42358" x="3635375" y="5314950"/>
          <p14:tracePt t="42366" x="3606800" y="5305425"/>
          <p14:tracePt t="42372" x="3552825" y="5305425"/>
          <p14:tracePt t="42380" x="3516313" y="5295900"/>
          <p14:tracePt t="42389" x="3470275" y="5295900"/>
          <p14:tracePt t="42400" x="3433763" y="5295900"/>
          <p14:tracePt t="42415" x="3387725" y="5295900"/>
          <p14:tracePt t="42420" x="3306763" y="5268913"/>
          <p14:tracePt t="42425" x="3241675" y="5268913"/>
          <p14:tracePt t="42431" x="3187700" y="5268913"/>
          <p14:tracePt t="42438" x="3132138" y="5259388"/>
          <p14:tracePt t="42446" x="3068638" y="5241925"/>
          <p14:tracePt t="42455" x="3013075" y="5232400"/>
          <p14:tracePt t="42463" x="2986088" y="5232400"/>
          <p14:tracePt t="42470" x="2940050" y="5222875"/>
          <p14:tracePt t="42478" x="2913063" y="5222875"/>
          <p14:tracePt t="42484" x="2895600" y="5222875"/>
          <p14:tracePt t="42493" x="2876550" y="5222875"/>
          <p14:tracePt t="42500" x="2859088" y="5214938"/>
          <p14:tracePt t="42511" x="2830513" y="5214938"/>
          <p14:tracePt t="42516" x="2813050" y="5214938"/>
          <p14:tracePt t="42524" x="2776538" y="5214938"/>
          <p14:tracePt t="42532" x="2767013" y="5214938"/>
          <p14:tracePt t="42539" x="2720975" y="5214938"/>
          <p14:tracePt t="42546" x="2693988" y="5214938"/>
          <p14:tracePt t="42555" x="2667000" y="5214938"/>
          <p14:tracePt t="42562" x="2611438" y="5214938"/>
          <p14:tracePt t="42571" x="2566988" y="5214938"/>
          <p14:tracePt t="42579" x="2530475" y="5214938"/>
          <p14:tracePt t="42587" x="2484438" y="5214938"/>
          <p14:tracePt t="42594" x="2465388" y="5214938"/>
          <p14:tracePt t="42602" x="2438400" y="5214938"/>
          <p14:tracePt t="42614" x="2419350" y="5214938"/>
          <p14:tracePt t="42621" x="2382838" y="5214938"/>
          <p14:tracePt t="42628" x="2365375" y="5214938"/>
          <p14:tracePt t="42635" x="2319338" y="5214938"/>
          <p14:tracePt t="42646" x="2292350" y="5214938"/>
          <p14:tracePt t="42651" x="2246313" y="5222875"/>
          <p14:tracePt t="42658" x="2192338" y="5222875"/>
          <p14:tracePt t="42666" x="2136775" y="5232400"/>
          <p14:tracePt t="42674" x="2073275" y="5251450"/>
          <p14:tracePt t="42683" x="2017713" y="5259388"/>
          <p14:tracePt t="42690" x="1936750" y="5268913"/>
          <p14:tracePt t="42699" x="1900238" y="5268913"/>
          <p14:tracePt t="42703" x="1844675" y="5268913"/>
          <p14:tracePt t="42716" x="1808163" y="5278438"/>
          <p14:tracePt t="42720" x="1781175" y="5278438"/>
          <p14:tracePt t="42729" x="1754188" y="5278438"/>
          <p14:tracePt t="42736" x="1735138" y="5278438"/>
          <p14:tracePt t="42745" x="1717675" y="5278438"/>
          <p14:tracePt t="42752" x="1689100" y="5278438"/>
          <p14:tracePt t="42761" x="1671638" y="5287963"/>
          <p14:tracePt t="42766" x="1652588" y="5287963"/>
          <p14:tracePt t="42774" x="1625600" y="5295900"/>
          <p14:tracePt t="42782" x="1598613" y="5295900"/>
          <p14:tracePt t="42791" x="1579563" y="5305425"/>
          <p14:tracePt t="42798" x="1562100" y="5305425"/>
          <p14:tracePt t="42806" x="1543050" y="5305425"/>
          <p14:tracePt t="42814" x="1525588" y="5305425"/>
          <p14:tracePt t="42820" x="1506538" y="5305425"/>
          <p14:tracePt t="42829" x="1489075" y="5305425"/>
          <p14:tracePt t="42836" x="1470025" y="5314950"/>
          <p14:tracePt t="42845" x="1460500" y="5324475"/>
          <p14:tracePt t="42852" x="1443038" y="5324475"/>
          <p14:tracePt t="42864" x="1423988" y="5332413"/>
          <p14:tracePt t="42870" x="1406525" y="5332413"/>
          <p14:tracePt t="42876" x="1387475" y="5332413"/>
          <p14:tracePt t="42884" x="1370013" y="5332413"/>
          <p14:tracePt t="42893" x="1370013" y="5341938"/>
          <p14:tracePt t="42900" x="1350963" y="5341938"/>
          <p14:tracePt t="42906" x="1333500" y="5351463"/>
          <p14:tracePt t="42923" x="1314450" y="5351463"/>
          <p14:tracePt t="42930" x="1270000" y="5360988"/>
          <p14:tracePt t="42936" x="1250950" y="5368925"/>
          <p14:tracePt t="42945" x="1233488" y="5368925"/>
          <p14:tracePt t="42952" x="1214438" y="5378450"/>
          <p14:tracePt t="42962" x="1196975" y="5387975"/>
          <p14:tracePt t="42968" x="1187450" y="5397500"/>
          <p14:tracePt t="42977" x="1168400" y="5405438"/>
          <p14:tracePt t="42982" x="1150938" y="5414963"/>
          <p14:tracePt t="42990" x="1131888" y="5434013"/>
          <p14:tracePt t="42998" x="1104900" y="5451475"/>
          <p14:tracePt t="43006" x="1087438" y="5461000"/>
          <p14:tracePt t="43014" x="1068388" y="5478463"/>
          <p14:tracePt t="43023" x="1050925" y="5497513"/>
          <p14:tracePt t="43030" x="1022350" y="5507038"/>
          <p14:tracePt t="43036" x="1004888" y="5514975"/>
          <p14:tracePt t="43045" x="985838" y="5524500"/>
          <p14:tracePt t="43053" x="968375" y="5543550"/>
          <p14:tracePt t="43061" x="958850" y="5551488"/>
          <p14:tracePt t="43069" x="941388" y="5570538"/>
          <p14:tracePt t="43078" x="922338" y="5580063"/>
          <p14:tracePt t="43084" x="912813" y="5597525"/>
          <p14:tracePt t="43090" x="912813" y="5607050"/>
          <p14:tracePt t="43099" x="895350" y="5624513"/>
          <p14:tracePt t="43106" x="876300" y="5643563"/>
          <p14:tracePt t="43115" x="849313" y="5661025"/>
          <p14:tracePt t="43126" x="849313" y="5670550"/>
          <p14:tracePt t="43135" x="812800" y="5697538"/>
          <p14:tracePt t="43142" x="812800" y="5707063"/>
          <p14:tracePt t="43152" x="793750" y="5726113"/>
          <p14:tracePt t="43161" x="785813" y="5743575"/>
          <p14:tracePt t="43167" x="776288" y="5762625"/>
          <p14:tracePt t="43176" x="757238" y="5780088"/>
          <p14:tracePt t="43184" x="749300" y="5789613"/>
          <p14:tracePt t="43192" x="730250" y="5807075"/>
          <p14:tracePt t="43200" x="720725" y="5826125"/>
          <p14:tracePt t="43206" x="703263" y="5843588"/>
          <p14:tracePt t="43214" x="676275" y="5862638"/>
          <p14:tracePt t="43223" x="657225" y="5881688"/>
          <p14:tracePt t="43230" x="647700" y="5899150"/>
          <p14:tracePt t="43239" x="639763" y="5918200"/>
          <p14:tracePt t="43249" x="630238" y="5926138"/>
          <p14:tracePt t="43256" x="630238" y="5945188"/>
          <p14:tracePt t="43264" x="620713" y="5962650"/>
          <p14:tracePt t="43269" x="620713" y="5981700"/>
          <p14:tracePt t="43277" x="620713" y="5999163"/>
          <p14:tracePt t="43293" x="611188" y="6035675"/>
          <p14:tracePt t="43300" x="603250" y="6054725"/>
          <p14:tracePt t="43308" x="603250" y="6072188"/>
          <p14:tracePt t="43316" x="593725" y="6091238"/>
          <p14:tracePt t="43327" x="593725" y="6108700"/>
          <p14:tracePt t="43338" x="593725" y="6145213"/>
          <p14:tracePt t="43346" x="593725" y="6164263"/>
          <p14:tracePt t="43354" x="593725" y="6173788"/>
          <p14:tracePt t="43362" x="593725" y="6191250"/>
          <p14:tracePt t="43370" x="603250" y="6200775"/>
          <p14:tracePt t="43385" x="611188" y="6218238"/>
          <p14:tracePt t="43392" x="611188" y="6237288"/>
          <p14:tracePt t="43400" x="620713" y="6246813"/>
          <p14:tracePt t="43408" x="630238" y="6264275"/>
          <p14:tracePt t="43416" x="639763" y="6273800"/>
          <p14:tracePt t="43424" x="639763" y="6291263"/>
          <p14:tracePt t="43432" x="647700" y="6310313"/>
          <p14:tracePt t="43438" x="666750" y="6327775"/>
          <p14:tracePt t="43446" x="676275" y="6346825"/>
          <p14:tracePt t="43454" x="693738" y="6364288"/>
          <p14:tracePt t="43462" x="712788" y="6383338"/>
          <p14:tracePt t="43470" x="730250" y="6400800"/>
          <p14:tracePt t="43479" x="749300" y="6419850"/>
          <p14:tracePt t="43485" x="776288" y="6446838"/>
          <p14:tracePt t="43493" x="793750" y="6456363"/>
          <p14:tracePt t="43500" x="812800" y="6473825"/>
          <p14:tracePt t="43508" x="831850" y="6492875"/>
          <p14:tracePt t="43516" x="858838" y="6510338"/>
          <p14:tracePt t="43525" x="895350" y="6529388"/>
          <p14:tracePt t="43533" x="931863" y="6556375"/>
          <p14:tracePt t="43541" x="949325" y="6565900"/>
          <p14:tracePt t="43546" x="985838" y="6575425"/>
          <p14:tracePt t="43554" x="1004888" y="6592888"/>
          <p14:tracePt t="43563" x="1022350" y="6602413"/>
          <p14:tracePt t="43570" x="1050925" y="6619875"/>
          <p14:tracePt t="43579" x="1087438" y="6638925"/>
          <p14:tracePt t="43586" x="1104900" y="6656388"/>
          <p14:tracePt t="43594" x="1123950" y="6665913"/>
          <p14:tracePt t="43600" x="1150938" y="6684963"/>
          <p14:tracePt t="43608" x="1196975" y="6702425"/>
          <p14:tracePt t="43616" x="1241425" y="6711950"/>
          <p14:tracePt t="43625" x="1296988" y="6738938"/>
          <p14:tracePt t="43638" x="1360488" y="6765925"/>
          <p14:tracePt t="43644" x="1479550" y="6802438"/>
          <p14:tracePt t="43650" x="1552575" y="6831013"/>
          <p14:tracePt t="43911" x="3789363" y="6811963"/>
          <p14:tracePt t="43918" x="3808413" y="6794500"/>
          <p14:tracePt t="43923" x="3817938" y="6765925"/>
          <p14:tracePt t="43932" x="3825875" y="6738938"/>
          <p14:tracePt t="43940" x="3825875" y="6721475"/>
          <p14:tracePt t="43948" x="3825875" y="6702425"/>
          <p14:tracePt t="43956" x="3835400" y="6675438"/>
          <p14:tracePt t="43964" x="3844925" y="6638925"/>
          <p14:tracePt t="43972" x="3871913" y="6619875"/>
          <p14:tracePt t="43979" x="3881438" y="6602413"/>
          <p14:tracePt t="43986" x="3890963" y="6583363"/>
          <p14:tracePt t="43996" x="3898900" y="6565900"/>
          <p14:tracePt t="44002" x="3908425" y="6538913"/>
          <p14:tracePt t="44011" x="3917950" y="6502400"/>
          <p14:tracePt t="44018" x="3917950" y="6483350"/>
          <p14:tracePt t="44027" x="3927475" y="6465888"/>
          <p14:tracePt t="44036" x="3944938" y="6429375"/>
          <p14:tracePt t="44048" x="3954463" y="6383338"/>
          <p14:tracePt t="44052" x="3981450" y="6356350"/>
          <p14:tracePt t="44058" x="4000500" y="6310313"/>
          <p14:tracePt t="44065" x="4017963" y="6273800"/>
          <p14:tracePt t="44072" x="4037013" y="6254750"/>
          <p14:tracePt t="44080" x="4054475" y="6237288"/>
          <p14:tracePt t="44088" x="4064000" y="6218238"/>
          <p14:tracePt t="44094" x="4064000" y="6200775"/>
          <p14:tracePt t="44102" x="4064000" y="6181725"/>
          <p14:tracePt t="44111" x="4064000" y="6154738"/>
          <p14:tracePt t="44118" x="4064000" y="6137275"/>
          <p14:tracePt t="44127" x="4064000" y="6118225"/>
          <p14:tracePt t="44136" x="4064000" y="6100763"/>
          <p14:tracePt t="44146" x="4064000" y="6091238"/>
          <p14:tracePt t="44150" x="4064000" y="6072188"/>
          <p14:tracePt t="44157" x="4064000" y="6054725"/>
          <p14:tracePt t="44164" x="4064000" y="6035675"/>
          <p14:tracePt t="44172" x="4044950" y="5991225"/>
          <p14:tracePt t="44180" x="4027488" y="5962650"/>
          <p14:tracePt t="44188" x="4008438" y="5926138"/>
          <p14:tracePt t="44196" x="3990975" y="5908675"/>
          <p14:tracePt t="44204" x="3981450" y="5889625"/>
          <p14:tracePt t="44210" x="3971925" y="5872163"/>
          <p14:tracePt t="44219" x="3963988" y="5853113"/>
          <p14:tracePt t="44228" x="3954463" y="5835650"/>
          <p14:tracePt t="44235" x="3935413" y="5826125"/>
          <p14:tracePt t="44243" x="3927475" y="5807075"/>
          <p14:tracePt t="44252" x="3917950" y="5799138"/>
          <p14:tracePt t="44255" x="3908425" y="5789613"/>
          <p14:tracePt t="44277" x="3890963" y="5780088"/>
          <p14:tracePt t="44284" x="3890963" y="5770563"/>
          <p14:tracePt t="44293" x="3881438" y="5770563"/>
          <p14:tracePt t="44304" x="3871913" y="5770563"/>
          <p14:tracePt t="44318" x="3862388" y="5770563"/>
          <p14:tracePt t="44327" x="3844925" y="5770563"/>
          <p14:tracePt t="44334" x="3825875" y="5762625"/>
          <p14:tracePt t="44342" x="3808413" y="5762625"/>
          <p14:tracePt t="44903" x="3808413" y="5780088"/>
          <p14:tracePt t="44910" x="3808413" y="5872163"/>
          <p14:tracePt t="44917" x="3835400" y="5981700"/>
          <p14:tracePt t="44927" x="3854450" y="6108700"/>
          <p14:tracePt t="44932" x="3862388" y="6218238"/>
          <p14:tracePt t="44941" x="3898900" y="6337300"/>
          <p14:tracePt t="44948" x="3927475" y="6429375"/>
          <p14:tracePt t="44959" x="3954463" y="6529388"/>
          <p14:tracePt t="44967" x="3990975" y="6611938"/>
          <p14:tracePt t="44973" x="4044950" y="6692900"/>
          <p14:tracePt t="44980" x="4119563" y="6794500"/>
          <p14:tracePt t="45400" x="8337550" y="6811963"/>
          <p14:tracePt t="45409" x="8329613" y="6794500"/>
          <p14:tracePt t="45416" x="8320088" y="6775450"/>
          <p14:tracePt t="45423" x="8320088" y="6757988"/>
          <p14:tracePt t="45430" x="8310563" y="6748463"/>
          <p14:tracePt t="45438" x="8310563" y="6729413"/>
          <p14:tracePt t="45455" x="8301038" y="6721475"/>
          <p14:tracePt t="45462" x="8301038" y="6702425"/>
          <p14:tracePt t="45470" x="8301038" y="6684963"/>
          <p14:tracePt t="45480" x="8301038" y="6665913"/>
          <p14:tracePt t="45488" x="8301038" y="6648450"/>
          <p14:tracePt t="45496" x="8301038" y="6638925"/>
          <p14:tracePt t="45504" x="8301038" y="6629400"/>
          <p14:tracePt t="45512" x="8301038" y="6619875"/>
          <p14:tracePt t="45520" x="8301038" y="6611938"/>
          <p14:tracePt t="45528" x="8301038" y="6602413"/>
          <p14:tracePt t="45543" x="8301038" y="6592888"/>
          <p14:tracePt t="45574" x="8301038" y="6583363"/>
          <p14:tracePt t="45582" x="8301038" y="6575425"/>
          <p14:tracePt t="45596" x="8301038" y="6556375"/>
          <p14:tracePt t="45605" x="8301038" y="6538913"/>
          <p14:tracePt t="45612" x="8301038" y="6519863"/>
          <p14:tracePt t="45620" x="8301038" y="6510338"/>
          <p14:tracePt t="45628" x="8301038" y="6492875"/>
          <p14:tracePt t="45708" x="8301038" y="6483350"/>
          <p14:tracePt t="45720" x="8301038" y="6473825"/>
          <p14:tracePt t="45728" x="8301038" y="6465888"/>
          <p14:tracePt t="45738" x="8301038" y="6456363"/>
          <p14:tracePt t="45751" x="8301038" y="6446838"/>
          <p14:tracePt t="45758" x="8301038" y="6437313"/>
          <p14:tracePt t="45762" x="8301038" y="6429375"/>
          <p14:tracePt t="45770" x="8301038" y="6419850"/>
          <p14:tracePt t="45900" x="8293100" y="6429375"/>
          <p14:tracePt t="45907" x="8283575" y="6446838"/>
          <p14:tracePt t="45915" x="8264525" y="6465888"/>
          <p14:tracePt t="45924" x="8237538" y="6483350"/>
          <p14:tracePt t="45930" x="8220075" y="6492875"/>
          <p14:tracePt t="45937" x="8191500" y="6519863"/>
          <p14:tracePt t="45945" x="8174038" y="6519863"/>
          <p14:tracePt t="45952" x="8154988" y="6529388"/>
          <p14:tracePt t="45968" x="8147050" y="6529388"/>
          <p14:tracePt t="45992" x="8137525" y="6529388"/>
          <p14:tracePt t="45998" x="8118475" y="6529388"/>
          <p14:tracePt t="46006" x="8101013" y="6529388"/>
          <p14:tracePt t="46014" x="8064500" y="6519863"/>
          <p14:tracePt t="46022" x="7999413" y="6502400"/>
          <p14:tracePt t="46030" x="7935913" y="6483350"/>
          <p14:tracePt t="46038" x="7889875" y="6456363"/>
          <p14:tracePt t="46045" x="7872413" y="6419850"/>
          <p14:tracePt t="46052" x="7845425" y="6373813"/>
          <p14:tracePt t="46059" x="7835900" y="6337300"/>
          <p14:tracePt t="46068" x="7826375" y="6254750"/>
          <p14:tracePt t="46077" x="7799388" y="6200775"/>
          <p14:tracePt t="46084" x="7772400" y="6118225"/>
          <p14:tracePt t="46092" x="7743825" y="6035675"/>
          <p14:tracePt t="46098" x="7726363" y="5972175"/>
          <p14:tracePt t="46107" x="7699375" y="5899150"/>
          <p14:tracePt t="46115" x="7670800" y="5835650"/>
          <p14:tracePt t="46123" x="7643813" y="5770563"/>
          <p14:tracePt t="46130" x="7634288" y="5734050"/>
          <p14:tracePt t="46139" x="7616825" y="5697538"/>
          <p14:tracePt t="46146" x="7597775" y="5670550"/>
          <p14:tracePt t="46152" x="7580313" y="5653088"/>
          <p14:tracePt t="46162" x="7553325" y="5634038"/>
          <p14:tracePt t="46168" x="7534275" y="5616575"/>
          <p14:tracePt t="46177" x="7488238" y="5588000"/>
          <p14:tracePt t="46184" x="7434263" y="5561013"/>
          <p14:tracePt t="46198" x="7370763" y="5543550"/>
          <p14:tracePt t="46206" x="7288213" y="5497513"/>
          <p14:tracePt t="46214" x="7259638" y="5478463"/>
          <p14:tracePt t="46221" x="7242175" y="5470525"/>
          <p14:tracePt t="46230" x="7223125" y="5461000"/>
          <p14:tracePt t="46235" x="7196138" y="5441950"/>
          <p14:tracePt t="46242" x="7178675" y="5434013"/>
          <p14:tracePt t="46251" x="7159625" y="5424488"/>
          <p14:tracePt t="46259" x="7132638" y="5405438"/>
          <p14:tracePt t="46264" x="7113588" y="5397500"/>
          <p14:tracePt t="46272" x="7096125" y="5368925"/>
          <p14:tracePt t="46280" x="7086600" y="5368925"/>
          <p14:tracePt t="46293" x="7077075" y="5368925"/>
          <p14:tracePt t="46314" x="7077075" y="5360988"/>
          <p14:tracePt t="46339" x="7069138" y="5360988"/>
          <p14:tracePt t="46354" x="7059613" y="5351463"/>
          <p14:tracePt t="46363" x="7050088" y="5341938"/>
          <p14:tracePt t="46370" x="7032625" y="5341938"/>
          <p14:tracePt t="46377" x="7013575" y="5332413"/>
          <p14:tracePt t="46384" x="6996113" y="5324475"/>
          <p14:tracePt t="46393" x="6977063" y="5324475"/>
          <p14:tracePt t="46402" x="6950075" y="5305425"/>
          <p14:tracePt t="46408" x="6931025" y="5295900"/>
          <p14:tracePt t="46416" x="6931025" y="5287963"/>
          <p14:tracePt t="46424" x="6913563" y="5278438"/>
          <p14:tracePt t="46434" x="6904038" y="5278438"/>
          <p14:tracePt t="46443" x="6894513" y="5268913"/>
          <p14:tracePt t="46500" x="6886575" y="5268913"/>
          <p14:tracePt t="46549" x="6877050" y="5268913"/>
          <p14:tracePt t="46562" x="6867525" y="5268913"/>
          <p14:tracePt t="46580" x="6850063" y="5278438"/>
          <p14:tracePt t="46589" x="6831013" y="5287963"/>
          <p14:tracePt t="46595" x="6821488" y="5305425"/>
          <p14:tracePt t="46604" x="6804025" y="5314950"/>
          <p14:tracePt t="46608" x="6794500" y="5324475"/>
          <p14:tracePt t="46616" x="6784975" y="5332413"/>
          <p14:tracePt t="46624" x="6777038" y="5332413"/>
          <p14:tracePt t="46633" x="6777038" y="5341938"/>
          <p14:tracePt t="46640" x="6767513" y="5341938"/>
          <p14:tracePt t="46648" x="6767513" y="5351463"/>
          <p14:tracePt t="46654" x="6757988" y="5360988"/>
          <p14:tracePt t="46662" x="6757988" y="5378450"/>
          <p14:tracePt t="46670" x="6748463" y="5397500"/>
          <p14:tracePt t="46679" x="6748463" y="5405438"/>
          <p14:tracePt t="46685" x="6740525" y="5424488"/>
          <p14:tracePt t="46694" x="6731000" y="5424488"/>
          <p14:tracePt t="46702" x="6731000" y="5434013"/>
          <p14:tracePt t="46709" x="6731000" y="5441950"/>
          <p14:tracePt t="46716" x="6721475" y="5451475"/>
          <p14:tracePt t="46726" x="6721475" y="5461000"/>
          <p14:tracePt t="46734" x="6711950" y="5470525"/>
          <p14:tracePt t="46741" x="6711950" y="5487988"/>
          <p14:tracePt t="46749" x="6711950" y="5497513"/>
          <p14:tracePt t="46756" x="6711950" y="5514975"/>
          <p14:tracePt t="46762" x="6704013" y="5534025"/>
          <p14:tracePt t="46770" x="6704013" y="5551488"/>
          <p14:tracePt t="46779" x="6694488" y="5561013"/>
          <p14:tracePt t="46786" x="6694488" y="5570538"/>
          <p14:tracePt t="46797" x="6684963" y="5580063"/>
          <p14:tracePt t="46804" x="6684963" y="5588000"/>
          <p14:tracePt t="46815" x="6684963" y="5607050"/>
          <p14:tracePt t="46825" x="6684963" y="5624513"/>
          <p14:tracePt t="46832" x="6684963" y="5643563"/>
          <p14:tracePt t="46841" x="6684963" y="5661025"/>
          <p14:tracePt t="46848" x="6684963" y="5680075"/>
          <p14:tracePt t="46856" x="6684963" y="5697538"/>
          <p14:tracePt t="46864" x="6684963" y="5716588"/>
          <p14:tracePt t="46872" x="6684963" y="5734050"/>
          <p14:tracePt t="46878" x="6684963" y="5753100"/>
          <p14:tracePt t="46885" x="6684963" y="5762625"/>
          <p14:tracePt t="46894" x="6684963" y="5770563"/>
          <p14:tracePt t="46902" x="6684963" y="5780088"/>
          <p14:tracePt t="46911" x="6684963" y="5799138"/>
          <p14:tracePt t="46920" x="6684963" y="5807075"/>
          <p14:tracePt t="46926" x="6684963" y="5826125"/>
          <p14:tracePt t="46932" x="6684963" y="5843588"/>
          <p14:tracePt t="46940" x="6684963" y="5862638"/>
          <p14:tracePt t="46948" x="6684963" y="5872163"/>
          <p14:tracePt t="46956" x="6694488" y="5881688"/>
          <p14:tracePt t="46964" x="6694488" y="5899150"/>
          <p14:tracePt t="46972" x="6694488" y="5918200"/>
          <p14:tracePt t="46980" x="6694488" y="5935663"/>
          <p14:tracePt t="46986" x="6704013" y="5954713"/>
          <p14:tracePt t="46997" x="6704013" y="5962650"/>
          <p14:tracePt t="47005" x="6711950" y="5981700"/>
          <p14:tracePt t="47014" x="6721475" y="5999163"/>
          <p14:tracePt t="47021" x="6740525" y="6018213"/>
          <p14:tracePt t="47028" x="6748463" y="6035675"/>
          <p14:tracePt t="47034" x="6767513" y="6054725"/>
          <p14:tracePt t="47040" x="6777038" y="6072188"/>
          <p14:tracePt t="47049" x="6804025" y="6100763"/>
          <p14:tracePt t="47056" x="6813550" y="6118225"/>
          <p14:tracePt t="47064" x="6821488" y="6137275"/>
          <p14:tracePt t="47080" x="6831013" y="6154738"/>
          <p14:tracePt t="47089" x="6831013" y="6164263"/>
          <p14:tracePt t="47094" x="6840538" y="6164263"/>
          <p14:tracePt t="47102" x="6850063" y="6173788"/>
          <p14:tracePt t="47111" x="6858000" y="6191250"/>
          <p14:tracePt t="47120" x="6877050" y="6210300"/>
          <p14:tracePt t="47127" x="6894513" y="6227763"/>
          <p14:tracePt t="47135" x="6913563" y="6246813"/>
          <p14:tracePt t="47143" x="6940550" y="6264275"/>
          <p14:tracePt t="47150" x="6959600" y="6273800"/>
          <p14:tracePt t="47156" x="6967538" y="6300788"/>
          <p14:tracePt t="47164" x="6986588" y="6310313"/>
          <p14:tracePt t="47174" x="7004050" y="6327775"/>
          <p14:tracePt t="47184" x="7013575" y="6346825"/>
          <p14:tracePt t="47190" x="7023100" y="6356350"/>
          <p14:tracePt t="47200" x="7040563" y="6364288"/>
          <p14:tracePt t="47204" x="7059613" y="6373813"/>
          <p14:tracePt t="47211" x="7077075" y="6392863"/>
          <p14:tracePt t="47222" x="7096125" y="6400800"/>
          <p14:tracePt t="47228" x="7105650" y="6419850"/>
          <p14:tracePt t="47234" x="7123113" y="6429375"/>
          <p14:tracePt t="47242" x="7142163" y="6446838"/>
          <p14:tracePt t="47249" x="7159625" y="6456363"/>
          <p14:tracePt t="47258" x="7178675" y="6465888"/>
          <p14:tracePt t="47278" x="7232650" y="6492875"/>
          <p14:tracePt t="47280" x="7251700" y="6502400"/>
          <p14:tracePt t="47288" x="7269163" y="6510338"/>
          <p14:tracePt t="47296" x="7288213" y="6519863"/>
          <p14:tracePt t="47305" x="7305675" y="6529388"/>
          <p14:tracePt t="47312" x="7324725" y="6538913"/>
          <p14:tracePt t="47321" x="7342188" y="6546850"/>
          <p14:tracePt t="47330" x="7370763" y="6556375"/>
          <p14:tracePt t="47338" x="7388225" y="6575425"/>
          <p14:tracePt t="47345" x="7407275" y="6583363"/>
          <p14:tracePt t="47354" x="7424738" y="6583363"/>
          <p14:tracePt t="47362" x="7443788" y="6583363"/>
          <p14:tracePt t="47371" x="7461250" y="6583363"/>
          <p14:tracePt t="47377" x="7480300" y="6592888"/>
          <p14:tracePt t="47384" x="7497763" y="6592888"/>
          <p14:tracePt t="47392" x="7516813" y="6592888"/>
          <p14:tracePt t="47400" x="7534275" y="6592888"/>
          <p14:tracePt t="47408" x="7553325" y="6592888"/>
          <p14:tracePt t="47418" x="7570788" y="6592888"/>
          <p14:tracePt t="47430" x="7589838" y="6592888"/>
          <p14:tracePt t="47437" x="7616825" y="6583363"/>
          <p14:tracePt t="47445" x="7634288" y="6583363"/>
          <p14:tracePt t="47451" x="7653338" y="6583363"/>
          <p14:tracePt t="47458" x="7670800" y="6575425"/>
          <p14:tracePt t="47466" x="7689850" y="6575425"/>
          <p14:tracePt t="47474" x="7707313" y="6556375"/>
          <p14:tracePt t="47482" x="7735888" y="6546850"/>
          <p14:tracePt t="47488" x="7762875" y="6538913"/>
          <p14:tracePt t="47496" x="7780338" y="6529388"/>
          <p14:tracePt t="47504" x="7808913" y="6519863"/>
          <p14:tracePt t="47512" x="7826375" y="6510338"/>
          <p14:tracePt t="47520" x="7845425" y="6492875"/>
          <p14:tracePt t="47528" x="7862888" y="6483350"/>
          <p14:tracePt t="47535" x="7881938" y="6473825"/>
          <p14:tracePt t="47541" x="7899400" y="6465888"/>
          <p14:tracePt t="47550" x="7918450" y="6456363"/>
          <p14:tracePt t="47559" x="7935913" y="6437313"/>
          <p14:tracePt t="47566" x="7945438" y="6419850"/>
          <p14:tracePt t="47574" x="7962900" y="6392863"/>
          <p14:tracePt t="47582" x="7981950" y="6383338"/>
          <p14:tracePt t="47590" x="7999413" y="6364288"/>
          <p14:tracePt t="47596" x="8027988" y="6346825"/>
          <p14:tracePt t="47604" x="8045450" y="6327775"/>
          <p14:tracePt t="47612" x="8054975" y="6319838"/>
          <p14:tracePt t="47620" x="8054975" y="6300788"/>
          <p14:tracePt t="47632" x="8072438" y="6283325"/>
          <p14:tracePt t="47640" x="8101013" y="6254750"/>
          <p14:tracePt t="47648" x="8118475" y="6237288"/>
          <p14:tracePt t="47656" x="8137525" y="6218238"/>
          <p14:tracePt t="47665" x="8154988" y="6191250"/>
          <p14:tracePt t="47672" x="8174038" y="6173788"/>
          <p14:tracePt t="47679" x="8183563" y="6164263"/>
          <p14:tracePt t="47686" x="8191500" y="6164263"/>
          <p14:tracePt t="47695" x="8210550" y="6145213"/>
          <p14:tracePt t="47702" x="8220075" y="6137275"/>
          <p14:tracePt t="47708" x="8228013" y="6118225"/>
          <p14:tracePt t="47716" x="8237538" y="6100763"/>
          <p14:tracePt t="47724" x="8256588" y="6081713"/>
          <p14:tracePt t="47735" x="8274050" y="6064250"/>
          <p14:tracePt t="47740" x="8283575" y="6045200"/>
          <p14:tracePt t="47748" x="8293100" y="6027738"/>
          <p14:tracePt t="47756" x="8301038" y="5999163"/>
          <p14:tracePt t="47762" x="8320088" y="5981700"/>
          <p14:tracePt t="47770" x="8329613" y="5962650"/>
          <p14:tracePt t="47778" x="8337550" y="5945188"/>
          <p14:tracePt t="47786" x="8347075" y="5926138"/>
          <p14:tracePt t="47794" x="8366125" y="5908675"/>
          <p14:tracePt t="47802" x="8366125" y="5889625"/>
          <p14:tracePt t="47810" x="8374063" y="5872163"/>
          <p14:tracePt t="47816" x="8374063" y="5853113"/>
          <p14:tracePt t="47825" x="8374063" y="5835650"/>
          <p14:tracePt t="47836" x="8383588" y="5816600"/>
          <p14:tracePt t="47844" x="8383588" y="5789613"/>
          <p14:tracePt t="47852" x="8383588" y="5780088"/>
          <p14:tracePt t="47860" x="8383588" y="5762625"/>
          <p14:tracePt t="47868" x="8383588" y="5743575"/>
          <p14:tracePt t="47885" x="8383588" y="5726113"/>
          <p14:tracePt t="47892" x="8383588" y="5716588"/>
          <p14:tracePt t="47901" x="8383588" y="5707063"/>
          <p14:tracePt t="47907" x="8374063" y="5697538"/>
          <p14:tracePt t="47914" x="8366125" y="5680075"/>
          <p14:tracePt t="47922" x="8356600" y="5680075"/>
          <p14:tracePt t="47931" x="8347075" y="5680075"/>
          <p14:tracePt t="47938" x="8337550" y="5670550"/>
          <p14:tracePt t="47945" x="8337550" y="5661025"/>
          <p14:tracePt t="47952" x="8329613" y="5661025"/>
          <p14:tracePt t="47960" x="8320088" y="5653088"/>
          <p14:tracePt t="47968" x="8310563" y="5643563"/>
          <p14:tracePt t="47977" x="8293100" y="5634038"/>
          <p14:tracePt t="47982" x="8274050" y="5624513"/>
          <p14:tracePt t="47990" x="8256588" y="5616575"/>
          <p14:tracePt t="47997" x="8237538" y="5607050"/>
          <p14:tracePt t="48006" x="8201025" y="5588000"/>
          <p14:tracePt t="48015" x="8183563" y="5580063"/>
          <p14:tracePt t="48022" x="8154988" y="5570538"/>
          <p14:tracePt t="48030" x="8128000" y="5543550"/>
          <p14:tracePt t="48041" x="8081963" y="5524500"/>
          <p14:tracePt t="48048" x="7962900" y="5478463"/>
          <p14:tracePt t="48056" x="7889875" y="5470525"/>
          <p14:tracePt t="48064" x="7808913" y="5441950"/>
          <p14:tracePt t="48072" x="7735888" y="5414963"/>
          <p14:tracePt t="48080" x="7653338" y="5405438"/>
          <p14:tracePt t="48088" x="7597775" y="5387975"/>
          <p14:tracePt t="48095" x="7553325" y="5387975"/>
          <p14:tracePt t="48102" x="7534275" y="5378450"/>
          <p14:tracePt t="48110" x="7516813" y="5378450"/>
          <p14:tracePt t="48118" x="7497763" y="5378450"/>
          <p14:tracePt t="48127" x="7480300" y="5378450"/>
          <p14:tracePt t="48134" x="7470775" y="5378450"/>
          <p14:tracePt t="48142" x="7451725" y="5378450"/>
          <p14:tracePt t="48150" x="7434263" y="5378450"/>
          <p14:tracePt t="48156" x="7415213" y="5378450"/>
          <p14:tracePt t="48164" x="7407275" y="5378450"/>
          <p14:tracePt t="48172" x="7397750" y="5378450"/>
          <p14:tracePt t="48277" x="7388225" y="5378450"/>
          <p14:tracePt t="48292" x="7378700" y="5378450"/>
          <p14:tracePt t="48301" x="7370763" y="5378450"/>
          <p14:tracePt t="48375" x="7361238" y="5387975"/>
          <p14:tracePt t="48380" x="7342188" y="5397500"/>
          <p14:tracePt t="48388" x="7334250" y="5405438"/>
          <p14:tracePt t="48396" x="7324725" y="5405438"/>
          <p14:tracePt t="48405" x="7305675" y="5414963"/>
          <p14:tracePt t="48413" x="7288213" y="5424488"/>
          <p14:tracePt t="48420" x="7269163" y="5434013"/>
          <p14:tracePt t="48428" x="7251700" y="5441950"/>
          <p14:tracePt t="48434" x="7232650" y="5451475"/>
          <p14:tracePt t="48443" x="7215188" y="5451475"/>
          <p14:tracePt t="48455" x="7196138" y="5461000"/>
          <p14:tracePt t="48466" x="7186613" y="5461000"/>
          <p14:tracePt t="48484" x="7186613" y="5470525"/>
          <p14:tracePt t="50528" x="7186613" y="5461000"/>
          <p14:tracePt t="50537" x="7169150" y="5434013"/>
          <p14:tracePt t="50545" x="7169150" y="5414963"/>
          <p14:tracePt t="50600" x="7169150" y="5424488"/>
          <p14:tracePt t="51340" x="0" y="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14990"/>
            <a:ext cx="12191999" cy="908720"/>
          </a:xfrm>
          <a:prstGeom prst="rect">
            <a:avLst/>
          </a:prstGeom>
          <a:solidFill>
            <a:srgbClr val="C00000"/>
          </a:solidFill>
        </p:spPr>
        <p:txBody>
          <a:bodyPr/>
          <a:lstStyle/>
          <a:p>
            <a:pPr algn="ctr">
              <a:lnSpc>
                <a:spcPct val="90000"/>
              </a:lnSpc>
              <a:spcBef>
                <a:spcPct val="0"/>
              </a:spcBef>
              <a:defRPr/>
            </a:pPr>
            <a:r>
              <a:rPr lang="en-IN" sz="3200" b="1" dirty="0">
                <a:solidFill>
                  <a:schemeClr val="bg1"/>
                </a:solidFill>
                <a:latin typeface="Times New Roman" panose="02020603050405020304" pitchFamily="18" charset="0"/>
                <a:cs typeface="Times New Roman" panose="02020603050405020304" pitchFamily="18" charset="0"/>
              </a:rPr>
              <a:t>Objectives</a:t>
            </a:r>
            <a:endParaRPr lang="en-IN" sz="3600" dirty="0">
              <a:solidFill>
                <a:schemeClr val="bg1"/>
              </a:solidFill>
              <a:latin typeface="Times New Roman" panose="02020603050405020304" pitchFamily="18" charset="0"/>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9" name="Picture 8">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sp>
        <p:nvSpPr>
          <p:cNvPr id="10" name="TextBox 9">
            <a:extLst>
              <a:ext uri="{FF2B5EF4-FFF2-40B4-BE49-F238E27FC236}">
                <a16:creationId xmlns:a16="http://schemas.microsoft.com/office/drawing/2014/main" id="{6BB79D1B-7A19-4A22-A34B-104E36BEF1A3}"/>
              </a:ext>
            </a:extLst>
          </p:cNvPr>
          <p:cNvSpPr txBox="1"/>
          <p:nvPr/>
        </p:nvSpPr>
        <p:spPr>
          <a:xfrm>
            <a:off x="861605" y="1713029"/>
            <a:ext cx="8576310" cy="4524315"/>
          </a:xfrm>
          <a:prstGeom prst="rect">
            <a:avLst/>
          </a:prstGeom>
          <a:noFill/>
        </p:spPr>
        <p:txBody>
          <a:bodyPr wrap="square">
            <a:spAutoFit/>
          </a:bodyPr>
          <a:lstStyle/>
          <a:p>
            <a:pPr fontAlgn="base">
              <a:buFont typeface="Arial" panose="020B0604020202020204" pitchFamily="34" charset="0"/>
              <a:buChar char="•"/>
            </a:pPr>
            <a:r>
              <a:rPr lang="en-US" sz="2400" dirty="0">
                <a:solidFill>
                  <a:srgbClr val="373D3F"/>
                </a:solidFill>
                <a:latin typeface="proxima-nova"/>
              </a:rPr>
              <a:t>   To understand the formation of covalent bonds in semiconductor</a:t>
            </a:r>
          </a:p>
          <a:p>
            <a:pPr fontAlgn="base"/>
            <a:endParaRPr lang="en-US" sz="2400" dirty="0">
              <a:solidFill>
                <a:srgbClr val="373D3F"/>
              </a:solidFill>
              <a:latin typeface="proxima-nova"/>
            </a:endParaRPr>
          </a:p>
          <a:p>
            <a:pPr fontAlgn="base">
              <a:buFont typeface="Arial" panose="020B0604020202020204" pitchFamily="34" charset="0"/>
              <a:buChar char="•"/>
            </a:pPr>
            <a:r>
              <a:rPr lang="en-US" sz="2400" dirty="0">
                <a:solidFill>
                  <a:srgbClr val="373D3F"/>
                </a:solidFill>
                <a:latin typeface="proxima-nova"/>
              </a:rPr>
              <a:t>    To explain the elemental semiconductor materials</a:t>
            </a:r>
          </a:p>
          <a:p>
            <a:pPr fontAlgn="base"/>
            <a:endParaRPr lang="en-US" sz="2400" dirty="0">
              <a:solidFill>
                <a:srgbClr val="373D3F"/>
              </a:solidFill>
              <a:latin typeface="proxima-nova"/>
            </a:endParaRPr>
          </a:p>
          <a:p>
            <a:pPr marL="457200" indent="-457200" fontAlgn="base">
              <a:buFont typeface="Arial" panose="020B0604020202020204" pitchFamily="34" charset="0"/>
              <a:buChar char="•"/>
            </a:pPr>
            <a:r>
              <a:rPr lang="en-US" sz="2400" dirty="0">
                <a:solidFill>
                  <a:srgbClr val="373D3F"/>
                </a:solidFill>
                <a:latin typeface="proxima-nova"/>
              </a:rPr>
              <a:t>To explain the compound semiconductor semiconductor materials</a:t>
            </a:r>
          </a:p>
          <a:p>
            <a:pPr fontAlgn="base"/>
            <a:endParaRPr lang="en-US" sz="2400" dirty="0">
              <a:solidFill>
                <a:srgbClr val="373D3F"/>
              </a:solidFill>
              <a:latin typeface="proxima-nova"/>
            </a:endParaRPr>
          </a:p>
          <a:p>
            <a:pPr marL="457200" indent="-457200" fontAlgn="base">
              <a:buFont typeface="Arial" panose="020B0604020202020204" pitchFamily="34" charset="0"/>
              <a:buChar char="•"/>
            </a:pPr>
            <a:r>
              <a:rPr lang="en-US" sz="2400" dirty="0">
                <a:solidFill>
                  <a:srgbClr val="373D3F"/>
                </a:solidFill>
                <a:latin typeface="proxima-nova"/>
              </a:rPr>
              <a:t>To understand the semiconductor materials that are</a:t>
            </a:r>
          </a:p>
          <a:p>
            <a:pPr fontAlgn="base"/>
            <a:r>
              <a:rPr lang="en-US" sz="2400" dirty="0">
                <a:solidFill>
                  <a:srgbClr val="373D3F"/>
                </a:solidFill>
                <a:latin typeface="proxima-nova"/>
              </a:rPr>
              <a:t>       suitable for electronic devices</a:t>
            </a:r>
          </a:p>
          <a:p>
            <a:pPr fontAlgn="base"/>
            <a:endParaRPr lang="en-US" sz="2400" dirty="0">
              <a:solidFill>
                <a:srgbClr val="373D3F"/>
              </a:solidFill>
              <a:latin typeface="proxima-nova"/>
            </a:endParaRPr>
          </a:p>
          <a:p>
            <a:pPr marL="457200" indent="-457200" fontAlgn="base">
              <a:buFont typeface="Arial" panose="020B0604020202020204" pitchFamily="34" charset="0"/>
              <a:buChar char="•"/>
            </a:pPr>
            <a:r>
              <a:rPr lang="en-US" sz="2400" dirty="0">
                <a:solidFill>
                  <a:srgbClr val="373D3F"/>
                </a:solidFill>
                <a:latin typeface="proxima-nova"/>
              </a:rPr>
              <a:t>To study the properties of materials for electronic</a:t>
            </a:r>
          </a:p>
          <a:p>
            <a:pPr fontAlgn="base"/>
            <a:r>
              <a:rPr lang="en-US" sz="2400" dirty="0">
                <a:solidFill>
                  <a:srgbClr val="373D3F"/>
                </a:solidFill>
                <a:latin typeface="proxima-nova"/>
              </a:rPr>
              <a:t>      devices</a:t>
            </a:r>
          </a:p>
        </p:txBody>
      </p:sp>
      <p:sp>
        <p:nvSpPr>
          <p:cNvPr id="2" name="Rectangle 1">
            <a:extLst>
              <a:ext uri="{FF2B5EF4-FFF2-40B4-BE49-F238E27FC236}">
                <a16:creationId xmlns:a16="http://schemas.microsoft.com/office/drawing/2014/main" id="{8F95B561-CA39-4C19-92DD-044FB7DE272D}"/>
              </a:ext>
            </a:extLst>
          </p:cNvPr>
          <p:cNvSpPr/>
          <p:nvPr/>
        </p:nvSpPr>
        <p:spPr>
          <a:xfrm>
            <a:off x="696686" y="1105039"/>
            <a:ext cx="7195457" cy="461665"/>
          </a:xfrm>
          <a:prstGeom prst="rect">
            <a:avLst/>
          </a:prstGeom>
        </p:spPr>
        <p:txBody>
          <a:bodyPr wrap="square">
            <a:spAutoFit/>
          </a:bodyPr>
          <a:lstStyle/>
          <a:p>
            <a:r>
              <a:rPr lang="en-IN" sz="2400" b="1" dirty="0"/>
              <a:t>After the completion of the lecture you will be able to:</a:t>
            </a:r>
          </a:p>
        </p:txBody>
      </p:sp>
    </p:spTree>
    <p:extLst>
      <p:ext uri="{BB962C8B-B14F-4D97-AF65-F5344CB8AC3E}">
        <p14:creationId xmlns:p14="http://schemas.microsoft.com/office/powerpoint/2010/main" val="1142733675"/>
      </p:ext>
    </p:extLst>
  </p:cSld>
  <p:clrMapOvr>
    <a:masterClrMapping/>
  </p:clrMapOvr>
  <p:transition advTm="29966"/>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IN" altLang="zh-CN" sz="2800" b="1" dirty="0">
                <a:solidFill>
                  <a:schemeClr val="bg1"/>
                </a:solidFill>
                <a:latin typeface="Times New Roman" panose="02020603050405020304" pitchFamily="18" charset="0"/>
                <a:ea typeface="+mj-ea"/>
                <a:cs typeface="Times New Roman" panose="02020603050405020304" pitchFamily="18" charset="0"/>
              </a:rPr>
              <a:t>Introduction</a:t>
            </a:r>
          </a:p>
          <a:p>
            <a:pPr lvl="0" algn="ctr">
              <a:lnSpc>
                <a:spcPct val="90000"/>
              </a:lnSpc>
              <a:spcBef>
                <a:spcPct val="0"/>
              </a:spcBef>
              <a:defRPr/>
            </a:pP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a16="http://schemas.microsoft.com/office/drawing/2014/main" id="{76ECCD46-935E-4F03-B432-451AF4FE5D6B}"/>
              </a:ext>
            </a:extLst>
          </p:cNvPr>
          <p:cNvSpPr/>
          <p:nvPr/>
        </p:nvSpPr>
        <p:spPr>
          <a:xfrm>
            <a:off x="1304652" y="1423450"/>
            <a:ext cx="9049840" cy="144655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lvl="1"/>
            <a:r>
              <a:rPr lang="en-US" altLang="zh-CN" sz="4400" b="1" dirty="0">
                <a:solidFill>
                  <a:srgbClr val="0070C0"/>
                </a:solidFill>
                <a:latin typeface="Tinos"/>
              </a:rPr>
              <a:t>Classification of Semiconductors:</a:t>
            </a:r>
          </a:p>
          <a:p>
            <a:pPr marL="0" lvl="1"/>
            <a:endParaRPr lang="en-US" altLang="zh-CN" sz="4400" b="1" dirty="0">
              <a:solidFill>
                <a:srgbClr val="0070C0"/>
              </a:solidFill>
              <a:latin typeface="Tinos"/>
            </a:endParaRPr>
          </a:p>
        </p:txBody>
      </p:sp>
      <p:pic>
        <p:nvPicPr>
          <p:cNvPr id="10" name="Picture 9">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3" name="Rectangle 2">
            <a:extLst>
              <a:ext uri="{FF2B5EF4-FFF2-40B4-BE49-F238E27FC236}">
                <a16:creationId xmlns:a16="http://schemas.microsoft.com/office/drawing/2014/main" id="{9CAEE746-C484-477A-8D30-E90231AB6310}"/>
              </a:ext>
            </a:extLst>
          </p:cNvPr>
          <p:cNvSpPr/>
          <p:nvPr/>
        </p:nvSpPr>
        <p:spPr>
          <a:xfrm>
            <a:off x="1304651" y="2427028"/>
            <a:ext cx="9920697" cy="3539430"/>
          </a:xfrm>
          <a:prstGeom prst="rect">
            <a:avLst/>
          </a:prstGeom>
        </p:spPr>
        <p:txBody>
          <a:bodyPr wrap="square">
            <a:spAutoFit/>
          </a:bodyPr>
          <a:lstStyle/>
          <a:p>
            <a:r>
              <a:rPr lang="en-US" sz="2800" dirty="0"/>
              <a:t>There are different ways of classifying semiconductors depending on the property being measured. One classification that is fairly straight forward is</a:t>
            </a:r>
          </a:p>
          <a:p>
            <a:endParaRPr lang="en-US" sz="2800" dirty="0"/>
          </a:p>
          <a:p>
            <a:pPr marL="342900" indent="-342900">
              <a:lnSpc>
                <a:spcPct val="150000"/>
              </a:lnSpc>
              <a:buAutoNum type="arabicPeriod"/>
            </a:pPr>
            <a:r>
              <a:rPr lang="en-US" sz="2800" dirty="0">
                <a:solidFill>
                  <a:srgbClr val="002060"/>
                </a:solidFill>
              </a:rPr>
              <a:t>Elemental semiconductors</a:t>
            </a:r>
          </a:p>
          <a:p>
            <a:pPr marL="342900" indent="-342900">
              <a:lnSpc>
                <a:spcPct val="150000"/>
              </a:lnSpc>
              <a:buAutoNum type="arabicPeriod"/>
            </a:pPr>
            <a:r>
              <a:rPr lang="en-IN" sz="2800" dirty="0">
                <a:solidFill>
                  <a:srgbClr val="002060"/>
                </a:solidFill>
              </a:rPr>
              <a:t>Compound semiconductor</a:t>
            </a:r>
          </a:p>
          <a:p>
            <a:endParaRPr lang="en-IN" sz="2800" dirty="0"/>
          </a:p>
        </p:txBody>
      </p:sp>
    </p:spTree>
    <p:extLst>
      <p:ext uri="{BB962C8B-B14F-4D97-AF65-F5344CB8AC3E}">
        <p14:creationId xmlns:p14="http://schemas.microsoft.com/office/powerpoint/2010/main" val="1129811964"/>
      </p:ext>
    </p:extLst>
  </p:cSld>
  <p:clrMapOvr>
    <a:masterClrMapping/>
  </p:clrMapOvr>
  <p:transition advTm="18756"/>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mes New Roman" panose="02020603050405020304" pitchFamily="18" charset="0"/>
                <a:ea typeface="+mj-ea"/>
                <a:cs typeface="Times New Roman" panose="02020603050405020304" pitchFamily="18" charset="0"/>
              </a:rPr>
              <a:t>Elemental and compound semiconductor</a:t>
            </a: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3" name="Rectangle 2">
            <a:extLst>
              <a:ext uri="{FF2B5EF4-FFF2-40B4-BE49-F238E27FC236}">
                <a16:creationId xmlns:a16="http://schemas.microsoft.com/office/drawing/2014/main" id="{021A93D0-9E84-49E6-8C11-1050BE6B6A39}"/>
              </a:ext>
            </a:extLst>
          </p:cNvPr>
          <p:cNvSpPr/>
          <p:nvPr/>
        </p:nvSpPr>
        <p:spPr>
          <a:xfrm>
            <a:off x="997128" y="908720"/>
            <a:ext cx="10197738" cy="1631216"/>
          </a:xfrm>
          <a:prstGeom prst="rect">
            <a:avLst/>
          </a:prstGeom>
        </p:spPr>
        <p:txBody>
          <a:bodyPr wrap="square">
            <a:spAutoFit/>
          </a:bodyPr>
          <a:lstStyle/>
          <a:p>
            <a:r>
              <a:rPr lang="en-US" sz="2000" dirty="0"/>
              <a:t>Out of the elemental semiconductors Si and Ge are the most common. </a:t>
            </a:r>
          </a:p>
          <a:p>
            <a:endParaRPr lang="en-US" sz="2000" dirty="0"/>
          </a:p>
          <a:p>
            <a:r>
              <a:rPr lang="en-US" sz="2000" dirty="0"/>
              <a:t>Moreover, there are different type of compound semiconductors - II-VI and III-V are the most common and these can be understood by looking at the portion of the periodic table, shown in this figure.</a:t>
            </a:r>
            <a:endParaRPr lang="en-IN" sz="2000" dirty="0"/>
          </a:p>
        </p:txBody>
      </p:sp>
      <p:pic>
        <p:nvPicPr>
          <p:cNvPr id="4" name="Picture 3">
            <a:extLst>
              <a:ext uri="{FF2B5EF4-FFF2-40B4-BE49-F238E27FC236}">
                <a16:creationId xmlns:a16="http://schemas.microsoft.com/office/drawing/2014/main" id="{F4A3709F-A5E3-4AB7-AF82-921E268920BF}"/>
              </a:ext>
            </a:extLst>
          </p:cNvPr>
          <p:cNvPicPr>
            <a:picLocks noChangeAspect="1"/>
          </p:cNvPicPr>
          <p:nvPr/>
        </p:nvPicPr>
        <p:blipFill>
          <a:blip r:embed="rId4"/>
          <a:stretch>
            <a:fillRect/>
          </a:stretch>
        </p:blipFill>
        <p:spPr>
          <a:xfrm>
            <a:off x="760481" y="2784999"/>
            <a:ext cx="5991194" cy="3555867"/>
          </a:xfrm>
          <a:prstGeom prst="rect">
            <a:avLst/>
          </a:prstGeom>
        </p:spPr>
      </p:pic>
      <p:sp>
        <p:nvSpPr>
          <p:cNvPr id="5" name="Rectangle 4">
            <a:extLst>
              <a:ext uri="{FF2B5EF4-FFF2-40B4-BE49-F238E27FC236}">
                <a16:creationId xmlns:a16="http://schemas.microsoft.com/office/drawing/2014/main" id="{64FB9E6D-0614-4217-A372-25B6B4224ECF}"/>
              </a:ext>
            </a:extLst>
          </p:cNvPr>
          <p:cNvSpPr/>
          <p:nvPr/>
        </p:nvSpPr>
        <p:spPr>
          <a:xfrm>
            <a:off x="8142514" y="3069604"/>
            <a:ext cx="3526972" cy="1323439"/>
          </a:xfrm>
          <a:prstGeom prst="rect">
            <a:avLst/>
          </a:prstGeom>
        </p:spPr>
        <p:txBody>
          <a:bodyPr wrap="square">
            <a:spAutoFit/>
          </a:bodyPr>
          <a:lstStyle/>
          <a:p>
            <a:r>
              <a:rPr lang="en-US" sz="2000" dirty="0"/>
              <a:t>Figure : Portion of the periodic table showing the group IV elements and their common dopants. </a:t>
            </a:r>
            <a:endParaRPr lang="en-IN" sz="2000" dirty="0"/>
          </a:p>
        </p:txBody>
      </p:sp>
    </p:spTree>
    <p:extLst>
      <p:ext uri="{BB962C8B-B14F-4D97-AF65-F5344CB8AC3E}">
        <p14:creationId xmlns:p14="http://schemas.microsoft.com/office/powerpoint/2010/main" val="719769542"/>
      </p:ext>
    </p:extLst>
  </p:cSld>
  <p:clrMapOvr>
    <a:masterClrMapping/>
  </p:clrMapOvr>
  <p:transition advTm="37103"/>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mes New Roman" panose="02020603050405020304" pitchFamily="18" charset="0"/>
                <a:ea typeface="+mj-ea"/>
                <a:cs typeface="Times New Roman" panose="02020603050405020304" pitchFamily="18" charset="0"/>
              </a:rPr>
              <a:t>Elemental Semiconductor</a:t>
            </a: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2" name="Rectangle 1">
            <a:extLst>
              <a:ext uri="{FF2B5EF4-FFF2-40B4-BE49-F238E27FC236}">
                <a16:creationId xmlns:a16="http://schemas.microsoft.com/office/drawing/2014/main" id="{06233A5E-51AA-4814-AF0C-546F98874DF8}"/>
              </a:ext>
            </a:extLst>
          </p:cNvPr>
          <p:cNvSpPr/>
          <p:nvPr/>
        </p:nvSpPr>
        <p:spPr>
          <a:xfrm>
            <a:off x="973725" y="1031091"/>
            <a:ext cx="8126731" cy="4893647"/>
          </a:xfrm>
          <a:prstGeom prst="rect">
            <a:avLst/>
          </a:prstGeom>
        </p:spPr>
        <p:txBody>
          <a:bodyPr wrap="square">
            <a:spAutoFit/>
          </a:bodyPr>
          <a:lstStyle/>
          <a:p>
            <a:pPr marL="800100" lvl="1" indent="-342900">
              <a:buFont typeface="Arial" panose="020B0604020202020204" pitchFamily="34" charset="0"/>
              <a:buChar char="•"/>
            </a:pPr>
            <a:r>
              <a:rPr lang="en-IN" sz="2400" dirty="0"/>
              <a:t>Silicon (Si)</a:t>
            </a:r>
          </a:p>
          <a:p>
            <a:pPr marL="800100" lvl="1" indent="-342900">
              <a:buFont typeface="Arial" panose="020B0604020202020204" pitchFamily="34" charset="0"/>
              <a:buChar char="•"/>
            </a:pPr>
            <a:r>
              <a:rPr lang="en-IN" sz="2400" dirty="0"/>
              <a:t>Germanium (Ge)</a:t>
            </a:r>
          </a:p>
          <a:p>
            <a:r>
              <a:rPr lang="en-IN" sz="2400" dirty="0"/>
              <a:t>	These are important group IV elemental semiconductors</a:t>
            </a:r>
          </a:p>
          <a:p>
            <a:r>
              <a:rPr lang="en-IN" sz="2400" dirty="0"/>
              <a:t>	All of them have diamond crystal structure</a:t>
            </a:r>
          </a:p>
          <a:p>
            <a:pPr marL="800100" lvl="1" indent="-342900">
              <a:buFont typeface="Arial" panose="020B0604020202020204" pitchFamily="34" charset="0"/>
              <a:buChar char="•"/>
            </a:pPr>
            <a:r>
              <a:rPr lang="en-IN" sz="2400" dirty="0"/>
              <a:t>Boron (B)</a:t>
            </a:r>
          </a:p>
          <a:p>
            <a:r>
              <a:rPr lang="en-IN" sz="2400" dirty="0"/>
              <a:t>	It belongs to group III</a:t>
            </a:r>
          </a:p>
          <a:p>
            <a:r>
              <a:rPr lang="en-IN" sz="2400" dirty="0"/>
              <a:t>	It has rhombohedral crystal structure</a:t>
            </a:r>
          </a:p>
          <a:p>
            <a:pPr marL="800100" lvl="1" indent="-342900">
              <a:buFont typeface="Arial" panose="020B0604020202020204" pitchFamily="34" charset="0"/>
              <a:buChar char="•"/>
            </a:pPr>
            <a:r>
              <a:rPr lang="en-IN" sz="2400" dirty="0"/>
              <a:t>Phosphorus (P)</a:t>
            </a:r>
          </a:p>
          <a:p>
            <a:r>
              <a:rPr lang="en-IN" sz="2400" dirty="0"/>
              <a:t>	It belongs to group V</a:t>
            </a:r>
          </a:p>
          <a:p>
            <a:pPr marL="800100" lvl="1" indent="-342900">
              <a:buFont typeface="Arial" panose="020B0604020202020204" pitchFamily="34" charset="0"/>
              <a:buChar char="•"/>
            </a:pPr>
            <a:r>
              <a:rPr lang="en-IN" sz="2400" dirty="0"/>
              <a:t>Sulphur (S)</a:t>
            </a:r>
          </a:p>
          <a:p>
            <a:pPr marL="800100" lvl="1" indent="-342900">
              <a:buFont typeface="Arial" panose="020B0604020202020204" pitchFamily="34" charset="0"/>
              <a:buChar char="•"/>
            </a:pPr>
            <a:r>
              <a:rPr lang="en-IN" sz="2400" dirty="0"/>
              <a:t>Selenium (Se)</a:t>
            </a:r>
          </a:p>
          <a:p>
            <a:pPr marL="800100" lvl="1" indent="-342900">
              <a:buFont typeface="Arial" panose="020B0604020202020204" pitchFamily="34" charset="0"/>
              <a:buChar char="•"/>
            </a:pPr>
            <a:r>
              <a:rPr lang="en-IN" sz="2400" dirty="0"/>
              <a:t>Tellurium (</a:t>
            </a:r>
            <a:r>
              <a:rPr lang="en-IN" sz="2400" dirty="0" err="1"/>
              <a:t>Te</a:t>
            </a:r>
            <a:r>
              <a:rPr lang="en-IN" sz="2400" dirty="0"/>
              <a:t>)</a:t>
            </a:r>
          </a:p>
          <a:p>
            <a:r>
              <a:rPr lang="en-IN" sz="2400" dirty="0"/>
              <a:t>	These belong to group VI</a:t>
            </a:r>
          </a:p>
        </p:txBody>
      </p:sp>
      <p:pic>
        <p:nvPicPr>
          <p:cNvPr id="3" name="Picture 2">
            <a:extLst>
              <a:ext uri="{FF2B5EF4-FFF2-40B4-BE49-F238E27FC236}">
                <a16:creationId xmlns:a16="http://schemas.microsoft.com/office/drawing/2014/main" id="{C3A1F49D-C273-44A4-B1C8-3737150DE3FA}"/>
              </a:ext>
            </a:extLst>
          </p:cNvPr>
          <p:cNvPicPr>
            <a:picLocks noChangeAspect="1"/>
          </p:cNvPicPr>
          <p:nvPr/>
        </p:nvPicPr>
        <p:blipFill rotWithShape="1">
          <a:blip r:embed="rId4"/>
          <a:srcRect l="16286"/>
          <a:stretch/>
        </p:blipFill>
        <p:spPr>
          <a:xfrm>
            <a:off x="9002482" y="920839"/>
            <a:ext cx="3189514" cy="4005419"/>
          </a:xfrm>
          <a:prstGeom prst="rect">
            <a:avLst/>
          </a:prstGeom>
        </p:spPr>
      </p:pic>
    </p:spTree>
    <p:extLst>
      <p:ext uri="{BB962C8B-B14F-4D97-AF65-F5344CB8AC3E}">
        <p14:creationId xmlns:p14="http://schemas.microsoft.com/office/powerpoint/2010/main" val="398679304"/>
      </p:ext>
    </p:extLst>
  </p:cSld>
  <p:clrMapOvr>
    <a:masterClrMapping/>
  </p:clrMapOvr>
  <p:transition advTm="31708"/>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34832" y="67167"/>
            <a:ext cx="1504949" cy="1023587"/>
          </a:xfrm>
          <a:prstGeom prst="rect">
            <a:avLst/>
          </a:prstGeom>
        </p:spPr>
      </p:pic>
      <p:sp>
        <p:nvSpPr>
          <p:cNvPr id="2" name="Rectangle 1">
            <a:extLst>
              <a:ext uri="{FF2B5EF4-FFF2-40B4-BE49-F238E27FC236}">
                <a16:creationId xmlns:a16="http://schemas.microsoft.com/office/drawing/2014/main" id="{7177C0DB-C76A-4025-8520-55CDEDBFC368}"/>
              </a:ext>
            </a:extLst>
          </p:cNvPr>
          <p:cNvSpPr/>
          <p:nvPr/>
        </p:nvSpPr>
        <p:spPr>
          <a:xfrm>
            <a:off x="283033" y="1512152"/>
            <a:ext cx="8072847" cy="419961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i="1" dirty="0"/>
              <a:t>Elemental semiconductors (Si and Ge) belong to group </a:t>
            </a:r>
            <a:r>
              <a:rPr lang="en-US" sz="2000" b="1" i="1" dirty="0"/>
              <a:t>IV A </a:t>
            </a:r>
            <a:r>
              <a:rPr lang="en-US" sz="2000" i="1" dirty="0"/>
              <a:t>of the periodic table. C which is on top of the group is an insulator (diamond) with energy band gap  of 5.5 eV while Sn and Pb are metals. </a:t>
            </a:r>
          </a:p>
          <a:p>
            <a:pPr algn="just">
              <a:lnSpc>
                <a:spcPct val="150000"/>
              </a:lnSpc>
            </a:pPr>
            <a:endParaRPr lang="en-US" sz="2000" dirty="0"/>
          </a:p>
          <a:p>
            <a:pPr marL="342900" indent="-342900" algn="just">
              <a:lnSpc>
                <a:spcPct val="150000"/>
              </a:lnSpc>
              <a:buFont typeface="Arial" panose="020B0604020202020204" pitchFamily="34" charset="0"/>
              <a:buChar char="•"/>
            </a:pPr>
            <a:r>
              <a:rPr lang="en-US" sz="2000" dirty="0"/>
              <a:t>Compound semiconductors can be formed by combining elements of groups IIIA and VA. Examples include GaAs, </a:t>
            </a:r>
            <a:r>
              <a:rPr lang="en-US" sz="2000" dirty="0" err="1"/>
              <a:t>GaP</a:t>
            </a:r>
            <a:r>
              <a:rPr lang="en-US" sz="2000" dirty="0"/>
              <a:t>, </a:t>
            </a:r>
            <a:r>
              <a:rPr lang="en-US" sz="2000" dirty="0" err="1"/>
              <a:t>GaN</a:t>
            </a:r>
            <a:r>
              <a:rPr lang="en-US" sz="2000" dirty="0"/>
              <a:t>, </a:t>
            </a:r>
            <a:r>
              <a:rPr lang="en-US" sz="2000" dirty="0" err="1"/>
              <a:t>InSb</a:t>
            </a:r>
            <a:r>
              <a:rPr lang="en-US" sz="2000" dirty="0"/>
              <a:t>. </a:t>
            </a:r>
            <a:r>
              <a:rPr lang="en-US" sz="2000" dirty="0" err="1"/>
              <a:t>AlN</a:t>
            </a:r>
            <a:r>
              <a:rPr lang="en-US" sz="2000" dirty="0"/>
              <a:t> is also a III-V but its band gap is around 6.2 eV making it an insulator. Similarly II-VI compound semiconductors can be formed, examples include </a:t>
            </a:r>
            <a:r>
              <a:rPr lang="en-US" sz="2000" dirty="0" err="1"/>
              <a:t>ZnO</a:t>
            </a:r>
            <a:r>
              <a:rPr lang="en-US" sz="2000" dirty="0"/>
              <a:t>, ZnS, </a:t>
            </a:r>
            <a:r>
              <a:rPr lang="en-US" sz="2000" dirty="0" err="1"/>
              <a:t>CdSe</a:t>
            </a:r>
            <a:r>
              <a:rPr lang="en-US" sz="2000" dirty="0"/>
              <a:t>, </a:t>
            </a:r>
            <a:r>
              <a:rPr lang="en-US" sz="2000" dirty="0" err="1"/>
              <a:t>CdTe</a:t>
            </a:r>
            <a:r>
              <a:rPr lang="en-US" sz="2000" dirty="0"/>
              <a:t>.</a:t>
            </a:r>
            <a:endParaRPr lang="en-IN" sz="2000" dirty="0"/>
          </a:p>
        </p:txBody>
      </p:sp>
      <p:sp>
        <p:nvSpPr>
          <p:cNvPr id="8" name="Title 1">
            <a:extLst>
              <a:ext uri="{FF2B5EF4-FFF2-40B4-BE49-F238E27FC236}">
                <a16:creationId xmlns:a16="http://schemas.microsoft.com/office/drawing/2014/main" id="{BA96BFF3-5AEB-4F4D-B034-6BC21F941DD2}"/>
              </a:ext>
            </a:extLst>
          </p:cNvPr>
          <p:cNvSpPr txBox="1">
            <a:spLocks noChangeArrowheads="1"/>
          </p:cNvSpPr>
          <p:nvPr/>
        </p:nvSpPr>
        <p:spPr>
          <a:xfrm>
            <a:off x="1454331" y="26665"/>
            <a:ext cx="10633166"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mes New Roman" panose="02020603050405020304" pitchFamily="18" charset="0"/>
                <a:ea typeface="+mj-ea"/>
                <a:cs typeface="Times New Roman" panose="02020603050405020304" pitchFamily="18" charset="0"/>
              </a:rPr>
              <a:t>Elemental and Compound semiconductor</a:t>
            </a:r>
          </a:p>
        </p:txBody>
      </p:sp>
      <p:pic>
        <p:nvPicPr>
          <p:cNvPr id="9" name="Picture 8">
            <a:extLst>
              <a:ext uri="{FF2B5EF4-FFF2-40B4-BE49-F238E27FC236}">
                <a16:creationId xmlns:a16="http://schemas.microsoft.com/office/drawing/2014/main" id="{093154DE-B0C8-42E6-9416-CF63FAFEADBB}"/>
              </a:ext>
            </a:extLst>
          </p:cNvPr>
          <p:cNvPicPr>
            <a:picLocks noChangeAspect="1"/>
          </p:cNvPicPr>
          <p:nvPr/>
        </p:nvPicPr>
        <p:blipFill rotWithShape="1">
          <a:blip r:embed="rId4"/>
          <a:srcRect l="16286"/>
          <a:stretch/>
        </p:blipFill>
        <p:spPr>
          <a:xfrm>
            <a:off x="8719453" y="947031"/>
            <a:ext cx="3189514" cy="3487875"/>
          </a:xfrm>
          <a:prstGeom prst="rect">
            <a:avLst/>
          </a:prstGeom>
        </p:spPr>
      </p:pic>
    </p:spTree>
    <p:extLst>
      <p:ext uri="{BB962C8B-B14F-4D97-AF65-F5344CB8AC3E}">
        <p14:creationId xmlns:p14="http://schemas.microsoft.com/office/powerpoint/2010/main" val="2559162183"/>
      </p:ext>
    </p:extLst>
  </p:cSld>
  <p:clrMapOvr>
    <a:masterClrMapping/>
  </p:clrMapOvr>
  <p:transition advTm="66317"/>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lvl="0" algn="ctr">
              <a:lnSpc>
                <a:spcPct val="90000"/>
              </a:lnSpc>
              <a:spcBef>
                <a:spcPct val="0"/>
              </a:spcBef>
              <a:defRPr/>
            </a:pPr>
            <a:r>
              <a:rPr lang="en-US" altLang="zh-CN" sz="2800" b="1">
                <a:solidFill>
                  <a:schemeClr val="bg1"/>
                </a:solidFill>
                <a:latin typeface="Times New Roman" panose="02020603050405020304" pitchFamily="18" charset="0"/>
                <a:ea typeface="+mj-ea"/>
                <a:cs typeface="Times New Roman" panose="02020603050405020304" pitchFamily="18" charset="0"/>
              </a:rPr>
              <a:t>Elemental Semiconductor</a:t>
            </a: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2" name="Rectangle 1">
            <a:extLst>
              <a:ext uri="{FF2B5EF4-FFF2-40B4-BE49-F238E27FC236}">
                <a16:creationId xmlns:a16="http://schemas.microsoft.com/office/drawing/2014/main" id="{21C417AA-DA97-4E0D-A5C8-FEF9CFAAAAA2}"/>
              </a:ext>
            </a:extLst>
          </p:cNvPr>
          <p:cNvSpPr/>
          <p:nvPr/>
        </p:nvSpPr>
        <p:spPr>
          <a:xfrm>
            <a:off x="571500" y="1361168"/>
            <a:ext cx="8441871" cy="3903504"/>
          </a:xfrm>
          <a:prstGeom prst="rect">
            <a:avLst/>
          </a:prstGeom>
        </p:spPr>
        <p:txBody>
          <a:bodyPr wrap="square">
            <a:spAutoFit/>
          </a:bodyPr>
          <a:lstStyle/>
          <a:p>
            <a:pPr>
              <a:lnSpc>
                <a:spcPct val="150000"/>
              </a:lnSpc>
            </a:pPr>
            <a:r>
              <a:rPr lang="en-US" sz="2800" dirty="0">
                <a:solidFill>
                  <a:srgbClr val="C00000"/>
                </a:solidFill>
              </a:rPr>
              <a:t>limitations of silicon:</a:t>
            </a:r>
          </a:p>
          <a:p>
            <a:pPr marL="457200" indent="-457200">
              <a:lnSpc>
                <a:spcPct val="150000"/>
              </a:lnSpc>
              <a:buFont typeface="Arial" panose="020B0604020202020204" pitchFamily="34" charset="0"/>
              <a:buChar char="•"/>
            </a:pPr>
            <a:r>
              <a:rPr lang="en-US" sz="2800" dirty="0"/>
              <a:t>Its energy band-gap is 1.12eV</a:t>
            </a:r>
          </a:p>
          <a:p>
            <a:pPr marL="457200" indent="-457200">
              <a:lnSpc>
                <a:spcPct val="150000"/>
              </a:lnSpc>
              <a:buFont typeface="Arial" panose="020B0604020202020204" pitchFamily="34" charset="0"/>
              <a:buChar char="•"/>
            </a:pPr>
            <a:r>
              <a:rPr lang="en-US" sz="2800" dirty="0"/>
              <a:t>It is an indirect semiconductor that limits the application in optoelectronics</a:t>
            </a:r>
          </a:p>
          <a:p>
            <a:pPr marL="457200" indent="-457200">
              <a:lnSpc>
                <a:spcPct val="150000"/>
              </a:lnSpc>
              <a:buFont typeface="Arial" panose="020B0604020202020204" pitchFamily="34" charset="0"/>
              <a:buChar char="•"/>
            </a:pPr>
            <a:r>
              <a:rPr lang="en-US" sz="2800" dirty="0"/>
              <a:t>It has relatively low carrier mobility as compared to other semiconductor such as gallium arsenide GaAs</a:t>
            </a:r>
            <a:endParaRPr lang="en-IN" sz="2800" dirty="0"/>
          </a:p>
        </p:txBody>
      </p:sp>
    </p:spTree>
    <p:extLst>
      <p:ext uri="{BB962C8B-B14F-4D97-AF65-F5344CB8AC3E}">
        <p14:creationId xmlns:p14="http://schemas.microsoft.com/office/powerpoint/2010/main" val="2412952546"/>
      </p:ext>
    </p:extLst>
  </p:cSld>
  <p:clrMapOvr>
    <a:masterClrMapping/>
  </p:clrMapOvr>
  <p:transition advTm="23626"/>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8079</TotalTime>
  <Words>975</Words>
  <Application>Microsoft Office PowerPoint</Application>
  <PresentationFormat>Widescreen</PresentationFormat>
  <Paragraphs>155</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proxima-nova</vt:lpstr>
      <vt:lpstr>Times New Roman</vt:lpstr>
      <vt:lpstr>Tinos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919560261936</cp:lastModifiedBy>
  <cp:revision>383</cp:revision>
  <dcterms:created xsi:type="dcterms:W3CDTF">2020-05-05T09:43:45Z</dcterms:created>
  <dcterms:modified xsi:type="dcterms:W3CDTF">2021-01-22T08:40:26Z</dcterms:modified>
</cp:coreProperties>
</file>